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7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7" r:id="rId4"/>
    <p:sldMasterId id="2147483709" r:id="rId5"/>
    <p:sldMasterId id="2147483721" r:id="rId6"/>
    <p:sldMasterId id="2147483733" r:id="rId7"/>
    <p:sldMasterId id="2147483746" r:id="rId8"/>
  </p:sldMasterIdLst>
  <p:notesMasterIdLst>
    <p:notesMasterId r:id="rId31"/>
  </p:notesMasterIdLst>
  <p:sldIdLst>
    <p:sldId id="256" r:id="rId9"/>
    <p:sldId id="257" r:id="rId10"/>
    <p:sldId id="259" r:id="rId11"/>
    <p:sldId id="258" r:id="rId12"/>
    <p:sldId id="261" r:id="rId13"/>
    <p:sldId id="262" r:id="rId14"/>
    <p:sldId id="263" r:id="rId15"/>
    <p:sldId id="264" r:id="rId16"/>
    <p:sldId id="265" r:id="rId17"/>
    <p:sldId id="266" r:id="rId18"/>
    <p:sldId id="260" r:id="rId19"/>
    <p:sldId id="267" r:id="rId20"/>
    <p:sldId id="268" r:id="rId21"/>
    <p:sldId id="270" r:id="rId22"/>
    <p:sldId id="269" r:id="rId23"/>
    <p:sldId id="271" r:id="rId24"/>
    <p:sldId id="272" r:id="rId25"/>
    <p:sldId id="273" r:id="rId26"/>
    <p:sldId id="274" r:id="rId27"/>
    <p:sldId id="275" r:id="rId28"/>
    <p:sldId id="276" r:id="rId29"/>
    <p:sldId id="277" r:id="rId3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00000"/>
    <a:srgbClr val="FFFFCC"/>
    <a:srgbClr val="FFFF99"/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51" d="100"/>
          <a:sy n="51" d="100"/>
        </p:scale>
        <p:origin x="1282" y="3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34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F1EAA4-56FA-4648-84C0-3EF9E60CE65C}" type="datetimeFigureOut">
              <a:rPr lang="en-US" smtClean="0"/>
              <a:t>12/6/2020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32D349-8440-4B7B-9B26-BA7E308FB7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60548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6710C5-A161-402B-8667-E425371892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22281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21921-3793-44A9-9145-2E8332B0E4CC}" type="datetimeFigureOut">
              <a:rPr lang="en-US" smtClean="0"/>
              <a:t>12/6/2020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9F14EB-9171-4A4C-A819-BECF33F5BD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36773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21921-3793-44A9-9145-2E8332B0E4CC}" type="datetimeFigureOut">
              <a:rPr lang="en-US" smtClean="0"/>
              <a:t>12/6/2020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9F14EB-9171-4A4C-A819-BECF33F5BD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16306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21921-3793-44A9-9145-2E8332B0E4CC}" type="datetimeFigureOut">
              <a:rPr lang="en-US" smtClean="0"/>
              <a:t>12/6/2020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9F14EB-9171-4A4C-A819-BECF33F5BD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65743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D68BE1E-A593-4CA8-898C-2657D7691E80}" type="slidenum">
              <a:rPr kumimoji="0" lang="zh-TW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TW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86558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8ABB9FC-0F5A-49BE-9D8D-5215DB8063A3}" type="slidenum">
              <a:rPr kumimoji="0" lang="zh-TW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TW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00345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7C3D5AD-77A0-47FE-B963-1EB775B62D84}" type="slidenum">
              <a:rPr kumimoji="0" lang="zh-TW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TW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41585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96860C4-CF0C-4F24-A57E-B234BAE9EBFB}" type="slidenum">
              <a:rPr kumimoji="0" lang="zh-TW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TW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25033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E61EC1C-C484-4AC3-860F-A3AAA8E0A3D9}" type="slidenum">
              <a:rPr kumimoji="0" lang="zh-TW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TW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46027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0C54F09-29A8-48F4-BB86-5BE0A480C99F}" type="slidenum">
              <a:rPr kumimoji="0" lang="zh-TW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TW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858886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6C90F92-3288-48A6-BA8F-DDB0DB3A1127}" type="slidenum">
              <a:rPr kumimoji="0" lang="zh-TW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TW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514350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3783276-3BB1-4B97-BA47-2736D11B579C}" type="slidenum">
              <a:rPr kumimoji="0" lang="zh-TW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TW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14288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21921-3793-44A9-9145-2E8332B0E4CC}" type="datetimeFigureOut">
              <a:rPr lang="en-US" smtClean="0"/>
              <a:t>12/6/2020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9F14EB-9171-4A4C-A819-BECF33F5BD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52322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4C3EE91-F7DB-42CE-B3F3-65F1AAFA7116}" type="slidenum">
              <a:rPr kumimoji="0" lang="zh-TW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TW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584986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69222E3-B2E2-4C50-B717-9DFE6E2CB281}" type="slidenum">
              <a:rPr kumimoji="0" lang="zh-TW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TW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223118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5DDB10E-B133-446E-8348-F86BC5AC21FB}" type="slidenum">
              <a:rPr kumimoji="0" lang="zh-TW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TW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987074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126E4BF-7C1B-4CFF-ACC0-7FF7F99B84E7}" type="slidenum">
              <a:rPr kumimoji="1" lang="en-US" altLang="zh-TW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zh-TW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220785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FF4A7B6-4535-4A90-8B0F-2BAC7199938D}" type="slidenum">
              <a:rPr kumimoji="1" lang="en-US" altLang="zh-TW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zh-TW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878771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CDF408F-B2F5-4FAD-8AD0-7B7B20EA881D}" type="slidenum">
              <a:rPr kumimoji="1" lang="en-US" altLang="zh-TW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zh-TW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048387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34B8B67-01A8-42A7-B2E5-A67200E5A9DD}" type="slidenum">
              <a:rPr kumimoji="1" lang="en-US" altLang="zh-TW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zh-TW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386324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0F6C09A-712D-4AB2-9570-6E2BA2A6105C}" type="slidenum">
              <a:rPr kumimoji="1" lang="en-US" altLang="zh-TW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zh-TW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7573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BE40C68-B396-4894-8C1A-3985FD7FD012}" type="slidenum">
              <a:rPr kumimoji="1" lang="en-US" altLang="zh-TW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zh-TW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087416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CD89F29-D8F1-411F-88B6-F80240EDC8F9}" type="slidenum">
              <a:rPr kumimoji="1" lang="en-US" altLang="zh-TW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zh-TW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03859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21921-3793-44A9-9145-2E8332B0E4CC}" type="datetimeFigureOut">
              <a:rPr lang="en-US" smtClean="0"/>
              <a:t>12/6/2020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9F14EB-9171-4A4C-A819-BECF33F5BD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495681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7E86927-6884-4804-8CE2-6618250B102D}" type="slidenum">
              <a:rPr kumimoji="1" lang="en-US" altLang="zh-TW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zh-TW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237678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80FA67E-8999-4E46-A6BC-CD169BC82C20}" type="slidenum">
              <a:rPr kumimoji="1" lang="en-US" altLang="zh-TW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zh-TW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352668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664E870-8D66-4268-ACB2-E389B2FAECF3}" type="slidenum">
              <a:rPr kumimoji="1" lang="en-US" altLang="zh-TW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zh-TW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913455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C259883-4FDE-41EA-B5F7-0693C5A9ED8F}" type="slidenum">
              <a:rPr kumimoji="1" lang="en-US" altLang="zh-TW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zh-TW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40701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6E0C244-2369-4705-9824-1B7304078A71}" type="slidenum">
              <a:rPr kumimoji="1" lang="en-US" altLang="zh-TW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zh-TW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656109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D68BE1E-A593-4CA8-898C-2657D7691E80}" type="slidenum">
              <a:rPr kumimoji="0" lang="zh-TW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TW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634662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8ABB9FC-0F5A-49BE-9D8D-5215DB8063A3}" type="slidenum">
              <a:rPr kumimoji="0" lang="zh-TW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TW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272538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7C3D5AD-77A0-47FE-B963-1EB775B62D84}" type="slidenum">
              <a:rPr kumimoji="0" lang="zh-TW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TW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983111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96860C4-CF0C-4F24-A57E-B234BAE9EBFB}" type="slidenum">
              <a:rPr kumimoji="0" lang="zh-TW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TW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084312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E61EC1C-C484-4AC3-860F-A3AAA8E0A3D9}" type="slidenum">
              <a:rPr kumimoji="0" lang="zh-TW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TW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88175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21921-3793-44A9-9145-2E8332B0E4CC}" type="datetimeFigureOut">
              <a:rPr lang="en-US" smtClean="0"/>
              <a:t>12/6/2020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9F14EB-9171-4A4C-A819-BECF33F5BD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385175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0C54F09-29A8-48F4-BB86-5BE0A480C99F}" type="slidenum">
              <a:rPr kumimoji="0" lang="zh-TW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TW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796593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6C90F92-3288-48A6-BA8F-DDB0DB3A1127}" type="slidenum">
              <a:rPr kumimoji="0" lang="zh-TW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TW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361453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3783276-3BB1-4B97-BA47-2736D11B579C}" type="slidenum">
              <a:rPr kumimoji="0" lang="zh-TW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TW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111466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4C3EE91-F7DB-42CE-B3F3-65F1AAFA7116}" type="slidenum">
              <a:rPr kumimoji="0" lang="zh-TW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TW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596847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69222E3-B2E2-4C50-B717-9DFE6E2CB281}" type="slidenum">
              <a:rPr kumimoji="0" lang="zh-TW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TW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23261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5DDB10E-B133-446E-8348-F86BC5AC21FB}" type="slidenum">
              <a:rPr kumimoji="0" lang="zh-TW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TW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238272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D68BE1E-A593-4CA8-898C-2657D7691E80}" type="slidenum">
              <a:rPr kumimoji="0" lang="zh-TW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TW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125889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8ABB9FC-0F5A-49BE-9D8D-5215DB8063A3}" type="slidenum">
              <a:rPr kumimoji="0" lang="zh-TW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TW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726484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7C3D5AD-77A0-47FE-B963-1EB775B62D84}" type="slidenum">
              <a:rPr kumimoji="0" lang="zh-TW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TW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451339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96860C4-CF0C-4F24-A57E-B234BAE9EBFB}" type="slidenum">
              <a:rPr kumimoji="0" lang="zh-TW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TW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70065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21921-3793-44A9-9145-2E8332B0E4CC}" type="datetimeFigureOut">
              <a:rPr lang="en-US" smtClean="0"/>
              <a:t>12/6/2020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9F14EB-9171-4A4C-A819-BECF33F5BD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84896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E61EC1C-C484-4AC3-860F-A3AAA8E0A3D9}" type="slidenum">
              <a:rPr kumimoji="0" lang="zh-TW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TW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568922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0C54F09-29A8-48F4-BB86-5BE0A480C99F}" type="slidenum">
              <a:rPr kumimoji="0" lang="zh-TW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TW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884676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6C90F92-3288-48A6-BA8F-DDB0DB3A1127}" type="slidenum">
              <a:rPr kumimoji="0" lang="zh-TW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TW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749871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3783276-3BB1-4B97-BA47-2736D11B579C}" type="slidenum">
              <a:rPr kumimoji="0" lang="zh-TW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TW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978949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4C3EE91-F7DB-42CE-B3F3-65F1AAFA7116}" type="slidenum">
              <a:rPr kumimoji="0" lang="zh-TW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TW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652915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69222E3-B2E2-4C50-B717-9DFE6E2CB281}" type="slidenum">
              <a:rPr kumimoji="0" lang="zh-TW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TW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329847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5DDB10E-B133-446E-8348-F86BC5AC21FB}" type="slidenum">
              <a:rPr kumimoji="0" lang="zh-TW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TW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642065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5B1D64-C600-4E42-A496-ADE19AD0D52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12/6/2020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C19B1F-3450-4911-921D-C4C8548A504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160256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5B1D64-C600-4E42-A496-ADE19AD0D52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12/6/2020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C19B1F-3450-4911-921D-C4C8548A504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119892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5B1D64-C600-4E42-A496-ADE19AD0D52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12/6/2020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C19B1F-3450-4911-921D-C4C8548A504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8190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21921-3793-44A9-9145-2E8332B0E4CC}" type="datetimeFigureOut">
              <a:rPr lang="en-US" smtClean="0"/>
              <a:t>12/6/2020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9F14EB-9171-4A4C-A819-BECF33F5BD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16348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5B1D64-C600-4E42-A496-ADE19AD0D52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12/6/2020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C19B1F-3450-4911-921D-C4C8548A504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773552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5B1D64-C600-4E42-A496-ADE19AD0D52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12/6/2020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C19B1F-3450-4911-921D-C4C8548A504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322108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5B1D64-C600-4E42-A496-ADE19AD0D52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12/6/2020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C19B1F-3450-4911-921D-C4C8548A504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225136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5B1D64-C600-4E42-A496-ADE19AD0D52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12/6/2020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C19B1F-3450-4911-921D-C4C8548A504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921411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5B1D64-C600-4E42-A496-ADE19AD0D52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12/6/2020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C19B1F-3450-4911-921D-C4C8548A504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413245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5B1D64-C600-4E42-A496-ADE19AD0D52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12/6/2020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C19B1F-3450-4911-921D-C4C8548A504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02377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5B1D64-C600-4E42-A496-ADE19AD0D52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12/6/2020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C19B1F-3450-4911-921D-C4C8548A504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390713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5B1D64-C600-4E42-A496-ADE19AD0D52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12/6/2020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C19B1F-3450-4911-921D-C4C8548A504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370237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126E4BF-7C1B-4CFF-ACC0-7FF7F99B84E7}" type="slidenum">
              <a:rPr kumimoji="1" lang="en-US" altLang="zh-TW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zh-TW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057032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FF4A7B6-4535-4A90-8B0F-2BAC7199938D}" type="slidenum">
              <a:rPr kumimoji="1" lang="en-US" altLang="zh-TW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zh-TW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8837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21921-3793-44A9-9145-2E8332B0E4CC}" type="datetimeFigureOut">
              <a:rPr lang="en-US" smtClean="0"/>
              <a:t>12/6/2020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9F14EB-9171-4A4C-A819-BECF33F5BD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663277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CDF408F-B2F5-4FAD-8AD0-7B7B20EA881D}" type="slidenum">
              <a:rPr kumimoji="1" lang="en-US" altLang="zh-TW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zh-TW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442603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34B8B67-01A8-42A7-B2E5-A67200E5A9DD}" type="slidenum">
              <a:rPr kumimoji="1" lang="en-US" altLang="zh-TW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zh-TW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757251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0F6C09A-712D-4AB2-9570-6E2BA2A6105C}" type="slidenum">
              <a:rPr kumimoji="1" lang="en-US" altLang="zh-TW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zh-TW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534402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BE40C68-B396-4894-8C1A-3985FD7FD012}" type="slidenum">
              <a:rPr kumimoji="1" lang="en-US" altLang="zh-TW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zh-TW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587259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CD89F29-D8F1-411F-88B6-F80240EDC8F9}" type="slidenum">
              <a:rPr kumimoji="1" lang="en-US" altLang="zh-TW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zh-TW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950022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7E86927-6884-4804-8CE2-6618250B102D}" type="slidenum">
              <a:rPr kumimoji="1" lang="en-US" altLang="zh-TW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zh-TW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39656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80FA67E-8999-4E46-A6BC-CD169BC82C20}" type="slidenum">
              <a:rPr kumimoji="1" lang="en-US" altLang="zh-TW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zh-TW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129472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664E870-8D66-4268-ACB2-E389B2FAECF3}" type="slidenum">
              <a:rPr kumimoji="1" lang="en-US" altLang="zh-TW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zh-TW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451405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C259883-4FDE-41EA-B5F7-0693C5A9ED8F}" type="slidenum">
              <a:rPr kumimoji="1" lang="en-US" altLang="zh-TW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zh-TW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755496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6E0C244-2369-4705-9824-1B7304078A71}" type="slidenum">
              <a:rPr kumimoji="1" lang="en-US" altLang="zh-TW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zh-TW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71211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21921-3793-44A9-9145-2E8332B0E4CC}" type="datetimeFigureOut">
              <a:rPr lang="en-US" smtClean="0"/>
              <a:t>12/6/2020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9F14EB-9171-4A4C-A819-BECF33F5BD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5827605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5B1D64-C600-4E42-A496-ADE19AD0D52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12/6/2020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C19B1F-3450-4911-921D-C4C8548A504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394662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5B1D64-C600-4E42-A496-ADE19AD0D52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12/6/2020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C19B1F-3450-4911-921D-C4C8548A504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861025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5B1D64-C600-4E42-A496-ADE19AD0D52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12/6/2020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C19B1F-3450-4911-921D-C4C8548A504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5300063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5B1D64-C600-4E42-A496-ADE19AD0D52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12/6/2020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C19B1F-3450-4911-921D-C4C8548A504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252070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5B1D64-C600-4E42-A496-ADE19AD0D52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12/6/2020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C19B1F-3450-4911-921D-C4C8548A504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16876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5B1D64-C600-4E42-A496-ADE19AD0D52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12/6/2020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C19B1F-3450-4911-921D-C4C8548A504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024161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5B1D64-C600-4E42-A496-ADE19AD0D52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12/6/2020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C19B1F-3450-4911-921D-C4C8548A504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2163115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5B1D64-C600-4E42-A496-ADE19AD0D52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12/6/2020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C19B1F-3450-4911-921D-C4C8548A504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8511239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5B1D64-C600-4E42-A496-ADE19AD0D52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12/6/2020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C19B1F-3450-4911-921D-C4C8548A504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907744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5B1D64-C600-4E42-A496-ADE19AD0D52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12/6/2020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C19B1F-3450-4911-921D-C4C8548A504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59829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21921-3793-44A9-9145-2E8332B0E4CC}" type="datetimeFigureOut">
              <a:rPr lang="en-US" smtClean="0"/>
              <a:t>12/6/2020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9F14EB-9171-4A4C-A819-BECF33F5BD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664032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5B1D64-C600-4E42-A496-ADE19AD0D52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12/6/2020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C19B1F-3450-4911-921D-C4C8548A504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12394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slideLayout" Target="../slideLayouts/slideLayout79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3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6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1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4.xml"/><Relationship Id="rId10" Type="http://schemas.openxmlformats.org/officeDocument/2006/relationships/slideLayout" Target="../slideLayouts/slideLayout89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321921-3793-44A9-9145-2E8332B0E4CC}" type="datetimeFigureOut">
              <a:rPr lang="en-US" smtClean="0"/>
              <a:t>12/6/2020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9F14EB-9171-4A4C-A819-BECF33F5BD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81115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ea typeface="新細明體" panose="02020500000000000000" pitchFamily="18" charset="-12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ea typeface="新細明體" panose="02020500000000000000" pitchFamily="18" charset="-12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ea typeface="新細明體" panose="02020500000000000000" pitchFamily="18" charset="-12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061A75B-BDCB-420F-8572-D9DC0997BB73}" type="slidenum">
              <a:rPr kumimoji="0" lang="zh-TW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TW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01736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smtClean="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smtClean="0"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3CC8EB8-C548-4A5B-9921-3E9F4245FE47}" type="slidenum">
              <a:rPr kumimoji="1" lang="en-US" altLang="zh-TW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zh-TW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68082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anose="020B0604020202020204" pitchFamily="34" charset="0"/>
          <a:ea typeface="新細明體" panose="02020500000000000000" pitchFamily="18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anose="020B0604020202020204" pitchFamily="34" charset="0"/>
          <a:ea typeface="新細明體" panose="02020500000000000000" pitchFamily="18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anose="020B0604020202020204" pitchFamily="34" charset="0"/>
          <a:ea typeface="新細明體" panose="02020500000000000000" pitchFamily="18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anose="020B0604020202020204" pitchFamily="34" charset="0"/>
          <a:ea typeface="新細明體" panose="02020500000000000000" pitchFamily="18" charset="-120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anose="020B0604020202020204" pitchFamily="34" charset="0"/>
          <a:ea typeface="新細明體" panose="02020500000000000000" pitchFamily="18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anose="020B0604020202020204" pitchFamily="34" charset="0"/>
          <a:ea typeface="新細明體" panose="02020500000000000000" pitchFamily="18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anose="020B0604020202020204" pitchFamily="34" charset="0"/>
          <a:ea typeface="新細明體" panose="02020500000000000000" pitchFamily="18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anose="020B0604020202020204" pitchFamily="34" charset="0"/>
          <a:ea typeface="新細明體" panose="02020500000000000000" pitchFamily="18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ea typeface="新細明體" panose="02020500000000000000" pitchFamily="18" charset="-12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ea typeface="新細明體" panose="02020500000000000000" pitchFamily="18" charset="-12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ea typeface="新細明體" panose="02020500000000000000" pitchFamily="18" charset="-12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061A75B-BDCB-420F-8572-D9DC0997BB73}" type="slidenum">
              <a:rPr kumimoji="0" lang="zh-TW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TW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59855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ea typeface="新細明體" panose="02020500000000000000" pitchFamily="18" charset="-12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ea typeface="新細明體" panose="02020500000000000000" pitchFamily="18" charset="-12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ea typeface="新細明體" panose="02020500000000000000" pitchFamily="18" charset="-12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061A75B-BDCB-420F-8572-D9DC0997BB73}" type="slidenum">
              <a:rPr kumimoji="0" lang="zh-TW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TW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26609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5B1D64-C600-4E42-A496-ADE19AD0D52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12/6/2020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C19B1F-3450-4911-921D-C4C8548A504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0449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smtClean="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smtClean="0"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3CC8EB8-C548-4A5B-9921-3E9F4245FE47}" type="slidenum">
              <a:rPr kumimoji="1" lang="en-US" altLang="zh-TW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zh-TW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11878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  <p:sldLayoutId id="2147483745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anose="020B0604020202020204" pitchFamily="34" charset="0"/>
          <a:ea typeface="新細明體" panose="02020500000000000000" pitchFamily="18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anose="020B0604020202020204" pitchFamily="34" charset="0"/>
          <a:ea typeface="新細明體" panose="02020500000000000000" pitchFamily="18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anose="020B0604020202020204" pitchFamily="34" charset="0"/>
          <a:ea typeface="新細明體" panose="02020500000000000000" pitchFamily="18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anose="020B0604020202020204" pitchFamily="34" charset="0"/>
          <a:ea typeface="新細明體" panose="02020500000000000000" pitchFamily="18" charset="-120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anose="020B0604020202020204" pitchFamily="34" charset="0"/>
          <a:ea typeface="新細明體" panose="02020500000000000000" pitchFamily="18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anose="020B0604020202020204" pitchFamily="34" charset="0"/>
          <a:ea typeface="新細明體" panose="02020500000000000000" pitchFamily="18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anose="020B0604020202020204" pitchFamily="34" charset="0"/>
          <a:ea typeface="新細明體" panose="02020500000000000000" pitchFamily="18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anose="020B0604020202020204" pitchFamily="34" charset="0"/>
          <a:ea typeface="新細明體" panose="02020500000000000000" pitchFamily="18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5B1D64-C600-4E42-A496-ADE19AD0D52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12/6/2020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C19B1F-3450-4911-921D-C4C8548A504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2264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86.xml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9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3.xml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9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hurch in Corinth- Acts 18:1-4/1 Cor. 1:10-18 — Pulpit Fict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744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lowchart: Punched Tape 3"/>
          <p:cNvSpPr/>
          <p:nvPr/>
        </p:nvSpPr>
        <p:spPr>
          <a:xfrm>
            <a:off x="4851699" y="591670"/>
            <a:ext cx="3560781" cy="1366222"/>
          </a:xfrm>
          <a:prstGeom prst="flowChartPunchedTape">
            <a:avLst/>
          </a:prstGeom>
          <a:solidFill>
            <a:schemeClr val="bg1">
              <a:alpha val="4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5000" dirty="0" smtClean="0"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王漢宗空疊圓繁" panose="02000500000000000000" pitchFamily="2" charset="-120"/>
                <a:ea typeface="王漢宗空疊圓繁" panose="02000500000000000000" pitchFamily="2" charset="-120"/>
              </a:rPr>
              <a:t>哥林多前書</a:t>
            </a:r>
            <a:endParaRPr lang="en-US" sz="5000" dirty="0"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王漢宗空疊圓繁" panose="02000500000000000000" pitchFamily="2" charset="-120"/>
              <a:ea typeface="王漢宗空疊圓繁" panose="02000500000000000000" pitchFamily="2" charset="-12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980336" y="5077610"/>
            <a:ext cx="281840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2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王漢宗勘亭流繁" panose="02000500000000000000" pitchFamily="2" charset="-120"/>
                <a:ea typeface="王漢宗勘亭流繁" panose="02000500000000000000" pitchFamily="2" charset="-120"/>
              </a:rPr>
              <a:t>12/6/2020</a:t>
            </a:r>
            <a:r>
              <a:rPr lang="en-US" altLang="zh-TW" dirty="0" smtClean="0"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  </a:t>
            </a:r>
            <a:endParaRPr lang="en-US" dirty="0">
              <a:effectLst>
                <a:glow rad="101600">
                  <a:schemeClr val="tx1">
                    <a:alpha val="60000"/>
                  </a:schemeClr>
                </a:glo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173870" y="5921192"/>
            <a:ext cx="2133918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8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王漢宗勘亭流繁" panose="02000500000000000000" pitchFamily="2" charset="-120"/>
                <a:ea typeface="王漢宗勘亭流繁" panose="02000500000000000000" pitchFamily="2" charset="-120"/>
              </a:rPr>
              <a:t>全書概論</a:t>
            </a:r>
            <a:endParaRPr lang="en-US" sz="3800" dirty="0"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15114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eoimages.gsfc.nasa.gov/images/imagerecords/6000/6997/corinth_ast_200512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914400" y="1534180"/>
            <a:ext cx="19800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哥林多運河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華康黑體 Std W9" panose="020B0900000000000000" pitchFamily="34" charset="-120"/>
              <a:ea typeface="華康黑體 Std W9" panose="020B0900000000000000" pitchFamily="34" charset="-120"/>
              <a:cs typeface="+mn-cs"/>
            </a:endParaRPr>
          </a:p>
        </p:txBody>
      </p:sp>
      <p:sp>
        <p:nvSpPr>
          <p:cNvPr id="3" name="Right Arrow 2"/>
          <p:cNvSpPr/>
          <p:nvPr/>
        </p:nvSpPr>
        <p:spPr>
          <a:xfrm rot="2947074">
            <a:off x="2758010" y="1884697"/>
            <a:ext cx="401432" cy="424190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28" name="Picture 4" descr="http://www.sailingissues.com/aerial-photos/corinth-canal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525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orinth canal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8956" y="0"/>
            <a:ext cx="926420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350834" y="4798659"/>
            <a:ext cx="2824812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zh-TW" altLang="en-US" sz="32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長 </a:t>
            </a:r>
            <a:r>
              <a:rPr lang="en-US" altLang="zh-TW" sz="32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3.9</a:t>
            </a:r>
            <a:r>
              <a:rPr lang="en-US" altLang="zh-TW" sz="20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  </a:t>
            </a:r>
            <a:r>
              <a:rPr lang="zh-TW" altLang="en-US" sz="32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英里</a:t>
            </a:r>
            <a:endParaRPr lang="en-US" altLang="zh-TW" sz="3200" dirty="0" smtClean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  <a:p>
            <a:pPr eaLnBrk="1" hangingPunct="1"/>
            <a:r>
              <a:rPr lang="zh-TW" altLang="en-US" sz="32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深 </a:t>
            </a:r>
            <a:r>
              <a:rPr lang="en-US" altLang="zh-TW" sz="32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26  </a:t>
            </a:r>
            <a:r>
              <a:rPr lang="zh-TW" altLang="en-US" sz="32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英呎</a:t>
            </a:r>
            <a:endParaRPr lang="en-US" altLang="zh-TW" sz="3200" dirty="0" smtClean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  <a:p>
            <a:pPr eaLnBrk="1" hangingPunct="1"/>
            <a:r>
              <a:rPr lang="zh-TW" altLang="en-US" sz="32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寬 </a:t>
            </a:r>
            <a:r>
              <a:rPr lang="en-US" altLang="zh-TW" sz="32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69-82 </a:t>
            </a:r>
            <a:r>
              <a:rPr lang="zh-TW" altLang="en-US" sz="32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英</a:t>
            </a:r>
            <a:r>
              <a:rPr lang="zh-TW" altLang="en-US" sz="32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呎</a:t>
            </a:r>
          </a:p>
        </p:txBody>
      </p:sp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656493" y="733423"/>
            <a:ext cx="8080216" cy="2062103"/>
          </a:xfrm>
          <a:prstGeom prst="rect">
            <a:avLst/>
          </a:prstGeom>
          <a:solidFill>
            <a:srgbClr val="000000">
              <a:alpha val="31000"/>
            </a:srgbClr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just"/>
            <a:r>
              <a:rPr lang="zh-TW" altLang="en-US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主後</a:t>
            </a:r>
            <a:r>
              <a:rPr lang="en-US" altLang="zh-TW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66</a:t>
            </a:r>
            <a:r>
              <a:rPr lang="zh-TW" altLang="en-US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年，尼祿王嚐試用六千猶太奴隸開鑿。</a:t>
            </a:r>
            <a:endParaRPr lang="en-US" altLang="zh-TW" sz="3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  <a:p>
            <a:pPr algn="just"/>
            <a:r>
              <a:rPr lang="zh-TW" altLang="en-US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但到</a:t>
            </a:r>
            <a:r>
              <a:rPr lang="en-US" altLang="zh-TW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1893</a:t>
            </a:r>
            <a:r>
              <a:rPr lang="zh-TW" altLang="en-US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年才終於完</a:t>
            </a:r>
            <a:r>
              <a:rPr lang="zh-TW" alt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工通</a:t>
            </a:r>
            <a:r>
              <a:rPr lang="zh-TW" altLang="en-US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航。主後第四紀羅馬政府也曾想建造，但誤</a:t>
            </a:r>
            <a:r>
              <a:rPr lang="zh-TW" alt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信</a:t>
            </a:r>
            <a:r>
              <a:rPr lang="zh-TW" altLang="en-US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一面海水高於另一面，開鑿會淹沒城市。因此作罷。</a:t>
            </a:r>
            <a:endParaRPr lang="zh-TW" altLang="en-US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713059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" y="0"/>
            <a:ext cx="9144793" cy="687376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874077" y="2884809"/>
            <a:ext cx="8096250" cy="5400675"/>
          </a:xfrm>
          <a:prstGeom prst="rect">
            <a:avLst/>
          </a:prstGeom>
        </p:spPr>
      </p:pic>
      <p:pic>
        <p:nvPicPr>
          <p:cNvPr id="23554" name="Picture 2" descr="Korinthos Yacht Club in Korinthos, Greece - Marina Reviews - Phone Number -  Marinas.co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7577"/>
            <a:ext cx="9144793" cy="6921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343233" y="6076478"/>
            <a:ext cx="2800767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今日的哥林多</a:t>
            </a:r>
            <a:endParaRPr lang="en-US" sz="3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46430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Lessons from 1 Corinthians: Unity In the Church | WMBC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6" y="0"/>
            <a:ext cx="913592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70580" y="252350"/>
            <a:ext cx="2175596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400" dirty="0">
                <a:solidFill>
                  <a:srgbClr val="80000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四</a:t>
            </a:r>
            <a:r>
              <a:rPr lang="en-US" altLang="zh-TW" sz="3400" dirty="0" smtClean="0">
                <a:solidFill>
                  <a:srgbClr val="80000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.</a:t>
            </a:r>
            <a:r>
              <a:rPr lang="zh-TW" altLang="en-US" sz="3400" dirty="0" smtClean="0">
                <a:solidFill>
                  <a:srgbClr val="80000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 對象：</a:t>
            </a:r>
            <a:endParaRPr lang="en-US" sz="3400" dirty="0">
              <a:solidFill>
                <a:srgbClr val="800000"/>
              </a:solidFill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67100" y="867903"/>
            <a:ext cx="8182304" cy="2708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4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哥林多教會雖然在知識和恩賜出眾</a:t>
            </a:r>
            <a:r>
              <a:rPr lang="en-US" altLang="zh-TW" sz="34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(1:5-7)</a:t>
            </a:r>
            <a:r>
              <a:rPr lang="zh-TW" altLang="en-US" sz="34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，但靈性上卻像嬰孩</a:t>
            </a:r>
            <a:r>
              <a:rPr lang="en-US" altLang="zh-TW" sz="34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(3:1-3)</a:t>
            </a:r>
            <a:r>
              <a:rPr lang="zh-TW" altLang="en-US" sz="34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。信徒都在極壞及邪惡的環境下出生長大，所以把許多敗壞的民風惡俗帶進教會，如結黨、分爭、淫亂等。</a:t>
            </a:r>
            <a:endParaRPr lang="zh-TW" altLang="en-US" sz="3400" dirty="0"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67100" y="3677581"/>
            <a:ext cx="8468985" cy="21852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400" dirty="0" smtClean="0">
                <a:solidFill>
                  <a:srgbClr val="00206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有解經家認為保羅有可能在哥林多時寫了</a:t>
            </a:r>
            <a:endParaRPr lang="en-US" altLang="zh-TW" sz="3400" dirty="0" smtClean="0">
              <a:solidFill>
                <a:srgbClr val="002060"/>
              </a:solidFill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  <a:p>
            <a:r>
              <a:rPr lang="zh-TW" altLang="en-US" sz="3400" dirty="0" smtClean="0">
                <a:solidFill>
                  <a:srgbClr val="00206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羅馬書，並看到當時哥林多的惡風，就列</a:t>
            </a:r>
            <a:endParaRPr lang="en-US" altLang="zh-TW" sz="3400" dirty="0" smtClean="0">
              <a:solidFill>
                <a:srgbClr val="002060"/>
              </a:solidFill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  <a:p>
            <a:r>
              <a:rPr lang="zh-TW" altLang="en-US" sz="3400" dirty="0" smtClean="0">
                <a:solidFill>
                  <a:srgbClr val="00206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出了各種的罪行，其中包括「同性戀」</a:t>
            </a:r>
            <a:r>
              <a:rPr lang="en-US" altLang="zh-TW" sz="3400" dirty="0" smtClean="0">
                <a:solidFill>
                  <a:srgbClr val="00206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(</a:t>
            </a:r>
            <a:r>
              <a:rPr lang="zh-TW" altLang="en-US" sz="3400" dirty="0" smtClean="0">
                <a:solidFill>
                  <a:srgbClr val="00206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參</a:t>
            </a:r>
            <a:endParaRPr lang="en-US" altLang="zh-TW" sz="3400" dirty="0" smtClean="0">
              <a:solidFill>
                <a:srgbClr val="002060"/>
              </a:solidFill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  <a:p>
            <a:r>
              <a:rPr lang="zh-TW" altLang="en-US" sz="3400" dirty="0" smtClean="0">
                <a:solidFill>
                  <a:srgbClr val="00206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羅</a:t>
            </a:r>
            <a:r>
              <a:rPr lang="en-US" altLang="zh-TW" sz="3400" dirty="0" smtClean="0">
                <a:solidFill>
                  <a:srgbClr val="00206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1:26-32)</a:t>
            </a:r>
            <a:r>
              <a:rPr lang="zh-TW" altLang="en-US" sz="3400" dirty="0" smtClean="0">
                <a:solidFill>
                  <a:srgbClr val="00206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。</a:t>
            </a:r>
            <a:endParaRPr lang="en-US" sz="3400" dirty="0">
              <a:solidFill>
                <a:srgbClr val="002060"/>
              </a:solidFill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728728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Lessons from 1 Corinthians: Unity In the Church | WMBC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6" y="0"/>
            <a:ext cx="913592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70580" y="252350"/>
            <a:ext cx="3047629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400" dirty="0" smtClean="0">
                <a:solidFill>
                  <a:srgbClr val="80000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五</a:t>
            </a:r>
            <a:r>
              <a:rPr lang="en-US" altLang="zh-TW" sz="3400" dirty="0" smtClean="0">
                <a:solidFill>
                  <a:srgbClr val="80000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.</a:t>
            </a:r>
            <a:r>
              <a:rPr lang="zh-TW" altLang="en-US" sz="3400" dirty="0" smtClean="0">
                <a:solidFill>
                  <a:srgbClr val="80000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 著書目的：</a:t>
            </a:r>
            <a:endParaRPr lang="en-US" sz="3400" dirty="0">
              <a:solidFill>
                <a:srgbClr val="800000"/>
              </a:solidFill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03396" y="3428220"/>
            <a:ext cx="8686813" cy="33855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0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「</a:t>
            </a:r>
            <a:r>
              <a:rPr lang="zh-TW" altLang="en-US" sz="3000" dirty="0" smtClean="0">
                <a:solidFill>
                  <a:srgbClr val="80000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哥林多前書</a:t>
            </a:r>
            <a:r>
              <a:rPr lang="zh-TW" altLang="en-US" sz="30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」其實應是「</a:t>
            </a:r>
            <a:r>
              <a:rPr lang="zh-TW" altLang="en-US" sz="3000" dirty="0" smtClean="0">
                <a:solidFill>
                  <a:srgbClr val="80000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哥林多二書</a:t>
            </a:r>
            <a:r>
              <a:rPr lang="zh-TW" altLang="en-US" sz="30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」，因保羅  </a:t>
            </a:r>
            <a:endParaRPr lang="en-US" altLang="zh-TW" sz="3000" dirty="0" smtClean="0"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  <a:p>
            <a:r>
              <a:rPr lang="en-US" altLang="zh-TW" sz="3000" dirty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 </a:t>
            </a:r>
            <a:r>
              <a:rPr lang="en-US" altLang="zh-TW" sz="30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  </a:t>
            </a:r>
            <a:r>
              <a:rPr lang="zh-TW" altLang="en-US" sz="30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在以弗所時 </a:t>
            </a:r>
            <a:r>
              <a:rPr lang="en-US" altLang="zh-TW" sz="30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(</a:t>
            </a:r>
            <a:r>
              <a:rPr lang="zh-TW" altLang="en-US" sz="30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主後</a:t>
            </a:r>
            <a:r>
              <a:rPr lang="en-US" altLang="zh-TW" sz="30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53-55</a:t>
            </a:r>
            <a:r>
              <a:rPr lang="zh-TW" altLang="en-US" sz="30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年</a:t>
            </a:r>
            <a:r>
              <a:rPr lang="en-US" altLang="zh-TW" sz="30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) </a:t>
            </a:r>
            <a:r>
              <a:rPr lang="zh-TW" altLang="en-US" sz="30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已曾經寫過信給他們 </a:t>
            </a:r>
            <a:endParaRPr lang="en-US" altLang="zh-TW" sz="3000" dirty="0" smtClean="0"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  <a:p>
            <a:r>
              <a:rPr lang="en-US" altLang="zh-TW" sz="3000" dirty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 </a:t>
            </a:r>
            <a:r>
              <a:rPr lang="en-US" altLang="zh-TW" sz="30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  (</a:t>
            </a:r>
            <a:r>
              <a:rPr lang="zh-TW" altLang="en-US" sz="30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參</a:t>
            </a:r>
            <a:r>
              <a:rPr lang="en-US" altLang="zh-TW" sz="30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5:9)</a:t>
            </a:r>
            <a:r>
              <a:rPr lang="zh-TW" altLang="en-US" sz="30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，</a:t>
            </a:r>
            <a:r>
              <a:rPr lang="zh-TW" altLang="en-US" sz="3000" dirty="0" smtClean="0">
                <a:solidFill>
                  <a:srgbClr val="00206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此信已失落</a:t>
            </a:r>
            <a:r>
              <a:rPr lang="zh-TW" altLang="en-US" sz="30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。那封信他勸勉信徒避免淫</a:t>
            </a:r>
            <a:endParaRPr lang="en-US" altLang="zh-TW" sz="3000" dirty="0" smtClean="0"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  <a:p>
            <a:r>
              <a:rPr lang="en-US" altLang="zh-TW" sz="3000" dirty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 </a:t>
            </a:r>
            <a:r>
              <a:rPr lang="en-US" altLang="zh-TW" sz="30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  </a:t>
            </a:r>
            <a:r>
              <a:rPr lang="zh-TW" altLang="en-US" sz="30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亂，而當地信徒也回信請教一些問題，也就是哥</a:t>
            </a:r>
            <a:endParaRPr lang="en-US" altLang="zh-TW" sz="3000" dirty="0" smtClean="0"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  <a:p>
            <a:r>
              <a:rPr lang="en-US" altLang="zh-TW" sz="3000" dirty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 </a:t>
            </a:r>
            <a:r>
              <a:rPr lang="en-US" altLang="zh-TW" sz="30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  </a:t>
            </a:r>
            <a:r>
              <a:rPr lang="zh-TW" altLang="en-US" sz="30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林多前書部份的內容。有解經家認為保羅共寫了</a:t>
            </a:r>
            <a:endParaRPr lang="en-US" altLang="zh-TW" sz="3000" dirty="0" smtClean="0"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  <a:p>
            <a:r>
              <a:rPr lang="en-US" altLang="zh-TW" sz="3000" dirty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 </a:t>
            </a:r>
            <a:r>
              <a:rPr lang="en-US" altLang="zh-TW" sz="30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  </a:t>
            </a:r>
            <a:r>
              <a:rPr lang="zh-TW" altLang="en-US" sz="30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四封信給哥林多教會。</a:t>
            </a:r>
            <a:endParaRPr lang="en-US" altLang="zh-TW" sz="3000" dirty="0" smtClean="0"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  <a:p>
            <a:endParaRPr lang="zh-TW" altLang="en-US" sz="3400" dirty="0"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67100" y="785048"/>
            <a:ext cx="8481852" cy="2708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4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保羅聽</a:t>
            </a:r>
            <a:r>
              <a:rPr lang="zh-TW" altLang="en-US" sz="3400" dirty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見</a:t>
            </a:r>
            <a:r>
              <a:rPr lang="zh-TW" altLang="en-US" sz="34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教會發生了各種問題</a:t>
            </a:r>
            <a:r>
              <a:rPr lang="en-US" altLang="zh-TW" sz="30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(1:11</a:t>
            </a:r>
            <a:r>
              <a:rPr lang="zh-TW" altLang="en-US" sz="30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、</a:t>
            </a:r>
            <a:r>
              <a:rPr lang="en-US" altLang="zh-TW" sz="30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5:1)</a:t>
            </a:r>
            <a:r>
              <a:rPr lang="zh-TW" altLang="en-US" sz="34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，  寫信去矯正錯誤，促進合一，督責聖徒的</a:t>
            </a:r>
            <a:endParaRPr lang="en-US" altLang="zh-TW" sz="3400" dirty="0" smtClean="0"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  <a:p>
            <a:r>
              <a:rPr lang="zh-TW" altLang="en-US" sz="34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生活行為。另外教會曾達信請教保羅一些</a:t>
            </a:r>
            <a:endParaRPr lang="en-US" altLang="zh-TW" sz="3400" dirty="0" smtClean="0"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  <a:p>
            <a:r>
              <a:rPr lang="zh-TW" altLang="en-US" sz="34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問題</a:t>
            </a:r>
            <a:r>
              <a:rPr lang="en-US" altLang="zh-TW" sz="30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(7:1</a:t>
            </a:r>
            <a:r>
              <a:rPr lang="zh-TW" altLang="en-US" sz="30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、</a:t>
            </a:r>
            <a:r>
              <a:rPr lang="en-US" altLang="zh-TW" sz="30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8:1</a:t>
            </a:r>
            <a:r>
              <a:rPr lang="zh-TW" altLang="en-US" sz="30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、</a:t>
            </a:r>
            <a:r>
              <a:rPr lang="en-US" altLang="zh-TW" sz="30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12:1</a:t>
            </a:r>
            <a:r>
              <a:rPr lang="zh-TW" altLang="en-US" sz="30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、</a:t>
            </a:r>
            <a:r>
              <a:rPr lang="en-US" altLang="zh-TW" sz="30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16:1)</a:t>
            </a:r>
            <a:r>
              <a:rPr lang="zh-TW" altLang="en-US" sz="34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，就回覆他們。</a:t>
            </a:r>
            <a:endParaRPr lang="en-US" altLang="zh-TW" sz="3400" dirty="0" smtClean="0"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  <a:p>
            <a:r>
              <a:rPr lang="zh-TW" altLang="en-US" sz="34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如：</a:t>
            </a:r>
            <a:r>
              <a:rPr lang="zh-TW" altLang="en-US" sz="3400" dirty="0" smtClean="0">
                <a:solidFill>
                  <a:srgbClr val="00206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婚嫁、偶像食物、恩賜、認捐</a:t>
            </a:r>
            <a:r>
              <a:rPr lang="en-US" altLang="zh-TW" sz="3400" dirty="0" smtClean="0">
                <a:solidFill>
                  <a:srgbClr val="00206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...</a:t>
            </a:r>
            <a:endParaRPr lang="zh-TW" altLang="en-US" sz="3400" dirty="0">
              <a:solidFill>
                <a:srgbClr val="002060"/>
              </a:solidFill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56216" y="6265750"/>
            <a:ext cx="8408071" cy="553998"/>
          </a:xfrm>
          <a:prstGeom prst="rect">
            <a:avLst/>
          </a:prstGeom>
          <a:solidFill>
            <a:srgbClr val="FFFFCC"/>
          </a:solidFill>
        </p:spPr>
        <p:txBody>
          <a:bodyPr wrap="none" rtlCol="0">
            <a:spAutoFit/>
          </a:bodyPr>
          <a:lstStyle/>
          <a:p>
            <a:r>
              <a:rPr lang="zh-TW" altLang="en-US" sz="3000" dirty="0" smtClean="0">
                <a:solidFill>
                  <a:srgbClr val="800000"/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「我先前寫信給你們說：不可與淫亂的人</a:t>
            </a:r>
            <a:r>
              <a:rPr lang="en-US" altLang="zh-TW" sz="3000" dirty="0" smtClean="0">
                <a:solidFill>
                  <a:srgbClr val="800000"/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... (5:9)</a:t>
            </a:r>
            <a:endParaRPr lang="en-US" sz="3000" dirty="0">
              <a:solidFill>
                <a:srgbClr val="800000"/>
              </a:solidFill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798018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Radio Interview FLASHBACK!: Warren Wiersbe - Delights and Disciplines of  Bible Study — Lay Renewal Ministri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7117" y="4526954"/>
            <a:ext cx="3326524" cy="2217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25820" y="218082"/>
            <a:ext cx="8045670" cy="4308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dirty="0" smtClean="0">
                <a:solidFill>
                  <a:srgbClr val="80000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哥林多教會：</a:t>
            </a:r>
            <a:endParaRPr lang="en-US" altLang="zh-TW" sz="3600" dirty="0" smtClean="0">
              <a:solidFill>
                <a:srgbClr val="800000"/>
              </a:solidFill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  <a:p>
            <a:r>
              <a:rPr lang="en-US" sz="3400" dirty="0" smtClean="0">
                <a:latin typeface="華康黑體 Std W9" panose="020B0900000000000000" pitchFamily="34" charset="-120"/>
                <a:ea typeface="華康黑體 Std W9" panose="020B0900000000000000" pitchFamily="34" charset="-120"/>
                <a:sym typeface="Wingdings"/>
              </a:rPr>
              <a:t></a:t>
            </a:r>
            <a:r>
              <a:rPr lang="en-US" sz="3400" dirty="0">
                <a:solidFill>
                  <a:srgbClr val="00206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Defiled</a:t>
            </a:r>
            <a:r>
              <a:rPr lang="en-US" sz="3400" dirty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 </a:t>
            </a:r>
            <a:r>
              <a:rPr lang="en-US" sz="34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Church	(</a:t>
            </a:r>
            <a:r>
              <a:rPr lang="zh-TW" altLang="en-US" sz="3400" dirty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沾污的教會</a:t>
            </a:r>
            <a:r>
              <a:rPr lang="en-US" altLang="zh-TW" sz="34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)</a:t>
            </a:r>
          </a:p>
          <a:p>
            <a:endParaRPr lang="en-US" altLang="zh-TW" sz="3400" dirty="0" smtClean="0"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  <a:p>
            <a:endParaRPr lang="en-US" altLang="zh-TW" sz="3400" dirty="0"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  <a:p>
            <a:r>
              <a:rPr lang="en-US" sz="3400" dirty="0">
                <a:latin typeface="華康黑體 Std W9" panose="020B0900000000000000" pitchFamily="34" charset="-120"/>
                <a:ea typeface="華康黑體 Std W9" panose="020B0900000000000000" pitchFamily="34" charset="-120"/>
                <a:sym typeface="Wingdings"/>
              </a:rPr>
              <a:t></a:t>
            </a:r>
            <a:r>
              <a:rPr lang="en-US" altLang="zh-TW" sz="3400" dirty="0">
                <a:solidFill>
                  <a:srgbClr val="00206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Divided </a:t>
            </a:r>
            <a:r>
              <a:rPr lang="en-US" altLang="zh-TW" sz="34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Church	(</a:t>
            </a:r>
            <a:r>
              <a:rPr lang="zh-TW" altLang="en-US" sz="3400" dirty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分裂的教會</a:t>
            </a:r>
            <a:r>
              <a:rPr lang="en-US" altLang="zh-TW" sz="34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)</a:t>
            </a:r>
          </a:p>
          <a:p>
            <a:endParaRPr lang="en-US" altLang="zh-TW" sz="3400" dirty="0" smtClean="0"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  <a:p>
            <a:endParaRPr lang="en-US" altLang="zh-TW" sz="3400" dirty="0"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  <a:p>
            <a:r>
              <a:rPr lang="en-US" sz="3400" dirty="0">
                <a:latin typeface="華康黑體 Std W9" panose="020B0900000000000000" pitchFamily="34" charset="-120"/>
                <a:ea typeface="華康黑體 Std W9" panose="020B0900000000000000" pitchFamily="34" charset="-120"/>
                <a:sym typeface="Wingdings"/>
              </a:rPr>
              <a:t></a:t>
            </a:r>
            <a:r>
              <a:rPr lang="en-US" altLang="zh-TW" sz="3400" dirty="0">
                <a:solidFill>
                  <a:srgbClr val="00206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Disgraced</a:t>
            </a:r>
            <a:r>
              <a:rPr lang="zh-TW" altLang="en-US" sz="3400" dirty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 </a:t>
            </a:r>
            <a:r>
              <a:rPr lang="en-US" altLang="zh-TW" sz="34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Church	(</a:t>
            </a:r>
            <a:r>
              <a:rPr lang="zh-TW" altLang="en-US" sz="3400" dirty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蒙羞的教會</a:t>
            </a:r>
            <a:r>
              <a:rPr lang="en-US" altLang="zh-TW" sz="3400" dirty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)</a:t>
            </a:r>
            <a:endParaRPr lang="en-US" sz="3400" dirty="0"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36027" y="1434654"/>
            <a:ext cx="3672800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400" dirty="0" smtClean="0">
                <a:solidFill>
                  <a:schemeClr val="accent2">
                    <a:lumMod val="75000"/>
                  </a:schemeClr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淫亂、醉酒、荒宴</a:t>
            </a:r>
            <a:endParaRPr lang="en-US" sz="3400" dirty="0">
              <a:solidFill>
                <a:schemeClr val="accent2">
                  <a:lumMod val="75000"/>
                </a:schemeClr>
              </a:solidFill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51793" y="2990180"/>
            <a:ext cx="2364750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400" dirty="0" smtClean="0">
                <a:solidFill>
                  <a:schemeClr val="accent2">
                    <a:lumMod val="75000"/>
                  </a:schemeClr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分爭、結黨</a:t>
            </a:r>
            <a:endParaRPr lang="en-US" sz="3400" dirty="0">
              <a:solidFill>
                <a:schemeClr val="accent2">
                  <a:lumMod val="75000"/>
                </a:schemeClr>
              </a:solidFill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51793" y="4553651"/>
            <a:ext cx="1928733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400" dirty="0" smtClean="0">
                <a:solidFill>
                  <a:schemeClr val="accent2">
                    <a:lumMod val="75000"/>
                  </a:schemeClr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互相訴訟</a:t>
            </a:r>
            <a:endParaRPr lang="en-US" sz="3400" dirty="0">
              <a:solidFill>
                <a:schemeClr val="accent2">
                  <a:lumMod val="75000"/>
                </a:schemeClr>
              </a:solidFill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413061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/>
      <p:bldP spid="5" grpId="0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Lessons from 1 Corinthians: Unity In the Church | WMBC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6" y="0"/>
            <a:ext cx="913592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70580" y="252350"/>
            <a:ext cx="3047629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400" dirty="0">
                <a:solidFill>
                  <a:srgbClr val="80000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六</a:t>
            </a:r>
            <a:r>
              <a:rPr lang="en-US" altLang="zh-TW" sz="3400" dirty="0" smtClean="0">
                <a:solidFill>
                  <a:srgbClr val="80000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.</a:t>
            </a:r>
            <a:r>
              <a:rPr lang="zh-TW" altLang="en-US" sz="3400" dirty="0" smtClean="0">
                <a:solidFill>
                  <a:srgbClr val="80000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 書中特點：</a:t>
            </a:r>
            <a:endParaRPr lang="en-US" sz="3400" dirty="0">
              <a:solidFill>
                <a:srgbClr val="800000"/>
              </a:solidFill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51816" y="812476"/>
            <a:ext cx="2441694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4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1.</a:t>
            </a:r>
            <a:r>
              <a:rPr lang="zh-TW" altLang="en-US" sz="34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 詳盡教義</a:t>
            </a:r>
            <a:endParaRPr lang="en-US" sz="3400" dirty="0"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82566" y="1372850"/>
            <a:ext cx="64770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dirty="0" smtClean="0">
                <a:solidFill>
                  <a:schemeClr val="accent2">
                    <a:lumMod val="75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「十字架」 </a:t>
            </a:r>
            <a:r>
              <a:rPr lang="en-US" altLang="zh-TW" sz="3200" dirty="0" smtClean="0">
                <a:solidFill>
                  <a:schemeClr val="accent2">
                    <a:lumMod val="75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	 (1:18-25)</a:t>
            </a:r>
          </a:p>
          <a:p>
            <a:r>
              <a:rPr lang="zh-TW" altLang="en-US" sz="3200" dirty="0" smtClean="0">
                <a:solidFill>
                  <a:schemeClr val="accent2">
                    <a:lumMod val="75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「愛的真諦」</a:t>
            </a:r>
            <a:r>
              <a:rPr lang="en-US" altLang="zh-TW" sz="3200" dirty="0">
                <a:solidFill>
                  <a:schemeClr val="accent2">
                    <a:lumMod val="75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	</a:t>
            </a:r>
            <a:r>
              <a:rPr lang="en-US" altLang="zh-TW" sz="2400" dirty="0" smtClean="0">
                <a:solidFill>
                  <a:schemeClr val="accent2">
                    <a:lumMod val="75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 </a:t>
            </a:r>
            <a:r>
              <a:rPr lang="en-US" altLang="zh-TW" sz="3200" dirty="0" smtClean="0">
                <a:solidFill>
                  <a:schemeClr val="accent2">
                    <a:lumMod val="75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(13</a:t>
            </a:r>
            <a:r>
              <a:rPr lang="zh-TW" altLang="en-US" sz="3200" dirty="0" smtClean="0">
                <a:solidFill>
                  <a:schemeClr val="accent2">
                    <a:lumMod val="75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章</a:t>
            </a:r>
            <a:r>
              <a:rPr lang="en-US" altLang="zh-TW" sz="3200" dirty="0" smtClean="0">
                <a:solidFill>
                  <a:schemeClr val="accent2">
                    <a:lumMod val="75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)</a:t>
            </a:r>
          </a:p>
          <a:p>
            <a:r>
              <a:rPr lang="zh-TW" altLang="en-US" sz="3200" dirty="0" smtClean="0">
                <a:solidFill>
                  <a:schemeClr val="accent2">
                    <a:lumMod val="75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「守聖餐」</a:t>
            </a:r>
            <a:r>
              <a:rPr lang="en-US" altLang="zh-TW" sz="3200" dirty="0" smtClean="0">
                <a:solidFill>
                  <a:schemeClr val="accent2">
                    <a:lumMod val="75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	 (11:17-34)</a:t>
            </a:r>
          </a:p>
          <a:p>
            <a:r>
              <a:rPr lang="zh-TW" altLang="en-US" sz="3200" dirty="0" smtClean="0">
                <a:solidFill>
                  <a:schemeClr val="accent2">
                    <a:lumMod val="75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「主復活」</a:t>
            </a:r>
            <a:r>
              <a:rPr lang="en-US" altLang="zh-TW" sz="3200" dirty="0" smtClean="0">
                <a:solidFill>
                  <a:schemeClr val="accent2">
                    <a:lumMod val="75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	</a:t>
            </a:r>
            <a:r>
              <a:rPr lang="zh-TW" altLang="en-US" sz="3200" dirty="0" smtClean="0">
                <a:solidFill>
                  <a:schemeClr val="accent2">
                    <a:lumMod val="75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 </a:t>
            </a:r>
            <a:r>
              <a:rPr lang="en-US" altLang="zh-TW" sz="3200" dirty="0" smtClean="0">
                <a:solidFill>
                  <a:schemeClr val="accent2">
                    <a:lumMod val="75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(15</a:t>
            </a:r>
            <a:r>
              <a:rPr lang="zh-TW" altLang="en-US" sz="3200" dirty="0" smtClean="0">
                <a:solidFill>
                  <a:schemeClr val="accent2">
                    <a:lumMod val="75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章</a:t>
            </a:r>
            <a:r>
              <a:rPr lang="en-US" altLang="zh-TW" sz="3200" dirty="0" smtClean="0">
                <a:solidFill>
                  <a:schemeClr val="accent2">
                    <a:lumMod val="75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)</a:t>
            </a:r>
            <a:endParaRPr lang="en-US" sz="3200" dirty="0">
              <a:solidFill>
                <a:schemeClr val="accent2">
                  <a:lumMod val="75000"/>
                </a:schemeClr>
              </a:solidFill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67582" y="3492111"/>
            <a:ext cx="2877711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400" dirty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2</a:t>
            </a:r>
            <a:r>
              <a:rPr lang="en-US" altLang="zh-TW" sz="34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.</a:t>
            </a:r>
            <a:r>
              <a:rPr lang="zh-TW" altLang="en-US" sz="34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 特殊教導：</a:t>
            </a:r>
            <a:endParaRPr lang="en-US" sz="3400" dirty="0"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397883" y="4053775"/>
            <a:ext cx="6724918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400" dirty="0" smtClean="0">
                <a:solidFill>
                  <a:schemeClr val="accent2">
                    <a:lumMod val="75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執行紀律、外人交往、聚會秩序、</a:t>
            </a:r>
            <a:endParaRPr lang="en-US" altLang="zh-TW" sz="3400" dirty="0" smtClean="0">
              <a:solidFill>
                <a:schemeClr val="accent2">
                  <a:lumMod val="75000"/>
                </a:schemeClr>
              </a:solidFill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  <a:p>
            <a:r>
              <a:rPr lang="zh-TW" altLang="en-US" sz="3400" dirty="0" smtClean="0">
                <a:solidFill>
                  <a:schemeClr val="accent2">
                    <a:lumMod val="75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男</a:t>
            </a:r>
            <a:r>
              <a:rPr lang="zh-TW" altLang="en-US" sz="3400" dirty="0">
                <a:solidFill>
                  <a:schemeClr val="accent2">
                    <a:lumMod val="75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女</a:t>
            </a:r>
            <a:r>
              <a:rPr lang="zh-TW" altLang="en-US" sz="3400" dirty="0" smtClean="0">
                <a:solidFill>
                  <a:schemeClr val="accent2">
                    <a:lumMod val="75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婚姻、屬靈恩賜</a:t>
            </a:r>
            <a:r>
              <a:rPr lang="en-US" altLang="zh-TW" sz="3400" dirty="0" smtClean="0">
                <a:solidFill>
                  <a:schemeClr val="accent2">
                    <a:lumMod val="75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...</a:t>
            </a:r>
            <a:endParaRPr lang="en-US" sz="3400" dirty="0">
              <a:solidFill>
                <a:schemeClr val="accent2">
                  <a:lumMod val="75000"/>
                </a:schemeClr>
              </a:solidFill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07320" y="5249925"/>
            <a:ext cx="2877711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4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3.</a:t>
            </a:r>
            <a:r>
              <a:rPr lang="zh-TW" altLang="en-US" sz="34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 美好榜樣：</a:t>
            </a:r>
            <a:endParaRPr lang="en-US" sz="3400" dirty="0"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413649" y="5798154"/>
            <a:ext cx="7899920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400" dirty="0" smtClean="0">
                <a:solidFill>
                  <a:schemeClr val="accent2">
                    <a:lumMod val="75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對教會的關懷、靈性軟弱者、金錢捐獻</a:t>
            </a:r>
            <a:r>
              <a:rPr lang="en-US" altLang="zh-TW" sz="3400" dirty="0" smtClean="0">
                <a:solidFill>
                  <a:schemeClr val="accent2">
                    <a:lumMod val="75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...</a:t>
            </a:r>
            <a:endParaRPr lang="en-US" sz="3400" dirty="0">
              <a:solidFill>
                <a:schemeClr val="accent2">
                  <a:lumMod val="75000"/>
                </a:schemeClr>
              </a:solidFill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655670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Lessons from 1 Corinthians: Unity In the Church | WMBC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6" y="0"/>
            <a:ext cx="913592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70580" y="252350"/>
            <a:ext cx="3047629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400" dirty="0" smtClean="0">
                <a:solidFill>
                  <a:srgbClr val="80000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七</a:t>
            </a:r>
            <a:r>
              <a:rPr lang="en-US" altLang="zh-TW" sz="3400" dirty="0" smtClean="0">
                <a:solidFill>
                  <a:srgbClr val="80000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.</a:t>
            </a:r>
            <a:r>
              <a:rPr lang="zh-TW" altLang="en-US" sz="3400" dirty="0" smtClean="0">
                <a:solidFill>
                  <a:srgbClr val="80000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 大綱分段：</a:t>
            </a:r>
            <a:endParaRPr lang="en-US" sz="3400" dirty="0">
              <a:solidFill>
                <a:srgbClr val="800000"/>
              </a:solidFill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0580" y="867903"/>
            <a:ext cx="9824758" cy="5786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altLang="zh-TW" sz="32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(</a:t>
            </a:r>
            <a:r>
              <a:rPr lang="zh-TW" altLang="en-US" sz="32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一</a:t>
            </a:r>
            <a:r>
              <a:rPr lang="en-US" altLang="zh-TW" sz="32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)</a:t>
            </a:r>
            <a:r>
              <a:rPr lang="zh-TW" altLang="en-US" sz="32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 </a:t>
            </a:r>
            <a:r>
              <a:rPr lang="zh-TW" altLang="en-US" sz="3200" dirty="0" smtClean="0">
                <a:solidFill>
                  <a:schemeClr val="accent2">
                    <a:lumMod val="75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引言</a:t>
            </a:r>
            <a:r>
              <a:rPr lang="en-US" sz="32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– </a:t>
            </a:r>
            <a:r>
              <a:rPr lang="zh-TW" altLang="en-US" sz="3200" dirty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問安</a:t>
            </a:r>
            <a:r>
              <a:rPr lang="en-US" sz="3200" dirty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/</a:t>
            </a:r>
            <a:r>
              <a:rPr lang="zh-TW" altLang="en-US" sz="3200" dirty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感恩</a:t>
            </a:r>
            <a:r>
              <a:rPr lang="en-US" sz="3200" dirty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 (1:1-9</a:t>
            </a:r>
            <a:r>
              <a:rPr lang="en-US" sz="32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)</a:t>
            </a:r>
          </a:p>
          <a:p>
            <a:pPr lvl="0">
              <a:lnSpc>
                <a:spcPts val="2000"/>
              </a:lnSpc>
            </a:pPr>
            <a:endParaRPr lang="en-US" sz="3200" dirty="0" smtClean="0"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  <a:p>
            <a:r>
              <a:rPr lang="en-US" sz="32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(</a:t>
            </a:r>
            <a:r>
              <a:rPr lang="zh-TW" altLang="en-US" sz="3200" dirty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二</a:t>
            </a:r>
            <a:r>
              <a:rPr lang="en-US" sz="32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) </a:t>
            </a:r>
            <a:r>
              <a:rPr lang="zh-TW" altLang="en-US" sz="3200" dirty="0" smtClean="0">
                <a:solidFill>
                  <a:schemeClr val="accent2">
                    <a:lumMod val="75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督</a:t>
            </a:r>
            <a:r>
              <a:rPr lang="zh-TW" altLang="en-US" sz="3200" dirty="0">
                <a:solidFill>
                  <a:schemeClr val="accent2">
                    <a:lumMod val="75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責</a:t>
            </a:r>
            <a:r>
              <a:rPr lang="en-US" sz="3200" dirty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 </a:t>
            </a:r>
            <a:r>
              <a:rPr lang="en-US" sz="32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-</a:t>
            </a:r>
            <a:r>
              <a:rPr lang="zh-TW" altLang="en-US" sz="32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「</a:t>
            </a:r>
            <a:r>
              <a:rPr lang="zh-TW" altLang="en-US" sz="3200" dirty="0">
                <a:solidFill>
                  <a:srgbClr val="80000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教會性</a:t>
            </a:r>
            <a:r>
              <a:rPr lang="zh-TW" altLang="en-US" sz="3200" dirty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」的問題</a:t>
            </a:r>
            <a:r>
              <a:rPr lang="en-US" sz="3200" dirty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 (</a:t>
            </a:r>
            <a:r>
              <a:rPr lang="en-US" sz="32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1:10-10</a:t>
            </a:r>
            <a:r>
              <a:rPr lang="zh-TW" altLang="en-US" sz="3200" dirty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章</a:t>
            </a:r>
            <a:r>
              <a:rPr lang="en-US" sz="3200" dirty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)</a:t>
            </a:r>
          </a:p>
          <a:p>
            <a:r>
              <a:rPr lang="zh-TW" altLang="en-US" sz="32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       </a:t>
            </a:r>
            <a:r>
              <a:rPr lang="en-US" sz="32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a</a:t>
            </a:r>
            <a:r>
              <a:rPr lang="en-US" sz="3200" dirty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.</a:t>
            </a:r>
            <a:r>
              <a:rPr lang="zh-TW" altLang="en-US" sz="3200" dirty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關於分黨</a:t>
            </a:r>
            <a:r>
              <a:rPr lang="en-US" sz="3200" dirty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 (</a:t>
            </a:r>
            <a:r>
              <a:rPr lang="en-US" sz="32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1:10-4</a:t>
            </a:r>
            <a:r>
              <a:rPr lang="zh-TW" altLang="en-US" sz="3200" dirty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章</a:t>
            </a:r>
            <a:r>
              <a:rPr lang="en-US" sz="32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) </a:t>
            </a:r>
            <a:r>
              <a:rPr lang="en-US" altLang="zh-TW" sz="32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- </a:t>
            </a:r>
            <a:r>
              <a:rPr lang="zh-TW" altLang="en-US" sz="32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      </a:t>
            </a:r>
            <a:endParaRPr lang="en-US" sz="3200" dirty="0" smtClean="0"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  <a:p>
            <a:r>
              <a:rPr lang="zh-TW" altLang="en-US" sz="32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       </a:t>
            </a:r>
            <a:r>
              <a:rPr lang="en-US" sz="32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b.</a:t>
            </a:r>
            <a:r>
              <a:rPr lang="zh-TW" altLang="en-US" sz="32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關於淫亂、訴訟</a:t>
            </a:r>
            <a:r>
              <a:rPr lang="en-US" sz="32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 (5-6</a:t>
            </a:r>
            <a:r>
              <a:rPr lang="zh-TW" altLang="en-US" sz="32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章</a:t>
            </a:r>
            <a:r>
              <a:rPr lang="en-US" sz="32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) </a:t>
            </a:r>
            <a:r>
              <a:rPr lang="zh-TW" altLang="en-US" sz="32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 </a:t>
            </a:r>
            <a:endParaRPr lang="en-US" altLang="zh-TW" sz="3200" dirty="0" smtClean="0"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  <a:p>
            <a:r>
              <a:rPr lang="en-US" sz="32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       c.</a:t>
            </a:r>
            <a:r>
              <a:rPr lang="zh-TW" altLang="en-US" sz="32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關於婚娶</a:t>
            </a:r>
            <a:r>
              <a:rPr lang="en-US" sz="32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 (7</a:t>
            </a:r>
            <a:r>
              <a:rPr lang="zh-TW" altLang="en-US" sz="32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章</a:t>
            </a:r>
            <a:r>
              <a:rPr lang="en-US" sz="32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)</a:t>
            </a:r>
            <a:endParaRPr lang="en-US" altLang="zh-TW" sz="3200" dirty="0" smtClean="0"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  <a:p>
            <a:r>
              <a:rPr lang="en-US" sz="32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       d.</a:t>
            </a:r>
            <a:r>
              <a:rPr lang="zh-TW" altLang="en-US" sz="32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關於祭物</a:t>
            </a:r>
            <a:r>
              <a:rPr lang="en-US" sz="32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 (8-10</a:t>
            </a:r>
            <a:r>
              <a:rPr lang="zh-TW" altLang="en-US" sz="32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章</a:t>
            </a:r>
            <a:r>
              <a:rPr lang="en-US" sz="32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)</a:t>
            </a:r>
          </a:p>
          <a:p>
            <a:pPr>
              <a:lnSpc>
                <a:spcPts val="2000"/>
              </a:lnSpc>
            </a:pPr>
            <a:endParaRPr lang="en-US" sz="3200" dirty="0"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  <a:p>
            <a:r>
              <a:rPr lang="en-US" sz="32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(</a:t>
            </a:r>
            <a:r>
              <a:rPr lang="zh-TW" altLang="en-US" sz="3200" dirty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三</a:t>
            </a:r>
            <a:r>
              <a:rPr lang="en-US" sz="32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) </a:t>
            </a:r>
            <a:r>
              <a:rPr lang="zh-TW" altLang="en-US" sz="3200" dirty="0" smtClean="0">
                <a:solidFill>
                  <a:schemeClr val="accent2">
                    <a:lumMod val="75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解</a:t>
            </a:r>
            <a:r>
              <a:rPr lang="zh-TW" altLang="en-US" sz="3200" dirty="0">
                <a:solidFill>
                  <a:schemeClr val="accent2">
                    <a:lumMod val="75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答</a:t>
            </a:r>
            <a:r>
              <a:rPr lang="en-US" sz="3200" dirty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 </a:t>
            </a:r>
            <a:r>
              <a:rPr lang="en-US" sz="32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-</a:t>
            </a:r>
            <a:r>
              <a:rPr lang="zh-TW" altLang="en-US" sz="32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「</a:t>
            </a:r>
            <a:r>
              <a:rPr lang="zh-TW" altLang="en-US" sz="3200" dirty="0">
                <a:solidFill>
                  <a:srgbClr val="80000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教義性</a:t>
            </a:r>
            <a:r>
              <a:rPr lang="zh-TW" altLang="en-US" sz="3200" dirty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」的問題</a:t>
            </a:r>
            <a:r>
              <a:rPr lang="en-US" sz="3200" dirty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 (</a:t>
            </a:r>
            <a:r>
              <a:rPr lang="en-US" sz="32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11-15</a:t>
            </a:r>
            <a:r>
              <a:rPr lang="zh-TW" altLang="en-US" sz="3200" dirty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章</a:t>
            </a:r>
            <a:r>
              <a:rPr lang="en-US" sz="3200" dirty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)</a:t>
            </a:r>
          </a:p>
          <a:p>
            <a:r>
              <a:rPr lang="zh-TW" altLang="en-US" sz="32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       </a:t>
            </a:r>
            <a:r>
              <a:rPr lang="en-US" sz="32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a</a:t>
            </a:r>
            <a:r>
              <a:rPr lang="en-US" sz="3200" dirty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.</a:t>
            </a:r>
            <a:r>
              <a:rPr lang="zh-TW" altLang="en-US" sz="3200" dirty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蒙頭 </a:t>
            </a:r>
            <a:r>
              <a:rPr lang="en-US" sz="3200" dirty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(11:1-16</a:t>
            </a:r>
            <a:r>
              <a:rPr lang="en-US" sz="32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) </a:t>
            </a:r>
            <a:r>
              <a:rPr lang="zh-TW" altLang="en-US" sz="32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       </a:t>
            </a:r>
            <a:r>
              <a:rPr lang="en-US" sz="32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c.</a:t>
            </a:r>
            <a:r>
              <a:rPr lang="zh-TW" altLang="en-US" sz="32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恩賜</a:t>
            </a:r>
            <a:r>
              <a:rPr lang="en-US" sz="32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 (12-14</a:t>
            </a:r>
            <a:r>
              <a:rPr lang="zh-TW" altLang="en-US" sz="32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章</a:t>
            </a:r>
            <a:r>
              <a:rPr lang="en-US" sz="32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)</a:t>
            </a:r>
          </a:p>
          <a:p>
            <a:r>
              <a:rPr lang="zh-TW" altLang="en-US" sz="32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       </a:t>
            </a:r>
            <a:r>
              <a:rPr lang="en-US" sz="32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b.</a:t>
            </a:r>
            <a:r>
              <a:rPr lang="zh-TW" altLang="en-US" sz="32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聖餐</a:t>
            </a:r>
            <a:r>
              <a:rPr lang="en-US" sz="32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 (11:17-34) </a:t>
            </a:r>
            <a:r>
              <a:rPr lang="zh-TW" altLang="en-US" sz="32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     </a:t>
            </a:r>
            <a:r>
              <a:rPr lang="en-US" sz="32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d.</a:t>
            </a:r>
            <a:r>
              <a:rPr lang="zh-TW" altLang="en-US" sz="32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復活</a:t>
            </a:r>
            <a:r>
              <a:rPr lang="en-US" sz="32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 (15</a:t>
            </a:r>
            <a:r>
              <a:rPr lang="zh-TW" altLang="en-US" sz="32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章</a:t>
            </a:r>
            <a:r>
              <a:rPr lang="en-US" sz="32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)</a:t>
            </a:r>
          </a:p>
          <a:p>
            <a:pPr>
              <a:lnSpc>
                <a:spcPts val="2000"/>
              </a:lnSpc>
            </a:pPr>
            <a:endParaRPr lang="en-US" sz="3200" dirty="0"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  <a:p>
            <a:r>
              <a:rPr lang="en-US" sz="3200" dirty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(</a:t>
            </a:r>
            <a:r>
              <a:rPr lang="zh-TW" altLang="en-US" sz="3200" dirty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四</a:t>
            </a:r>
            <a:r>
              <a:rPr lang="en-US" sz="32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) </a:t>
            </a:r>
            <a:r>
              <a:rPr lang="zh-TW" altLang="en-US" sz="3200" dirty="0" smtClean="0">
                <a:solidFill>
                  <a:schemeClr val="accent2">
                    <a:lumMod val="75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結語</a:t>
            </a:r>
            <a:r>
              <a:rPr lang="en-US" sz="32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–</a:t>
            </a:r>
            <a:r>
              <a:rPr lang="zh-TW" altLang="en-US" sz="32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勸</a:t>
            </a:r>
            <a:r>
              <a:rPr lang="zh-TW" altLang="en-US" sz="3200" dirty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勉</a:t>
            </a:r>
            <a:r>
              <a:rPr lang="en-US" sz="3200" dirty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/</a:t>
            </a:r>
            <a:r>
              <a:rPr lang="zh-TW" altLang="en-US" sz="3200" dirty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問安</a:t>
            </a:r>
            <a:r>
              <a:rPr lang="en-US" sz="3200" dirty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 (16</a:t>
            </a:r>
            <a:r>
              <a:rPr lang="zh-TW" altLang="en-US" sz="3200" dirty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章</a:t>
            </a:r>
            <a:r>
              <a:rPr lang="en-US" sz="3200" dirty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312980" y="2096814"/>
            <a:ext cx="196239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200" dirty="0" smtClean="0">
                <a:solidFill>
                  <a:schemeClr val="accent2">
                    <a:lumMod val="75000"/>
                  </a:schemeClr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 屬靈驕傲</a:t>
            </a:r>
            <a:endParaRPr lang="en-US" sz="3200" dirty="0">
              <a:solidFill>
                <a:schemeClr val="accent2">
                  <a:lumMod val="75000"/>
                </a:schemeClr>
              </a:solidFill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859518" y="2602964"/>
            <a:ext cx="25090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200" dirty="0" smtClean="0">
                <a:solidFill>
                  <a:schemeClr val="accent2">
                    <a:lumMod val="75000"/>
                  </a:schemeClr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- </a:t>
            </a:r>
            <a:r>
              <a:rPr lang="zh-TW" altLang="en-US" sz="3200" dirty="0" smtClean="0">
                <a:solidFill>
                  <a:schemeClr val="accent2">
                    <a:lumMod val="75000"/>
                  </a:schemeClr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包庇、包容</a:t>
            </a:r>
            <a:endParaRPr lang="en-US" sz="3200" dirty="0">
              <a:solidFill>
                <a:schemeClr val="accent2">
                  <a:lumMod val="75000"/>
                </a:schemeClr>
              </a:solidFill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183118" y="3093348"/>
            <a:ext cx="45608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200" dirty="0" smtClean="0">
                <a:solidFill>
                  <a:schemeClr val="accent2">
                    <a:lumMod val="75000"/>
                  </a:schemeClr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- </a:t>
            </a:r>
            <a:r>
              <a:rPr lang="zh-TW" altLang="en-US" sz="3200" dirty="0" smtClean="0">
                <a:solidFill>
                  <a:schemeClr val="accent2">
                    <a:lumMod val="75000"/>
                  </a:schemeClr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有必要嗎？優勢、難處</a:t>
            </a:r>
            <a:endParaRPr lang="en-US" sz="3200" dirty="0">
              <a:solidFill>
                <a:schemeClr val="accent2">
                  <a:lumMod val="75000"/>
                </a:schemeClr>
              </a:solidFill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10818" y="3599498"/>
            <a:ext cx="37401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200" dirty="0" smtClean="0">
                <a:solidFill>
                  <a:schemeClr val="accent2">
                    <a:lumMod val="75000"/>
                  </a:schemeClr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- </a:t>
            </a:r>
            <a:r>
              <a:rPr lang="zh-TW" altLang="en-US" sz="3200" dirty="0" smtClean="0">
                <a:solidFill>
                  <a:schemeClr val="accent2">
                    <a:lumMod val="75000"/>
                  </a:schemeClr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放縱基督徒的自由</a:t>
            </a:r>
            <a:endParaRPr lang="en-US" sz="3200" dirty="0">
              <a:solidFill>
                <a:schemeClr val="accent2">
                  <a:lumMod val="75000"/>
                </a:schemeClr>
              </a:solidFill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734660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5607" y="317938"/>
            <a:ext cx="8704971" cy="1138773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altLang="zh-TW" sz="34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  1</a:t>
            </a:r>
            <a:r>
              <a:rPr lang="zh-TW" altLang="en-US" sz="34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至</a:t>
            </a:r>
            <a:r>
              <a:rPr lang="en-US" altLang="zh-TW" sz="34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11</a:t>
            </a:r>
            <a:r>
              <a:rPr lang="zh-TW" altLang="en-US" sz="34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章    「</a:t>
            </a:r>
            <a:r>
              <a:rPr lang="zh-TW" altLang="en-US" sz="3400" dirty="0" smtClean="0">
                <a:solidFill>
                  <a:srgbClr val="80000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肉體</a:t>
            </a:r>
            <a:r>
              <a:rPr lang="zh-TW" altLang="en-US" sz="34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方面」  </a:t>
            </a:r>
            <a:r>
              <a:rPr lang="en-US" altLang="zh-TW" sz="34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What is wrong?</a:t>
            </a:r>
          </a:p>
          <a:p>
            <a:r>
              <a:rPr lang="en-US" sz="34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12</a:t>
            </a:r>
            <a:r>
              <a:rPr lang="zh-TW" altLang="en-US" sz="34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至</a:t>
            </a:r>
            <a:r>
              <a:rPr lang="en-US" altLang="zh-TW" sz="34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16</a:t>
            </a:r>
            <a:r>
              <a:rPr lang="zh-TW" altLang="en-US" sz="34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章    「</a:t>
            </a:r>
            <a:r>
              <a:rPr lang="zh-TW" altLang="en-US" sz="3400" dirty="0" smtClean="0">
                <a:solidFill>
                  <a:srgbClr val="80000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靈性</a:t>
            </a:r>
            <a:r>
              <a:rPr lang="zh-TW" altLang="en-US" sz="34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方面」  </a:t>
            </a:r>
            <a:r>
              <a:rPr lang="en-US" altLang="zh-TW" sz="34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How to correct?</a:t>
            </a:r>
            <a:endParaRPr lang="en-US" sz="3400" dirty="0"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75441910"/>
              </p:ext>
            </p:extLst>
          </p:nvPr>
        </p:nvGraphicFramePr>
        <p:xfrm>
          <a:off x="265607" y="1756279"/>
          <a:ext cx="8704972" cy="365760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42275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47740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zh-TW" altLang="en-US" sz="3400" dirty="0" smtClean="0">
                          <a:latin typeface="華康黑體 Std W7" panose="020B0700000000000000" pitchFamily="34" charset="-120"/>
                          <a:ea typeface="華康黑體 Std W7" panose="020B0700000000000000" pitchFamily="34" charset="-120"/>
                        </a:rPr>
                        <a:t>     教會紀律問題</a:t>
                      </a:r>
                      <a:endParaRPr lang="en-US" sz="3400" b="0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華康黑體 Std W7" panose="020B0700000000000000" pitchFamily="34" charset="-120"/>
                        <a:ea typeface="華康黑體 Std W7" panose="020B0700000000000000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3400" dirty="0" smtClean="0">
                          <a:latin typeface="華康黑體 Std W7" panose="020B0700000000000000" pitchFamily="34" charset="-120"/>
                          <a:ea typeface="華康黑體 Std W7" panose="020B0700000000000000" pitchFamily="34" charset="-120"/>
                        </a:rPr>
                        <a:t>      生活信仰解答</a:t>
                      </a:r>
                      <a:endParaRPr lang="en-US" sz="3400" b="0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華康黑體 Std W7" panose="020B0700000000000000" pitchFamily="34" charset="-120"/>
                        <a:ea typeface="華康黑體 Std W7" panose="020B0700000000000000" pitchFamily="34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TW" sz="3400" dirty="0" smtClean="0">
                          <a:latin typeface="華康黑體 Std W7" panose="020B0700000000000000" pitchFamily="34" charset="-120"/>
                          <a:ea typeface="華康黑體 Std W7" panose="020B0700000000000000" pitchFamily="34" charset="-120"/>
                        </a:rPr>
                        <a:t> 1</a:t>
                      </a:r>
                      <a:r>
                        <a:rPr lang="zh-TW" altLang="en-US" sz="3400" dirty="0" smtClean="0">
                          <a:latin typeface="華康黑體 Std W7" panose="020B0700000000000000" pitchFamily="34" charset="-120"/>
                          <a:ea typeface="華康黑體 Std W7" panose="020B0700000000000000" pitchFamily="34" charset="-120"/>
                        </a:rPr>
                        <a:t>章    教會分黨</a:t>
                      </a:r>
                      <a:endParaRPr lang="en-US" sz="3400" dirty="0">
                        <a:latin typeface="華康黑體 Std W7" panose="020B0700000000000000" pitchFamily="34" charset="-120"/>
                        <a:ea typeface="華康黑體 Std W7" panose="020B0700000000000000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3400" dirty="0" smtClean="0">
                          <a:latin typeface="華康黑體 Std W7" panose="020B0700000000000000" pitchFamily="34" charset="-120"/>
                          <a:ea typeface="華康黑體 Std W7" panose="020B0700000000000000" pitchFamily="34" charset="-120"/>
                        </a:rPr>
                        <a:t> 7</a:t>
                      </a:r>
                      <a:r>
                        <a:rPr lang="zh-TW" altLang="en-US" sz="3400" dirty="0" smtClean="0">
                          <a:latin typeface="華康黑體 Std W7" panose="020B0700000000000000" pitchFamily="34" charset="-120"/>
                          <a:ea typeface="華康黑體 Std W7" panose="020B0700000000000000" pitchFamily="34" charset="-120"/>
                        </a:rPr>
                        <a:t>章   結婚與獨身</a:t>
                      </a:r>
                      <a:endParaRPr lang="en-US" sz="3400" dirty="0">
                        <a:latin typeface="華康黑體 Std W7" panose="020B0700000000000000" pitchFamily="34" charset="-120"/>
                        <a:ea typeface="華康黑體 Std W7" panose="020B0700000000000000" pitchFamily="34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TW" sz="3400" dirty="0" smtClean="0">
                          <a:latin typeface="華康黑體 Std W7" panose="020B0700000000000000" pitchFamily="34" charset="-120"/>
                          <a:ea typeface="華康黑體 Std W7" panose="020B0700000000000000" pitchFamily="34" charset="-120"/>
                        </a:rPr>
                        <a:t> 5</a:t>
                      </a:r>
                      <a:r>
                        <a:rPr lang="zh-TW" altLang="en-US" sz="3400" dirty="0" smtClean="0">
                          <a:latin typeface="華康黑體 Std W7" panose="020B0700000000000000" pitchFamily="34" charset="-120"/>
                          <a:ea typeface="華康黑體 Std W7" panose="020B0700000000000000" pitchFamily="34" charset="-120"/>
                        </a:rPr>
                        <a:t>章    亂倫</a:t>
                      </a:r>
                      <a:endParaRPr lang="en-US" sz="3400" dirty="0">
                        <a:latin typeface="華康黑體 Std W7" panose="020B0700000000000000" pitchFamily="34" charset="-120"/>
                        <a:ea typeface="華康黑體 Std W7" panose="020B0700000000000000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3400" dirty="0" smtClean="0">
                          <a:latin typeface="華康黑體 Std W7" panose="020B0700000000000000" pitchFamily="34" charset="-120"/>
                          <a:ea typeface="華康黑體 Std W7" panose="020B0700000000000000" pitchFamily="34" charset="-120"/>
                        </a:rPr>
                        <a:t> 8</a:t>
                      </a:r>
                      <a:r>
                        <a:rPr lang="zh-TW" altLang="en-US" sz="3400" dirty="0" smtClean="0">
                          <a:latin typeface="華康黑體 Std W7" panose="020B0700000000000000" pitchFamily="34" charset="-120"/>
                          <a:ea typeface="華康黑體 Std W7" panose="020B0700000000000000" pitchFamily="34" charset="-120"/>
                        </a:rPr>
                        <a:t>章   祭物可吃嗎</a:t>
                      </a:r>
                      <a:endParaRPr lang="en-US" sz="3400" dirty="0">
                        <a:latin typeface="華康黑體 Std W7" panose="020B0700000000000000" pitchFamily="34" charset="-120"/>
                        <a:ea typeface="華康黑體 Std W7" panose="020B0700000000000000" pitchFamily="34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TW" sz="3400" dirty="0" smtClean="0">
                          <a:latin typeface="華康黑體 Std W7" panose="020B0700000000000000" pitchFamily="34" charset="-120"/>
                          <a:ea typeface="華康黑體 Std W7" panose="020B0700000000000000" pitchFamily="34" charset="-120"/>
                        </a:rPr>
                        <a:t> 6</a:t>
                      </a:r>
                      <a:r>
                        <a:rPr lang="zh-TW" altLang="en-US" sz="3400" dirty="0" smtClean="0">
                          <a:latin typeface="華康黑體 Std W7" panose="020B0700000000000000" pitchFamily="34" charset="-120"/>
                          <a:ea typeface="華康黑體 Std W7" panose="020B0700000000000000" pitchFamily="34" charset="-120"/>
                        </a:rPr>
                        <a:t>章    訴訟</a:t>
                      </a:r>
                      <a:endParaRPr lang="en-US" sz="3400" dirty="0">
                        <a:latin typeface="華康黑體 Std W7" panose="020B0700000000000000" pitchFamily="34" charset="-120"/>
                        <a:ea typeface="華康黑體 Std W7" panose="020B0700000000000000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3400" dirty="0" smtClean="0">
                          <a:latin typeface="華康黑體 Std W7" panose="020B0700000000000000" pitchFamily="34" charset="-120"/>
                          <a:ea typeface="華康黑體 Std W7" panose="020B0700000000000000" pitchFamily="34" charset="-120"/>
                        </a:rPr>
                        <a:t>11</a:t>
                      </a:r>
                      <a:r>
                        <a:rPr lang="zh-TW" altLang="en-US" sz="3400" dirty="0" smtClean="0">
                          <a:latin typeface="華康黑體 Std W7" panose="020B0700000000000000" pitchFamily="34" charset="-120"/>
                          <a:ea typeface="華康黑體 Std W7" panose="020B0700000000000000" pitchFamily="34" charset="-120"/>
                        </a:rPr>
                        <a:t>章  婦女教會地位</a:t>
                      </a:r>
                      <a:endParaRPr lang="en-US" sz="3400" dirty="0">
                        <a:latin typeface="華康黑體 Std W7" panose="020B0700000000000000" pitchFamily="34" charset="-120"/>
                        <a:ea typeface="華康黑體 Std W7" panose="020B0700000000000000" pitchFamily="34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TW" sz="3400" dirty="0" smtClean="0">
                          <a:latin typeface="華康黑體 Std W7" panose="020B0700000000000000" pitchFamily="34" charset="-120"/>
                          <a:ea typeface="華康黑體 Std W7" panose="020B0700000000000000" pitchFamily="34" charset="-120"/>
                        </a:rPr>
                        <a:t> 9</a:t>
                      </a:r>
                      <a:r>
                        <a:rPr lang="zh-TW" altLang="en-US" sz="3400" dirty="0" smtClean="0">
                          <a:latin typeface="華康黑體 Std W7" panose="020B0700000000000000" pitchFamily="34" charset="-120"/>
                          <a:ea typeface="華康黑體 Std W7" panose="020B0700000000000000" pitchFamily="34" charset="-120"/>
                        </a:rPr>
                        <a:t>章  </a:t>
                      </a:r>
                      <a:r>
                        <a:rPr lang="zh-TW" altLang="en-US" sz="2800" dirty="0" smtClean="0">
                          <a:latin typeface="華康黑體 Std W7" panose="020B0700000000000000" pitchFamily="34" charset="-120"/>
                          <a:ea typeface="華康黑體 Std W7" panose="020B0700000000000000" pitchFamily="34" charset="-120"/>
                        </a:rPr>
                        <a:t>  </a:t>
                      </a:r>
                      <a:r>
                        <a:rPr lang="zh-TW" altLang="en-US" sz="3400" dirty="0" smtClean="0">
                          <a:latin typeface="華康黑體 Std W7" panose="020B0700000000000000" pitchFamily="34" charset="-120"/>
                          <a:ea typeface="華康黑體 Std W7" panose="020B0700000000000000" pitchFamily="34" charset="-120"/>
                        </a:rPr>
                        <a:t>基督徒自由</a:t>
                      </a:r>
                      <a:endParaRPr lang="en-US" sz="3400" dirty="0">
                        <a:latin typeface="華康黑體 Std W7" panose="020B0700000000000000" pitchFamily="34" charset="-120"/>
                        <a:ea typeface="華康黑體 Std W7" panose="020B0700000000000000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3400" dirty="0" smtClean="0">
                          <a:latin typeface="華康黑體 Std W7" panose="020B0700000000000000" pitchFamily="34" charset="-120"/>
                          <a:ea typeface="華康黑體 Std W7" panose="020B0700000000000000" pitchFamily="34" charset="-120"/>
                        </a:rPr>
                        <a:t>12</a:t>
                      </a:r>
                      <a:r>
                        <a:rPr lang="zh-TW" altLang="en-US" sz="3400" dirty="0" smtClean="0">
                          <a:latin typeface="華康黑體 Std W7" panose="020B0700000000000000" pitchFamily="34" charset="-120"/>
                          <a:ea typeface="華康黑體 Std W7" panose="020B0700000000000000" pitchFamily="34" charset="-120"/>
                        </a:rPr>
                        <a:t>章  屬靈恩賜</a:t>
                      </a:r>
                      <a:endParaRPr lang="en-US" sz="3400" dirty="0">
                        <a:latin typeface="華康黑體 Std W7" panose="020B0700000000000000" pitchFamily="34" charset="-120"/>
                        <a:ea typeface="華康黑體 Std W7" panose="020B0700000000000000" pitchFamily="34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TW" sz="3400" dirty="0" smtClean="0">
                          <a:latin typeface="華康黑體 Std W7" panose="020B0700000000000000" pitchFamily="34" charset="-120"/>
                          <a:ea typeface="華康黑體 Std W7" panose="020B0700000000000000" pitchFamily="34" charset="-120"/>
                        </a:rPr>
                        <a:t>14</a:t>
                      </a:r>
                      <a:r>
                        <a:rPr lang="zh-TW" altLang="en-US" sz="3400" dirty="0" smtClean="0">
                          <a:latin typeface="華康黑體 Std W7" panose="020B0700000000000000" pitchFamily="34" charset="-120"/>
                          <a:ea typeface="華康黑體 Std W7" panose="020B0700000000000000" pitchFamily="34" charset="-120"/>
                        </a:rPr>
                        <a:t>章   崇拜秩序</a:t>
                      </a:r>
                      <a:endParaRPr lang="en-US" sz="3400" dirty="0">
                        <a:latin typeface="華康黑體 Std W7" panose="020B0700000000000000" pitchFamily="34" charset="-120"/>
                        <a:ea typeface="華康黑體 Std W7" panose="020B0700000000000000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3400" dirty="0" smtClean="0">
                          <a:latin typeface="華康黑體 Std W7" panose="020B0700000000000000" pitchFamily="34" charset="-120"/>
                          <a:ea typeface="華康黑體 Std W7" panose="020B0700000000000000" pitchFamily="34" charset="-120"/>
                        </a:rPr>
                        <a:t>15</a:t>
                      </a:r>
                      <a:r>
                        <a:rPr lang="zh-TW" altLang="en-US" sz="3400" dirty="0" smtClean="0">
                          <a:latin typeface="華康黑體 Std W7" panose="020B0700000000000000" pitchFamily="34" charset="-120"/>
                          <a:ea typeface="華康黑體 Std W7" panose="020B0700000000000000" pitchFamily="34" charset="-120"/>
                        </a:rPr>
                        <a:t>章  有關復活</a:t>
                      </a:r>
                      <a:endParaRPr lang="en-US" sz="3400" dirty="0">
                        <a:latin typeface="華康黑體 Std W7" panose="020B0700000000000000" pitchFamily="34" charset="-120"/>
                        <a:ea typeface="華康黑體 Std W7" panose="020B0700000000000000" pitchFamily="34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89521600"/>
              </p:ext>
            </p:extLst>
          </p:nvPr>
        </p:nvGraphicFramePr>
        <p:xfrm>
          <a:off x="265606" y="6089971"/>
          <a:ext cx="8626145" cy="518160"/>
        </p:xfrm>
        <a:graphic>
          <a:graphicData uri="http://schemas.openxmlformats.org/drawingml/2006/table">
            <a:tbl>
              <a:tblPr firstRow="1" bandRow="1"/>
              <a:tblGrid>
                <a:gridCol w="39122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71388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zh-TW" altLang="en-US" sz="2800" dirty="0" smtClean="0">
                          <a:latin typeface="文鼎粗圓" pitchFamily="49" charset="-120"/>
                          <a:ea typeface="文鼎粗圓" pitchFamily="49" charset="-120"/>
                        </a:rPr>
                        <a:t>愛心的律</a:t>
                      </a:r>
                      <a:r>
                        <a:rPr lang="en-US" altLang="zh-TW" sz="2800" baseline="0" dirty="0" smtClean="0"/>
                        <a:t> </a:t>
                      </a:r>
                      <a:r>
                        <a:rPr lang="zh-TW" altLang="en-US" sz="2800" baseline="0" dirty="0" smtClean="0"/>
                        <a:t> </a:t>
                      </a:r>
                      <a:r>
                        <a:rPr lang="en-US" altLang="zh-TW" sz="2800" baseline="0" dirty="0" smtClean="0"/>
                        <a:t>(Law of Love)</a:t>
                      </a:r>
                      <a:endParaRPr lang="en-US" sz="28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zh-TW" altLang="en-US" sz="2800" dirty="0" smtClean="0">
                          <a:latin typeface="文鼎粗圓" pitchFamily="49" charset="-120"/>
                          <a:ea typeface="文鼎粗圓" pitchFamily="49" charset="-120"/>
                        </a:rPr>
                        <a:t>權宜之律</a:t>
                      </a:r>
                      <a:r>
                        <a:rPr lang="zh-TW" altLang="en-US" sz="2800" dirty="0" smtClean="0"/>
                        <a:t> </a:t>
                      </a:r>
                      <a:r>
                        <a:rPr lang="en-US" sz="2800" dirty="0" smtClean="0"/>
                        <a:t>(Law</a:t>
                      </a:r>
                      <a:r>
                        <a:rPr lang="en-US" sz="2800" baseline="0" dirty="0" smtClean="0"/>
                        <a:t> of Expediency)</a:t>
                      </a:r>
                      <a:endParaRPr lang="en-US" sz="28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50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265606" y="5444148"/>
            <a:ext cx="4690708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4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宗教禁忌？個人自由？</a:t>
            </a:r>
            <a:r>
              <a:rPr lang="en-US" altLang="zh-TW" sz="34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 </a:t>
            </a:r>
            <a:endParaRPr lang="en-US" sz="3400" dirty="0"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16572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Lessons from 1 Corinthians: Unity In the Church | WMBC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6" y="0"/>
            <a:ext cx="913592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70580" y="252350"/>
            <a:ext cx="3169457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400" dirty="0">
                <a:solidFill>
                  <a:srgbClr val="80000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八</a:t>
            </a:r>
            <a:r>
              <a:rPr lang="en-US" altLang="zh-TW" sz="3400" dirty="0" smtClean="0">
                <a:solidFill>
                  <a:srgbClr val="80000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.</a:t>
            </a:r>
            <a:r>
              <a:rPr lang="zh-TW" altLang="en-US" sz="3400" dirty="0" smtClean="0">
                <a:solidFill>
                  <a:srgbClr val="80000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 教訓</a:t>
            </a:r>
            <a:r>
              <a:rPr lang="en-US" altLang="zh-TW" sz="3400" dirty="0" smtClean="0">
                <a:solidFill>
                  <a:srgbClr val="80000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/</a:t>
            </a:r>
            <a:r>
              <a:rPr lang="zh-TW" altLang="en-US" sz="3400" dirty="0" smtClean="0">
                <a:solidFill>
                  <a:srgbClr val="80000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應用：</a:t>
            </a:r>
            <a:endParaRPr lang="en-US" sz="3400" dirty="0">
              <a:solidFill>
                <a:srgbClr val="800000"/>
              </a:solidFill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25668" y="867903"/>
            <a:ext cx="8686800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4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   導致教會</a:t>
            </a:r>
            <a:r>
              <a:rPr lang="zh-TW" altLang="en-US" sz="3400" dirty="0" smtClean="0">
                <a:solidFill>
                  <a:schemeClr val="accent2">
                    <a:lumMod val="75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問題</a:t>
            </a:r>
            <a:r>
              <a:rPr lang="zh-TW" altLang="en-US" sz="34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三大因素：</a:t>
            </a:r>
            <a:endParaRPr lang="en-US" altLang="zh-TW" sz="3400" dirty="0" smtClean="0"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  <a:p>
            <a:r>
              <a:rPr lang="zh-TW" altLang="en-US" sz="3400" dirty="0" smtClean="0">
                <a:latin typeface="華康黑體 Std W9" panose="020B0900000000000000" pitchFamily="34" charset="-120"/>
                <a:ea typeface="華康黑體 Std W9" panose="020B0900000000000000" pitchFamily="34" charset="-120"/>
                <a:sym typeface="Wingdings"/>
              </a:rPr>
              <a:t>   </a:t>
            </a:r>
            <a:r>
              <a:rPr lang="en-US" sz="3400" dirty="0" smtClean="0">
                <a:solidFill>
                  <a:srgbClr val="C0000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  <a:sym typeface="Wingdings"/>
              </a:rPr>
              <a:t></a:t>
            </a:r>
            <a:r>
              <a:rPr lang="en-US" altLang="zh-TW" sz="3400" dirty="0" smtClean="0">
                <a:latin typeface="華康黑體 Std W9" panose="020B0900000000000000" pitchFamily="34" charset="-120"/>
                <a:ea typeface="華康黑體 Std W9" panose="020B0900000000000000" pitchFamily="34" charset="-120"/>
                <a:sym typeface="Wingdings"/>
              </a:rPr>
              <a:t>(1:10)</a:t>
            </a:r>
            <a:r>
              <a:rPr lang="zh-TW" altLang="en-US" sz="3400" dirty="0" smtClean="0">
                <a:latin typeface="華康黑體 Std W9" panose="020B0900000000000000" pitchFamily="34" charset="-120"/>
                <a:ea typeface="華康黑體 Std W9" panose="020B0900000000000000" pitchFamily="34" charset="-120"/>
                <a:sym typeface="Wingdings"/>
              </a:rPr>
              <a:t>   信徒不合一</a:t>
            </a:r>
            <a:endParaRPr lang="en-US" altLang="zh-TW" sz="3400" dirty="0" smtClean="0"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  <a:p>
            <a:r>
              <a:rPr lang="zh-TW" altLang="en-US" sz="3400" dirty="0" smtClean="0">
                <a:latin typeface="華康黑體 Std W9" panose="020B0900000000000000" pitchFamily="34" charset="-120"/>
                <a:ea typeface="華康黑體 Std W9" panose="020B0900000000000000" pitchFamily="34" charset="-120"/>
                <a:sym typeface="Wingdings"/>
              </a:rPr>
              <a:t>   </a:t>
            </a:r>
            <a:r>
              <a:rPr lang="en-US" sz="3400" dirty="0" smtClean="0">
                <a:solidFill>
                  <a:srgbClr val="C0000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  <a:sym typeface="Wingdings"/>
              </a:rPr>
              <a:t></a:t>
            </a:r>
            <a:r>
              <a:rPr lang="en-US" altLang="zh-TW" sz="3400" dirty="0" smtClean="0">
                <a:latin typeface="華康黑體 Std W9" panose="020B0900000000000000" pitchFamily="34" charset="-120"/>
                <a:ea typeface="華康黑體 Std W9" panose="020B0900000000000000" pitchFamily="34" charset="-120"/>
                <a:sym typeface="Wingdings"/>
              </a:rPr>
              <a:t>(2:4-5)</a:t>
            </a:r>
            <a:r>
              <a:rPr lang="zh-TW" altLang="en-US" sz="3400" dirty="0" smtClean="0">
                <a:latin typeface="華康黑體 Std W9" panose="020B0900000000000000" pitchFamily="34" charset="-120"/>
                <a:ea typeface="華康黑體 Std W9" panose="020B0900000000000000" pitchFamily="34" charset="-120"/>
                <a:sym typeface="Wingdings"/>
              </a:rPr>
              <a:t>  高舉人，不高舉神</a:t>
            </a:r>
            <a:endParaRPr lang="en-US" altLang="zh-TW" sz="3400" dirty="0" smtClean="0"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  <a:p>
            <a:r>
              <a:rPr lang="zh-TW" altLang="en-US" sz="3400" dirty="0" smtClean="0">
                <a:latin typeface="華康黑體 Std W9" panose="020B0900000000000000" pitchFamily="34" charset="-120"/>
                <a:ea typeface="華康黑體 Std W9" panose="020B0900000000000000" pitchFamily="34" charset="-120"/>
                <a:sym typeface="Wingdings"/>
              </a:rPr>
              <a:t>   </a:t>
            </a:r>
            <a:r>
              <a:rPr lang="en-US" sz="3400" dirty="0" smtClean="0">
                <a:solidFill>
                  <a:srgbClr val="C0000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  <a:sym typeface="Wingdings"/>
              </a:rPr>
              <a:t></a:t>
            </a:r>
            <a:r>
              <a:rPr lang="en-US" altLang="zh-TW" sz="3400" dirty="0" smtClean="0">
                <a:latin typeface="華康黑體 Std W9" panose="020B0900000000000000" pitchFamily="34" charset="-120"/>
                <a:ea typeface="華康黑體 Std W9" panose="020B0900000000000000" pitchFamily="34" charset="-120"/>
                <a:sym typeface="Wingdings"/>
              </a:rPr>
              <a:t>(5:6-7)</a:t>
            </a:r>
            <a:r>
              <a:rPr lang="zh-TW" altLang="en-US" sz="3400" dirty="0" smtClean="0">
                <a:latin typeface="華康黑體 Std W9" panose="020B0900000000000000" pitchFamily="34" charset="-120"/>
                <a:ea typeface="華康黑體 Std W9" panose="020B0900000000000000" pitchFamily="34" charset="-120"/>
                <a:sym typeface="Wingdings"/>
              </a:rPr>
              <a:t>  包庇罪惡</a:t>
            </a:r>
            <a:endParaRPr lang="en-US" sz="3400" dirty="0"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45891" y="3478789"/>
            <a:ext cx="8810297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4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教會常面臨的兩個</a:t>
            </a:r>
            <a:r>
              <a:rPr lang="zh-TW" altLang="en-US" sz="3400" dirty="0" smtClean="0">
                <a:solidFill>
                  <a:schemeClr val="accent2">
                    <a:lumMod val="75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危機</a:t>
            </a:r>
            <a:endParaRPr lang="en-US" altLang="zh-TW" sz="3400" dirty="0" smtClean="0">
              <a:solidFill>
                <a:schemeClr val="accent2">
                  <a:lumMod val="75000"/>
                </a:schemeClr>
              </a:solidFill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  <a:p>
            <a:r>
              <a:rPr lang="en-US" sz="3400" dirty="0" smtClean="0">
                <a:solidFill>
                  <a:srgbClr val="C0000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  <a:sym typeface="Wingdings"/>
              </a:rPr>
              <a:t></a:t>
            </a:r>
            <a:r>
              <a:rPr lang="zh-TW" altLang="en-US" sz="3400" dirty="0" smtClean="0">
                <a:solidFill>
                  <a:schemeClr val="accent2">
                    <a:lumMod val="75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智慧方面</a:t>
            </a:r>
            <a:r>
              <a:rPr lang="zh-TW" altLang="en-US" sz="34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 </a:t>
            </a:r>
            <a:r>
              <a:rPr lang="en-US" altLang="zh-TW" sz="34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-</a:t>
            </a:r>
            <a:r>
              <a:rPr lang="zh-TW" altLang="en-US" sz="34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 哲學、經驗、方法、心理學</a:t>
            </a:r>
            <a:r>
              <a:rPr lang="en-US" altLang="zh-TW" sz="34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...</a:t>
            </a:r>
          </a:p>
          <a:p>
            <a:r>
              <a:rPr lang="en-US" sz="3400" dirty="0" smtClean="0">
                <a:solidFill>
                  <a:srgbClr val="C0000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  <a:sym typeface="Wingdings"/>
              </a:rPr>
              <a:t></a:t>
            </a:r>
            <a:r>
              <a:rPr lang="zh-TW" altLang="en-US" sz="3400" dirty="0" smtClean="0">
                <a:solidFill>
                  <a:schemeClr val="accent2">
                    <a:lumMod val="75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屬靈方面</a:t>
            </a:r>
            <a:r>
              <a:rPr lang="zh-TW" altLang="en-US" sz="34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 </a:t>
            </a:r>
            <a:r>
              <a:rPr lang="en-US" altLang="zh-TW" sz="34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-</a:t>
            </a:r>
            <a:r>
              <a:rPr lang="zh-TW" altLang="en-US" sz="34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 恩賜的運用與目的，不同類別</a:t>
            </a:r>
            <a:endParaRPr lang="en-US" altLang="zh-TW" sz="3400" dirty="0" smtClean="0"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  <a:p>
            <a:r>
              <a:rPr lang="en-US" altLang="zh-TW" sz="3400" dirty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 </a:t>
            </a:r>
            <a:r>
              <a:rPr lang="en-US" altLang="zh-TW" sz="34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             </a:t>
            </a:r>
            <a:r>
              <a:rPr lang="en-US" altLang="zh-TW" sz="30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   </a:t>
            </a:r>
            <a:r>
              <a:rPr lang="zh-TW" altLang="en-US" sz="34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又如何配搭</a:t>
            </a:r>
            <a:endParaRPr lang="en-US" altLang="zh-TW" sz="3400" dirty="0" smtClean="0"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009368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Lessons from 1 Corinthians: Unity In the Church | WMBC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6" y="0"/>
            <a:ext cx="913592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61440" y="899435"/>
            <a:ext cx="8382000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4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基督徒</a:t>
            </a:r>
            <a:r>
              <a:rPr lang="zh-TW" altLang="en-US" sz="3400" dirty="0" smtClean="0">
                <a:solidFill>
                  <a:schemeClr val="accent2">
                    <a:lumMod val="75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行事為人</a:t>
            </a:r>
            <a:r>
              <a:rPr lang="zh-TW" altLang="en-US" sz="34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的原則</a:t>
            </a:r>
            <a:endParaRPr lang="en-US" altLang="zh-TW" sz="3400" dirty="0" smtClean="0"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  <a:p>
            <a:r>
              <a:rPr lang="en-US" sz="3400" dirty="0" smtClean="0">
                <a:solidFill>
                  <a:srgbClr val="C0000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  <a:sym typeface="Wingdings"/>
              </a:rPr>
              <a:t></a:t>
            </a:r>
            <a:r>
              <a:rPr lang="zh-TW" altLang="en-US" sz="3400" dirty="0">
                <a:latin typeface="華康黑體 Std W9" panose="020B0900000000000000" pitchFamily="34" charset="-120"/>
                <a:ea typeface="華康黑體 Std W9" panose="020B0900000000000000" pitchFamily="34" charset="-120"/>
                <a:sym typeface="Wingdings"/>
              </a:rPr>
              <a:t>總不受它的轄</a:t>
            </a:r>
            <a:r>
              <a:rPr lang="zh-TW" altLang="en-US" sz="3400" dirty="0" smtClean="0">
                <a:latin typeface="華康黑體 Std W9" panose="020B0900000000000000" pitchFamily="34" charset="-120"/>
                <a:ea typeface="華康黑體 Std W9" panose="020B0900000000000000" pitchFamily="34" charset="-120"/>
                <a:sym typeface="Wingdings"/>
              </a:rPr>
              <a:t>制</a:t>
            </a:r>
            <a:r>
              <a:rPr lang="en-US" altLang="zh-TW" sz="3400" dirty="0" smtClean="0">
                <a:latin typeface="華康黑體 Std W9" panose="020B0900000000000000" pitchFamily="34" charset="-120"/>
                <a:ea typeface="華康黑體 Std W9" panose="020B0900000000000000" pitchFamily="34" charset="-120"/>
                <a:sym typeface="Wingdings"/>
              </a:rPr>
              <a:t>	(6:12)</a:t>
            </a:r>
            <a:r>
              <a:rPr lang="zh-TW" altLang="en-US" sz="3400" dirty="0">
                <a:latin typeface="華康黑體 Std W9" panose="020B0900000000000000" pitchFamily="34" charset="-120"/>
                <a:ea typeface="華康黑體 Std W9" panose="020B0900000000000000" pitchFamily="34" charset="-120"/>
                <a:sym typeface="Wingdings"/>
              </a:rPr>
              <a:t> </a:t>
            </a:r>
            <a:r>
              <a:rPr lang="zh-TW" altLang="en-US" sz="3400" dirty="0" smtClean="0">
                <a:latin typeface="華康黑體 Std W9" panose="020B0900000000000000" pitchFamily="34" charset="-120"/>
                <a:ea typeface="華康黑體 Std W9" panose="020B0900000000000000" pitchFamily="34" charset="-120"/>
                <a:sym typeface="Wingdings"/>
              </a:rPr>
              <a:t> </a:t>
            </a:r>
            <a:r>
              <a:rPr lang="en-US" altLang="zh-TW" sz="3400" dirty="0" smtClean="0">
                <a:latin typeface="華康黑體 Std W9" panose="020B0900000000000000" pitchFamily="34" charset="-120"/>
                <a:ea typeface="華康黑體 Std W9" panose="020B0900000000000000" pitchFamily="34" charset="-120"/>
                <a:sym typeface="Wingdings"/>
              </a:rPr>
              <a:t>		</a:t>
            </a:r>
          </a:p>
          <a:p>
            <a:r>
              <a:rPr lang="en-US" sz="3400" dirty="0" smtClean="0">
                <a:solidFill>
                  <a:srgbClr val="C0000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  <a:sym typeface="Wingdings"/>
              </a:rPr>
              <a:t></a:t>
            </a:r>
            <a:r>
              <a:rPr lang="zh-TW" altLang="en-US" sz="3400" dirty="0">
                <a:latin typeface="華康黑體 Std W9" panose="020B0900000000000000" pitchFamily="34" charset="-120"/>
                <a:ea typeface="華康黑體 Std W9" panose="020B0900000000000000" pitchFamily="34" charset="-120"/>
                <a:sym typeface="Wingdings"/>
              </a:rPr>
              <a:t>以愛心行</a:t>
            </a:r>
            <a:r>
              <a:rPr lang="zh-TW" altLang="en-US" sz="3400" dirty="0" smtClean="0">
                <a:latin typeface="華康黑體 Std W9" panose="020B0900000000000000" pitchFamily="34" charset="-120"/>
                <a:ea typeface="華康黑體 Std W9" panose="020B0900000000000000" pitchFamily="34" charset="-120"/>
                <a:sym typeface="Wingdings"/>
              </a:rPr>
              <a:t>事</a:t>
            </a:r>
            <a:r>
              <a:rPr lang="en-US" altLang="zh-TW" sz="3400" dirty="0">
                <a:latin typeface="華康黑體 Std W9" panose="020B0900000000000000" pitchFamily="34" charset="-120"/>
                <a:ea typeface="華康黑體 Std W9" panose="020B0900000000000000" pitchFamily="34" charset="-120"/>
                <a:sym typeface="Wingdings"/>
              </a:rPr>
              <a:t>	</a:t>
            </a:r>
            <a:r>
              <a:rPr lang="en-US" altLang="zh-TW" sz="3400" dirty="0" smtClean="0">
                <a:latin typeface="華康黑體 Std W9" panose="020B0900000000000000" pitchFamily="34" charset="-120"/>
                <a:ea typeface="華康黑體 Std W9" panose="020B0900000000000000" pitchFamily="34" charset="-120"/>
                <a:sym typeface="Wingdings"/>
              </a:rPr>
              <a:t>	(</a:t>
            </a:r>
            <a:r>
              <a:rPr lang="en-US" altLang="zh-TW" sz="3400" dirty="0">
                <a:latin typeface="華康黑體 Std W9" panose="020B0900000000000000" pitchFamily="34" charset="-120"/>
                <a:ea typeface="華康黑體 Std W9" panose="020B0900000000000000" pitchFamily="34" charset="-120"/>
                <a:sym typeface="Wingdings"/>
              </a:rPr>
              <a:t>8:1)</a:t>
            </a:r>
            <a:r>
              <a:rPr lang="zh-TW" altLang="en-US" sz="3400" dirty="0">
                <a:latin typeface="華康黑體 Std W9" panose="020B0900000000000000" pitchFamily="34" charset="-120"/>
                <a:ea typeface="華康黑體 Std W9" panose="020B0900000000000000" pitchFamily="34" charset="-120"/>
                <a:sym typeface="Wingdings"/>
              </a:rPr>
              <a:t>    </a:t>
            </a:r>
            <a:r>
              <a:rPr lang="en-US" altLang="zh-TW" sz="3400" dirty="0" smtClean="0">
                <a:latin typeface="華康黑體 Std W9" panose="020B0900000000000000" pitchFamily="34" charset="-120"/>
                <a:ea typeface="華康黑體 Std W9" panose="020B0900000000000000" pitchFamily="34" charset="-120"/>
                <a:sym typeface="Wingdings"/>
              </a:rPr>
              <a:t>		</a:t>
            </a:r>
          </a:p>
          <a:p>
            <a:r>
              <a:rPr lang="en-US" sz="3400" dirty="0" smtClean="0">
                <a:solidFill>
                  <a:srgbClr val="C0000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  <a:sym typeface="Wingdings"/>
              </a:rPr>
              <a:t></a:t>
            </a:r>
            <a:r>
              <a:rPr lang="zh-TW" altLang="en-US" sz="3400" dirty="0">
                <a:latin typeface="華康黑體 Std W9" panose="020B0900000000000000" pitchFamily="34" charset="-120"/>
                <a:ea typeface="華康黑體 Std W9" panose="020B0900000000000000" pitchFamily="34" charset="-120"/>
                <a:sym typeface="Wingdings"/>
              </a:rPr>
              <a:t>為福音的</a:t>
            </a:r>
            <a:r>
              <a:rPr lang="zh-TW" altLang="en-US" sz="3400" dirty="0" smtClean="0">
                <a:latin typeface="華康黑體 Std W9" panose="020B0900000000000000" pitchFamily="34" charset="-120"/>
                <a:ea typeface="華康黑體 Std W9" panose="020B0900000000000000" pitchFamily="34" charset="-120"/>
                <a:sym typeface="Wingdings"/>
              </a:rPr>
              <a:t>原故</a:t>
            </a:r>
            <a:r>
              <a:rPr lang="en-US" altLang="zh-TW" sz="3400" dirty="0">
                <a:latin typeface="華康黑體 Std W9" panose="020B0900000000000000" pitchFamily="34" charset="-120"/>
                <a:ea typeface="華康黑體 Std W9" panose="020B0900000000000000" pitchFamily="34" charset="-120"/>
                <a:sym typeface="Wingdings"/>
              </a:rPr>
              <a:t>	</a:t>
            </a:r>
            <a:r>
              <a:rPr lang="en-US" altLang="zh-TW" sz="3400" dirty="0" smtClean="0">
                <a:latin typeface="華康黑體 Std W9" panose="020B0900000000000000" pitchFamily="34" charset="-120"/>
                <a:ea typeface="華康黑體 Std W9" panose="020B0900000000000000" pitchFamily="34" charset="-120"/>
                <a:sym typeface="Wingdings"/>
              </a:rPr>
              <a:t>(</a:t>
            </a:r>
            <a:r>
              <a:rPr lang="en-US" altLang="zh-TW" sz="3400" dirty="0">
                <a:latin typeface="華康黑體 Std W9" panose="020B0900000000000000" pitchFamily="34" charset="-120"/>
                <a:ea typeface="華康黑體 Std W9" panose="020B0900000000000000" pitchFamily="34" charset="-120"/>
                <a:sym typeface="Wingdings"/>
              </a:rPr>
              <a:t>9:23</a:t>
            </a:r>
            <a:r>
              <a:rPr lang="en-US" altLang="zh-TW" sz="3400" dirty="0" smtClean="0">
                <a:latin typeface="華康黑體 Std W9" panose="020B0900000000000000" pitchFamily="34" charset="-120"/>
                <a:ea typeface="華康黑體 Std W9" panose="020B0900000000000000" pitchFamily="34" charset="-120"/>
                <a:sym typeface="Wingdings"/>
              </a:rPr>
              <a:t>)</a:t>
            </a:r>
            <a:endParaRPr lang="en-US" altLang="zh-TW" sz="3400" dirty="0">
              <a:latin typeface="華康黑體 Std W9" panose="020B0900000000000000" pitchFamily="34" charset="-120"/>
              <a:ea typeface="華康黑體 Std W9" panose="020B0900000000000000" pitchFamily="34" charset="-120"/>
              <a:sym typeface="Wingdings"/>
            </a:endParaRPr>
          </a:p>
          <a:p>
            <a:r>
              <a:rPr lang="en-US" sz="3400" dirty="0" smtClean="0">
                <a:solidFill>
                  <a:srgbClr val="C0000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  <a:sym typeface="Wingdings"/>
              </a:rPr>
              <a:t></a:t>
            </a:r>
            <a:r>
              <a:rPr lang="zh-TW" altLang="en-US" sz="3400" dirty="0">
                <a:latin typeface="華康黑體 Std W9" panose="020B0900000000000000" pitchFamily="34" charset="-120"/>
                <a:ea typeface="華康黑體 Std W9" panose="020B0900000000000000" pitchFamily="34" charset="-120"/>
                <a:sym typeface="Wingdings"/>
              </a:rPr>
              <a:t>求別人的益</a:t>
            </a:r>
            <a:r>
              <a:rPr lang="zh-TW" altLang="en-US" sz="3400" dirty="0" smtClean="0">
                <a:latin typeface="華康黑體 Std W9" panose="020B0900000000000000" pitchFamily="34" charset="-120"/>
                <a:ea typeface="華康黑體 Std W9" panose="020B0900000000000000" pitchFamily="34" charset="-120"/>
                <a:sym typeface="Wingdings"/>
              </a:rPr>
              <a:t>處</a:t>
            </a:r>
            <a:r>
              <a:rPr lang="en-US" altLang="zh-TW" sz="3400" dirty="0">
                <a:latin typeface="華康黑體 Std W9" panose="020B0900000000000000" pitchFamily="34" charset="-120"/>
                <a:ea typeface="華康黑體 Std W9" panose="020B0900000000000000" pitchFamily="34" charset="-120"/>
                <a:sym typeface="Wingdings"/>
              </a:rPr>
              <a:t>	</a:t>
            </a:r>
            <a:r>
              <a:rPr lang="en-US" altLang="zh-TW" sz="3400" dirty="0" smtClean="0">
                <a:latin typeface="華康黑體 Std W9" panose="020B0900000000000000" pitchFamily="34" charset="-120"/>
                <a:ea typeface="華康黑體 Std W9" panose="020B0900000000000000" pitchFamily="34" charset="-120"/>
                <a:sym typeface="Wingdings"/>
              </a:rPr>
              <a:t>(10:24,</a:t>
            </a:r>
            <a:r>
              <a:rPr lang="zh-TW" altLang="en-US" sz="3400" dirty="0" smtClean="0">
                <a:latin typeface="華康黑體 Std W9" panose="020B0900000000000000" pitchFamily="34" charset="-120"/>
                <a:ea typeface="華康黑體 Std W9" panose="020B0900000000000000" pitchFamily="34" charset="-120"/>
                <a:sym typeface="Wingdings"/>
              </a:rPr>
              <a:t> </a:t>
            </a:r>
            <a:r>
              <a:rPr lang="en-US" altLang="zh-TW" sz="3400" dirty="0" smtClean="0">
                <a:latin typeface="華康黑體 Std W9" panose="020B0900000000000000" pitchFamily="34" charset="-120"/>
                <a:ea typeface="華康黑體 Std W9" panose="020B0900000000000000" pitchFamily="34" charset="-120"/>
                <a:sym typeface="Wingdings"/>
              </a:rPr>
              <a:t>33)</a:t>
            </a:r>
            <a:endParaRPr lang="en-US" altLang="zh-TW" sz="3400" dirty="0" smtClean="0"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  <a:p>
            <a:r>
              <a:rPr lang="en-US" sz="3400" dirty="0" smtClean="0">
                <a:solidFill>
                  <a:srgbClr val="C0000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  <a:sym typeface="Wingdings"/>
              </a:rPr>
              <a:t></a:t>
            </a:r>
            <a:r>
              <a:rPr lang="zh-TW" altLang="en-US" sz="3400" dirty="0">
                <a:latin typeface="華康黑體 Std W9" panose="020B0900000000000000" pitchFamily="34" charset="-120"/>
                <a:ea typeface="華康黑體 Std W9" panose="020B0900000000000000" pitchFamily="34" charset="-120"/>
                <a:sym typeface="Wingdings"/>
              </a:rPr>
              <a:t>為榮耀</a:t>
            </a:r>
            <a:r>
              <a:rPr lang="zh-TW" altLang="en-US" sz="3400" dirty="0" smtClean="0">
                <a:latin typeface="華康黑體 Std W9" panose="020B0900000000000000" pitchFamily="34" charset="-120"/>
                <a:ea typeface="華康黑體 Std W9" panose="020B0900000000000000" pitchFamily="34" charset="-120"/>
                <a:sym typeface="Wingdings"/>
              </a:rPr>
              <a:t>神</a:t>
            </a:r>
            <a:r>
              <a:rPr lang="en-US" altLang="zh-TW" sz="3400" dirty="0">
                <a:latin typeface="華康黑體 Std W9" panose="020B0900000000000000" pitchFamily="34" charset="-120"/>
                <a:ea typeface="華康黑體 Std W9" panose="020B0900000000000000" pitchFamily="34" charset="-120"/>
                <a:sym typeface="Wingdings"/>
              </a:rPr>
              <a:t>	</a:t>
            </a:r>
            <a:r>
              <a:rPr lang="en-US" altLang="zh-TW" sz="3400" dirty="0" smtClean="0">
                <a:latin typeface="華康黑體 Std W9" panose="020B0900000000000000" pitchFamily="34" charset="-120"/>
                <a:ea typeface="華康黑體 Std W9" panose="020B0900000000000000" pitchFamily="34" charset="-120"/>
                <a:sym typeface="Wingdings"/>
              </a:rPr>
              <a:t>	(10:31)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70580" y="252350"/>
            <a:ext cx="3169457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400" dirty="0">
                <a:solidFill>
                  <a:srgbClr val="80000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八</a:t>
            </a:r>
            <a:r>
              <a:rPr lang="en-US" altLang="zh-TW" sz="3400" dirty="0" smtClean="0">
                <a:solidFill>
                  <a:srgbClr val="80000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.</a:t>
            </a:r>
            <a:r>
              <a:rPr lang="zh-TW" altLang="en-US" sz="3400" dirty="0" smtClean="0">
                <a:solidFill>
                  <a:srgbClr val="80000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 教訓</a:t>
            </a:r>
            <a:r>
              <a:rPr lang="en-US" altLang="zh-TW" sz="3400" dirty="0" smtClean="0">
                <a:solidFill>
                  <a:srgbClr val="80000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/</a:t>
            </a:r>
            <a:r>
              <a:rPr lang="zh-TW" altLang="en-US" sz="3400" dirty="0" smtClean="0">
                <a:solidFill>
                  <a:srgbClr val="80000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應用：</a:t>
            </a:r>
            <a:endParaRPr lang="en-US" sz="3400" dirty="0">
              <a:solidFill>
                <a:srgbClr val="800000"/>
              </a:solidFill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034225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Lessons from 1 Corinthians: Unity In the Church | WMBC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6" y="0"/>
            <a:ext cx="913592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65176" y="819912"/>
            <a:ext cx="2175596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400" dirty="0" smtClean="0">
                <a:solidFill>
                  <a:schemeClr val="accent2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一</a:t>
            </a:r>
            <a:r>
              <a:rPr lang="en-US" altLang="zh-TW" sz="3400" dirty="0" smtClean="0">
                <a:solidFill>
                  <a:schemeClr val="accent2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.</a:t>
            </a:r>
            <a:r>
              <a:rPr lang="zh-TW" altLang="en-US" sz="3400" dirty="0" smtClean="0">
                <a:solidFill>
                  <a:schemeClr val="accent2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 作者：</a:t>
            </a:r>
            <a:endParaRPr lang="en-US" sz="3400" dirty="0">
              <a:solidFill>
                <a:schemeClr val="accent2">
                  <a:lumMod val="50000"/>
                </a:schemeClr>
              </a:solidFill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28600" y="162580"/>
            <a:ext cx="3236784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400" dirty="0" smtClean="0">
                <a:solidFill>
                  <a:schemeClr val="accent2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哥林多前書概論</a:t>
            </a:r>
            <a:endParaRPr lang="en-US" sz="3400" dirty="0">
              <a:solidFill>
                <a:schemeClr val="accent2">
                  <a:lumMod val="50000"/>
                </a:schemeClr>
              </a:solidFill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48180" y="819912"/>
            <a:ext cx="59795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200" dirty="0" smtClean="0">
                <a:solidFill>
                  <a:schemeClr val="accent5">
                    <a:lumMod val="75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保羅、所提尼 </a:t>
            </a:r>
            <a:r>
              <a:rPr lang="en-US" altLang="zh-TW" sz="3200" dirty="0" smtClean="0">
                <a:solidFill>
                  <a:schemeClr val="accent5">
                    <a:lumMod val="75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(1:1</a:t>
            </a:r>
            <a:r>
              <a:rPr lang="zh-TW" altLang="en-US" sz="3200" dirty="0">
                <a:solidFill>
                  <a:schemeClr val="accent5">
                    <a:lumMod val="75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、</a:t>
            </a:r>
            <a:r>
              <a:rPr lang="zh-TW" altLang="en-US" sz="3200" dirty="0" smtClean="0">
                <a:solidFill>
                  <a:schemeClr val="accent5">
                    <a:lumMod val="75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參徒</a:t>
            </a:r>
            <a:r>
              <a:rPr lang="en-US" altLang="zh-TW" sz="3200" dirty="0" smtClean="0">
                <a:solidFill>
                  <a:schemeClr val="accent5">
                    <a:lumMod val="75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18:17)</a:t>
            </a:r>
            <a:endParaRPr lang="en-US" sz="3200" dirty="0">
              <a:solidFill>
                <a:schemeClr val="accent5">
                  <a:lumMod val="75000"/>
                </a:schemeClr>
              </a:solidFill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914400" y="2102084"/>
            <a:ext cx="82296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2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奉神旨意，蒙召作耶穌基督使徒的</a:t>
            </a:r>
            <a:r>
              <a:rPr lang="zh-TW" altLang="en-US" sz="3200" dirty="0" smtClean="0">
                <a:solidFill>
                  <a:srgbClr val="C00000"/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保羅</a:t>
            </a:r>
            <a:r>
              <a:rPr lang="zh-TW" altLang="en-US" sz="32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，同兄弟</a:t>
            </a:r>
            <a:r>
              <a:rPr lang="zh-TW" altLang="en-US" sz="3200" dirty="0" smtClean="0">
                <a:solidFill>
                  <a:srgbClr val="C00000"/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所提尼</a:t>
            </a:r>
            <a:r>
              <a:rPr lang="zh-TW" altLang="en-US" sz="32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，寫信給在哥林多神的教會 </a:t>
            </a:r>
            <a:r>
              <a:rPr lang="en-US" altLang="zh-TW" sz="30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(1:1)</a:t>
            </a:r>
            <a:endParaRPr lang="en-US" sz="3000" dirty="0"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914400" y="3221379"/>
            <a:ext cx="82296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2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這事以後，保羅離了雅典，來到哥林多</a:t>
            </a:r>
            <a:r>
              <a:rPr lang="en-US" altLang="zh-TW" sz="32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...</a:t>
            </a:r>
          </a:p>
          <a:p>
            <a:r>
              <a:rPr lang="zh-TW" altLang="en-US" sz="32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在那裡住了一年零六個月，將神的道教訓他們。到迦流作亞該亞方伯的時候，猶太人同心起來攻擊保羅，拉他到公堂</a:t>
            </a:r>
            <a:r>
              <a:rPr lang="en-US" altLang="zh-TW" sz="32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...</a:t>
            </a:r>
            <a:r>
              <a:rPr lang="zh-TW" altLang="en-US" sz="32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 眾人便揪住</a:t>
            </a:r>
            <a:r>
              <a:rPr lang="zh-TW" altLang="en-US" sz="3200" dirty="0" smtClean="0">
                <a:solidFill>
                  <a:schemeClr val="accent5">
                    <a:lumMod val="75000"/>
                  </a:schemeClr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管會堂</a:t>
            </a:r>
            <a:r>
              <a:rPr lang="zh-TW" altLang="en-US" sz="32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的</a:t>
            </a:r>
            <a:r>
              <a:rPr lang="zh-TW" altLang="en-US" sz="3200" dirty="0" smtClean="0">
                <a:solidFill>
                  <a:srgbClr val="C00000"/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所提尼</a:t>
            </a:r>
            <a:r>
              <a:rPr lang="zh-TW" altLang="en-US" sz="32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，在堂前打他。這些事迦流都不管。 </a:t>
            </a:r>
            <a:r>
              <a:rPr lang="en-US" altLang="zh-TW" sz="30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(</a:t>
            </a:r>
            <a:r>
              <a:rPr lang="zh-TW" altLang="en-US" sz="30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徒 </a:t>
            </a:r>
            <a:r>
              <a:rPr lang="en-US" altLang="zh-TW" sz="30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18:1</a:t>
            </a:r>
            <a:r>
              <a:rPr lang="zh-TW" altLang="en-US" sz="30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、</a:t>
            </a:r>
            <a:r>
              <a:rPr lang="en-US" altLang="zh-TW" sz="30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11</a:t>
            </a:r>
            <a:r>
              <a:rPr lang="zh-TW" altLang="en-US" sz="30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、</a:t>
            </a:r>
            <a:r>
              <a:rPr lang="en-US" altLang="zh-TW" sz="30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12</a:t>
            </a:r>
            <a:r>
              <a:rPr lang="zh-TW" altLang="en-US" sz="30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、</a:t>
            </a:r>
            <a:r>
              <a:rPr lang="en-US" altLang="zh-TW" sz="30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17)</a:t>
            </a:r>
            <a:endParaRPr lang="en-US" sz="3000" dirty="0"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9080" y="1427500"/>
            <a:ext cx="3047629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400" dirty="0">
                <a:solidFill>
                  <a:schemeClr val="accent2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二</a:t>
            </a:r>
            <a:r>
              <a:rPr lang="en-US" altLang="zh-TW" sz="3400" dirty="0" smtClean="0">
                <a:solidFill>
                  <a:schemeClr val="accent2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.</a:t>
            </a:r>
            <a:r>
              <a:rPr lang="zh-TW" altLang="en-US" sz="3400" dirty="0" smtClean="0">
                <a:solidFill>
                  <a:schemeClr val="accent2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 著書時地：</a:t>
            </a:r>
            <a:endParaRPr lang="en-US" sz="3400" dirty="0">
              <a:solidFill>
                <a:schemeClr val="accent2">
                  <a:lumMod val="50000"/>
                </a:schemeClr>
              </a:solidFill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032760" y="1427500"/>
            <a:ext cx="588334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200" dirty="0" smtClean="0">
                <a:solidFill>
                  <a:schemeClr val="accent5">
                    <a:lumMod val="75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約主後</a:t>
            </a:r>
            <a:r>
              <a:rPr lang="en-US" altLang="zh-TW" sz="3200" dirty="0" smtClean="0">
                <a:solidFill>
                  <a:schemeClr val="accent5">
                    <a:lumMod val="75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56</a:t>
            </a:r>
            <a:r>
              <a:rPr lang="zh-TW" altLang="en-US" sz="3200" dirty="0" smtClean="0">
                <a:solidFill>
                  <a:schemeClr val="accent5">
                    <a:lumMod val="75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年於以弗所 </a:t>
            </a:r>
            <a:r>
              <a:rPr lang="en-US" altLang="zh-TW" sz="3200" dirty="0" smtClean="0">
                <a:solidFill>
                  <a:schemeClr val="accent5">
                    <a:lumMod val="75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(</a:t>
            </a:r>
            <a:r>
              <a:rPr lang="zh-TW" altLang="en-US" sz="3200" dirty="0" smtClean="0">
                <a:solidFill>
                  <a:schemeClr val="accent5">
                    <a:lumMod val="75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徒</a:t>
            </a:r>
            <a:r>
              <a:rPr lang="en-US" altLang="zh-TW" sz="3200" dirty="0" smtClean="0">
                <a:solidFill>
                  <a:schemeClr val="accent5">
                    <a:lumMod val="75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20:31)</a:t>
            </a:r>
            <a:endParaRPr lang="en-US" sz="3200" dirty="0">
              <a:solidFill>
                <a:schemeClr val="accent5">
                  <a:lumMod val="75000"/>
                </a:schemeClr>
              </a:solidFill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694026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2" grpId="0"/>
      <p:bldP spid="8" grpId="0"/>
      <p:bldP spid="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Lessons from 1 Corinthians: Unity In the Church | WMBC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6" y="0"/>
            <a:ext cx="913592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70580" y="252350"/>
            <a:ext cx="3169457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400" dirty="0">
                <a:solidFill>
                  <a:srgbClr val="80000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八</a:t>
            </a:r>
            <a:r>
              <a:rPr lang="en-US" altLang="zh-TW" sz="3400" dirty="0" smtClean="0">
                <a:solidFill>
                  <a:srgbClr val="80000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.</a:t>
            </a:r>
            <a:r>
              <a:rPr lang="zh-TW" altLang="en-US" sz="3400" dirty="0" smtClean="0">
                <a:solidFill>
                  <a:srgbClr val="80000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 教訓</a:t>
            </a:r>
            <a:r>
              <a:rPr lang="en-US" altLang="zh-TW" sz="3400" dirty="0" smtClean="0">
                <a:solidFill>
                  <a:srgbClr val="80000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/</a:t>
            </a:r>
            <a:r>
              <a:rPr lang="zh-TW" altLang="en-US" sz="3400" dirty="0" smtClean="0">
                <a:solidFill>
                  <a:srgbClr val="80000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應用：</a:t>
            </a:r>
            <a:endParaRPr lang="en-US" sz="3400" dirty="0">
              <a:solidFill>
                <a:srgbClr val="800000"/>
              </a:solidFill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07277" y="946733"/>
            <a:ext cx="7924800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4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   聚會</a:t>
            </a:r>
            <a:r>
              <a:rPr lang="zh-TW" altLang="en-US" sz="3400" dirty="0" smtClean="0">
                <a:solidFill>
                  <a:schemeClr val="accent2">
                    <a:lumMod val="75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敬拜</a:t>
            </a:r>
            <a:r>
              <a:rPr lang="zh-TW" altLang="en-US" sz="34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的原則</a:t>
            </a:r>
            <a:endParaRPr lang="en-US" altLang="zh-TW" sz="3400" dirty="0" smtClean="0"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  <a:p>
            <a:r>
              <a:rPr lang="zh-TW" altLang="en-US" sz="3400" dirty="0" smtClean="0">
                <a:latin typeface="華康黑體 Std W9" panose="020B0900000000000000" pitchFamily="34" charset="-120"/>
                <a:ea typeface="華康黑體 Std W9" panose="020B0900000000000000" pitchFamily="34" charset="-120"/>
                <a:sym typeface="Wingdings"/>
              </a:rPr>
              <a:t>   </a:t>
            </a:r>
            <a:r>
              <a:rPr lang="en-US" sz="3400" dirty="0" smtClean="0">
                <a:solidFill>
                  <a:srgbClr val="C0000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  <a:sym typeface="Wingdings"/>
              </a:rPr>
              <a:t></a:t>
            </a:r>
            <a:r>
              <a:rPr lang="zh-TW" altLang="en-US" sz="3400" dirty="0" smtClean="0">
                <a:latin typeface="華康黑體 Std W9" panose="020B0900000000000000" pitchFamily="34" charset="-120"/>
                <a:ea typeface="華康黑體 Std W9" panose="020B0900000000000000" pitchFamily="34" charset="-120"/>
                <a:sym typeface="Wingdings"/>
              </a:rPr>
              <a:t>靈性與悟性</a:t>
            </a:r>
            <a:r>
              <a:rPr lang="en-US" altLang="zh-TW" sz="3400" dirty="0" smtClean="0">
                <a:latin typeface="華康黑體 Std W9" panose="020B0900000000000000" pitchFamily="34" charset="-120"/>
                <a:ea typeface="華康黑體 Std W9" panose="020B0900000000000000" pitchFamily="34" charset="-120"/>
                <a:sym typeface="Wingdings"/>
              </a:rPr>
              <a:t>		(14:15)</a:t>
            </a:r>
            <a:endParaRPr lang="en-US" altLang="zh-TW" sz="3400" dirty="0" smtClean="0"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  <a:p>
            <a:r>
              <a:rPr lang="zh-TW" altLang="en-US" sz="3400" dirty="0" smtClean="0">
                <a:latin typeface="華康黑體 Std W9" panose="020B0900000000000000" pitchFamily="34" charset="-120"/>
                <a:ea typeface="華康黑體 Std W9" panose="020B0900000000000000" pitchFamily="34" charset="-120"/>
                <a:sym typeface="Wingdings"/>
              </a:rPr>
              <a:t>   </a:t>
            </a:r>
            <a:r>
              <a:rPr lang="en-US" sz="3400" dirty="0" smtClean="0">
                <a:solidFill>
                  <a:srgbClr val="C0000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  <a:sym typeface="Wingdings"/>
              </a:rPr>
              <a:t></a:t>
            </a:r>
            <a:r>
              <a:rPr lang="zh-TW" altLang="en-US" sz="3400" dirty="0" smtClean="0">
                <a:latin typeface="華康黑體 Std W9" panose="020B0900000000000000" pitchFamily="34" charset="-120"/>
                <a:ea typeface="華康黑體 Std W9" panose="020B0900000000000000" pitchFamily="34" charset="-120"/>
                <a:sym typeface="Wingdings"/>
              </a:rPr>
              <a:t>造</a:t>
            </a:r>
            <a:r>
              <a:rPr lang="zh-TW" altLang="en-US" sz="3400" dirty="0">
                <a:latin typeface="華康黑體 Std W9" panose="020B0900000000000000" pitchFamily="34" charset="-120"/>
                <a:ea typeface="華康黑體 Std W9" panose="020B0900000000000000" pitchFamily="34" charset="-120"/>
                <a:sym typeface="Wingdings"/>
              </a:rPr>
              <a:t>就</a:t>
            </a:r>
            <a:r>
              <a:rPr lang="zh-TW" altLang="en-US" sz="3400" dirty="0" smtClean="0">
                <a:latin typeface="華康黑體 Std W9" panose="020B0900000000000000" pitchFamily="34" charset="-120"/>
                <a:ea typeface="華康黑體 Std W9" panose="020B0900000000000000" pitchFamily="34" charset="-120"/>
                <a:sym typeface="Wingdings"/>
              </a:rPr>
              <a:t>人不為己</a:t>
            </a:r>
            <a:r>
              <a:rPr lang="en-US" altLang="zh-TW" sz="3400" dirty="0" smtClean="0">
                <a:latin typeface="華康黑體 Std W9" panose="020B0900000000000000" pitchFamily="34" charset="-120"/>
                <a:ea typeface="華康黑體 Std W9" panose="020B0900000000000000" pitchFamily="34" charset="-120"/>
                <a:sym typeface="Wingdings"/>
              </a:rPr>
              <a:t>		(14:26)</a:t>
            </a:r>
            <a:endParaRPr lang="en-US" altLang="zh-TW" sz="3400" dirty="0" smtClean="0"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  <a:p>
            <a:r>
              <a:rPr lang="zh-TW" altLang="en-US" sz="3400" dirty="0" smtClean="0">
                <a:latin typeface="華康黑體 Std W9" panose="020B0900000000000000" pitchFamily="34" charset="-120"/>
                <a:ea typeface="華康黑體 Std W9" panose="020B0900000000000000" pitchFamily="34" charset="-120"/>
                <a:sym typeface="Wingdings"/>
              </a:rPr>
              <a:t>   </a:t>
            </a:r>
            <a:r>
              <a:rPr lang="en-US" sz="3400" dirty="0" smtClean="0">
                <a:solidFill>
                  <a:srgbClr val="C0000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  <a:sym typeface="Wingdings"/>
              </a:rPr>
              <a:t></a:t>
            </a:r>
            <a:r>
              <a:rPr lang="zh-TW" altLang="en-US" sz="3400" dirty="0">
                <a:latin typeface="華康黑體 Std W9" panose="020B0900000000000000" pitchFamily="34" charset="-120"/>
                <a:ea typeface="華康黑體 Std W9" panose="020B0900000000000000" pitchFamily="34" charset="-120"/>
                <a:sym typeface="Wingdings"/>
              </a:rPr>
              <a:t>要安</a:t>
            </a:r>
            <a:r>
              <a:rPr lang="zh-TW" altLang="en-US" sz="3400" dirty="0" smtClean="0">
                <a:latin typeface="華康黑體 Std W9" panose="020B0900000000000000" pitchFamily="34" charset="-120"/>
                <a:ea typeface="華康黑體 Std W9" panose="020B0900000000000000" pitchFamily="34" charset="-120"/>
                <a:sym typeface="Wingdings"/>
              </a:rPr>
              <a:t>靜等候</a:t>
            </a:r>
            <a:r>
              <a:rPr lang="en-US" altLang="zh-TW" sz="3400" dirty="0" smtClean="0">
                <a:latin typeface="華康黑體 Std W9" panose="020B0900000000000000" pitchFamily="34" charset="-120"/>
                <a:ea typeface="華康黑體 Std W9" panose="020B0900000000000000" pitchFamily="34" charset="-120"/>
                <a:sym typeface="Wingdings"/>
              </a:rPr>
              <a:t>		(14:33)</a:t>
            </a:r>
          </a:p>
          <a:p>
            <a:r>
              <a:rPr lang="zh-TW" altLang="en-US" sz="3400" dirty="0" smtClean="0">
                <a:latin typeface="華康黑體 Std W9" panose="020B0900000000000000" pitchFamily="34" charset="-120"/>
                <a:ea typeface="華康黑體 Std W9" panose="020B0900000000000000" pitchFamily="34" charset="-120"/>
                <a:sym typeface="Wingdings"/>
              </a:rPr>
              <a:t>   </a:t>
            </a:r>
            <a:r>
              <a:rPr lang="en-US" sz="3400" dirty="0" smtClean="0">
                <a:solidFill>
                  <a:srgbClr val="C0000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  <a:sym typeface="Wingdings"/>
              </a:rPr>
              <a:t></a:t>
            </a:r>
            <a:r>
              <a:rPr lang="zh-TW" altLang="en-US" sz="3400" dirty="0">
                <a:latin typeface="華康黑體 Std W9" panose="020B0900000000000000" pitchFamily="34" charset="-120"/>
                <a:ea typeface="華康黑體 Std W9" panose="020B0900000000000000" pitchFamily="34" charset="-120"/>
                <a:sym typeface="Wingdings"/>
              </a:rPr>
              <a:t>弟兄作帶</a:t>
            </a:r>
            <a:r>
              <a:rPr lang="zh-TW" altLang="en-US" sz="3400" dirty="0" smtClean="0">
                <a:latin typeface="華康黑體 Std W9" panose="020B0900000000000000" pitchFamily="34" charset="-120"/>
                <a:ea typeface="華康黑體 Std W9" panose="020B0900000000000000" pitchFamily="34" charset="-120"/>
                <a:sym typeface="Wingdings"/>
              </a:rPr>
              <a:t>領</a:t>
            </a:r>
            <a:r>
              <a:rPr lang="en-US" altLang="zh-TW" sz="3400" dirty="0" smtClean="0">
                <a:latin typeface="華康黑體 Std W9" panose="020B0900000000000000" pitchFamily="34" charset="-120"/>
                <a:ea typeface="華康黑體 Std W9" panose="020B0900000000000000" pitchFamily="34" charset="-120"/>
                <a:sym typeface="Wingdings"/>
              </a:rPr>
              <a:t>		(14:34-36)</a:t>
            </a:r>
          </a:p>
          <a:p>
            <a:r>
              <a:rPr lang="zh-TW" altLang="en-US" sz="3400" dirty="0" smtClean="0">
                <a:latin typeface="華康黑體 Std W9" panose="020B0900000000000000" pitchFamily="34" charset="-120"/>
                <a:ea typeface="華康黑體 Std W9" panose="020B0900000000000000" pitchFamily="34" charset="-120"/>
                <a:sym typeface="Wingdings"/>
              </a:rPr>
              <a:t>  </a:t>
            </a:r>
            <a:r>
              <a:rPr lang="zh-TW" altLang="en-US" sz="3400" dirty="0" smtClean="0">
                <a:solidFill>
                  <a:srgbClr val="C0000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  <a:sym typeface="Wingdings"/>
              </a:rPr>
              <a:t> </a:t>
            </a:r>
            <a:r>
              <a:rPr lang="en-US" sz="3400" dirty="0" smtClean="0">
                <a:solidFill>
                  <a:srgbClr val="C0000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  <a:sym typeface="Wingdings"/>
              </a:rPr>
              <a:t></a:t>
            </a:r>
            <a:r>
              <a:rPr lang="zh-TW" altLang="en-US" sz="3400" dirty="0">
                <a:latin typeface="華康黑體 Std W9" panose="020B0900000000000000" pitchFamily="34" charset="-120"/>
                <a:ea typeface="華康黑體 Std W9" panose="020B0900000000000000" pitchFamily="34" charset="-120"/>
                <a:sym typeface="Wingdings"/>
              </a:rPr>
              <a:t>要尊重規</a:t>
            </a:r>
            <a:r>
              <a:rPr lang="zh-TW" altLang="en-US" sz="3400" dirty="0" smtClean="0">
                <a:latin typeface="華康黑體 Std W9" panose="020B0900000000000000" pitchFamily="34" charset="-120"/>
                <a:ea typeface="華康黑體 Std W9" panose="020B0900000000000000" pitchFamily="34" charset="-120"/>
                <a:sym typeface="Wingdings"/>
              </a:rPr>
              <a:t>矩</a:t>
            </a:r>
            <a:r>
              <a:rPr lang="en-US" altLang="zh-TW" sz="3400" dirty="0" smtClean="0">
                <a:latin typeface="華康黑體 Std W9" panose="020B0900000000000000" pitchFamily="34" charset="-120"/>
                <a:ea typeface="華康黑體 Std W9" panose="020B0900000000000000" pitchFamily="34" charset="-120"/>
                <a:sym typeface="Wingdings"/>
              </a:rPr>
              <a:t>		(14:40)</a:t>
            </a:r>
            <a:endParaRPr lang="en-US" sz="3400" dirty="0"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09298" y="4387076"/>
            <a:ext cx="8382000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4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基督</a:t>
            </a:r>
            <a:r>
              <a:rPr lang="zh-TW" altLang="en-US" sz="3400" dirty="0" smtClean="0">
                <a:solidFill>
                  <a:schemeClr val="accent2">
                    <a:lumMod val="75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復活</a:t>
            </a:r>
            <a:r>
              <a:rPr lang="zh-TW" altLang="en-US" sz="34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的重要性  </a:t>
            </a:r>
            <a:r>
              <a:rPr lang="en-US" altLang="zh-TW" sz="34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(15:12-19)</a:t>
            </a:r>
          </a:p>
          <a:p>
            <a:r>
              <a:rPr lang="en-US" sz="3400" dirty="0" smtClean="0">
                <a:solidFill>
                  <a:srgbClr val="C0000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  <a:sym typeface="Wingdings"/>
              </a:rPr>
              <a:t></a:t>
            </a:r>
            <a:r>
              <a:rPr lang="zh-TW" altLang="en-US" sz="3400" dirty="0" smtClean="0">
                <a:latin typeface="華康黑體 Std W9" panose="020B0900000000000000" pitchFamily="34" charset="-120"/>
                <a:ea typeface="華康黑體 Std W9" panose="020B0900000000000000" pitchFamily="34" charset="-120"/>
                <a:sym typeface="Wingdings"/>
              </a:rPr>
              <a:t>使我們得勝，不再懼怕死亡     </a:t>
            </a:r>
            <a:endParaRPr lang="en-US" altLang="zh-TW" sz="3400" dirty="0" smtClean="0"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  <a:p>
            <a:r>
              <a:rPr lang="en-US" sz="3400" dirty="0" smtClean="0">
                <a:solidFill>
                  <a:srgbClr val="C0000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  <a:sym typeface="Wingdings"/>
              </a:rPr>
              <a:t></a:t>
            </a:r>
            <a:r>
              <a:rPr lang="zh-TW" altLang="en-US" sz="3400" dirty="0" smtClean="0">
                <a:latin typeface="華康黑體 Std W9" panose="020B0900000000000000" pitchFamily="34" charset="-120"/>
                <a:ea typeface="華康黑體 Std W9" panose="020B0900000000000000" pitchFamily="34" charset="-120"/>
                <a:sym typeface="Wingdings"/>
              </a:rPr>
              <a:t>是我們人生最大的盼望</a:t>
            </a:r>
            <a:endParaRPr lang="en-US" altLang="zh-TW" sz="3400" dirty="0" smtClean="0">
              <a:latin typeface="華康黑體 Std W9" panose="020B0900000000000000" pitchFamily="34" charset="-120"/>
              <a:ea typeface="華康黑體 Std W9" panose="020B0900000000000000" pitchFamily="34" charset="-120"/>
              <a:sym typeface="Wingdings"/>
            </a:endParaRPr>
          </a:p>
        </p:txBody>
      </p:sp>
    </p:spTree>
    <p:extLst>
      <p:ext uri="{BB962C8B-B14F-4D97-AF65-F5344CB8AC3E}">
        <p14:creationId xmlns:p14="http://schemas.microsoft.com/office/powerpoint/2010/main" val="3178857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200" y="337066"/>
            <a:ext cx="43396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dirty="0" smtClean="0">
                <a:solidFill>
                  <a:schemeClr val="accent2">
                    <a:lumMod val="75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為何讀哥林多前書？</a:t>
            </a:r>
            <a:endParaRPr lang="en-US" sz="3600" dirty="0">
              <a:solidFill>
                <a:schemeClr val="accent2">
                  <a:lumMod val="75000"/>
                </a:schemeClr>
              </a:solidFill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30770" y="998506"/>
            <a:ext cx="50674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dirty="0" smtClean="0">
                <a:solidFill>
                  <a:srgbClr val="C0000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  <a:sym typeface="Wingdings" panose="05000000000000000000" pitchFamily="2" charset="2"/>
              </a:rPr>
              <a:t></a:t>
            </a:r>
            <a:r>
              <a:rPr lang="zh-TW" altLang="en-US" sz="36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有人的地方就會有問題</a:t>
            </a:r>
            <a:endParaRPr lang="en-US" sz="3600" dirty="0"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46536" y="1660603"/>
            <a:ext cx="50674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dirty="0" smtClean="0">
                <a:solidFill>
                  <a:srgbClr val="C0000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  <a:sym typeface="Wingdings" panose="05000000000000000000" pitchFamily="2" charset="2"/>
              </a:rPr>
              <a:t></a:t>
            </a:r>
            <a:r>
              <a:rPr lang="zh-TW" altLang="en-US" sz="36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教會問題多是人的問題</a:t>
            </a:r>
            <a:endParaRPr lang="en-US" sz="3600" dirty="0"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61075" y="2590800"/>
            <a:ext cx="43396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dirty="0" smtClean="0">
                <a:solidFill>
                  <a:schemeClr val="accent2">
                    <a:lumMod val="75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廿一世紀什麼問題？</a:t>
            </a:r>
            <a:endParaRPr lang="en-US" sz="3600" dirty="0">
              <a:solidFill>
                <a:schemeClr val="accent2">
                  <a:lumMod val="75000"/>
                </a:schemeClr>
              </a:solidFill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78067" y="3331070"/>
            <a:ext cx="46586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dirty="0" smtClean="0">
                <a:solidFill>
                  <a:srgbClr val="C0000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  <a:sym typeface="Wingdings" panose="05000000000000000000" pitchFamily="2" charset="2"/>
              </a:rPr>
              <a:t></a:t>
            </a:r>
            <a:r>
              <a:rPr lang="zh-TW" altLang="en-US" sz="3600" dirty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肉</a:t>
            </a:r>
            <a:r>
              <a:rPr lang="zh-TW" altLang="en-US" sz="36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慾主義 </a:t>
            </a:r>
            <a:r>
              <a:rPr lang="en-US" altLang="zh-TW" sz="3600" i="1" dirty="0" err="1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Sensualism</a:t>
            </a:r>
            <a:endParaRPr lang="en-US" sz="3600" i="1" dirty="0"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93833" y="3978136"/>
            <a:ext cx="43893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dirty="0" smtClean="0">
                <a:solidFill>
                  <a:srgbClr val="C0000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  <a:sym typeface="Wingdings" panose="05000000000000000000" pitchFamily="2" charset="2"/>
              </a:rPr>
              <a:t></a:t>
            </a:r>
            <a:r>
              <a:rPr lang="zh-TW" altLang="en-US" sz="3600" dirty="0" smtClean="0">
                <a:latin typeface="華康黑體 Std W9" panose="020B0900000000000000" pitchFamily="34" charset="-120"/>
                <a:ea typeface="華康黑體 Std W9" panose="020B0900000000000000" pitchFamily="34" charset="-120"/>
                <a:sym typeface="Wingdings" panose="05000000000000000000" pitchFamily="2" charset="2"/>
              </a:rPr>
              <a:t>享樂</a:t>
            </a:r>
            <a:r>
              <a:rPr lang="zh-TW" altLang="en-US" sz="36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主義 </a:t>
            </a:r>
            <a:r>
              <a:rPr lang="en-US" altLang="zh-TW" sz="3600" i="1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Hedonism</a:t>
            </a:r>
            <a:endParaRPr lang="en-US" sz="3600" i="1" dirty="0"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09599" y="4672500"/>
            <a:ext cx="67521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dirty="0" smtClean="0">
                <a:solidFill>
                  <a:srgbClr val="C0000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  <a:sym typeface="Wingdings" panose="05000000000000000000" pitchFamily="2" charset="2"/>
              </a:rPr>
              <a:t></a:t>
            </a:r>
            <a:r>
              <a:rPr lang="zh-TW" altLang="en-US" sz="3600" dirty="0" smtClean="0">
                <a:latin typeface="華康黑體 Std W9" panose="020B0900000000000000" pitchFamily="34" charset="-120"/>
                <a:ea typeface="華康黑體 Std W9" panose="020B0900000000000000" pitchFamily="34" charset="-120"/>
                <a:sym typeface="Wingdings" panose="05000000000000000000" pitchFamily="2" charset="2"/>
              </a:rPr>
              <a:t>資訊爆炸 </a:t>
            </a:r>
            <a:r>
              <a:rPr lang="en-US" altLang="zh-TW" sz="3600" i="1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Information-exploded</a:t>
            </a:r>
            <a:endParaRPr lang="en-US" sz="3600" i="1" dirty="0"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566367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200" y="337066"/>
            <a:ext cx="24929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dirty="0" smtClean="0">
                <a:solidFill>
                  <a:schemeClr val="accent2">
                    <a:lumMod val="75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灣區硅谷：</a:t>
            </a:r>
            <a:endParaRPr lang="en-US" sz="3600" dirty="0">
              <a:solidFill>
                <a:schemeClr val="accent2">
                  <a:lumMod val="75000"/>
                </a:schemeClr>
              </a:solidFill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09600" y="1124634"/>
            <a:ext cx="737573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dirty="0" smtClean="0">
                <a:solidFill>
                  <a:srgbClr val="C0000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  <a:sym typeface="Wingdings" panose="05000000000000000000" pitchFamily="2" charset="2"/>
              </a:rPr>
              <a:t></a:t>
            </a:r>
            <a:r>
              <a:rPr lang="zh-TW" altLang="en-US" sz="36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繁榮港口、人種混雜、肉慾氾濫、</a:t>
            </a:r>
            <a:endParaRPr lang="en-US" altLang="zh-TW" sz="3600" dirty="0" smtClean="0"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  <a:p>
            <a:r>
              <a:rPr lang="en-US" altLang="zh-TW" sz="2800" dirty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 </a:t>
            </a:r>
            <a:r>
              <a:rPr lang="en-US" altLang="zh-TW" sz="28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 </a:t>
            </a:r>
            <a:r>
              <a:rPr lang="zh-TW" altLang="en-US" sz="36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三藩市同性戀</a:t>
            </a:r>
            <a:r>
              <a:rPr lang="en-US" altLang="zh-TW" sz="36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...</a:t>
            </a:r>
            <a:endParaRPr lang="en-US" sz="3600" dirty="0"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099983" y="1678632"/>
            <a:ext cx="290335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3600" dirty="0">
                <a:solidFill>
                  <a:srgbClr val="80000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= </a:t>
            </a:r>
            <a:r>
              <a:rPr lang="zh-TW" altLang="en-US" sz="3600" dirty="0">
                <a:solidFill>
                  <a:srgbClr val="80000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哥林多城？</a:t>
            </a:r>
            <a:endParaRPr lang="en-US" sz="3600" dirty="0">
              <a:solidFill>
                <a:srgbClr val="800000"/>
              </a:solidFill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61075" y="2590800"/>
            <a:ext cx="24929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dirty="0" smtClean="0">
                <a:solidFill>
                  <a:schemeClr val="accent2">
                    <a:lumMod val="75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三谷教會：</a:t>
            </a:r>
            <a:endParaRPr lang="en-US" sz="3600" dirty="0">
              <a:solidFill>
                <a:schemeClr val="accent2">
                  <a:lumMod val="75000"/>
                </a:schemeClr>
              </a:solidFill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09599" y="3378368"/>
            <a:ext cx="828215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dirty="0" smtClean="0">
                <a:latin typeface="華康黑體 Std W9" panose="020B0900000000000000" pitchFamily="34" charset="-120"/>
                <a:ea typeface="華康黑體 Std W9" panose="020B0900000000000000" pitchFamily="34" charset="-120"/>
                <a:sym typeface="Wingdings" panose="05000000000000000000" pitchFamily="2" charset="2"/>
              </a:rPr>
              <a:t>人才輩出、飽學之士、</a:t>
            </a:r>
            <a:r>
              <a:rPr lang="zh-TW" altLang="en-US" sz="36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經濟力強、</a:t>
            </a:r>
            <a:endParaRPr lang="en-US" altLang="zh-TW" sz="3600" dirty="0" smtClean="0"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  <a:p>
            <a:r>
              <a:rPr lang="en-US" altLang="zh-TW" sz="2800" dirty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 </a:t>
            </a:r>
            <a:r>
              <a:rPr lang="en-US" altLang="zh-TW" sz="28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 </a:t>
            </a:r>
            <a:r>
              <a:rPr lang="zh-TW" altLang="en-US" sz="36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恩賜全備</a:t>
            </a:r>
            <a:r>
              <a:rPr lang="en-US" altLang="zh-TW" sz="36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...  </a:t>
            </a:r>
            <a:r>
              <a:rPr lang="zh-TW" altLang="en-US" sz="36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 </a:t>
            </a:r>
            <a:endParaRPr lang="en-US" sz="3600" dirty="0"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225426" y="3962766"/>
            <a:ext cx="336502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3600" dirty="0">
                <a:solidFill>
                  <a:srgbClr val="80000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= </a:t>
            </a:r>
            <a:r>
              <a:rPr lang="zh-TW" altLang="en-US" sz="3600" dirty="0">
                <a:solidFill>
                  <a:srgbClr val="80000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哥林</a:t>
            </a:r>
            <a:r>
              <a:rPr lang="zh-TW" altLang="en-US" sz="3600" dirty="0" smtClean="0">
                <a:solidFill>
                  <a:srgbClr val="80000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多教會？</a:t>
            </a:r>
            <a:endParaRPr lang="en-US" sz="3600" dirty="0">
              <a:solidFill>
                <a:srgbClr val="800000"/>
              </a:solidFill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168271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2051" name="Picture 3" descr="Map of 7 Churches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052" name="Text Box 4"/>
          <p:cNvSpPr txBox="1">
            <a:spLocks noChangeArrowheads="1"/>
          </p:cNvSpPr>
          <p:nvPr/>
        </p:nvSpPr>
        <p:spPr bwMode="auto">
          <a:xfrm>
            <a:off x="5715000" y="304800"/>
            <a:ext cx="1371600" cy="519113"/>
          </a:xfrm>
          <a:prstGeom prst="rect">
            <a:avLst/>
          </a:prstGeom>
          <a:solidFill>
            <a:srgbClr val="0099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黑海</a:t>
            </a:r>
          </a:p>
        </p:txBody>
      </p:sp>
      <p:sp>
        <p:nvSpPr>
          <p:cNvPr id="2053" name="Text Box 5"/>
          <p:cNvSpPr txBox="1">
            <a:spLocks noChangeArrowheads="1"/>
          </p:cNvSpPr>
          <p:nvPr/>
        </p:nvSpPr>
        <p:spPr bwMode="auto">
          <a:xfrm>
            <a:off x="2057400" y="4648200"/>
            <a:ext cx="2895600" cy="519113"/>
          </a:xfrm>
          <a:prstGeom prst="rect">
            <a:avLst/>
          </a:prstGeom>
          <a:solidFill>
            <a:srgbClr val="0099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地中海</a:t>
            </a:r>
          </a:p>
        </p:txBody>
      </p:sp>
      <p:sp>
        <p:nvSpPr>
          <p:cNvPr id="2054" name="Text Box 6"/>
          <p:cNvSpPr txBox="1">
            <a:spLocks noChangeArrowheads="1"/>
          </p:cNvSpPr>
          <p:nvPr/>
        </p:nvSpPr>
        <p:spPr bwMode="auto">
          <a:xfrm>
            <a:off x="6265985" y="6312876"/>
            <a:ext cx="838200" cy="457200"/>
          </a:xfrm>
          <a:prstGeom prst="rect">
            <a:avLst/>
          </a:prstGeom>
          <a:solidFill>
            <a:srgbClr val="CC99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800000"/>
                </a:solidFill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埃及</a:t>
            </a:r>
          </a:p>
        </p:txBody>
      </p:sp>
      <p:sp>
        <p:nvSpPr>
          <p:cNvPr id="2055" name="Text Box 7"/>
          <p:cNvSpPr txBox="1">
            <a:spLocks noChangeArrowheads="1"/>
          </p:cNvSpPr>
          <p:nvPr/>
        </p:nvSpPr>
        <p:spPr bwMode="auto">
          <a:xfrm>
            <a:off x="2998142" y="1754744"/>
            <a:ext cx="1160584" cy="307777"/>
          </a:xfrm>
          <a:prstGeom prst="rect">
            <a:avLst/>
          </a:prstGeom>
          <a:solidFill>
            <a:srgbClr val="FF99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140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帖撒羅尼迦</a:t>
            </a:r>
          </a:p>
        </p:txBody>
      </p:sp>
      <p:sp>
        <p:nvSpPr>
          <p:cNvPr id="2056" name="Text Box 8"/>
          <p:cNvSpPr txBox="1">
            <a:spLocks noChangeArrowheads="1"/>
          </p:cNvSpPr>
          <p:nvPr/>
        </p:nvSpPr>
        <p:spPr bwMode="auto">
          <a:xfrm>
            <a:off x="3301633" y="3080211"/>
            <a:ext cx="889367" cy="369332"/>
          </a:xfrm>
          <a:prstGeom prst="rect">
            <a:avLst/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哥林多</a:t>
            </a:r>
          </a:p>
        </p:txBody>
      </p:sp>
      <p:sp>
        <p:nvSpPr>
          <p:cNvPr id="2057" name="Text Box 9"/>
          <p:cNvSpPr txBox="1">
            <a:spLocks noChangeArrowheads="1"/>
          </p:cNvSpPr>
          <p:nvPr/>
        </p:nvSpPr>
        <p:spPr bwMode="auto">
          <a:xfrm>
            <a:off x="4358019" y="1468642"/>
            <a:ext cx="794893" cy="316385"/>
          </a:xfrm>
          <a:prstGeom prst="rect">
            <a:avLst/>
          </a:prstGeom>
          <a:solidFill>
            <a:srgbClr val="FF99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腓立比</a:t>
            </a:r>
          </a:p>
        </p:txBody>
      </p:sp>
      <p:sp>
        <p:nvSpPr>
          <p:cNvPr id="2058" name="Text Box 10"/>
          <p:cNvSpPr txBox="1">
            <a:spLocks noChangeArrowheads="1"/>
          </p:cNvSpPr>
          <p:nvPr/>
        </p:nvSpPr>
        <p:spPr bwMode="auto">
          <a:xfrm>
            <a:off x="7711342" y="2538046"/>
            <a:ext cx="682381" cy="307777"/>
          </a:xfrm>
          <a:prstGeom prst="rect">
            <a:avLst/>
          </a:prstGeom>
          <a:solidFill>
            <a:srgbClr val="FF99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大數</a:t>
            </a:r>
          </a:p>
        </p:txBody>
      </p:sp>
      <p:sp>
        <p:nvSpPr>
          <p:cNvPr id="2059" name="Text Box 11"/>
          <p:cNvSpPr txBox="1">
            <a:spLocks noChangeArrowheads="1"/>
          </p:cNvSpPr>
          <p:nvPr/>
        </p:nvSpPr>
        <p:spPr bwMode="auto">
          <a:xfrm>
            <a:off x="2667000" y="533400"/>
            <a:ext cx="1295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800000"/>
                </a:solidFill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希臘</a:t>
            </a:r>
          </a:p>
        </p:txBody>
      </p:sp>
      <p:sp>
        <p:nvSpPr>
          <p:cNvPr id="2060" name="Text Box 12"/>
          <p:cNvSpPr txBox="1">
            <a:spLocks noChangeArrowheads="1"/>
          </p:cNvSpPr>
          <p:nvPr/>
        </p:nvSpPr>
        <p:spPr bwMode="auto">
          <a:xfrm>
            <a:off x="4261338" y="3139167"/>
            <a:ext cx="691662" cy="307777"/>
          </a:xfrm>
          <a:prstGeom prst="rect">
            <a:avLst/>
          </a:prstGeom>
          <a:solidFill>
            <a:srgbClr val="00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雅典</a:t>
            </a:r>
          </a:p>
        </p:txBody>
      </p:sp>
      <p:sp>
        <p:nvSpPr>
          <p:cNvPr id="2061" name="Text Box 13"/>
          <p:cNvSpPr txBox="1">
            <a:spLocks noChangeArrowheads="1"/>
          </p:cNvSpPr>
          <p:nvPr/>
        </p:nvSpPr>
        <p:spPr bwMode="auto">
          <a:xfrm>
            <a:off x="5457092" y="1137993"/>
            <a:ext cx="1143000" cy="307777"/>
          </a:xfrm>
          <a:prstGeom prst="rect">
            <a:avLst/>
          </a:prstGeom>
          <a:solidFill>
            <a:srgbClr val="00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伊斯坦堡</a:t>
            </a:r>
          </a:p>
        </p:txBody>
      </p:sp>
      <p:sp>
        <p:nvSpPr>
          <p:cNvPr id="2062" name="Text Box 14"/>
          <p:cNvSpPr txBox="1">
            <a:spLocks noChangeArrowheads="1"/>
          </p:cNvSpPr>
          <p:nvPr/>
        </p:nvSpPr>
        <p:spPr bwMode="auto">
          <a:xfrm>
            <a:off x="8194431" y="3036277"/>
            <a:ext cx="914400" cy="307777"/>
          </a:xfrm>
          <a:prstGeom prst="rect">
            <a:avLst/>
          </a:prstGeom>
          <a:solidFill>
            <a:srgbClr val="FF99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安提阿</a:t>
            </a:r>
          </a:p>
        </p:txBody>
      </p:sp>
      <p:sp>
        <p:nvSpPr>
          <p:cNvPr id="2063" name="Text Box 15"/>
          <p:cNvSpPr txBox="1">
            <a:spLocks noChangeArrowheads="1"/>
          </p:cNvSpPr>
          <p:nvPr/>
        </p:nvSpPr>
        <p:spPr bwMode="auto">
          <a:xfrm>
            <a:off x="6705600" y="2286000"/>
            <a:ext cx="914400" cy="307777"/>
          </a:xfrm>
          <a:prstGeom prst="rect">
            <a:avLst/>
          </a:prstGeom>
          <a:solidFill>
            <a:srgbClr val="FF99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以哥念</a:t>
            </a:r>
          </a:p>
        </p:txBody>
      </p:sp>
      <p:sp>
        <p:nvSpPr>
          <p:cNvPr id="2064" name="Text Box 16"/>
          <p:cNvSpPr txBox="1">
            <a:spLocks noChangeArrowheads="1"/>
          </p:cNvSpPr>
          <p:nvPr/>
        </p:nvSpPr>
        <p:spPr bwMode="auto">
          <a:xfrm>
            <a:off x="7620000" y="2133601"/>
            <a:ext cx="1230923" cy="400110"/>
          </a:xfrm>
          <a:prstGeom prst="rect">
            <a:avLst/>
          </a:prstGeom>
          <a:solidFill>
            <a:srgbClr val="CC99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加帕多家</a:t>
            </a:r>
          </a:p>
        </p:txBody>
      </p:sp>
      <p:sp>
        <p:nvSpPr>
          <p:cNvPr id="2065" name="Text Box 17"/>
          <p:cNvSpPr txBox="1">
            <a:spLocks noChangeArrowheads="1"/>
          </p:cNvSpPr>
          <p:nvPr/>
        </p:nvSpPr>
        <p:spPr bwMode="auto">
          <a:xfrm>
            <a:off x="3505200" y="5914292"/>
            <a:ext cx="2514600" cy="298415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啟示錄七教會</a:t>
            </a:r>
          </a:p>
        </p:txBody>
      </p:sp>
      <p:sp>
        <p:nvSpPr>
          <p:cNvPr id="2066" name="Line 18"/>
          <p:cNvSpPr>
            <a:spLocks noChangeShapeType="1"/>
          </p:cNvSpPr>
          <p:nvPr/>
        </p:nvSpPr>
        <p:spPr bwMode="auto">
          <a:xfrm flipV="1">
            <a:off x="5410200" y="3200400"/>
            <a:ext cx="838200" cy="2514600"/>
          </a:xfrm>
          <a:prstGeom prst="line">
            <a:avLst/>
          </a:prstGeom>
          <a:noFill/>
          <a:ln w="57150">
            <a:solidFill>
              <a:schemeClr val="bg1"/>
            </a:solidFill>
            <a:prstDash val="lgDashDotDot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2067" name="Text Box 19"/>
          <p:cNvSpPr txBox="1">
            <a:spLocks noChangeArrowheads="1"/>
          </p:cNvSpPr>
          <p:nvPr/>
        </p:nvSpPr>
        <p:spPr bwMode="auto">
          <a:xfrm>
            <a:off x="4038600" y="2362200"/>
            <a:ext cx="1066800" cy="366713"/>
          </a:xfrm>
          <a:prstGeom prst="rect">
            <a:avLst/>
          </a:prstGeom>
          <a:solidFill>
            <a:srgbClr val="0099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愛琴海</a:t>
            </a:r>
          </a:p>
        </p:txBody>
      </p:sp>
      <p:sp>
        <p:nvSpPr>
          <p:cNvPr id="2068" name="Text Box 20"/>
          <p:cNvSpPr txBox="1">
            <a:spLocks noChangeArrowheads="1"/>
          </p:cNvSpPr>
          <p:nvPr/>
        </p:nvSpPr>
        <p:spPr bwMode="auto">
          <a:xfrm>
            <a:off x="533400" y="1143000"/>
            <a:ext cx="762000" cy="396875"/>
          </a:xfrm>
          <a:prstGeom prst="rect">
            <a:avLst/>
          </a:prstGeom>
          <a:solidFill>
            <a:srgbClr val="CC99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2000" i="0" u="none" strike="noStrike" kern="1200" cap="none" spc="0" normalizeH="0" baseline="0" noProof="0" dirty="0" smtClean="0">
                <a:ln>
                  <a:noFill/>
                </a:ln>
                <a:solidFill>
                  <a:srgbClr val="800000"/>
                </a:solidFill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羅馬</a:t>
            </a:r>
          </a:p>
        </p:txBody>
      </p:sp>
      <p:sp>
        <p:nvSpPr>
          <p:cNvPr id="2069" name="Text Box 21"/>
          <p:cNvSpPr txBox="1">
            <a:spLocks noChangeArrowheads="1"/>
          </p:cNvSpPr>
          <p:nvPr/>
        </p:nvSpPr>
        <p:spPr bwMode="auto">
          <a:xfrm>
            <a:off x="7542213" y="4114800"/>
            <a:ext cx="458787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2070" name="Text Box 22"/>
          <p:cNvSpPr txBox="1">
            <a:spLocks noChangeArrowheads="1"/>
          </p:cNvSpPr>
          <p:nvPr/>
        </p:nvSpPr>
        <p:spPr bwMode="auto">
          <a:xfrm>
            <a:off x="7540310" y="4114800"/>
            <a:ext cx="492443" cy="1066800"/>
          </a:xfrm>
          <a:prstGeom prst="rect">
            <a:avLst/>
          </a:prstGeom>
          <a:solidFill>
            <a:srgbClr val="0099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800000"/>
                </a:solidFill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以色列</a:t>
            </a:r>
          </a:p>
        </p:txBody>
      </p:sp>
      <p:sp>
        <p:nvSpPr>
          <p:cNvPr id="2071" name="Text Box 23"/>
          <p:cNvSpPr txBox="1">
            <a:spLocks noChangeArrowheads="1"/>
          </p:cNvSpPr>
          <p:nvPr/>
        </p:nvSpPr>
        <p:spPr bwMode="auto">
          <a:xfrm>
            <a:off x="7161213" y="4419600"/>
            <a:ext cx="458787" cy="838200"/>
          </a:xfrm>
          <a:prstGeom prst="rect">
            <a:avLst/>
          </a:prstGeom>
          <a:solidFill>
            <a:srgbClr val="0099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2072" name="Line 24"/>
          <p:cNvSpPr>
            <a:spLocks noChangeShapeType="1"/>
          </p:cNvSpPr>
          <p:nvPr/>
        </p:nvSpPr>
        <p:spPr bwMode="auto">
          <a:xfrm>
            <a:off x="7924800" y="4343400"/>
            <a:ext cx="304800" cy="3810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2073" name="Rectangle 25"/>
          <p:cNvSpPr>
            <a:spLocks noChangeArrowheads="1"/>
          </p:cNvSpPr>
          <p:nvPr/>
        </p:nvSpPr>
        <p:spPr bwMode="auto">
          <a:xfrm>
            <a:off x="4191000" y="4572000"/>
            <a:ext cx="304800" cy="152400"/>
          </a:xfrm>
          <a:prstGeom prst="rect">
            <a:avLst/>
          </a:prstGeom>
          <a:solidFill>
            <a:srgbClr val="0099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2074" name="Rectangle 26"/>
          <p:cNvSpPr>
            <a:spLocks noChangeArrowheads="1"/>
          </p:cNvSpPr>
          <p:nvPr/>
        </p:nvSpPr>
        <p:spPr bwMode="auto">
          <a:xfrm>
            <a:off x="4343400" y="2667000"/>
            <a:ext cx="304800" cy="228600"/>
          </a:xfrm>
          <a:prstGeom prst="rect">
            <a:avLst/>
          </a:prstGeom>
          <a:solidFill>
            <a:srgbClr val="0099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2075" name="Text Box 27"/>
          <p:cNvSpPr txBox="1">
            <a:spLocks noChangeArrowheads="1"/>
          </p:cNvSpPr>
          <p:nvPr/>
        </p:nvSpPr>
        <p:spPr bwMode="auto">
          <a:xfrm>
            <a:off x="6945923" y="1629507"/>
            <a:ext cx="990600" cy="396875"/>
          </a:xfrm>
          <a:prstGeom prst="rect">
            <a:avLst/>
          </a:prstGeom>
          <a:solidFill>
            <a:srgbClr val="CC99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加拉太</a:t>
            </a:r>
          </a:p>
        </p:txBody>
      </p:sp>
      <p:sp>
        <p:nvSpPr>
          <p:cNvPr id="2076" name="Text Box 28"/>
          <p:cNvSpPr txBox="1">
            <a:spLocks noChangeArrowheads="1"/>
          </p:cNvSpPr>
          <p:nvPr/>
        </p:nvSpPr>
        <p:spPr bwMode="auto">
          <a:xfrm>
            <a:off x="6553200" y="1066800"/>
            <a:ext cx="990600" cy="396875"/>
          </a:xfrm>
          <a:prstGeom prst="rect">
            <a:avLst/>
          </a:prstGeom>
          <a:solidFill>
            <a:srgbClr val="CC99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庇推尼</a:t>
            </a:r>
          </a:p>
        </p:txBody>
      </p:sp>
      <p:sp>
        <p:nvSpPr>
          <p:cNvPr id="2077" name="Text Box 29"/>
          <p:cNvSpPr txBox="1">
            <a:spLocks noChangeArrowheads="1"/>
          </p:cNvSpPr>
          <p:nvPr/>
        </p:nvSpPr>
        <p:spPr bwMode="auto">
          <a:xfrm>
            <a:off x="7391400" y="996461"/>
            <a:ext cx="692150" cy="396875"/>
          </a:xfrm>
          <a:prstGeom prst="rect">
            <a:avLst/>
          </a:prstGeom>
          <a:solidFill>
            <a:srgbClr val="CC99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本都</a:t>
            </a:r>
          </a:p>
        </p:txBody>
      </p:sp>
      <p:sp>
        <p:nvSpPr>
          <p:cNvPr id="30" name="Text Box 11"/>
          <p:cNvSpPr txBox="1">
            <a:spLocks noChangeArrowheads="1"/>
          </p:cNvSpPr>
          <p:nvPr/>
        </p:nvSpPr>
        <p:spPr bwMode="auto">
          <a:xfrm>
            <a:off x="5618285" y="1818076"/>
            <a:ext cx="1295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2400" noProof="0" dirty="0" smtClean="0">
                <a:solidFill>
                  <a:srgbClr val="80000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土耳其</a:t>
            </a:r>
            <a:endParaRPr kumimoji="1" lang="zh-TW" altLang="en-US" sz="2400" b="0" i="0" u="none" strike="noStrike" kern="1200" cap="none" spc="0" normalizeH="0" baseline="0" noProof="0" dirty="0" smtClean="0">
              <a:ln>
                <a:noFill/>
              </a:ln>
              <a:solidFill>
                <a:srgbClr val="800000"/>
              </a:solidFill>
              <a:uLnTx/>
              <a:uFillTx/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31" name="Text Box 14"/>
          <p:cNvSpPr txBox="1">
            <a:spLocks noChangeArrowheads="1"/>
          </p:cNvSpPr>
          <p:nvPr/>
        </p:nvSpPr>
        <p:spPr bwMode="auto">
          <a:xfrm>
            <a:off x="8194431" y="4680542"/>
            <a:ext cx="914400" cy="307777"/>
          </a:xfrm>
          <a:prstGeom prst="rect">
            <a:avLst/>
          </a:prstGeom>
          <a:solidFill>
            <a:srgbClr val="FF99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耶路撒冷</a:t>
            </a:r>
          </a:p>
        </p:txBody>
      </p:sp>
    </p:spTree>
    <p:extLst>
      <p:ext uri="{BB962C8B-B14F-4D97-AF65-F5344CB8AC3E}">
        <p14:creationId xmlns:p14="http://schemas.microsoft.com/office/powerpoint/2010/main" val="3329609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82" name="Text Box 34"/>
          <p:cNvSpPr txBox="1">
            <a:spLocks noChangeArrowheads="1"/>
          </p:cNvSpPr>
          <p:nvPr/>
        </p:nvSpPr>
        <p:spPr bwMode="auto">
          <a:xfrm>
            <a:off x="410111" y="2146300"/>
            <a:ext cx="1005403" cy="338554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華康黑體 Std W7" panose="020B0700000000000000" pitchFamily="34" charset="-120"/>
                <a:ea typeface="華康黑體 Std W7" panose="020B0700000000000000" pitchFamily="34" charset="-120"/>
                <a:cs typeface="Arial" panose="020B0604020202020204" pitchFamily="34" charset="0"/>
              </a:rPr>
              <a:t>保羅生平</a:t>
            </a:r>
          </a:p>
        </p:txBody>
      </p:sp>
      <p:sp>
        <p:nvSpPr>
          <p:cNvPr id="27683" name="Freeform 35"/>
          <p:cNvSpPr>
            <a:spLocks/>
          </p:cNvSpPr>
          <p:nvPr/>
        </p:nvSpPr>
        <p:spPr bwMode="auto">
          <a:xfrm>
            <a:off x="7292975" y="3132138"/>
            <a:ext cx="477838" cy="1706562"/>
          </a:xfrm>
          <a:custGeom>
            <a:avLst/>
            <a:gdLst>
              <a:gd name="T0" fmla="*/ 17 w 853"/>
              <a:gd name="T1" fmla="*/ 1075 h 1075"/>
              <a:gd name="T2" fmla="*/ 36 w 853"/>
              <a:gd name="T3" fmla="*/ 873 h 1075"/>
              <a:gd name="T4" fmla="*/ 233 w 853"/>
              <a:gd name="T5" fmla="*/ 729 h 1075"/>
              <a:gd name="T6" fmla="*/ 757 w 853"/>
              <a:gd name="T7" fmla="*/ 508 h 1075"/>
              <a:gd name="T8" fmla="*/ 809 w 853"/>
              <a:gd name="T9" fmla="*/ 0 h 10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53" h="1075">
                <a:moveTo>
                  <a:pt x="17" y="1075"/>
                </a:moveTo>
                <a:cubicBezTo>
                  <a:pt x="8" y="1003"/>
                  <a:pt x="0" y="931"/>
                  <a:pt x="36" y="873"/>
                </a:cubicBezTo>
                <a:cubicBezTo>
                  <a:pt x="72" y="815"/>
                  <a:pt x="113" y="790"/>
                  <a:pt x="233" y="729"/>
                </a:cubicBezTo>
                <a:cubicBezTo>
                  <a:pt x="353" y="668"/>
                  <a:pt x="661" y="629"/>
                  <a:pt x="757" y="508"/>
                </a:cubicBezTo>
                <a:cubicBezTo>
                  <a:pt x="853" y="387"/>
                  <a:pt x="798" y="106"/>
                  <a:pt x="809" y="0"/>
                </a:cubicBezTo>
              </a:path>
            </a:pathLst>
          </a:custGeom>
          <a:noFill/>
          <a:ln w="76200" cmpd="sng">
            <a:solidFill>
              <a:srgbClr val="CC0000">
                <a:alpha val="30000"/>
              </a:srgbClr>
            </a:solidFill>
            <a:round/>
            <a:headEnd type="none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華康黑體 Std W7" panose="020B0700000000000000" pitchFamily="34" charset="-120"/>
              <a:ea typeface="華康黑體 Std W7" panose="020B0700000000000000" pitchFamily="34" charset="-120"/>
              <a:cs typeface="Arial" panose="020B0604020202020204" pitchFamily="34" charset="0"/>
            </a:endParaRPr>
          </a:p>
        </p:txBody>
      </p:sp>
      <p:sp>
        <p:nvSpPr>
          <p:cNvPr id="27684" name="Freeform 36"/>
          <p:cNvSpPr>
            <a:spLocks/>
          </p:cNvSpPr>
          <p:nvPr/>
        </p:nvSpPr>
        <p:spPr bwMode="auto">
          <a:xfrm>
            <a:off x="5570538" y="3146425"/>
            <a:ext cx="1303337" cy="1700213"/>
          </a:xfrm>
          <a:custGeom>
            <a:avLst/>
            <a:gdLst>
              <a:gd name="T0" fmla="*/ 17 w 682"/>
              <a:gd name="T1" fmla="*/ 1071 h 1071"/>
              <a:gd name="T2" fmla="*/ 36 w 682"/>
              <a:gd name="T3" fmla="*/ 869 h 1071"/>
              <a:gd name="T4" fmla="*/ 233 w 682"/>
              <a:gd name="T5" fmla="*/ 725 h 1071"/>
              <a:gd name="T6" fmla="*/ 609 w 682"/>
              <a:gd name="T7" fmla="*/ 531 h 1071"/>
              <a:gd name="T8" fmla="*/ 669 w 682"/>
              <a:gd name="T9" fmla="*/ 0 h 10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82" h="1071">
                <a:moveTo>
                  <a:pt x="17" y="1071"/>
                </a:moveTo>
                <a:cubicBezTo>
                  <a:pt x="8" y="999"/>
                  <a:pt x="0" y="927"/>
                  <a:pt x="36" y="869"/>
                </a:cubicBezTo>
                <a:cubicBezTo>
                  <a:pt x="72" y="811"/>
                  <a:pt x="138" y="781"/>
                  <a:pt x="233" y="725"/>
                </a:cubicBezTo>
                <a:cubicBezTo>
                  <a:pt x="328" y="669"/>
                  <a:pt x="536" y="652"/>
                  <a:pt x="609" y="531"/>
                </a:cubicBezTo>
                <a:cubicBezTo>
                  <a:pt x="682" y="410"/>
                  <a:pt x="657" y="111"/>
                  <a:pt x="669" y="0"/>
                </a:cubicBezTo>
              </a:path>
            </a:pathLst>
          </a:custGeom>
          <a:noFill/>
          <a:ln w="76200" cmpd="sng">
            <a:solidFill>
              <a:srgbClr val="CC0000">
                <a:alpha val="30000"/>
              </a:srgbClr>
            </a:solidFill>
            <a:round/>
            <a:headEnd type="none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華康黑體 Std W7" panose="020B0700000000000000" pitchFamily="34" charset="-120"/>
              <a:ea typeface="華康黑體 Std W7" panose="020B0700000000000000" pitchFamily="34" charset="-120"/>
              <a:cs typeface="Arial" panose="020B0604020202020204" pitchFamily="34" charset="0"/>
            </a:endParaRPr>
          </a:p>
        </p:txBody>
      </p:sp>
      <p:sp>
        <p:nvSpPr>
          <p:cNvPr id="27685" name="Freeform 37"/>
          <p:cNvSpPr>
            <a:spLocks/>
          </p:cNvSpPr>
          <p:nvPr/>
        </p:nvSpPr>
        <p:spPr bwMode="auto">
          <a:xfrm>
            <a:off x="3902075" y="3151188"/>
            <a:ext cx="2027238" cy="1703387"/>
          </a:xfrm>
          <a:custGeom>
            <a:avLst/>
            <a:gdLst>
              <a:gd name="T0" fmla="*/ 17 w 1146"/>
              <a:gd name="T1" fmla="*/ 1073 h 1073"/>
              <a:gd name="T2" fmla="*/ 36 w 1146"/>
              <a:gd name="T3" fmla="*/ 871 h 1073"/>
              <a:gd name="T4" fmla="*/ 233 w 1146"/>
              <a:gd name="T5" fmla="*/ 727 h 1073"/>
              <a:gd name="T6" fmla="*/ 1000 w 1146"/>
              <a:gd name="T7" fmla="*/ 451 h 1073"/>
              <a:gd name="T8" fmla="*/ 1106 w 1146"/>
              <a:gd name="T9" fmla="*/ 0 h 10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146" h="1073">
                <a:moveTo>
                  <a:pt x="17" y="1073"/>
                </a:moveTo>
                <a:cubicBezTo>
                  <a:pt x="8" y="1001"/>
                  <a:pt x="0" y="929"/>
                  <a:pt x="36" y="871"/>
                </a:cubicBezTo>
                <a:cubicBezTo>
                  <a:pt x="72" y="813"/>
                  <a:pt x="72" y="797"/>
                  <a:pt x="233" y="727"/>
                </a:cubicBezTo>
                <a:cubicBezTo>
                  <a:pt x="394" y="657"/>
                  <a:pt x="854" y="572"/>
                  <a:pt x="1000" y="451"/>
                </a:cubicBezTo>
                <a:cubicBezTo>
                  <a:pt x="1146" y="330"/>
                  <a:pt x="1084" y="94"/>
                  <a:pt x="1106" y="0"/>
                </a:cubicBezTo>
              </a:path>
            </a:pathLst>
          </a:custGeom>
          <a:noFill/>
          <a:ln w="76200" cmpd="sng">
            <a:solidFill>
              <a:srgbClr val="CC0000">
                <a:alpha val="30000"/>
              </a:srgbClr>
            </a:solidFill>
            <a:round/>
            <a:headEnd type="none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華康黑體 Std W7" panose="020B0700000000000000" pitchFamily="34" charset="-120"/>
              <a:ea typeface="華康黑體 Std W7" panose="020B0700000000000000" pitchFamily="34" charset="-120"/>
              <a:cs typeface="Arial" panose="020B0604020202020204" pitchFamily="34" charset="0"/>
            </a:endParaRPr>
          </a:p>
        </p:txBody>
      </p:sp>
      <p:sp>
        <p:nvSpPr>
          <p:cNvPr id="27686" name="Freeform 38"/>
          <p:cNvSpPr>
            <a:spLocks/>
          </p:cNvSpPr>
          <p:nvPr/>
        </p:nvSpPr>
        <p:spPr bwMode="auto">
          <a:xfrm>
            <a:off x="2201863" y="3140075"/>
            <a:ext cx="2762250" cy="1766888"/>
          </a:xfrm>
          <a:custGeom>
            <a:avLst/>
            <a:gdLst>
              <a:gd name="T0" fmla="*/ 27 w 1740"/>
              <a:gd name="T1" fmla="*/ 1113 h 1113"/>
              <a:gd name="T2" fmla="*/ 90 w 1740"/>
              <a:gd name="T3" fmla="*/ 844 h 1113"/>
              <a:gd name="T4" fmla="*/ 570 w 1740"/>
              <a:gd name="T5" fmla="*/ 652 h 1113"/>
              <a:gd name="T6" fmla="*/ 1151 w 1740"/>
              <a:gd name="T7" fmla="*/ 494 h 1113"/>
              <a:gd name="T8" fmla="*/ 1645 w 1740"/>
              <a:gd name="T9" fmla="*/ 312 h 1113"/>
              <a:gd name="T10" fmla="*/ 1722 w 1740"/>
              <a:gd name="T11" fmla="*/ 0 h 11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740" h="1113">
                <a:moveTo>
                  <a:pt x="27" y="1113"/>
                </a:moveTo>
                <a:cubicBezTo>
                  <a:pt x="37" y="1068"/>
                  <a:pt x="0" y="921"/>
                  <a:pt x="90" y="844"/>
                </a:cubicBezTo>
                <a:cubicBezTo>
                  <a:pt x="180" y="767"/>
                  <a:pt x="393" y="710"/>
                  <a:pt x="570" y="652"/>
                </a:cubicBezTo>
                <a:cubicBezTo>
                  <a:pt x="747" y="594"/>
                  <a:pt x="972" y="551"/>
                  <a:pt x="1151" y="494"/>
                </a:cubicBezTo>
                <a:cubicBezTo>
                  <a:pt x="1330" y="437"/>
                  <a:pt x="1550" y="394"/>
                  <a:pt x="1645" y="312"/>
                </a:cubicBezTo>
                <a:cubicBezTo>
                  <a:pt x="1740" y="230"/>
                  <a:pt x="1706" y="65"/>
                  <a:pt x="1722" y="0"/>
                </a:cubicBezTo>
              </a:path>
            </a:pathLst>
          </a:custGeom>
          <a:noFill/>
          <a:ln w="76200" cmpd="sng">
            <a:solidFill>
              <a:srgbClr val="CC0000">
                <a:alpha val="30000"/>
              </a:srgbClr>
            </a:solidFill>
            <a:round/>
            <a:headEnd type="none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華康黑體 Std W7" panose="020B0700000000000000" pitchFamily="34" charset="-120"/>
              <a:ea typeface="華康黑體 Std W7" panose="020B0700000000000000" pitchFamily="34" charset="-120"/>
              <a:cs typeface="Arial" panose="020B0604020202020204" pitchFamily="34" charset="0"/>
            </a:endParaRPr>
          </a:p>
        </p:txBody>
      </p:sp>
      <p:graphicFrame>
        <p:nvGraphicFramePr>
          <p:cNvPr id="27687" name="Group 3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09736786"/>
              </p:ext>
            </p:extLst>
          </p:nvPr>
        </p:nvGraphicFramePr>
        <p:xfrm>
          <a:off x="357188" y="914400"/>
          <a:ext cx="8429625" cy="609600"/>
        </p:xfrm>
        <a:graphic>
          <a:graphicData uri="http://schemas.openxmlformats.org/drawingml/2006/table">
            <a:tbl>
              <a:tblPr/>
              <a:tblGrid>
                <a:gridCol w="301625">
                  <a:extLst>
                    <a:ext uri="{9D8B030D-6E8A-4147-A177-3AD203B41FA5}">
                      <a16:colId xmlns:a16="http://schemas.microsoft.com/office/drawing/2014/main" val="2236646418"/>
                    </a:ext>
                  </a:extLst>
                </a:gridCol>
                <a:gridCol w="300037">
                  <a:extLst>
                    <a:ext uri="{9D8B030D-6E8A-4147-A177-3AD203B41FA5}">
                      <a16:colId xmlns:a16="http://schemas.microsoft.com/office/drawing/2014/main" val="125276338"/>
                    </a:ext>
                  </a:extLst>
                </a:gridCol>
                <a:gridCol w="301625">
                  <a:extLst>
                    <a:ext uri="{9D8B030D-6E8A-4147-A177-3AD203B41FA5}">
                      <a16:colId xmlns:a16="http://schemas.microsoft.com/office/drawing/2014/main" val="1774879183"/>
                    </a:ext>
                  </a:extLst>
                </a:gridCol>
                <a:gridCol w="301625">
                  <a:extLst>
                    <a:ext uri="{9D8B030D-6E8A-4147-A177-3AD203B41FA5}">
                      <a16:colId xmlns:a16="http://schemas.microsoft.com/office/drawing/2014/main" val="112483345"/>
                    </a:ext>
                  </a:extLst>
                </a:gridCol>
                <a:gridCol w="301625">
                  <a:extLst>
                    <a:ext uri="{9D8B030D-6E8A-4147-A177-3AD203B41FA5}">
                      <a16:colId xmlns:a16="http://schemas.microsoft.com/office/drawing/2014/main" val="3358437801"/>
                    </a:ext>
                  </a:extLst>
                </a:gridCol>
                <a:gridCol w="303213">
                  <a:extLst>
                    <a:ext uri="{9D8B030D-6E8A-4147-A177-3AD203B41FA5}">
                      <a16:colId xmlns:a16="http://schemas.microsoft.com/office/drawing/2014/main" val="593729294"/>
                    </a:ext>
                  </a:extLst>
                </a:gridCol>
                <a:gridCol w="298450">
                  <a:extLst>
                    <a:ext uri="{9D8B030D-6E8A-4147-A177-3AD203B41FA5}">
                      <a16:colId xmlns:a16="http://schemas.microsoft.com/office/drawing/2014/main" val="79939640"/>
                    </a:ext>
                  </a:extLst>
                </a:gridCol>
                <a:gridCol w="303212">
                  <a:extLst>
                    <a:ext uri="{9D8B030D-6E8A-4147-A177-3AD203B41FA5}">
                      <a16:colId xmlns:a16="http://schemas.microsoft.com/office/drawing/2014/main" val="839235480"/>
                    </a:ext>
                  </a:extLst>
                </a:gridCol>
                <a:gridCol w="300038">
                  <a:extLst>
                    <a:ext uri="{9D8B030D-6E8A-4147-A177-3AD203B41FA5}">
                      <a16:colId xmlns:a16="http://schemas.microsoft.com/office/drawing/2014/main" val="2475366745"/>
                    </a:ext>
                  </a:extLst>
                </a:gridCol>
                <a:gridCol w="300037">
                  <a:extLst>
                    <a:ext uri="{9D8B030D-6E8A-4147-A177-3AD203B41FA5}">
                      <a16:colId xmlns:a16="http://schemas.microsoft.com/office/drawing/2014/main" val="2928024806"/>
                    </a:ext>
                  </a:extLst>
                </a:gridCol>
                <a:gridCol w="301625">
                  <a:extLst>
                    <a:ext uri="{9D8B030D-6E8A-4147-A177-3AD203B41FA5}">
                      <a16:colId xmlns:a16="http://schemas.microsoft.com/office/drawing/2014/main" val="533939222"/>
                    </a:ext>
                  </a:extLst>
                </a:gridCol>
                <a:gridCol w="300038">
                  <a:extLst>
                    <a:ext uri="{9D8B030D-6E8A-4147-A177-3AD203B41FA5}">
                      <a16:colId xmlns:a16="http://schemas.microsoft.com/office/drawing/2014/main" val="3672827940"/>
                    </a:ext>
                  </a:extLst>
                </a:gridCol>
                <a:gridCol w="303212">
                  <a:extLst>
                    <a:ext uri="{9D8B030D-6E8A-4147-A177-3AD203B41FA5}">
                      <a16:colId xmlns:a16="http://schemas.microsoft.com/office/drawing/2014/main" val="3582595959"/>
                    </a:ext>
                  </a:extLst>
                </a:gridCol>
                <a:gridCol w="300038">
                  <a:extLst>
                    <a:ext uri="{9D8B030D-6E8A-4147-A177-3AD203B41FA5}">
                      <a16:colId xmlns:a16="http://schemas.microsoft.com/office/drawing/2014/main" val="725155368"/>
                    </a:ext>
                  </a:extLst>
                </a:gridCol>
                <a:gridCol w="300037">
                  <a:extLst>
                    <a:ext uri="{9D8B030D-6E8A-4147-A177-3AD203B41FA5}">
                      <a16:colId xmlns:a16="http://schemas.microsoft.com/office/drawing/2014/main" val="1170607282"/>
                    </a:ext>
                  </a:extLst>
                </a:gridCol>
                <a:gridCol w="301625">
                  <a:extLst>
                    <a:ext uri="{9D8B030D-6E8A-4147-A177-3AD203B41FA5}">
                      <a16:colId xmlns:a16="http://schemas.microsoft.com/office/drawing/2014/main" val="1194840591"/>
                    </a:ext>
                  </a:extLst>
                </a:gridCol>
                <a:gridCol w="300038">
                  <a:extLst>
                    <a:ext uri="{9D8B030D-6E8A-4147-A177-3AD203B41FA5}">
                      <a16:colId xmlns:a16="http://schemas.microsoft.com/office/drawing/2014/main" val="3884707526"/>
                    </a:ext>
                  </a:extLst>
                </a:gridCol>
                <a:gridCol w="301625">
                  <a:extLst>
                    <a:ext uri="{9D8B030D-6E8A-4147-A177-3AD203B41FA5}">
                      <a16:colId xmlns:a16="http://schemas.microsoft.com/office/drawing/2014/main" val="3291975808"/>
                    </a:ext>
                  </a:extLst>
                </a:gridCol>
                <a:gridCol w="301625">
                  <a:extLst>
                    <a:ext uri="{9D8B030D-6E8A-4147-A177-3AD203B41FA5}">
                      <a16:colId xmlns:a16="http://schemas.microsoft.com/office/drawing/2014/main" val="3869060332"/>
                    </a:ext>
                  </a:extLst>
                </a:gridCol>
                <a:gridCol w="300037">
                  <a:extLst>
                    <a:ext uri="{9D8B030D-6E8A-4147-A177-3AD203B41FA5}">
                      <a16:colId xmlns:a16="http://schemas.microsoft.com/office/drawing/2014/main" val="1715849531"/>
                    </a:ext>
                  </a:extLst>
                </a:gridCol>
                <a:gridCol w="301625">
                  <a:extLst>
                    <a:ext uri="{9D8B030D-6E8A-4147-A177-3AD203B41FA5}">
                      <a16:colId xmlns:a16="http://schemas.microsoft.com/office/drawing/2014/main" val="2814215583"/>
                    </a:ext>
                  </a:extLst>
                </a:gridCol>
                <a:gridCol w="300038">
                  <a:extLst>
                    <a:ext uri="{9D8B030D-6E8A-4147-A177-3AD203B41FA5}">
                      <a16:colId xmlns:a16="http://schemas.microsoft.com/office/drawing/2014/main" val="2878333983"/>
                    </a:ext>
                  </a:extLst>
                </a:gridCol>
                <a:gridCol w="301625">
                  <a:extLst>
                    <a:ext uri="{9D8B030D-6E8A-4147-A177-3AD203B41FA5}">
                      <a16:colId xmlns:a16="http://schemas.microsoft.com/office/drawing/2014/main" val="691997776"/>
                    </a:ext>
                  </a:extLst>
                </a:gridCol>
                <a:gridCol w="301625">
                  <a:extLst>
                    <a:ext uri="{9D8B030D-6E8A-4147-A177-3AD203B41FA5}">
                      <a16:colId xmlns:a16="http://schemas.microsoft.com/office/drawing/2014/main" val="2320603361"/>
                    </a:ext>
                  </a:extLst>
                </a:gridCol>
                <a:gridCol w="300037">
                  <a:extLst>
                    <a:ext uri="{9D8B030D-6E8A-4147-A177-3AD203B41FA5}">
                      <a16:colId xmlns:a16="http://schemas.microsoft.com/office/drawing/2014/main" val="1717205756"/>
                    </a:ext>
                  </a:extLst>
                </a:gridCol>
                <a:gridCol w="301625">
                  <a:extLst>
                    <a:ext uri="{9D8B030D-6E8A-4147-A177-3AD203B41FA5}">
                      <a16:colId xmlns:a16="http://schemas.microsoft.com/office/drawing/2014/main" val="3741079301"/>
                    </a:ext>
                  </a:extLst>
                </a:gridCol>
                <a:gridCol w="300038">
                  <a:extLst>
                    <a:ext uri="{9D8B030D-6E8A-4147-A177-3AD203B41FA5}">
                      <a16:colId xmlns:a16="http://schemas.microsoft.com/office/drawing/2014/main" val="1670981031"/>
                    </a:ext>
                  </a:extLst>
                </a:gridCol>
                <a:gridCol w="301625">
                  <a:extLst>
                    <a:ext uri="{9D8B030D-6E8A-4147-A177-3AD203B41FA5}">
                      <a16:colId xmlns:a16="http://schemas.microsoft.com/office/drawing/2014/main" val="1371489211"/>
                    </a:ext>
                  </a:extLst>
                </a:gridCol>
              </a:tblGrid>
              <a:tr h="6096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0" marR="0" marT="0" marB="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folHlink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folHlink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8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folHlink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9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99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10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11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12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13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99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14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99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15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99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16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99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17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99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18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99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19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99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20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99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21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99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22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99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23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99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24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99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25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99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26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99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27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99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28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99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34738532"/>
                  </a:ext>
                </a:extLst>
              </a:tr>
            </a:tbl>
          </a:graphicData>
        </a:graphic>
      </p:graphicFrame>
      <p:graphicFrame>
        <p:nvGraphicFramePr>
          <p:cNvPr id="27747" name="Group 9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8847518"/>
              </p:ext>
            </p:extLst>
          </p:nvPr>
        </p:nvGraphicFramePr>
        <p:xfrm>
          <a:off x="357188" y="914400"/>
          <a:ext cx="8429625" cy="609600"/>
        </p:xfrm>
        <a:graphic>
          <a:graphicData uri="http://schemas.openxmlformats.org/drawingml/2006/table">
            <a:tbl>
              <a:tblPr/>
              <a:tblGrid>
                <a:gridCol w="301625">
                  <a:extLst>
                    <a:ext uri="{9D8B030D-6E8A-4147-A177-3AD203B41FA5}">
                      <a16:colId xmlns:a16="http://schemas.microsoft.com/office/drawing/2014/main" val="857226657"/>
                    </a:ext>
                  </a:extLst>
                </a:gridCol>
                <a:gridCol w="300037">
                  <a:extLst>
                    <a:ext uri="{9D8B030D-6E8A-4147-A177-3AD203B41FA5}">
                      <a16:colId xmlns:a16="http://schemas.microsoft.com/office/drawing/2014/main" val="1536412981"/>
                    </a:ext>
                  </a:extLst>
                </a:gridCol>
                <a:gridCol w="301625">
                  <a:extLst>
                    <a:ext uri="{9D8B030D-6E8A-4147-A177-3AD203B41FA5}">
                      <a16:colId xmlns:a16="http://schemas.microsoft.com/office/drawing/2014/main" val="2858740889"/>
                    </a:ext>
                  </a:extLst>
                </a:gridCol>
                <a:gridCol w="301625">
                  <a:extLst>
                    <a:ext uri="{9D8B030D-6E8A-4147-A177-3AD203B41FA5}">
                      <a16:colId xmlns:a16="http://schemas.microsoft.com/office/drawing/2014/main" val="45738969"/>
                    </a:ext>
                  </a:extLst>
                </a:gridCol>
                <a:gridCol w="301625">
                  <a:extLst>
                    <a:ext uri="{9D8B030D-6E8A-4147-A177-3AD203B41FA5}">
                      <a16:colId xmlns:a16="http://schemas.microsoft.com/office/drawing/2014/main" val="2654642004"/>
                    </a:ext>
                  </a:extLst>
                </a:gridCol>
                <a:gridCol w="303213">
                  <a:extLst>
                    <a:ext uri="{9D8B030D-6E8A-4147-A177-3AD203B41FA5}">
                      <a16:colId xmlns:a16="http://schemas.microsoft.com/office/drawing/2014/main" val="1073710547"/>
                    </a:ext>
                  </a:extLst>
                </a:gridCol>
                <a:gridCol w="298450">
                  <a:extLst>
                    <a:ext uri="{9D8B030D-6E8A-4147-A177-3AD203B41FA5}">
                      <a16:colId xmlns:a16="http://schemas.microsoft.com/office/drawing/2014/main" val="1597352105"/>
                    </a:ext>
                  </a:extLst>
                </a:gridCol>
                <a:gridCol w="303212">
                  <a:extLst>
                    <a:ext uri="{9D8B030D-6E8A-4147-A177-3AD203B41FA5}">
                      <a16:colId xmlns:a16="http://schemas.microsoft.com/office/drawing/2014/main" val="3841305470"/>
                    </a:ext>
                  </a:extLst>
                </a:gridCol>
                <a:gridCol w="300038">
                  <a:extLst>
                    <a:ext uri="{9D8B030D-6E8A-4147-A177-3AD203B41FA5}">
                      <a16:colId xmlns:a16="http://schemas.microsoft.com/office/drawing/2014/main" val="1927757186"/>
                    </a:ext>
                  </a:extLst>
                </a:gridCol>
                <a:gridCol w="300037">
                  <a:extLst>
                    <a:ext uri="{9D8B030D-6E8A-4147-A177-3AD203B41FA5}">
                      <a16:colId xmlns:a16="http://schemas.microsoft.com/office/drawing/2014/main" val="2648177027"/>
                    </a:ext>
                  </a:extLst>
                </a:gridCol>
                <a:gridCol w="301625">
                  <a:extLst>
                    <a:ext uri="{9D8B030D-6E8A-4147-A177-3AD203B41FA5}">
                      <a16:colId xmlns:a16="http://schemas.microsoft.com/office/drawing/2014/main" val="2460798376"/>
                    </a:ext>
                  </a:extLst>
                </a:gridCol>
                <a:gridCol w="300038">
                  <a:extLst>
                    <a:ext uri="{9D8B030D-6E8A-4147-A177-3AD203B41FA5}">
                      <a16:colId xmlns:a16="http://schemas.microsoft.com/office/drawing/2014/main" val="423681931"/>
                    </a:ext>
                  </a:extLst>
                </a:gridCol>
                <a:gridCol w="303212">
                  <a:extLst>
                    <a:ext uri="{9D8B030D-6E8A-4147-A177-3AD203B41FA5}">
                      <a16:colId xmlns:a16="http://schemas.microsoft.com/office/drawing/2014/main" val="1942516777"/>
                    </a:ext>
                  </a:extLst>
                </a:gridCol>
                <a:gridCol w="300038">
                  <a:extLst>
                    <a:ext uri="{9D8B030D-6E8A-4147-A177-3AD203B41FA5}">
                      <a16:colId xmlns:a16="http://schemas.microsoft.com/office/drawing/2014/main" val="825329678"/>
                    </a:ext>
                  </a:extLst>
                </a:gridCol>
                <a:gridCol w="300037">
                  <a:extLst>
                    <a:ext uri="{9D8B030D-6E8A-4147-A177-3AD203B41FA5}">
                      <a16:colId xmlns:a16="http://schemas.microsoft.com/office/drawing/2014/main" val="3393924948"/>
                    </a:ext>
                  </a:extLst>
                </a:gridCol>
                <a:gridCol w="301625">
                  <a:extLst>
                    <a:ext uri="{9D8B030D-6E8A-4147-A177-3AD203B41FA5}">
                      <a16:colId xmlns:a16="http://schemas.microsoft.com/office/drawing/2014/main" val="4157844422"/>
                    </a:ext>
                  </a:extLst>
                </a:gridCol>
                <a:gridCol w="300038">
                  <a:extLst>
                    <a:ext uri="{9D8B030D-6E8A-4147-A177-3AD203B41FA5}">
                      <a16:colId xmlns:a16="http://schemas.microsoft.com/office/drawing/2014/main" val="2374770475"/>
                    </a:ext>
                  </a:extLst>
                </a:gridCol>
                <a:gridCol w="301625">
                  <a:extLst>
                    <a:ext uri="{9D8B030D-6E8A-4147-A177-3AD203B41FA5}">
                      <a16:colId xmlns:a16="http://schemas.microsoft.com/office/drawing/2014/main" val="3710934918"/>
                    </a:ext>
                  </a:extLst>
                </a:gridCol>
                <a:gridCol w="301625">
                  <a:extLst>
                    <a:ext uri="{9D8B030D-6E8A-4147-A177-3AD203B41FA5}">
                      <a16:colId xmlns:a16="http://schemas.microsoft.com/office/drawing/2014/main" val="2516876676"/>
                    </a:ext>
                  </a:extLst>
                </a:gridCol>
                <a:gridCol w="300037">
                  <a:extLst>
                    <a:ext uri="{9D8B030D-6E8A-4147-A177-3AD203B41FA5}">
                      <a16:colId xmlns:a16="http://schemas.microsoft.com/office/drawing/2014/main" val="3724965258"/>
                    </a:ext>
                  </a:extLst>
                </a:gridCol>
                <a:gridCol w="301625">
                  <a:extLst>
                    <a:ext uri="{9D8B030D-6E8A-4147-A177-3AD203B41FA5}">
                      <a16:colId xmlns:a16="http://schemas.microsoft.com/office/drawing/2014/main" val="2317864388"/>
                    </a:ext>
                  </a:extLst>
                </a:gridCol>
                <a:gridCol w="300038">
                  <a:extLst>
                    <a:ext uri="{9D8B030D-6E8A-4147-A177-3AD203B41FA5}">
                      <a16:colId xmlns:a16="http://schemas.microsoft.com/office/drawing/2014/main" val="3447000735"/>
                    </a:ext>
                  </a:extLst>
                </a:gridCol>
                <a:gridCol w="301625">
                  <a:extLst>
                    <a:ext uri="{9D8B030D-6E8A-4147-A177-3AD203B41FA5}">
                      <a16:colId xmlns:a16="http://schemas.microsoft.com/office/drawing/2014/main" val="2356201757"/>
                    </a:ext>
                  </a:extLst>
                </a:gridCol>
                <a:gridCol w="301625">
                  <a:extLst>
                    <a:ext uri="{9D8B030D-6E8A-4147-A177-3AD203B41FA5}">
                      <a16:colId xmlns:a16="http://schemas.microsoft.com/office/drawing/2014/main" val="4186512782"/>
                    </a:ext>
                  </a:extLst>
                </a:gridCol>
                <a:gridCol w="300037">
                  <a:extLst>
                    <a:ext uri="{9D8B030D-6E8A-4147-A177-3AD203B41FA5}">
                      <a16:colId xmlns:a16="http://schemas.microsoft.com/office/drawing/2014/main" val="722530370"/>
                    </a:ext>
                  </a:extLst>
                </a:gridCol>
                <a:gridCol w="301625">
                  <a:extLst>
                    <a:ext uri="{9D8B030D-6E8A-4147-A177-3AD203B41FA5}">
                      <a16:colId xmlns:a16="http://schemas.microsoft.com/office/drawing/2014/main" val="3136094346"/>
                    </a:ext>
                  </a:extLst>
                </a:gridCol>
                <a:gridCol w="300038">
                  <a:extLst>
                    <a:ext uri="{9D8B030D-6E8A-4147-A177-3AD203B41FA5}">
                      <a16:colId xmlns:a16="http://schemas.microsoft.com/office/drawing/2014/main" val="512664967"/>
                    </a:ext>
                  </a:extLst>
                </a:gridCol>
                <a:gridCol w="301625">
                  <a:extLst>
                    <a:ext uri="{9D8B030D-6E8A-4147-A177-3AD203B41FA5}">
                      <a16:colId xmlns:a16="http://schemas.microsoft.com/office/drawing/2014/main" val="944413026"/>
                    </a:ext>
                  </a:extLst>
                </a:gridCol>
              </a:tblGrid>
              <a:tr h="6096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B2B2B2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B2B2B2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B2B2B2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B2B2B2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B2B2B2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B2B2B2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B2B2B2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B2B2B2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B2B2B2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B2B2B2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B2B2B2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B2B2B2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13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99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14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99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15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16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17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18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19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33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20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33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21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22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23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24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25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26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27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28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3190510"/>
                  </a:ext>
                </a:extLst>
              </a:tr>
            </a:tbl>
          </a:graphicData>
        </a:graphic>
      </p:graphicFrame>
      <p:sp>
        <p:nvSpPr>
          <p:cNvPr id="27807" name="Text Box 159"/>
          <p:cNvSpPr txBox="1">
            <a:spLocks noChangeArrowheads="1"/>
          </p:cNvSpPr>
          <p:nvPr/>
        </p:nvSpPr>
        <p:spPr bwMode="auto">
          <a:xfrm>
            <a:off x="3862388" y="1676400"/>
            <a:ext cx="793750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華康黑體 Std W7" panose="020B0700000000000000" pitchFamily="34" charset="-120"/>
                <a:ea typeface="華康黑體 Std W7" panose="020B0700000000000000" pitchFamily="34" charset="-120"/>
                <a:cs typeface="Arial" panose="020B0604020202020204" pitchFamily="34" charset="0"/>
              </a:rPr>
              <a:t>第一次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華康黑體 Std W7" panose="020B0700000000000000" pitchFamily="34" charset="-120"/>
                <a:ea typeface="華康黑體 Std W7" panose="020B0700000000000000" pitchFamily="34" charset="-120"/>
                <a:cs typeface="Arial" panose="020B0604020202020204" pitchFamily="34" charset="0"/>
              </a:rPr>
              <a:t>旅行</a:t>
            </a:r>
          </a:p>
        </p:txBody>
      </p:sp>
      <p:sp>
        <p:nvSpPr>
          <p:cNvPr id="27808" name="Text Box 160"/>
          <p:cNvSpPr txBox="1">
            <a:spLocks noChangeArrowheads="1"/>
          </p:cNvSpPr>
          <p:nvPr/>
        </p:nvSpPr>
        <p:spPr bwMode="auto">
          <a:xfrm>
            <a:off x="4921250" y="1676400"/>
            <a:ext cx="793750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華康黑體 Std W7" panose="020B0700000000000000" pitchFamily="34" charset="-120"/>
                <a:ea typeface="華康黑體 Std W7" panose="020B0700000000000000" pitchFamily="34" charset="-120"/>
                <a:cs typeface="Arial" panose="020B0604020202020204" pitchFamily="34" charset="0"/>
              </a:rPr>
              <a:t>第二次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華康黑體 Std W7" panose="020B0700000000000000" pitchFamily="34" charset="-120"/>
                <a:ea typeface="華康黑體 Std W7" panose="020B0700000000000000" pitchFamily="34" charset="-120"/>
                <a:cs typeface="Arial" panose="020B0604020202020204" pitchFamily="34" charset="0"/>
              </a:rPr>
              <a:t>旅行</a:t>
            </a:r>
          </a:p>
        </p:txBody>
      </p:sp>
      <p:sp>
        <p:nvSpPr>
          <p:cNvPr id="27809" name="Text Box 161"/>
          <p:cNvSpPr txBox="1">
            <a:spLocks noChangeArrowheads="1"/>
          </p:cNvSpPr>
          <p:nvPr/>
        </p:nvSpPr>
        <p:spPr bwMode="auto">
          <a:xfrm>
            <a:off x="5683250" y="1665288"/>
            <a:ext cx="793750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華康黑體 Std W7" panose="020B0700000000000000" pitchFamily="34" charset="-120"/>
                <a:ea typeface="華康黑體 Std W7" panose="020B0700000000000000" pitchFamily="34" charset="-120"/>
                <a:cs typeface="Arial" panose="020B0604020202020204" pitchFamily="34" charset="0"/>
              </a:rPr>
              <a:t>第三次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華康黑體 Std W7" panose="020B0700000000000000" pitchFamily="34" charset="-120"/>
                <a:ea typeface="華康黑體 Std W7" panose="020B0700000000000000" pitchFamily="34" charset="-120"/>
                <a:cs typeface="Arial" panose="020B0604020202020204" pitchFamily="34" charset="0"/>
              </a:rPr>
              <a:t>旅行</a:t>
            </a:r>
          </a:p>
        </p:txBody>
      </p:sp>
      <p:sp>
        <p:nvSpPr>
          <p:cNvPr id="27810" name="Text Box 162"/>
          <p:cNvSpPr txBox="1">
            <a:spLocks noChangeArrowheads="1"/>
          </p:cNvSpPr>
          <p:nvPr/>
        </p:nvSpPr>
        <p:spPr bwMode="auto">
          <a:xfrm>
            <a:off x="8077200" y="1665288"/>
            <a:ext cx="793750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華康黑體 Std W7" panose="020B0700000000000000" pitchFamily="34" charset="-120"/>
                <a:ea typeface="華康黑體 Std W7" panose="020B0700000000000000" pitchFamily="34" charset="-120"/>
                <a:cs typeface="Arial" panose="020B0604020202020204" pitchFamily="34" charset="0"/>
              </a:rPr>
              <a:t>第四次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華康黑體 Std W7" panose="020B0700000000000000" pitchFamily="34" charset="-120"/>
                <a:ea typeface="華康黑體 Std W7" panose="020B0700000000000000" pitchFamily="34" charset="-120"/>
                <a:cs typeface="Arial" panose="020B0604020202020204" pitchFamily="34" charset="0"/>
              </a:rPr>
              <a:t>旅行</a:t>
            </a:r>
          </a:p>
        </p:txBody>
      </p:sp>
      <p:sp>
        <p:nvSpPr>
          <p:cNvPr id="27811" name="Text Box 163"/>
          <p:cNvSpPr txBox="1">
            <a:spLocks noChangeArrowheads="1"/>
          </p:cNvSpPr>
          <p:nvPr/>
        </p:nvSpPr>
        <p:spPr bwMode="auto">
          <a:xfrm>
            <a:off x="6800850" y="1665288"/>
            <a:ext cx="9969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9900CC"/>
                </a:solidFill>
                <a:effectLst/>
                <a:uLnTx/>
                <a:uFillTx/>
                <a:latin typeface="華康黑體 Std W7" panose="020B0700000000000000" pitchFamily="34" charset="-120"/>
                <a:ea typeface="華康黑體 Std W7" panose="020B0700000000000000" pitchFamily="34" charset="-120"/>
                <a:cs typeface="Arial" panose="020B0604020202020204" pitchFamily="34" charset="0"/>
              </a:rPr>
              <a:t>被囚受審</a:t>
            </a:r>
          </a:p>
        </p:txBody>
      </p:sp>
      <p:sp>
        <p:nvSpPr>
          <p:cNvPr id="27812" name="AutoShape 164"/>
          <p:cNvSpPr>
            <a:spLocks/>
          </p:cNvSpPr>
          <p:nvPr/>
        </p:nvSpPr>
        <p:spPr bwMode="auto">
          <a:xfrm rot="5400000">
            <a:off x="5254625" y="1222375"/>
            <a:ext cx="152400" cy="838200"/>
          </a:xfrm>
          <a:prstGeom prst="rightBrace">
            <a:avLst>
              <a:gd name="adj1" fmla="val 45833"/>
              <a:gd name="adj2" fmla="val 50000"/>
            </a:avLst>
          </a:prstGeom>
          <a:noFill/>
          <a:ln w="9525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華康黑體 Std W7" panose="020B0700000000000000" pitchFamily="34" charset="-120"/>
              <a:ea typeface="華康黑體 Std W7" panose="020B0700000000000000" pitchFamily="34" charset="-120"/>
              <a:cs typeface="Arial" panose="020B0604020202020204" pitchFamily="34" charset="0"/>
            </a:endParaRPr>
          </a:p>
        </p:txBody>
      </p:sp>
      <p:sp>
        <p:nvSpPr>
          <p:cNvPr id="27813" name="AutoShape 165"/>
          <p:cNvSpPr>
            <a:spLocks/>
          </p:cNvSpPr>
          <p:nvPr/>
        </p:nvSpPr>
        <p:spPr bwMode="auto">
          <a:xfrm rot="5400000">
            <a:off x="6003132" y="1362868"/>
            <a:ext cx="152400" cy="557213"/>
          </a:xfrm>
          <a:prstGeom prst="rightBrace">
            <a:avLst>
              <a:gd name="adj1" fmla="val 30469"/>
              <a:gd name="adj2" fmla="val 50000"/>
            </a:avLst>
          </a:prstGeom>
          <a:noFill/>
          <a:ln w="9525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華康黑體 Std W7" panose="020B0700000000000000" pitchFamily="34" charset="-120"/>
              <a:ea typeface="華康黑體 Std W7" panose="020B0700000000000000" pitchFamily="34" charset="-120"/>
              <a:cs typeface="Arial" panose="020B0604020202020204" pitchFamily="34" charset="0"/>
            </a:endParaRPr>
          </a:p>
        </p:txBody>
      </p:sp>
      <p:sp>
        <p:nvSpPr>
          <p:cNvPr id="27814" name="AutoShape 166"/>
          <p:cNvSpPr>
            <a:spLocks/>
          </p:cNvSpPr>
          <p:nvPr/>
        </p:nvSpPr>
        <p:spPr bwMode="auto">
          <a:xfrm rot="5400000">
            <a:off x="4193382" y="1362868"/>
            <a:ext cx="152400" cy="557213"/>
          </a:xfrm>
          <a:prstGeom prst="rightBrace">
            <a:avLst>
              <a:gd name="adj1" fmla="val 30469"/>
              <a:gd name="adj2" fmla="val 50000"/>
            </a:avLst>
          </a:prstGeom>
          <a:noFill/>
          <a:ln w="9525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華康黑體 Std W7" panose="020B0700000000000000" pitchFamily="34" charset="-120"/>
              <a:ea typeface="華康黑體 Std W7" panose="020B0700000000000000" pitchFamily="34" charset="-120"/>
              <a:cs typeface="Arial" panose="020B0604020202020204" pitchFamily="34" charset="0"/>
            </a:endParaRPr>
          </a:p>
        </p:txBody>
      </p:sp>
      <p:sp>
        <p:nvSpPr>
          <p:cNvPr id="27815" name="AutoShape 167"/>
          <p:cNvSpPr>
            <a:spLocks/>
          </p:cNvSpPr>
          <p:nvPr/>
        </p:nvSpPr>
        <p:spPr bwMode="auto">
          <a:xfrm rot="5400000">
            <a:off x="8409782" y="1362868"/>
            <a:ext cx="152400" cy="557213"/>
          </a:xfrm>
          <a:prstGeom prst="rightBrace">
            <a:avLst>
              <a:gd name="adj1" fmla="val 30469"/>
              <a:gd name="adj2" fmla="val 50000"/>
            </a:avLst>
          </a:prstGeom>
          <a:noFill/>
          <a:ln w="9525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華康黑體 Std W7" panose="020B0700000000000000" pitchFamily="34" charset="-120"/>
              <a:ea typeface="華康黑體 Std W7" panose="020B0700000000000000" pitchFamily="34" charset="-120"/>
              <a:cs typeface="Arial" panose="020B0604020202020204" pitchFamily="34" charset="0"/>
            </a:endParaRPr>
          </a:p>
        </p:txBody>
      </p:sp>
      <p:sp>
        <p:nvSpPr>
          <p:cNvPr id="27816" name="AutoShape 168"/>
          <p:cNvSpPr>
            <a:spLocks/>
          </p:cNvSpPr>
          <p:nvPr/>
        </p:nvSpPr>
        <p:spPr bwMode="auto">
          <a:xfrm rot="5400000">
            <a:off x="7209632" y="762793"/>
            <a:ext cx="152400" cy="1757363"/>
          </a:xfrm>
          <a:prstGeom prst="rightBrace">
            <a:avLst>
              <a:gd name="adj1" fmla="val 47887"/>
              <a:gd name="adj2" fmla="val 50000"/>
            </a:avLst>
          </a:prstGeom>
          <a:noFill/>
          <a:ln w="9525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華康黑體 Std W7" panose="020B0700000000000000" pitchFamily="34" charset="-120"/>
              <a:ea typeface="華康黑體 Std W7" panose="020B0700000000000000" pitchFamily="34" charset="-120"/>
              <a:cs typeface="Arial" panose="020B0604020202020204" pitchFamily="34" charset="0"/>
            </a:endParaRPr>
          </a:p>
        </p:txBody>
      </p:sp>
      <p:sp>
        <p:nvSpPr>
          <p:cNvPr id="27817" name="Text Box 169"/>
          <p:cNvSpPr txBox="1">
            <a:spLocks noChangeArrowheads="1"/>
          </p:cNvSpPr>
          <p:nvPr/>
        </p:nvSpPr>
        <p:spPr bwMode="auto">
          <a:xfrm>
            <a:off x="2730500" y="1603375"/>
            <a:ext cx="387350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華康黑體 Std W7" panose="020B0700000000000000" pitchFamily="34" charset="-120"/>
                <a:ea typeface="華康黑體 Std W7" panose="020B0700000000000000" pitchFamily="34" charset="-120"/>
                <a:cs typeface="Arial" panose="020B0604020202020204" pitchFamily="34" charset="0"/>
              </a:rPr>
              <a:t>信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華康黑體 Std W7" panose="020B0700000000000000" pitchFamily="34" charset="-120"/>
                <a:ea typeface="華康黑體 Std W7" panose="020B0700000000000000" pitchFamily="34" charset="-120"/>
                <a:cs typeface="Arial" panose="020B0604020202020204" pitchFamily="34" charset="0"/>
              </a:rPr>
              <a:t>主</a:t>
            </a:r>
          </a:p>
        </p:txBody>
      </p:sp>
      <p:sp>
        <p:nvSpPr>
          <p:cNvPr id="27818" name="Text Box 170"/>
          <p:cNvSpPr txBox="1">
            <a:spLocks noChangeArrowheads="1"/>
          </p:cNvSpPr>
          <p:nvPr/>
        </p:nvSpPr>
        <p:spPr bwMode="auto">
          <a:xfrm>
            <a:off x="4533900" y="1604963"/>
            <a:ext cx="387350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9900CC"/>
                </a:solidFill>
                <a:effectLst/>
                <a:uLnTx/>
                <a:uFillTx/>
                <a:latin typeface="華康黑體 Std W7" panose="020B0700000000000000" pitchFamily="34" charset="-120"/>
                <a:ea typeface="華康黑體 Std W7" panose="020B0700000000000000" pitchFamily="34" charset="-120"/>
                <a:cs typeface="Arial" panose="020B0604020202020204" pitchFamily="34" charset="0"/>
              </a:rPr>
              <a:t>大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9900CC"/>
                </a:solidFill>
                <a:effectLst/>
                <a:uLnTx/>
                <a:uFillTx/>
                <a:latin typeface="華康黑體 Std W7" panose="020B0700000000000000" pitchFamily="34" charset="-120"/>
                <a:ea typeface="華康黑體 Std W7" panose="020B0700000000000000" pitchFamily="34" charset="-120"/>
                <a:cs typeface="Arial" panose="020B0604020202020204" pitchFamily="34" charset="0"/>
              </a:rPr>
              <a:t>會</a:t>
            </a:r>
          </a:p>
        </p:txBody>
      </p:sp>
      <p:sp>
        <p:nvSpPr>
          <p:cNvPr id="27819" name="Text Box 171"/>
          <p:cNvSpPr txBox="1">
            <a:spLocks noChangeArrowheads="1"/>
          </p:cNvSpPr>
          <p:nvPr/>
        </p:nvSpPr>
        <p:spPr bwMode="auto">
          <a:xfrm>
            <a:off x="808970" y="328613"/>
            <a:ext cx="595035" cy="363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華康黑體 Std W7" panose="020B0700000000000000" pitchFamily="34" charset="-120"/>
                <a:ea typeface="華康黑體 Std W7" panose="020B0700000000000000" pitchFamily="34" charset="-120"/>
                <a:cs typeface="Arial" panose="020B0604020202020204" pitchFamily="34" charset="0"/>
              </a:rPr>
              <a:t>彼得</a:t>
            </a:r>
          </a:p>
        </p:txBody>
      </p:sp>
      <p:sp>
        <p:nvSpPr>
          <p:cNvPr id="27820" name="Text Box 172"/>
          <p:cNvSpPr txBox="1">
            <a:spLocks noChangeArrowheads="1"/>
          </p:cNvSpPr>
          <p:nvPr/>
        </p:nvSpPr>
        <p:spPr bwMode="auto">
          <a:xfrm>
            <a:off x="1939865" y="23813"/>
            <a:ext cx="800219" cy="6340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華康黑體 Std W7" panose="020B0700000000000000" pitchFamily="34" charset="-120"/>
                <a:ea typeface="華康黑體 Std W7" panose="020B0700000000000000" pitchFamily="34" charset="-120"/>
                <a:cs typeface="Arial" panose="020B0604020202020204" pitchFamily="34" charset="0"/>
              </a:rPr>
              <a:t>司提反</a:t>
            </a:r>
          </a:p>
          <a:p>
            <a:pPr marL="0" marR="0" lvl="0" indent="0" algn="ctr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華康黑體 Std W7" panose="020B0700000000000000" pitchFamily="34" charset="-120"/>
                <a:ea typeface="華康黑體 Std W7" panose="020B0700000000000000" pitchFamily="34" charset="-120"/>
                <a:cs typeface="Arial" panose="020B0604020202020204" pitchFamily="34" charset="0"/>
              </a:rPr>
              <a:t>腓利</a:t>
            </a:r>
          </a:p>
        </p:txBody>
      </p:sp>
      <p:sp>
        <p:nvSpPr>
          <p:cNvPr id="27821" name="Text Box 173"/>
          <p:cNvSpPr txBox="1">
            <a:spLocks noChangeArrowheads="1"/>
          </p:cNvSpPr>
          <p:nvPr/>
        </p:nvSpPr>
        <p:spPr bwMode="auto">
          <a:xfrm>
            <a:off x="6085820" y="328613"/>
            <a:ext cx="595035" cy="363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華康黑體 Std W7" panose="020B0700000000000000" pitchFamily="34" charset="-120"/>
                <a:ea typeface="華康黑體 Std W7" panose="020B0700000000000000" pitchFamily="34" charset="-120"/>
                <a:cs typeface="Arial" panose="020B0604020202020204" pitchFamily="34" charset="0"/>
              </a:rPr>
              <a:t>保羅</a:t>
            </a:r>
          </a:p>
        </p:txBody>
      </p:sp>
      <p:sp>
        <p:nvSpPr>
          <p:cNvPr id="27822" name="Text Box 174"/>
          <p:cNvSpPr txBox="1">
            <a:spLocks noChangeArrowheads="1"/>
          </p:cNvSpPr>
          <p:nvPr/>
        </p:nvSpPr>
        <p:spPr bwMode="auto">
          <a:xfrm>
            <a:off x="3225145" y="328613"/>
            <a:ext cx="595035" cy="363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華康黑體 Std W7" panose="020B0700000000000000" pitchFamily="34" charset="-120"/>
                <a:ea typeface="華康黑體 Std W7" panose="020B0700000000000000" pitchFamily="34" charset="-120"/>
                <a:cs typeface="Arial" panose="020B0604020202020204" pitchFamily="34" charset="0"/>
              </a:rPr>
              <a:t>彼得</a:t>
            </a:r>
          </a:p>
        </p:txBody>
      </p:sp>
      <p:sp>
        <p:nvSpPr>
          <p:cNvPr id="27823" name="Text Box 175"/>
          <p:cNvSpPr txBox="1">
            <a:spLocks noChangeArrowheads="1"/>
          </p:cNvSpPr>
          <p:nvPr/>
        </p:nvSpPr>
        <p:spPr bwMode="auto">
          <a:xfrm>
            <a:off x="2711450" y="76200"/>
            <a:ext cx="38985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華康黑體 Std W7" panose="020B0700000000000000" pitchFamily="34" charset="-120"/>
                <a:ea typeface="華康黑體 Std W7" panose="020B0700000000000000" pitchFamily="34" charset="-120"/>
                <a:cs typeface="Arial" panose="020B0604020202020204" pitchFamily="34" charset="0"/>
              </a:rPr>
              <a:t>掃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華康黑體 Std W7" panose="020B0700000000000000" pitchFamily="34" charset="-120"/>
                <a:ea typeface="華康黑體 Std W7" panose="020B0700000000000000" pitchFamily="34" charset="-120"/>
                <a:cs typeface="Arial" panose="020B0604020202020204" pitchFamily="34" charset="0"/>
              </a:rPr>
              <a:t>羅</a:t>
            </a:r>
          </a:p>
        </p:txBody>
      </p:sp>
      <p:sp>
        <p:nvSpPr>
          <p:cNvPr id="27824" name="AutoShape 176"/>
          <p:cNvSpPr>
            <a:spLocks/>
          </p:cNvSpPr>
          <p:nvPr/>
        </p:nvSpPr>
        <p:spPr bwMode="auto">
          <a:xfrm rot="16200000">
            <a:off x="1028700" y="38100"/>
            <a:ext cx="152400" cy="1447800"/>
          </a:xfrm>
          <a:prstGeom prst="rightBrace">
            <a:avLst>
              <a:gd name="adj1" fmla="val 52074"/>
              <a:gd name="adj2" fmla="val 50000"/>
            </a:avLst>
          </a:prstGeom>
          <a:noFill/>
          <a:ln w="9525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華康黑體 Std W7" panose="020B0700000000000000" pitchFamily="34" charset="-120"/>
              <a:ea typeface="華康黑體 Std W7" panose="020B0700000000000000" pitchFamily="34" charset="-120"/>
              <a:cs typeface="Arial" panose="020B0604020202020204" pitchFamily="34" charset="0"/>
            </a:endParaRPr>
          </a:p>
        </p:txBody>
      </p:sp>
      <p:sp>
        <p:nvSpPr>
          <p:cNvPr id="27825" name="AutoShape 177"/>
          <p:cNvSpPr>
            <a:spLocks/>
          </p:cNvSpPr>
          <p:nvPr/>
        </p:nvSpPr>
        <p:spPr bwMode="auto">
          <a:xfrm rot="16200000">
            <a:off x="2247900" y="342900"/>
            <a:ext cx="152400" cy="838200"/>
          </a:xfrm>
          <a:prstGeom prst="rightBrace">
            <a:avLst>
              <a:gd name="adj1" fmla="val 45833"/>
              <a:gd name="adj2" fmla="val 50000"/>
            </a:avLst>
          </a:prstGeom>
          <a:noFill/>
          <a:ln w="9525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華康黑體 Std W7" panose="020B0700000000000000" pitchFamily="34" charset="-120"/>
              <a:ea typeface="華康黑體 Std W7" panose="020B0700000000000000" pitchFamily="34" charset="-120"/>
              <a:cs typeface="Arial" panose="020B0604020202020204" pitchFamily="34" charset="0"/>
            </a:endParaRPr>
          </a:p>
        </p:txBody>
      </p:sp>
      <p:sp>
        <p:nvSpPr>
          <p:cNvPr id="27826" name="AutoShape 178"/>
          <p:cNvSpPr>
            <a:spLocks/>
          </p:cNvSpPr>
          <p:nvPr/>
        </p:nvSpPr>
        <p:spPr bwMode="auto">
          <a:xfrm rot="16200000">
            <a:off x="3443288" y="342900"/>
            <a:ext cx="152400" cy="838200"/>
          </a:xfrm>
          <a:prstGeom prst="rightBrace">
            <a:avLst>
              <a:gd name="adj1" fmla="val 45833"/>
              <a:gd name="adj2" fmla="val 50000"/>
            </a:avLst>
          </a:prstGeom>
          <a:noFill/>
          <a:ln w="9525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華康黑體 Std W7" panose="020B0700000000000000" pitchFamily="34" charset="-120"/>
              <a:ea typeface="華康黑體 Std W7" panose="020B0700000000000000" pitchFamily="34" charset="-120"/>
              <a:cs typeface="Arial" panose="020B0604020202020204" pitchFamily="34" charset="0"/>
            </a:endParaRPr>
          </a:p>
        </p:txBody>
      </p:sp>
      <p:sp>
        <p:nvSpPr>
          <p:cNvPr id="27827" name="AutoShape 179"/>
          <p:cNvSpPr>
            <a:spLocks/>
          </p:cNvSpPr>
          <p:nvPr/>
        </p:nvSpPr>
        <p:spPr bwMode="auto">
          <a:xfrm rot="16200000">
            <a:off x="6303963" y="-1620838"/>
            <a:ext cx="152400" cy="4765675"/>
          </a:xfrm>
          <a:prstGeom prst="rightBrace">
            <a:avLst>
              <a:gd name="adj1" fmla="val 60804"/>
              <a:gd name="adj2" fmla="val 50000"/>
            </a:avLst>
          </a:prstGeom>
          <a:noFill/>
          <a:ln w="9525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華康黑體 Std W7" panose="020B0700000000000000" pitchFamily="34" charset="-120"/>
              <a:ea typeface="華康黑體 Std W7" panose="020B0700000000000000" pitchFamily="34" charset="-120"/>
              <a:cs typeface="Arial" panose="020B0604020202020204" pitchFamily="34" charset="0"/>
            </a:endParaRPr>
          </a:p>
        </p:txBody>
      </p:sp>
      <p:sp>
        <p:nvSpPr>
          <p:cNvPr id="27828" name="Text Box 180"/>
          <p:cNvSpPr txBox="1">
            <a:spLocks noChangeArrowheads="1"/>
          </p:cNvSpPr>
          <p:nvPr/>
        </p:nvSpPr>
        <p:spPr bwMode="auto">
          <a:xfrm>
            <a:off x="819487" y="4821238"/>
            <a:ext cx="389850" cy="1077218"/>
          </a:xfrm>
          <a:prstGeom prst="rect">
            <a:avLst/>
          </a:prstGeom>
          <a:solidFill>
            <a:srgbClr val="996633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華康黑體 Std W7" panose="020B0700000000000000" pitchFamily="34" charset="-120"/>
                <a:ea typeface="華康黑體 Std W7" panose="020B0700000000000000" pitchFamily="34" charset="-120"/>
                <a:cs typeface="Arial" panose="020B0604020202020204" pitchFamily="34" charset="0"/>
              </a:rPr>
              <a:t>保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華康黑體 Std W7" panose="020B0700000000000000" pitchFamily="34" charset="-120"/>
                <a:ea typeface="華康黑體 Std W7" panose="020B0700000000000000" pitchFamily="34" charset="-120"/>
                <a:cs typeface="Arial" panose="020B0604020202020204" pitchFamily="34" charset="0"/>
              </a:rPr>
              <a:t>羅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華康黑體 Std W7" panose="020B0700000000000000" pitchFamily="34" charset="-120"/>
                <a:ea typeface="華康黑體 Std W7" panose="020B0700000000000000" pitchFamily="34" charset="-120"/>
                <a:cs typeface="Arial" panose="020B0604020202020204" pitchFamily="34" charset="0"/>
              </a:rPr>
              <a:t>書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華康黑體 Std W7" panose="020B0700000000000000" pitchFamily="34" charset="-120"/>
                <a:ea typeface="華康黑體 Std W7" panose="020B0700000000000000" pitchFamily="34" charset="-120"/>
                <a:cs typeface="Arial" panose="020B0604020202020204" pitchFamily="34" charset="0"/>
              </a:rPr>
              <a:t>信</a:t>
            </a:r>
          </a:p>
        </p:txBody>
      </p:sp>
      <p:graphicFrame>
        <p:nvGraphicFramePr>
          <p:cNvPr id="27829" name="Group 18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91909457"/>
              </p:ext>
            </p:extLst>
          </p:nvPr>
        </p:nvGraphicFramePr>
        <p:xfrm>
          <a:off x="1387475" y="4830763"/>
          <a:ext cx="6775450" cy="1629093"/>
        </p:xfrm>
        <a:graphic>
          <a:graphicData uri="http://schemas.openxmlformats.org/drawingml/2006/table">
            <a:tbl>
              <a:tblPr/>
              <a:tblGrid>
                <a:gridCol w="1695450">
                  <a:extLst>
                    <a:ext uri="{9D8B030D-6E8A-4147-A177-3AD203B41FA5}">
                      <a16:colId xmlns:a16="http://schemas.microsoft.com/office/drawing/2014/main" val="3314035503"/>
                    </a:ext>
                  </a:extLst>
                </a:gridCol>
                <a:gridCol w="1692275">
                  <a:extLst>
                    <a:ext uri="{9D8B030D-6E8A-4147-A177-3AD203B41FA5}">
                      <a16:colId xmlns:a16="http://schemas.microsoft.com/office/drawing/2014/main" val="2132698771"/>
                    </a:ext>
                  </a:extLst>
                </a:gridCol>
                <a:gridCol w="1693863">
                  <a:extLst>
                    <a:ext uri="{9D8B030D-6E8A-4147-A177-3AD203B41FA5}">
                      <a16:colId xmlns:a16="http://schemas.microsoft.com/office/drawing/2014/main" val="2224840511"/>
                    </a:ext>
                  </a:extLst>
                </a:gridCol>
                <a:gridCol w="1693862">
                  <a:extLst>
                    <a:ext uri="{9D8B030D-6E8A-4147-A177-3AD203B41FA5}">
                      <a16:colId xmlns:a16="http://schemas.microsoft.com/office/drawing/2014/main" val="1672395472"/>
                    </a:ext>
                  </a:extLst>
                </a:gridCol>
              </a:tblGrid>
              <a:tr h="3317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華康黑體 Std W7" panose="020B0700000000000000" pitchFamily="34" charset="-120"/>
                          <a:ea typeface="華康黑體 Std W7" panose="020B0700000000000000" pitchFamily="34" charset="-120"/>
                          <a:cs typeface="Arial" panose="020B0604020202020204" pitchFamily="34" charset="0"/>
                        </a:rPr>
                        <a:t>春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8F658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華康黑體 Std W7" panose="020B0700000000000000" pitchFamily="34" charset="-120"/>
                          <a:ea typeface="華康黑體 Std W7" panose="020B0700000000000000" pitchFamily="34" charset="-120"/>
                          <a:cs typeface="Arial" panose="020B0604020202020204" pitchFamily="34" charset="0"/>
                        </a:rPr>
                        <a:t>夏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華康黑體 Std W7" panose="020B0700000000000000" pitchFamily="34" charset="-120"/>
                          <a:ea typeface="華康黑體 Std W7" panose="020B0700000000000000" pitchFamily="34" charset="-120"/>
                          <a:cs typeface="Arial" panose="020B0604020202020204" pitchFamily="34" charset="0"/>
                        </a:rPr>
                        <a:t>秋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華康黑體 Std W7" panose="020B0700000000000000" pitchFamily="34" charset="-120"/>
                          <a:ea typeface="華康黑體 Std W7" panose="020B0700000000000000" pitchFamily="34" charset="-120"/>
                          <a:cs typeface="Arial" panose="020B0604020202020204" pitchFamily="34" charset="0"/>
                        </a:rPr>
                        <a:t>冬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92270405"/>
                  </a:ext>
                </a:extLst>
              </a:tr>
              <a:tr h="129381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華康黑體 Std W7" panose="020B0700000000000000" pitchFamily="34" charset="-120"/>
                          <a:ea typeface="華康黑體 Std W7" panose="020B0700000000000000" pitchFamily="34" charset="-120"/>
                          <a:cs typeface="Arial" panose="020B0604020202020204" pitchFamily="34" charset="0"/>
                        </a:rPr>
                        <a:t>帖撒羅尼迦前書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華康黑體 Std W7" panose="020B0700000000000000" pitchFamily="34" charset="-120"/>
                          <a:ea typeface="華康黑體 Std W7" panose="020B0700000000000000" pitchFamily="34" charset="-120"/>
                          <a:cs typeface="Arial" panose="020B0604020202020204" pitchFamily="34" charset="0"/>
                        </a:rPr>
                        <a:t>帖撒羅尼迦後書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華康黑體 Std W7" panose="020B0700000000000000" pitchFamily="34" charset="-120"/>
                          <a:ea typeface="華康黑體 Std W7" panose="020B0700000000000000" pitchFamily="34" charset="-120"/>
                          <a:cs typeface="Arial" panose="020B0604020202020204" pitchFamily="34" charset="0"/>
                        </a:rPr>
                        <a:t>羅馬書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0" i="0" u="sng" strike="noStrike" cap="none" normalizeH="0" baseline="0" dirty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華康黑體 Std W7" panose="020B0700000000000000" pitchFamily="34" charset="-120"/>
                          <a:ea typeface="華康黑體 Std W7" panose="020B0700000000000000" pitchFamily="34" charset="-120"/>
                          <a:cs typeface="Arial" panose="020B0604020202020204" pitchFamily="34" charset="0"/>
                        </a:rPr>
                        <a:t>哥林多前書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華康黑體 Std W7" panose="020B0700000000000000" pitchFamily="34" charset="-120"/>
                          <a:ea typeface="華康黑體 Std W7" panose="020B0700000000000000" pitchFamily="34" charset="-120"/>
                          <a:cs typeface="Arial" panose="020B0604020202020204" pitchFamily="34" charset="0"/>
                        </a:rPr>
                        <a:t>哥林多後書</a:t>
                      </a:r>
                      <a:endParaRPr kumimoji="0" lang="en-US" altLang="zh-TW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華康黑體 Std W7" panose="020B0700000000000000" pitchFamily="34" charset="-120"/>
                        <a:ea typeface="華康黑體 Std W7" panose="020B0700000000000000" pitchFamily="34" charset="-12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華康黑體 Std W7" panose="020B0700000000000000" pitchFamily="34" charset="-120"/>
                          <a:ea typeface="華康黑體 Std W7" panose="020B0700000000000000" pitchFamily="34" charset="-120"/>
                          <a:cs typeface="Arial" panose="020B0604020202020204" pitchFamily="34" charset="0"/>
                        </a:rPr>
                        <a:t>(</a:t>
                      </a:r>
                      <a:r>
                        <a:rPr kumimoji="0" lang="zh-TW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華康黑體 Std W7" panose="020B0700000000000000" pitchFamily="34" charset="-120"/>
                          <a:ea typeface="華康黑體 Std W7" panose="020B0700000000000000" pitchFamily="34" charset="-120"/>
                          <a:cs typeface="Arial" panose="020B0604020202020204" pitchFamily="34" charset="0"/>
                        </a:rPr>
                        <a:t>加拉太書</a:t>
                      </a:r>
                      <a:r>
                        <a:rPr kumimoji="0" lang="en-US" altLang="zh-TW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華康黑體 Std W7" panose="020B0700000000000000" pitchFamily="34" charset="-120"/>
                          <a:ea typeface="華康黑體 Std W7" panose="020B0700000000000000" pitchFamily="34" charset="-120"/>
                          <a:cs typeface="Arial" panose="020B0604020202020204" pitchFamily="34" charset="0"/>
                        </a:rPr>
                        <a:t>)    ??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華康黑體 Std W7" panose="020B0700000000000000" pitchFamily="34" charset="-120"/>
                          <a:ea typeface="華康黑體 Std W7" panose="020B0700000000000000" pitchFamily="34" charset="-120"/>
                          <a:cs typeface="Arial" panose="020B0604020202020204" pitchFamily="34" charset="0"/>
                        </a:rPr>
                        <a:t>以弗所書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華康黑體 Std W7" panose="020B0700000000000000" pitchFamily="34" charset="-120"/>
                          <a:ea typeface="華康黑體 Std W7" panose="020B0700000000000000" pitchFamily="34" charset="-120"/>
                          <a:cs typeface="Arial" panose="020B0604020202020204" pitchFamily="34" charset="0"/>
                        </a:rPr>
                        <a:t>腓立比書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華康黑體 Std W7" panose="020B0700000000000000" pitchFamily="34" charset="-120"/>
                          <a:ea typeface="華康黑體 Std W7" panose="020B0700000000000000" pitchFamily="34" charset="-120"/>
                          <a:cs typeface="Arial" panose="020B0604020202020204" pitchFamily="34" charset="0"/>
                        </a:rPr>
                        <a:t>歌羅西書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華康黑體 Std W7" panose="020B0700000000000000" pitchFamily="34" charset="-120"/>
                          <a:ea typeface="華康黑體 Std W7" panose="020B0700000000000000" pitchFamily="34" charset="-120"/>
                          <a:cs typeface="Arial" panose="020B0604020202020204" pitchFamily="34" charset="0"/>
                        </a:rPr>
                        <a:t>腓利門書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華康黑體 Std W7" panose="020B0700000000000000" pitchFamily="34" charset="-120"/>
                          <a:ea typeface="華康黑體 Std W7" panose="020B0700000000000000" pitchFamily="34" charset="-120"/>
                          <a:cs typeface="Arial" panose="020B0604020202020204" pitchFamily="34" charset="0"/>
                        </a:rPr>
                        <a:t>提摩太前書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華康黑體 Std W7" panose="020B0700000000000000" pitchFamily="34" charset="-120"/>
                          <a:ea typeface="華康黑體 Std W7" panose="020B0700000000000000" pitchFamily="34" charset="-120"/>
                          <a:cs typeface="Arial" panose="020B0604020202020204" pitchFamily="34" charset="0"/>
                        </a:rPr>
                        <a:t>提摩太後書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華康黑體 Std W7" panose="020B0700000000000000" pitchFamily="34" charset="-120"/>
                          <a:ea typeface="華康黑體 Std W7" panose="020B0700000000000000" pitchFamily="34" charset="-120"/>
                          <a:cs typeface="Arial" panose="020B0604020202020204" pitchFamily="34" charset="0"/>
                        </a:rPr>
                        <a:t>提多書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4942083"/>
                  </a:ext>
                </a:extLst>
              </a:tr>
            </a:tbl>
          </a:graphicData>
        </a:graphic>
      </p:graphicFrame>
      <p:grpSp>
        <p:nvGrpSpPr>
          <p:cNvPr id="27881" name="Group 233"/>
          <p:cNvGrpSpPr>
            <a:grpSpLocks/>
          </p:cNvGrpSpPr>
          <p:nvPr/>
        </p:nvGrpSpPr>
        <p:grpSpPr bwMode="auto">
          <a:xfrm>
            <a:off x="496888" y="2613025"/>
            <a:ext cx="8096250" cy="2049463"/>
            <a:chOff x="313" y="1646"/>
            <a:chExt cx="5100" cy="1291"/>
          </a:xfrm>
        </p:grpSpPr>
        <p:sp>
          <p:nvSpPr>
            <p:cNvPr id="27882" name="Text Box 234"/>
            <p:cNvSpPr txBox="1">
              <a:spLocks noChangeArrowheads="1"/>
            </p:cNvSpPr>
            <p:nvPr/>
          </p:nvSpPr>
          <p:spPr bwMode="auto">
            <a:xfrm>
              <a:off x="313" y="1646"/>
              <a:ext cx="475" cy="2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16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華康黑體 Std W7" panose="020B0700000000000000" pitchFamily="34" charset="-120"/>
                  <a:ea typeface="華康黑體 Std W7" panose="020B0700000000000000" pitchFamily="34" charset="-120"/>
                  <a:cs typeface="Arial" panose="020B0604020202020204" pitchFamily="34" charset="0"/>
                </a:rPr>
                <a:t>AD 30</a:t>
              </a:r>
            </a:p>
          </p:txBody>
        </p:sp>
        <p:sp>
          <p:nvSpPr>
            <p:cNvPr id="27883" name="Text Box 235"/>
            <p:cNvSpPr txBox="1">
              <a:spLocks noChangeArrowheads="1"/>
            </p:cNvSpPr>
            <p:nvPr/>
          </p:nvSpPr>
          <p:spPr bwMode="auto">
            <a:xfrm>
              <a:off x="1651" y="1646"/>
              <a:ext cx="260" cy="2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16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華康黑體 Std W7" panose="020B0700000000000000" pitchFamily="34" charset="-120"/>
                  <a:ea typeface="華康黑體 Std W7" panose="020B0700000000000000" pitchFamily="34" charset="-120"/>
                  <a:cs typeface="Arial" panose="020B0604020202020204" pitchFamily="34" charset="0"/>
                </a:rPr>
                <a:t>40</a:t>
              </a:r>
            </a:p>
          </p:txBody>
        </p:sp>
        <p:sp>
          <p:nvSpPr>
            <p:cNvPr id="27884" name="Text Box 236"/>
            <p:cNvSpPr txBox="1">
              <a:spLocks noChangeArrowheads="1"/>
            </p:cNvSpPr>
            <p:nvPr/>
          </p:nvSpPr>
          <p:spPr bwMode="auto">
            <a:xfrm>
              <a:off x="2808" y="1646"/>
              <a:ext cx="260" cy="2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16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華康黑體 Std W7" panose="020B0700000000000000" pitchFamily="34" charset="-120"/>
                  <a:ea typeface="華康黑體 Std W7" panose="020B0700000000000000" pitchFamily="34" charset="-120"/>
                  <a:cs typeface="Arial" panose="020B0604020202020204" pitchFamily="34" charset="0"/>
                </a:rPr>
                <a:t>50</a:t>
              </a:r>
            </a:p>
          </p:txBody>
        </p:sp>
        <p:sp>
          <p:nvSpPr>
            <p:cNvPr id="27885" name="Text Box 237"/>
            <p:cNvSpPr txBox="1">
              <a:spLocks noChangeArrowheads="1"/>
            </p:cNvSpPr>
            <p:nvPr/>
          </p:nvSpPr>
          <p:spPr bwMode="auto">
            <a:xfrm>
              <a:off x="3955" y="1646"/>
              <a:ext cx="260" cy="2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16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華康黑體 Std W7" panose="020B0700000000000000" pitchFamily="34" charset="-120"/>
                  <a:ea typeface="華康黑體 Std W7" panose="020B0700000000000000" pitchFamily="34" charset="-120"/>
                  <a:cs typeface="Arial" panose="020B0604020202020204" pitchFamily="34" charset="0"/>
                </a:rPr>
                <a:t>60</a:t>
              </a:r>
            </a:p>
          </p:txBody>
        </p:sp>
        <p:sp>
          <p:nvSpPr>
            <p:cNvPr id="27886" name="Text Box 238"/>
            <p:cNvSpPr txBox="1">
              <a:spLocks noChangeArrowheads="1"/>
            </p:cNvSpPr>
            <p:nvPr/>
          </p:nvSpPr>
          <p:spPr bwMode="auto">
            <a:xfrm>
              <a:off x="5102" y="1646"/>
              <a:ext cx="260" cy="2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16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華康黑體 Std W7" panose="020B0700000000000000" pitchFamily="34" charset="-120"/>
                  <a:ea typeface="華康黑體 Std W7" panose="020B0700000000000000" pitchFamily="34" charset="-120"/>
                  <a:cs typeface="Arial" panose="020B0604020202020204" pitchFamily="34" charset="0"/>
                </a:rPr>
                <a:t>70</a:t>
              </a:r>
            </a:p>
          </p:txBody>
        </p:sp>
        <p:sp>
          <p:nvSpPr>
            <p:cNvPr id="27887" name="Text Box 239"/>
            <p:cNvSpPr txBox="1">
              <a:spLocks noChangeArrowheads="1"/>
            </p:cNvSpPr>
            <p:nvPr/>
          </p:nvSpPr>
          <p:spPr bwMode="auto">
            <a:xfrm>
              <a:off x="4824" y="2103"/>
              <a:ext cx="246" cy="67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華康黑體 Std W7" panose="020B0700000000000000" pitchFamily="34" charset="-120"/>
                  <a:ea typeface="華康黑體 Std W7" panose="020B0700000000000000" pitchFamily="34" charset="-120"/>
                  <a:cs typeface="Arial" panose="020B0604020202020204" pitchFamily="34" charset="0"/>
                </a:rPr>
                <a:t>羅</a:t>
              </a:r>
              <a:endParaRPr kumimoji="0" lang="en-US" altLang="zh-TW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華康黑體 Std W7" panose="020B0700000000000000" pitchFamily="34" charset="-120"/>
                <a:ea typeface="華康黑體 Std W7" panose="020B0700000000000000" pitchFamily="34" charset="-120"/>
                <a:cs typeface="Arial" panose="020B0604020202020204" pitchFamily="34" charset="0"/>
              </a:endParaRP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zh-TW" altLang="en-US" sz="1600" dirty="0" smtClean="0">
                  <a:solidFill>
                    <a:srgbClr val="000000"/>
                  </a:solidFill>
                  <a:latin typeface="華康黑體 Std W7" panose="020B0700000000000000" pitchFamily="34" charset="-120"/>
                  <a:ea typeface="華康黑體 Std W7" panose="020B0700000000000000" pitchFamily="34" charset="-120"/>
                  <a:cs typeface="Arial" panose="020B0604020202020204" pitchFamily="34" charset="0"/>
                </a:rPr>
                <a:t>馬</a:t>
              </a:r>
              <a:endParaRPr lang="en-US" altLang="zh-TW" sz="1600" dirty="0" smtClean="0">
                <a:solidFill>
                  <a:srgbClr val="00000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  <a:cs typeface="Arial" panose="020B0604020202020204" pitchFamily="34" charset="0"/>
              </a:endParaRP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華康黑體 Std W7" panose="020B0700000000000000" pitchFamily="34" charset="-120"/>
                  <a:ea typeface="華康黑體 Std W7" panose="020B0700000000000000" pitchFamily="34" charset="-120"/>
                  <a:cs typeface="Arial" panose="020B0604020202020204" pitchFamily="34" charset="0"/>
                </a:rPr>
                <a:t>殉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華康黑體 Std W7" panose="020B0700000000000000" pitchFamily="34" charset="-120"/>
                  <a:ea typeface="華康黑體 Std W7" panose="020B0700000000000000" pitchFamily="34" charset="-120"/>
                  <a:cs typeface="Arial" panose="020B0604020202020204" pitchFamily="34" charset="0"/>
                </a:rPr>
                <a:t>道</a:t>
              </a:r>
            </a:p>
          </p:txBody>
        </p:sp>
        <p:sp>
          <p:nvSpPr>
            <p:cNvPr id="27888" name="Text Box 240"/>
            <p:cNvSpPr txBox="1">
              <a:spLocks noChangeArrowheads="1"/>
            </p:cNvSpPr>
            <p:nvPr/>
          </p:nvSpPr>
          <p:spPr bwMode="auto">
            <a:xfrm>
              <a:off x="4249" y="2103"/>
              <a:ext cx="244" cy="3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16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華康黑體 Std W7" panose="020B0700000000000000" pitchFamily="34" charset="-120"/>
                  <a:ea typeface="華康黑體 Std W7" panose="020B0700000000000000" pitchFamily="34" charset="-120"/>
                  <a:cs typeface="Arial" panose="020B0604020202020204" pitchFamily="34" charset="0"/>
                </a:rPr>
                <a:t>獲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16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華康黑體 Std W7" panose="020B0700000000000000" pitchFamily="34" charset="-120"/>
                  <a:ea typeface="華康黑體 Std W7" panose="020B0700000000000000" pitchFamily="34" charset="-120"/>
                  <a:cs typeface="Arial" panose="020B0604020202020204" pitchFamily="34" charset="0"/>
                </a:rPr>
                <a:t>釋</a:t>
              </a:r>
            </a:p>
          </p:txBody>
        </p:sp>
        <p:sp>
          <p:nvSpPr>
            <p:cNvPr id="27889" name="Line 241"/>
            <p:cNvSpPr>
              <a:spLocks noChangeShapeType="1"/>
            </p:cNvSpPr>
            <p:nvPr/>
          </p:nvSpPr>
          <p:spPr bwMode="auto">
            <a:xfrm flipV="1">
              <a:off x="3008" y="1976"/>
              <a:ext cx="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華康黑體 Std W7" panose="020B0700000000000000" pitchFamily="34" charset="-120"/>
                <a:ea typeface="華康黑體 Std W7" panose="020B0700000000000000" pitchFamily="34" charset="-120"/>
                <a:cs typeface="Arial" panose="020B0604020202020204" pitchFamily="34" charset="0"/>
              </a:endParaRPr>
            </a:p>
          </p:txBody>
        </p:sp>
        <p:sp>
          <p:nvSpPr>
            <p:cNvPr id="27890" name="Line 242"/>
            <p:cNvSpPr>
              <a:spLocks noChangeShapeType="1"/>
            </p:cNvSpPr>
            <p:nvPr/>
          </p:nvSpPr>
          <p:spPr bwMode="auto">
            <a:xfrm flipV="1">
              <a:off x="3421" y="1976"/>
              <a:ext cx="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華康黑體 Std W7" panose="020B0700000000000000" pitchFamily="34" charset="-120"/>
                <a:ea typeface="華康黑體 Std W7" panose="020B0700000000000000" pitchFamily="34" charset="-120"/>
                <a:cs typeface="Arial" panose="020B0604020202020204" pitchFamily="34" charset="0"/>
              </a:endParaRPr>
            </a:p>
          </p:txBody>
        </p:sp>
        <p:sp>
          <p:nvSpPr>
            <p:cNvPr id="27891" name="Line 243"/>
            <p:cNvSpPr>
              <a:spLocks noChangeShapeType="1"/>
            </p:cNvSpPr>
            <p:nvPr/>
          </p:nvSpPr>
          <p:spPr bwMode="auto">
            <a:xfrm flipV="1">
              <a:off x="2579" y="1976"/>
              <a:ext cx="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華康黑體 Std W7" panose="020B0700000000000000" pitchFamily="34" charset="-120"/>
                <a:ea typeface="華康黑體 Std W7" panose="020B0700000000000000" pitchFamily="34" charset="-120"/>
                <a:cs typeface="Arial" panose="020B0604020202020204" pitchFamily="34" charset="0"/>
              </a:endParaRPr>
            </a:p>
          </p:txBody>
        </p:sp>
        <p:sp>
          <p:nvSpPr>
            <p:cNvPr id="27892" name="Line 244"/>
            <p:cNvSpPr>
              <a:spLocks noChangeShapeType="1"/>
            </p:cNvSpPr>
            <p:nvPr/>
          </p:nvSpPr>
          <p:spPr bwMode="auto">
            <a:xfrm flipV="1">
              <a:off x="2355" y="1976"/>
              <a:ext cx="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華康黑體 Std W7" panose="020B0700000000000000" pitchFamily="34" charset="-120"/>
                <a:ea typeface="華康黑體 Std W7" panose="020B0700000000000000" pitchFamily="34" charset="-120"/>
                <a:cs typeface="Arial" panose="020B0604020202020204" pitchFamily="34" charset="0"/>
              </a:endParaRPr>
            </a:p>
          </p:txBody>
        </p:sp>
        <p:sp>
          <p:nvSpPr>
            <p:cNvPr id="27893" name="Line 245"/>
            <p:cNvSpPr>
              <a:spLocks noChangeShapeType="1"/>
            </p:cNvSpPr>
            <p:nvPr/>
          </p:nvSpPr>
          <p:spPr bwMode="auto">
            <a:xfrm flipV="1">
              <a:off x="1908" y="1976"/>
              <a:ext cx="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華康黑體 Std W7" panose="020B0700000000000000" pitchFamily="34" charset="-120"/>
                <a:ea typeface="華康黑體 Std W7" panose="020B0700000000000000" pitchFamily="34" charset="-120"/>
                <a:cs typeface="Arial" panose="020B0604020202020204" pitchFamily="34" charset="0"/>
              </a:endParaRPr>
            </a:p>
          </p:txBody>
        </p:sp>
        <p:sp>
          <p:nvSpPr>
            <p:cNvPr id="27894" name="Line 246"/>
            <p:cNvSpPr>
              <a:spLocks noChangeShapeType="1"/>
            </p:cNvSpPr>
            <p:nvPr/>
          </p:nvSpPr>
          <p:spPr bwMode="auto">
            <a:xfrm flipV="1">
              <a:off x="1320" y="1976"/>
              <a:ext cx="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華康黑體 Std W7" panose="020B0700000000000000" pitchFamily="34" charset="-120"/>
                <a:ea typeface="華康黑體 Std W7" panose="020B0700000000000000" pitchFamily="34" charset="-120"/>
                <a:cs typeface="Arial" panose="020B0604020202020204" pitchFamily="34" charset="0"/>
              </a:endParaRPr>
            </a:p>
          </p:txBody>
        </p:sp>
        <p:sp>
          <p:nvSpPr>
            <p:cNvPr id="27895" name="Line 247"/>
            <p:cNvSpPr>
              <a:spLocks noChangeShapeType="1"/>
            </p:cNvSpPr>
            <p:nvPr/>
          </p:nvSpPr>
          <p:spPr bwMode="auto">
            <a:xfrm flipV="1">
              <a:off x="1145" y="1976"/>
              <a:ext cx="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華康黑體 Std W7" panose="020B0700000000000000" pitchFamily="34" charset="-120"/>
                <a:ea typeface="華康黑體 Std W7" panose="020B0700000000000000" pitchFamily="34" charset="-120"/>
                <a:cs typeface="Arial" panose="020B0604020202020204" pitchFamily="34" charset="0"/>
              </a:endParaRPr>
            </a:p>
          </p:txBody>
        </p:sp>
        <p:sp>
          <p:nvSpPr>
            <p:cNvPr id="27896" name="Line 248"/>
            <p:cNvSpPr>
              <a:spLocks noChangeShapeType="1"/>
            </p:cNvSpPr>
            <p:nvPr/>
          </p:nvSpPr>
          <p:spPr bwMode="auto">
            <a:xfrm flipV="1">
              <a:off x="3894" y="1976"/>
              <a:ext cx="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華康黑體 Std W7" panose="020B0700000000000000" pitchFamily="34" charset="-120"/>
                <a:ea typeface="華康黑體 Std W7" panose="020B0700000000000000" pitchFamily="34" charset="-120"/>
                <a:cs typeface="Arial" panose="020B0604020202020204" pitchFamily="34" charset="0"/>
              </a:endParaRPr>
            </a:p>
          </p:txBody>
        </p:sp>
        <p:sp>
          <p:nvSpPr>
            <p:cNvPr id="27897" name="Line 249"/>
            <p:cNvSpPr>
              <a:spLocks noChangeShapeType="1"/>
            </p:cNvSpPr>
            <p:nvPr/>
          </p:nvSpPr>
          <p:spPr bwMode="auto">
            <a:xfrm flipV="1">
              <a:off x="4067" y="1976"/>
              <a:ext cx="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華康黑體 Std W7" panose="020B0700000000000000" pitchFamily="34" charset="-120"/>
                <a:ea typeface="華康黑體 Std W7" panose="020B0700000000000000" pitchFamily="34" charset="-120"/>
                <a:cs typeface="Arial" panose="020B0604020202020204" pitchFamily="34" charset="0"/>
              </a:endParaRPr>
            </a:p>
          </p:txBody>
        </p:sp>
        <p:sp>
          <p:nvSpPr>
            <p:cNvPr id="27898" name="Line 250"/>
            <p:cNvSpPr>
              <a:spLocks noChangeShapeType="1"/>
            </p:cNvSpPr>
            <p:nvPr/>
          </p:nvSpPr>
          <p:spPr bwMode="auto">
            <a:xfrm flipV="1">
              <a:off x="4224" y="1976"/>
              <a:ext cx="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華康黑體 Std W7" panose="020B0700000000000000" pitchFamily="34" charset="-120"/>
                <a:ea typeface="華康黑體 Std W7" panose="020B0700000000000000" pitchFamily="34" charset="-120"/>
                <a:cs typeface="Arial" panose="020B0604020202020204" pitchFamily="34" charset="0"/>
              </a:endParaRPr>
            </a:p>
          </p:txBody>
        </p:sp>
        <p:sp>
          <p:nvSpPr>
            <p:cNvPr id="27899" name="Line 251"/>
            <p:cNvSpPr>
              <a:spLocks noChangeShapeType="1"/>
            </p:cNvSpPr>
            <p:nvPr/>
          </p:nvSpPr>
          <p:spPr bwMode="auto">
            <a:xfrm flipV="1">
              <a:off x="4370" y="1976"/>
              <a:ext cx="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華康黑體 Std W7" panose="020B0700000000000000" pitchFamily="34" charset="-120"/>
                <a:ea typeface="華康黑體 Std W7" panose="020B0700000000000000" pitchFamily="34" charset="-120"/>
                <a:cs typeface="Arial" panose="020B0604020202020204" pitchFamily="34" charset="0"/>
              </a:endParaRPr>
            </a:p>
          </p:txBody>
        </p:sp>
        <p:sp>
          <p:nvSpPr>
            <p:cNvPr id="27900" name="Line 252"/>
            <p:cNvSpPr>
              <a:spLocks noChangeShapeType="1"/>
            </p:cNvSpPr>
            <p:nvPr/>
          </p:nvSpPr>
          <p:spPr bwMode="auto">
            <a:xfrm flipV="1">
              <a:off x="4942" y="1976"/>
              <a:ext cx="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華康黑體 Std W7" panose="020B0700000000000000" pitchFamily="34" charset="-120"/>
                <a:ea typeface="華康黑體 Std W7" panose="020B0700000000000000" pitchFamily="34" charset="-120"/>
                <a:cs typeface="Arial" panose="020B0604020202020204" pitchFamily="34" charset="0"/>
              </a:endParaRPr>
            </a:p>
          </p:txBody>
        </p:sp>
        <p:sp>
          <p:nvSpPr>
            <p:cNvPr id="27901" name="Line 253"/>
            <p:cNvSpPr>
              <a:spLocks noChangeShapeType="1"/>
            </p:cNvSpPr>
            <p:nvPr/>
          </p:nvSpPr>
          <p:spPr bwMode="auto">
            <a:xfrm flipV="1">
              <a:off x="5289" y="1976"/>
              <a:ext cx="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華康黑體 Std W7" panose="020B0700000000000000" pitchFamily="34" charset="-120"/>
                <a:ea typeface="華康黑體 Std W7" panose="020B0700000000000000" pitchFamily="34" charset="-120"/>
                <a:cs typeface="Arial" panose="020B0604020202020204" pitchFamily="34" charset="0"/>
              </a:endParaRPr>
            </a:p>
          </p:txBody>
        </p:sp>
        <p:sp>
          <p:nvSpPr>
            <p:cNvPr id="27902" name="Text Box 254"/>
            <p:cNvSpPr txBox="1">
              <a:spLocks noChangeArrowheads="1"/>
            </p:cNvSpPr>
            <p:nvPr/>
          </p:nvSpPr>
          <p:spPr bwMode="auto">
            <a:xfrm>
              <a:off x="5169" y="2103"/>
              <a:ext cx="244" cy="6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16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華康黑體 Std W7" panose="020B0700000000000000" pitchFamily="34" charset="-120"/>
                  <a:ea typeface="華康黑體 Std W7" panose="020B0700000000000000" pitchFamily="34" charset="-120"/>
                  <a:cs typeface="Arial" panose="020B0604020202020204" pitchFamily="34" charset="0"/>
                </a:rPr>
                <a:t>聖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16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華康黑體 Std W7" panose="020B0700000000000000" pitchFamily="34" charset="-120"/>
                  <a:ea typeface="華康黑體 Std W7" panose="020B0700000000000000" pitchFamily="34" charset="-120"/>
                  <a:cs typeface="Arial" panose="020B0604020202020204" pitchFamily="34" charset="0"/>
                </a:rPr>
                <a:t>殿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16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華康黑體 Std W7" panose="020B0700000000000000" pitchFamily="34" charset="-120"/>
                  <a:ea typeface="華康黑體 Std W7" panose="020B0700000000000000" pitchFamily="34" charset="-120"/>
                  <a:cs typeface="Arial" panose="020B0604020202020204" pitchFamily="34" charset="0"/>
                </a:rPr>
                <a:t>被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16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華康黑體 Std W7" panose="020B0700000000000000" pitchFamily="34" charset="-120"/>
                  <a:ea typeface="華康黑體 Std W7" panose="020B0700000000000000" pitchFamily="34" charset="-120"/>
                  <a:cs typeface="Arial" panose="020B0604020202020204" pitchFamily="34" charset="0"/>
                </a:rPr>
                <a:t>毀</a:t>
              </a:r>
            </a:p>
          </p:txBody>
        </p:sp>
        <p:sp>
          <p:nvSpPr>
            <p:cNvPr id="27903" name="Text Box 255"/>
            <p:cNvSpPr txBox="1">
              <a:spLocks noChangeArrowheads="1"/>
            </p:cNvSpPr>
            <p:nvPr/>
          </p:nvSpPr>
          <p:spPr bwMode="auto">
            <a:xfrm>
              <a:off x="4104" y="2103"/>
              <a:ext cx="244" cy="3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16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華康黑體 Std W7" panose="020B0700000000000000" pitchFamily="34" charset="-120"/>
                  <a:ea typeface="華康黑體 Std W7" panose="020B0700000000000000" pitchFamily="34" charset="-120"/>
                  <a:cs typeface="Arial" panose="020B0604020202020204" pitchFamily="34" charset="0"/>
                </a:rPr>
                <a:t>羅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16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華康黑體 Std W7" panose="020B0700000000000000" pitchFamily="34" charset="-120"/>
                  <a:ea typeface="華康黑體 Std W7" panose="020B0700000000000000" pitchFamily="34" charset="-120"/>
                  <a:cs typeface="Arial" panose="020B0604020202020204" pitchFamily="34" charset="0"/>
                </a:rPr>
                <a:t>馬</a:t>
              </a:r>
            </a:p>
          </p:txBody>
        </p:sp>
        <p:sp>
          <p:nvSpPr>
            <p:cNvPr id="27905" name="Text Box 257"/>
            <p:cNvSpPr txBox="1">
              <a:spLocks noChangeArrowheads="1"/>
            </p:cNvSpPr>
            <p:nvPr/>
          </p:nvSpPr>
          <p:spPr bwMode="auto">
            <a:xfrm>
              <a:off x="3300" y="2103"/>
              <a:ext cx="249" cy="8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華康黑體 Std W7" panose="020B0700000000000000" pitchFamily="34" charset="-120"/>
                  <a:ea typeface="華康黑體 Std W7" panose="020B0700000000000000" pitchFamily="34" charset="-120"/>
                  <a:cs typeface="Arial" panose="020B0604020202020204" pitchFamily="34" charset="0"/>
                </a:rPr>
                <a:t>第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16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華康黑體 Std W7" panose="020B0700000000000000" pitchFamily="34" charset="-120"/>
                  <a:ea typeface="華康黑體 Std W7" panose="020B0700000000000000" pitchFamily="34" charset="-120"/>
                  <a:cs typeface="Arial" panose="020B0604020202020204" pitchFamily="34" charset="0"/>
                </a:rPr>
                <a:t>三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華康黑體 Std W7" panose="020B0700000000000000" pitchFamily="34" charset="-120"/>
                  <a:ea typeface="華康黑體 Std W7" panose="020B0700000000000000" pitchFamily="34" charset="-120"/>
                  <a:cs typeface="Arial" panose="020B0604020202020204" pitchFamily="34" charset="0"/>
                </a:rPr>
                <a:t>次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華康黑體 Std W7" panose="020B0700000000000000" pitchFamily="34" charset="-120"/>
                  <a:ea typeface="華康黑體 Std W7" panose="020B0700000000000000" pitchFamily="34" charset="-120"/>
                  <a:cs typeface="Arial" panose="020B0604020202020204" pitchFamily="34" charset="0"/>
                </a:rPr>
                <a:t>旅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華康黑體 Std W7" panose="020B0700000000000000" pitchFamily="34" charset="-120"/>
                  <a:ea typeface="華康黑體 Std W7" panose="020B0700000000000000" pitchFamily="34" charset="-120"/>
                  <a:cs typeface="Arial" panose="020B0604020202020204" pitchFamily="34" charset="0"/>
                </a:rPr>
                <a:t>行</a:t>
              </a:r>
            </a:p>
          </p:txBody>
        </p:sp>
        <p:sp>
          <p:nvSpPr>
            <p:cNvPr id="27906" name="Text Box 258"/>
            <p:cNvSpPr txBox="1">
              <a:spLocks noChangeArrowheads="1"/>
            </p:cNvSpPr>
            <p:nvPr/>
          </p:nvSpPr>
          <p:spPr bwMode="auto">
            <a:xfrm>
              <a:off x="2884" y="2103"/>
              <a:ext cx="249" cy="8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華康黑體 Std W7" panose="020B0700000000000000" pitchFamily="34" charset="-120"/>
                  <a:ea typeface="華康黑體 Std W7" panose="020B0700000000000000" pitchFamily="34" charset="-120"/>
                  <a:cs typeface="Arial" panose="020B0604020202020204" pitchFamily="34" charset="0"/>
                </a:rPr>
                <a:t>第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16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華康黑體 Std W7" panose="020B0700000000000000" pitchFamily="34" charset="-120"/>
                  <a:ea typeface="華康黑體 Std W7" panose="020B0700000000000000" pitchFamily="34" charset="-120"/>
                  <a:cs typeface="Arial" panose="020B0604020202020204" pitchFamily="34" charset="0"/>
                </a:rPr>
                <a:t>二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華康黑體 Std W7" panose="020B0700000000000000" pitchFamily="34" charset="-120"/>
                  <a:ea typeface="華康黑體 Std W7" panose="020B0700000000000000" pitchFamily="34" charset="-120"/>
                  <a:cs typeface="Arial" panose="020B0604020202020204" pitchFamily="34" charset="0"/>
                </a:rPr>
                <a:t>次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華康黑體 Std W7" panose="020B0700000000000000" pitchFamily="34" charset="-120"/>
                  <a:ea typeface="華康黑體 Std W7" panose="020B0700000000000000" pitchFamily="34" charset="-120"/>
                  <a:cs typeface="Arial" panose="020B0604020202020204" pitchFamily="34" charset="0"/>
                </a:rPr>
                <a:t>旅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華康黑體 Std W7" panose="020B0700000000000000" pitchFamily="34" charset="-120"/>
                  <a:ea typeface="華康黑體 Std W7" panose="020B0700000000000000" pitchFamily="34" charset="-120"/>
                  <a:cs typeface="Arial" panose="020B0604020202020204" pitchFamily="34" charset="0"/>
                </a:rPr>
                <a:t>行</a:t>
              </a:r>
            </a:p>
          </p:txBody>
        </p:sp>
        <p:sp>
          <p:nvSpPr>
            <p:cNvPr id="27907" name="Text Box 259"/>
            <p:cNvSpPr txBox="1">
              <a:spLocks noChangeArrowheads="1"/>
            </p:cNvSpPr>
            <p:nvPr/>
          </p:nvSpPr>
          <p:spPr bwMode="auto">
            <a:xfrm>
              <a:off x="2456" y="2103"/>
              <a:ext cx="249" cy="8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華康黑體 Std W7" panose="020B0700000000000000" pitchFamily="34" charset="-120"/>
                  <a:ea typeface="華康黑體 Std W7" panose="020B0700000000000000" pitchFamily="34" charset="-120"/>
                  <a:cs typeface="Arial" panose="020B0604020202020204" pitchFamily="34" charset="0"/>
                </a:rPr>
                <a:t>第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16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華康黑體 Std W7" panose="020B0700000000000000" pitchFamily="34" charset="-120"/>
                  <a:ea typeface="華康黑體 Std W7" panose="020B0700000000000000" pitchFamily="34" charset="-120"/>
                  <a:cs typeface="Arial" panose="020B0604020202020204" pitchFamily="34" charset="0"/>
                </a:rPr>
                <a:t>一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華康黑體 Std W7" panose="020B0700000000000000" pitchFamily="34" charset="-120"/>
                  <a:ea typeface="華康黑體 Std W7" panose="020B0700000000000000" pitchFamily="34" charset="-120"/>
                  <a:cs typeface="Arial" panose="020B0604020202020204" pitchFamily="34" charset="0"/>
                </a:rPr>
                <a:t>次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華康黑體 Std W7" panose="020B0700000000000000" pitchFamily="34" charset="-120"/>
                  <a:ea typeface="華康黑體 Std W7" panose="020B0700000000000000" pitchFamily="34" charset="-120"/>
                  <a:cs typeface="Arial" panose="020B0604020202020204" pitchFamily="34" charset="0"/>
                </a:rPr>
                <a:t>旅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華康黑體 Std W7" panose="020B0700000000000000" pitchFamily="34" charset="-120"/>
                  <a:ea typeface="華康黑體 Std W7" panose="020B0700000000000000" pitchFamily="34" charset="-120"/>
                  <a:cs typeface="Arial" panose="020B0604020202020204" pitchFamily="34" charset="0"/>
                </a:rPr>
                <a:t>行</a:t>
              </a:r>
            </a:p>
          </p:txBody>
        </p:sp>
        <p:sp>
          <p:nvSpPr>
            <p:cNvPr id="27908" name="Text Box 260"/>
            <p:cNvSpPr txBox="1">
              <a:spLocks noChangeArrowheads="1"/>
            </p:cNvSpPr>
            <p:nvPr/>
          </p:nvSpPr>
          <p:spPr bwMode="auto">
            <a:xfrm>
              <a:off x="3772" y="2103"/>
              <a:ext cx="244" cy="6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華康黑體 Std W7" panose="020B0700000000000000" pitchFamily="34" charset="-120"/>
                  <a:ea typeface="華康黑體 Std W7" panose="020B0700000000000000" pitchFamily="34" charset="-120"/>
                  <a:cs typeface="Arial" panose="020B0604020202020204" pitchFamily="34" charset="0"/>
                </a:rPr>
                <a:t>被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華康黑體 Std W7" panose="020B0700000000000000" pitchFamily="34" charset="-120"/>
                  <a:ea typeface="華康黑體 Std W7" panose="020B0700000000000000" pitchFamily="34" charset="-120"/>
                  <a:cs typeface="Arial" panose="020B0604020202020204" pitchFamily="34" charset="0"/>
                </a:rPr>
                <a:t>囚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華康黑體 Std W7" panose="020B0700000000000000" pitchFamily="34" charset="-120"/>
                  <a:ea typeface="華康黑體 Std W7" panose="020B0700000000000000" pitchFamily="34" charset="-120"/>
                  <a:cs typeface="Arial" panose="020B0604020202020204" pitchFamily="34" charset="0"/>
                </a:rPr>
                <a:t>受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華康黑體 Std W7" panose="020B0700000000000000" pitchFamily="34" charset="-120"/>
                  <a:ea typeface="華康黑體 Std W7" panose="020B0700000000000000" pitchFamily="34" charset="-120"/>
                  <a:cs typeface="Arial" panose="020B0604020202020204" pitchFamily="34" charset="0"/>
                </a:rPr>
                <a:t>審</a:t>
              </a:r>
            </a:p>
          </p:txBody>
        </p:sp>
        <p:sp>
          <p:nvSpPr>
            <p:cNvPr id="27909" name="Text Box 261"/>
            <p:cNvSpPr txBox="1">
              <a:spLocks noChangeArrowheads="1"/>
            </p:cNvSpPr>
            <p:nvPr/>
          </p:nvSpPr>
          <p:spPr bwMode="auto">
            <a:xfrm>
              <a:off x="2233" y="2103"/>
              <a:ext cx="244" cy="5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16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華康黑體 Std W7" panose="020B0700000000000000" pitchFamily="34" charset="-120"/>
                  <a:ea typeface="華康黑體 Std W7" panose="020B0700000000000000" pitchFamily="34" charset="-120"/>
                  <a:cs typeface="Arial" panose="020B0604020202020204" pitchFamily="34" charset="0"/>
                </a:rPr>
                <a:t>安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16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華康黑體 Std W7" panose="020B0700000000000000" pitchFamily="34" charset="-120"/>
                  <a:ea typeface="華康黑體 Std W7" panose="020B0700000000000000" pitchFamily="34" charset="-120"/>
                  <a:cs typeface="Arial" panose="020B0604020202020204" pitchFamily="34" charset="0"/>
                </a:rPr>
                <a:t>提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16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華康黑體 Std W7" panose="020B0700000000000000" pitchFamily="34" charset="-120"/>
                  <a:ea typeface="華康黑體 Std W7" panose="020B0700000000000000" pitchFamily="34" charset="-120"/>
                  <a:cs typeface="Arial" panose="020B0604020202020204" pitchFamily="34" charset="0"/>
                </a:rPr>
                <a:t>阿</a:t>
              </a:r>
            </a:p>
          </p:txBody>
        </p:sp>
        <p:sp>
          <p:nvSpPr>
            <p:cNvPr id="27910" name="Text Box 262"/>
            <p:cNvSpPr txBox="1">
              <a:spLocks noChangeArrowheads="1"/>
            </p:cNvSpPr>
            <p:nvPr/>
          </p:nvSpPr>
          <p:spPr bwMode="auto">
            <a:xfrm>
              <a:off x="1789" y="2103"/>
              <a:ext cx="244" cy="3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華康黑體 Std W7" panose="020B0700000000000000" pitchFamily="34" charset="-120"/>
                  <a:ea typeface="華康黑體 Std W7" panose="020B0700000000000000" pitchFamily="34" charset="-120"/>
                  <a:cs typeface="Arial" panose="020B0604020202020204" pitchFamily="34" charset="0"/>
                </a:rPr>
                <a:t>大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華康黑體 Std W7" panose="020B0700000000000000" pitchFamily="34" charset="-120"/>
                  <a:ea typeface="華康黑體 Std W7" panose="020B0700000000000000" pitchFamily="34" charset="-120"/>
                  <a:cs typeface="Arial" panose="020B0604020202020204" pitchFamily="34" charset="0"/>
                </a:rPr>
                <a:t>數</a:t>
              </a:r>
            </a:p>
          </p:txBody>
        </p:sp>
        <p:sp>
          <p:nvSpPr>
            <p:cNvPr id="27911" name="Text Box 263"/>
            <p:cNvSpPr txBox="1">
              <a:spLocks noChangeArrowheads="1"/>
            </p:cNvSpPr>
            <p:nvPr/>
          </p:nvSpPr>
          <p:spPr bwMode="auto">
            <a:xfrm>
              <a:off x="1201" y="2103"/>
              <a:ext cx="244" cy="8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華康黑體 Std W7" panose="020B0700000000000000" pitchFamily="34" charset="-120"/>
                  <a:ea typeface="華康黑體 Std W7" panose="020B0700000000000000" pitchFamily="34" charset="-120"/>
                  <a:cs typeface="Arial" panose="020B0604020202020204" pitchFamily="34" charset="0"/>
                </a:rPr>
                <a:t>亞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華康黑體 Std W7" panose="020B0700000000000000" pitchFamily="34" charset="-120"/>
                  <a:ea typeface="華康黑體 Std W7" panose="020B0700000000000000" pitchFamily="34" charset="-120"/>
                  <a:cs typeface="Arial" panose="020B0604020202020204" pitchFamily="34" charset="0"/>
                </a:rPr>
                <a:t>拉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華康黑體 Std W7" panose="020B0700000000000000" pitchFamily="34" charset="-120"/>
                  <a:ea typeface="華康黑體 Std W7" panose="020B0700000000000000" pitchFamily="34" charset="-120"/>
                  <a:cs typeface="Arial" panose="020B0604020202020204" pitchFamily="34" charset="0"/>
                </a:rPr>
                <a:t>伯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華康黑體 Std W7" panose="020B0700000000000000" pitchFamily="34" charset="-120"/>
                  <a:ea typeface="華康黑體 Std W7" panose="020B0700000000000000" pitchFamily="34" charset="-120"/>
                  <a:cs typeface="Arial" panose="020B0604020202020204" pitchFamily="34" charset="0"/>
                </a:rPr>
                <a:t>曠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華康黑體 Std W7" panose="020B0700000000000000" pitchFamily="34" charset="-120"/>
                  <a:ea typeface="華康黑體 Std W7" panose="020B0700000000000000" pitchFamily="34" charset="-120"/>
                  <a:cs typeface="Arial" panose="020B0604020202020204" pitchFamily="34" charset="0"/>
                </a:rPr>
                <a:t>野</a:t>
              </a:r>
            </a:p>
          </p:txBody>
        </p:sp>
        <p:sp>
          <p:nvSpPr>
            <p:cNvPr id="27912" name="Text Box 264"/>
            <p:cNvSpPr txBox="1">
              <a:spLocks noChangeArrowheads="1"/>
            </p:cNvSpPr>
            <p:nvPr/>
          </p:nvSpPr>
          <p:spPr bwMode="auto">
            <a:xfrm>
              <a:off x="1025" y="2103"/>
              <a:ext cx="244" cy="3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華康黑體 Std W7" panose="020B0700000000000000" pitchFamily="34" charset="-120"/>
                  <a:ea typeface="華康黑體 Std W7" panose="020B0700000000000000" pitchFamily="34" charset="-120"/>
                  <a:cs typeface="Arial" panose="020B0604020202020204" pitchFamily="34" charset="0"/>
                </a:rPr>
                <a:t>信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華康黑體 Std W7" panose="020B0700000000000000" pitchFamily="34" charset="-120"/>
                  <a:ea typeface="華康黑體 Std W7" panose="020B0700000000000000" pitchFamily="34" charset="-120"/>
                  <a:cs typeface="Arial" panose="020B0604020202020204" pitchFamily="34" charset="0"/>
                </a:rPr>
                <a:t>主</a:t>
              </a:r>
            </a:p>
          </p:txBody>
        </p:sp>
        <p:pic>
          <p:nvPicPr>
            <p:cNvPr id="27913" name="Picture 265" descr="lin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4" y="1831"/>
              <a:ext cx="4608" cy="1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914" name="Line 266"/>
            <p:cNvSpPr>
              <a:spLocks noChangeShapeType="1"/>
            </p:cNvSpPr>
            <p:nvPr/>
          </p:nvSpPr>
          <p:spPr bwMode="auto">
            <a:xfrm>
              <a:off x="879" y="1694"/>
              <a:ext cx="0" cy="137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華康黑體 Std W7" panose="020B0700000000000000" pitchFamily="34" charset="-120"/>
                <a:ea typeface="華康黑體 Std W7" panose="020B0700000000000000" pitchFamily="34" charset="-120"/>
                <a:cs typeface="Arial" panose="020B0604020202020204" pitchFamily="34" charset="0"/>
              </a:endParaRPr>
            </a:p>
          </p:txBody>
        </p:sp>
        <p:sp>
          <p:nvSpPr>
            <p:cNvPr id="27915" name="Line 267"/>
            <p:cNvSpPr>
              <a:spLocks noChangeShapeType="1"/>
            </p:cNvSpPr>
            <p:nvPr/>
          </p:nvSpPr>
          <p:spPr bwMode="auto">
            <a:xfrm>
              <a:off x="840" y="1740"/>
              <a:ext cx="82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華康黑體 Std W7" panose="020B0700000000000000" pitchFamily="34" charset="-120"/>
                <a:ea typeface="華康黑體 Std W7" panose="020B0700000000000000" pitchFamily="34" charset="-120"/>
                <a:cs typeface="Arial" panose="020B0604020202020204" pitchFamily="34" charset="0"/>
              </a:endParaRPr>
            </a:p>
          </p:txBody>
        </p:sp>
      </p:grpSp>
      <p:sp>
        <p:nvSpPr>
          <p:cNvPr id="67" name="Text Box 260"/>
          <p:cNvSpPr txBox="1">
            <a:spLocks noChangeArrowheads="1"/>
          </p:cNvSpPr>
          <p:nvPr/>
        </p:nvSpPr>
        <p:spPr bwMode="auto">
          <a:xfrm>
            <a:off x="6269825" y="3360289"/>
            <a:ext cx="38985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1600" dirty="0" smtClean="0">
                <a:solidFill>
                  <a:srgbClr val="00000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  <a:cs typeface="Arial" panose="020B0604020202020204" pitchFamily="34" charset="0"/>
              </a:rPr>
              <a:t>押</a:t>
            </a:r>
            <a:endParaRPr kumimoji="0" lang="zh-TW" altLang="en-US" sz="16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華康黑體 Std W7" panose="020B0700000000000000" pitchFamily="34" charset="-120"/>
              <a:ea typeface="華康黑體 Std W7" panose="020B0700000000000000" pitchFamily="34" charset="-120"/>
              <a:cs typeface="Arial" panose="020B0604020202020204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1600" dirty="0">
                <a:solidFill>
                  <a:srgbClr val="00000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  <a:cs typeface="Arial" panose="020B0604020202020204" pitchFamily="34" charset="0"/>
              </a:rPr>
              <a:t>送</a:t>
            </a:r>
            <a:endParaRPr kumimoji="0" lang="zh-TW" altLang="en-US" sz="16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華康黑體 Std W7" panose="020B0700000000000000" pitchFamily="34" charset="-120"/>
              <a:ea typeface="華康黑體 Std W7" panose="020B0700000000000000" pitchFamily="34" charset="-12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65461" y="6459856"/>
            <a:ext cx="10342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600" dirty="0" smtClean="0">
                <a:solidFill>
                  <a:schemeClr val="accent2">
                    <a:lumMod val="75000"/>
                  </a:schemeClr>
                </a:solidFill>
              </a:rPr>
              <a:t>*</a:t>
            </a:r>
            <a:r>
              <a:rPr lang="zh-TW" altLang="en-US" sz="1200" dirty="0" smtClean="0">
                <a:solidFill>
                  <a:schemeClr val="accent2">
                    <a:lumMod val="75000"/>
                  </a:schemeClr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聖經簡報站</a:t>
            </a:r>
            <a:endParaRPr lang="en-US" sz="1200" dirty="0">
              <a:solidFill>
                <a:schemeClr val="accent2">
                  <a:lumMod val="75000"/>
                </a:schemeClr>
              </a:solidFill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</p:txBody>
      </p:sp>
      <p:cxnSp>
        <p:nvCxnSpPr>
          <p:cNvPr id="23" name="Straight Arrow Connector 22"/>
          <p:cNvCxnSpPr/>
          <p:nvPr/>
        </p:nvCxnSpPr>
        <p:spPr>
          <a:xfrm flipV="1">
            <a:off x="4429458" y="3146425"/>
            <a:ext cx="0" cy="2934335"/>
          </a:xfrm>
          <a:prstGeom prst="straightConnector1">
            <a:avLst/>
          </a:prstGeom>
          <a:ln w="38100">
            <a:solidFill>
              <a:srgbClr val="FF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V="1">
            <a:off x="4094163" y="6080760"/>
            <a:ext cx="335295" cy="1778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Line 246"/>
          <p:cNvSpPr>
            <a:spLocks noChangeShapeType="1"/>
          </p:cNvSpPr>
          <p:nvPr/>
        </p:nvSpPr>
        <p:spPr bwMode="auto">
          <a:xfrm flipV="1">
            <a:off x="2398508" y="3135667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華康黑體 Std W7" panose="020B0700000000000000" pitchFamily="34" charset="-120"/>
              <a:ea typeface="華康黑體 Std W7" panose="020B0700000000000000" pitchFamily="34" charset="-12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182906" y="3366911"/>
            <a:ext cx="430887" cy="913070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TW" altLang="en-US" sz="1600" dirty="0" smtClean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回大馬色</a:t>
            </a:r>
            <a:endParaRPr lang="en-US" sz="1600" dirty="0"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</p:txBody>
      </p:sp>
      <p:sp>
        <p:nvSpPr>
          <p:cNvPr id="73" name="Line 246"/>
          <p:cNvSpPr>
            <a:spLocks noChangeShapeType="1"/>
          </p:cNvSpPr>
          <p:nvPr/>
        </p:nvSpPr>
        <p:spPr bwMode="auto">
          <a:xfrm flipV="1">
            <a:off x="2702038" y="3138617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華康黑體 Std W7" panose="020B0700000000000000" pitchFamily="34" charset="-120"/>
              <a:ea typeface="華康黑體 Std W7" panose="020B0700000000000000" pitchFamily="34" charset="-120"/>
              <a:cs typeface="Arial" panose="020B0604020202020204" pitchFamily="34" charset="0"/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2485918" y="3368699"/>
            <a:ext cx="430887" cy="913070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TW" altLang="en-US" sz="1600" dirty="0" smtClean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耶路撒冷</a:t>
            </a:r>
            <a:endParaRPr lang="en-US" sz="1600" dirty="0"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</p:txBody>
      </p:sp>
      <p:sp>
        <p:nvSpPr>
          <p:cNvPr id="75" name="Line 246"/>
          <p:cNvSpPr>
            <a:spLocks noChangeShapeType="1"/>
          </p:cNvSpPr>
          <p:nvPr/>
        </p:nvSpPr>
        <p:spPr bwMode="auto">
          <a:xfrm flipV="1">
            <a:off x="4603878" y="3142799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華康黑體 Std W7" panose="020B0700000000000000" pitchFamily="34" charset="-120"/>
              <a:ea typeface="華康黑體 Std W7" panose="020B0700000000000000" pitchFamily="34" charset="-120"/>
              <a:cs typeface="Arial" panose="020B0604020202020204" pitchFamily="34" charset="0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4370965" y="3370403"/>
            <a:ext cx="430887" cy="913070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TW" altLang="en-US" sz="1600" dirty="0" smtClean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耶路撒冷</a:t>
            </a:r>
            <a:endParaRPr lang="en-US" sz="1600" dirty="0"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</p:txBody>
      </p:sp>
      <p:sp>
        <p:nvSpPr>
          <p:cNvPr id="78" name="Line 242"/>
          <p:cNvSpPr>
            <a:spLocks noChangeShapeType="1"/>
          </p:cNvSpPr>
          <p:nvPr/>
        </p:nvSpPr>
        <p:spPr bwMode="auto">
          <a:xfrm flipV="1">
            <a:off x="5800744" y="3135667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華康黑體 Std W7" panose="020B0700000000000000" pitchFamily="34" charset="-120"/>
              <a:ea typeface="華康黑體 Std W7" panose="020B0700000000000000" pitchFamily="34" charset="-120"/>
              <a:cs typeface="Arial" panose="020B0604020202020204" pitchFamily="34" charset="0"/>
            </a:endParaRPr>
          </a:p>
        </p:txBody>
      </p:sp>
      <p:sp>
        <p:nvSpPr>
          <p:cNvPr id="79" name="Text Box 260"/>
          <p:cNvSpPr txBox="1">
            <a:spLocks noChangeArrowheads="1"/>
          </p:cNvSpPr>
          <p:nvPr/>
        </p:nvSpPr>
        <p:spPr bwMode="auto">
          <a:xfrm>
            <a:off x="5622832" y="3340301"/>
            <a:ext cx="389850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華康黑體 Std W7" panose="020B0700000000000000" pitchFamily="34" charset="-120"/>
                <a:ea typeface="華康黑體 Std W7" panose="020B0700000000000000" pitchFamily="34" charset="-120"/>
                <a:cs typeface="Arial" panose="020B0604020202020204" pitchFamily="34" charset="0"/>
              </a:rPr>
              <a:t>以</a:t>
            </a:r>
            <a:endParaRPr kumimoji="0" lang="en-US" altLang="zh-TW" sz="16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華康黑體 Std W7" panose="020B0700000000000000" pitchFamily="34" charset="-120"/>
              <a:ea typeface="華康黑體 Std W7" panose="020B0700000000000000" pitchFamily="34" charset="-120"/>
              <a:cs typeface="Arial" panose="020B0604020202020204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華康黑體 Std W7" panose="020B0700000000000000" pitchFamily="34" charset="-120"/>
                <a:ea typeface="華康黑體 Std W7" panose="020B0700000000000000" pitchFamily="34" charset="-120"/>
                <a:cs typeface="Arial" panose="020B0604020202020204" pitchFamily="34" charset="0"/>
              </a:rPr>
              <a:t>弗</a:t>
            </a:r>
            <a:endParaRPr kumimoji="0" lang="en-US" altLang="zh-TW" sz="16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華康黑體 Std W7" panose="020B0700000000000000" pitchFamily="34" charset="-120"/>
              <a:ea typeface="華康黑體 Std W7" panose="020B0700000000000000" pitchFamily="34" charset="-120"/>
              <a:cs typeface="Arial" panose="020B0604020202020204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1600" dirty="0" smtClean="0">
                <a:solidFill>
                  <a:srgbClr val="00000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  <a:cs typeface="Arial" panose="020B0604020202020204" pitchFamily="34" charset="0"/>
              </a:rPr>
              <a:t>所</a:t>
            </a:r>
            <a:endParaRPr lang="en-US" altLang="zh-TW" sz="1600" dirty="0" smtClean="0">
              <a:solidFill>
                <a:srgbClr val="000000"/>
              </a:solidFill>
              <a:latin typeface="華康黑體 Std W7" panose="020B0700000000000000" pitchFamily="34" charset="-120"/>
              <a:ea typeface="華康黑體 Std W7" panose="020B0700000000000000" pitchFamily="34" charset="-120"/>
              <a:cs typeface="Arial" panose="020B0604020202020204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1600" dirty="0" smtClean="0">
                <a:solidFill>
                  <a:srgbClr val="00000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  <a:cs typeface="Arial" panose="020B0604020202020204" pitchFamily="34" charset="0"/>
              </a:rPr>
              <a:t>三</a:t>
            </a:r>
            <a:endParaRPr lang="en-US" altLang="zh-TW" sz="1600" dirty="0" smtClean="0">
              <a:solidFill>
                <a:srgbClr val="000000"/>
              </a:solidFill>
              <a:latin typeface="華康黑體 Std W7" panose="020B0700000000000000" pitchFamily="34" charset="-120"/>
              <a:ea typeface="華康黑體 Std W7" panose="020B0700000000000000" pitchFamily="34" charset="-120"/>
              <a:cs typeface="Arial" panose="020B0604020202020204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華康黑體 Std W7" panose="020B0700000000000000" pitchFamily="34" charset="-120"/>
                <a:ea typeface="華康黑體 Std W7" panose="020B0700000000000000" pitchFamily="34" charset="-120"/>
                <a:cs typeface="Arial" panose="020B0604020202020204" pitchFamily="34" charset="0"/>
              </a:rPr>
              <a:t>年</a:t>
            </a:r>
            <a:endParaRPr kumimoji="0" lang="zh-TW" altLang="en-US" sz="16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華康黑體 Std W7" panose="020B0700000000000000" pitchFamily="34" charset="-120"/>
              <a:ea typeface="華康黑體 Std W7" panose="020B0700000000000000" pitchFamily="34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0588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82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map-46-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5"/>
          <a:stretch>
            <a:fillRect/>
          </a:stretch>
        </p:blipFill>
        <p:spPr bwMode="auto">
          <a:xfrm>
            <a:off x="7144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25" name="Freeform 5"/>
          <p:cNvSpPr>
            <a:spLocks/>
          </p:cNvSpPr>
          <p:nvPr/>
        </p:nvSpPr>
        <p:spPr bwMode="auto">
          <a:xfrm>
            <a:off x="1927225" y="1165225"/>
            <a:ext cx="1549400" cy="3394075"/>
          </a:xfrm>
          <a:custGeom>
            <a:avLst/>
            <a:gdLst>
              <a:gd name="T0" fmla="*/ 0 w 976"/>
              <a:gd name="T1" fmla="*/ 0 h 2138"/>
              <a:gd name="T2" fmla="*/ 111 w 976"/>
              <a:gd name="T3" fmla="*/ 192 h 2138"/>
              <a:gd name="T4" fmla="*/ 245 w 976"/>
              <a:gd name="T5" fmla="*/ 322 h 2138"/>
              <a:gd name="T6" fmla="*/ 562 w 976"/>
              <a:gd name="T7" fmla="*/ 855 h 2138"/>
              <a:gd name="T8" fmla="*/ 568 w 976"/>
              <a:gd name="T9" fmla="*/ 1000 h 2138"/>
              <a:gd name="T10" fmla="*/ 493 w 976"/>
              <a:gd name="T11" fmla="*/ 1060 h 2138"/>
              <a:gd name="T12" fmla="*/ 402 w 976"/>
              <a:gd name="T13" fmla="*/ 1112 h 2138"/>
              <a:gd name="T14" fmla="*/ 343 w 976"/>
              <a:gd name="T15" fmla="*/ 1156 h 2138"/>
              <a:gd name="T16" fmla="*/ 263 w 976"/>
              <a:gd name="T17" fmla="*/ 1186 h 2138"/>
              <a:gd name="T18" fmla="*/ 236 w 976"/>
              <a:gd name="T19" fmla="*/ 1240 h 2138"/>
              <a:gd name="T20" fmla="*/ 300 w 976"/>
              <a:gd name="T21" fmla="*/ 1242 h 2138"/>
              <a:gd name="T22" fmla="*/ 418 w 976"/>
              <a:gd name="T23" fmla="*/ 1272 h 2138"/>
              <a:gd name="T24" fmla="*/ 540 w 976"/>
              <a:gd name="T25" fmla="*/ 1349 h 2138"/>
              <a:gd name="T26" fmla="*/ 591 w 976"/>
              <a:gd name="T27" fmla="*/ 1420 h 2138"/>
              <a:gd name="T28" fmla="*/ 671 w 976"/>
              <a:gd name="T29" fmla="*/ 1477 h 2138"/>
              <a:gd name="T30" fmla="*/ 679 w 976"/>
              <a:gd name="T31" fmla="*/ 1528 h 2138"/>
              <a:gd name="T32" fmla="*/ 717 w 976"/>
              <a:gd name="T33" fmla="*/ 1580 h 2138"/>
              <a:gd name="T34" fmla="*/ 788 w 976"/>
              <a:gd name="T35" fmla="*/ 1594 h 2138"/>
              <a:gd name="T36" fmla="*/ 932 w 976"/>
              <a:gd name="T37" fmla="*/ 1676 h 2138"/>
              <a:gd name="T38" fmla="*/ 973 w 976"/>
              <a:gd name="T39" fmla="*/ 1792 h 2138"/>
              <a:gd name="T40" fmla="*/ 948 w 976"/>
              <a:gd name="T41" fmla="*/ 1912 h 2138"/>
              <a:gd name="T42" fmla="*/ 949 w 976"/>
              <a:gd name="T43" fmla="*/ 2015 h 2138"/>
              <a:gd name="T44" fmla="*/ 930 w 976"/>
              <a:gd name="T45" fmla="*/ 2092 h 2138"/>
              <a:gd name="T46" fmla="*/ 903 w 976"/>
              <a:gd name="T47" fmla="*/ 2138 h 21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976" h="2138">
                <a:moveTo>
                  <a:pt x="0" y="0"/>
                </a:moveTo>
                <a:cubicBezTo>
                  <a:pt x="19" y="32"/>
                  <a:pt x="70" y="138"/>
                  <a:pt x="111" y="192"/>
                </a:cubicBezTo>
                <a:cubicBezTo>
                  <a:pt x="152" y="246"/>
                  <a:pt x="170" y="212"/>
                  <a:pt x="245" y="322"/>
                </a:cubicBezTo>
                <a:cubicBezTo>
                  <a:pt x="320" y="432"/>
                  <a:pt x="508" y="742"/>
                  <a:pt x="562" y="855"/>
                </a:cubicBezTo>
                <a:cubicBezTo>
                  <a:pt x="616" y="968"/>
                  <a:pt x="579" y="966"/>
                  <a:pt x="568" y="1000"/>
                </a:cubicBezTo>
                <a:cubicBezTo>
                  <a:pt x="557" y="1034"/>
                  <a:pt x="521" y="1041"/>
                  <a:pt x="493" y="1060"/>
                </a:cubicBezTo>
                <a:cubicBezTo>
                  <a:pt x="465" y="1079"/>
                  <a:pt x="427" y="1096"/>
                  <a:pt x="402" y="1112"/>
                </a:cubicBezTo>
                <a:cubicBezTo>
                  <a:pt x="377" y="1128"/>
                  <a:pt x="366" y="1144"/>
                  <a:pt x="343" y="1156"/>
                </a:cubicBezTo>
                <a:cubicBezTo>
                  <a:pt x="320" y="1168"/>
                  <a:pt x="281" y="1172"/>
                  <a:pt x="263" y="1186"/>
                </a:cubicBezTo>
                <a:cubicBezTo>
                  <a:pt x="245" y="1200"/>
                  <a:pt x="230" y="1231"/>
                  <a:pt x="236" y="1240"/>
                </a:cubicBezTo>
                <a:cubicBezTo>
                  <a:pt x="242" y="1249"/>
                  <a:pt x="270" y="1237"/>
                  <a:pt x="300" y="1242"/>
                </a:cubicBezTo>
                <a:cubicBezTo>
                  <a:pt x="330" y="1247"/>
                  <a:pt x="378" y="1254"/>
                  <a:pt x="418" y="1272"/>
                </a:cubicBezTo>
                <a:cubicBezTo>
                  <a:pt x="458" y="1290"/>
                  <a:pt x="511" y="1325"/>
                  <a:pt x="540" y="1349"/>
                </a:cubicBezTo>
                <a:cubicBezTo>
                  <a:pt x="569" y="1373"/>
                  <a:pt x="569" y="1399"/>
                  <a:pt x="591" y="1420"/>
                </a:cubicBezTo>
                <a:cubicBezTo>
                  <a:pt x="613" y="1441"/>
                  <a:pt x="656" y="1459"/>
                  <a:pt x="671" y="1477"/>
                </a:cubicBezTo>
                <a:cubicBezTo>
                  <a:pt x="686" y="1495"/>
                  <a:pt x="671" y="1511"/>
                  <a:pt x="679" y="1528"/>
                </a:cubicBezTo>
                <a:cubicBezTo>
                  <a:pt x="687" y="1545"/>
                  <a:pt x="699" y="1569"/>
                  <a:pt x="717" y="1580"/>
                </a:cubicBezTo>
                <a:cubicBezTo>
                  <a:pt x="735" y="1591"/>
                  <a:pt x="752" y="1578"/>
                  <a:pt x="788" y="1594"/>
                </a:cubicBezTo>
                <a:cubicBezTo>
                  <a:pt x="824" y="1610"/>
                  <a:pt x="901" y="1643"/>
                  <a:pt x="932" y="1676"/>
                </a:cubicBezTo>
                <a:cubicBezTo>
                  <a:pt x="963" y="1709"/>
                  <a:pt x="970" y="1753"/>
                  <a:pt x="973" y="1792"/>
                </a:cubicBezTo>
                <a:cubicBezTo>
                  <a:pt x="976" y="1831"/>
                  <a:pt x="952" y="1875"/>
                  <a:pt x="948" y="1912"/>
                </a:cubicBezTo>
                <a:cubicBezTo>
                  <a:pt x="944" y="1949"/>
                  <a:pt x="952" y="1985"/>
                  <a:pt x="949" y="2015"/>
                </a:cubicBezTo>
                <a:cubicBezTo>
                  <a:pt x="946" y="2045"/>
                  <a:pt x="938" y="2072"/>
                  <a:pt x="930" y="2092"/>
                </a:cubicBezTo>
                <a:cubicBezTo>
                  <a:pt x="922" y="2112"/>
                  <a:pt x="909" y="2128"/>
                  <a:pt x="903" y="2138"/>
                </a:cubicBezTo>
              </a:path>
            </a:pathLst>
          </a:custGeom>
          <a:noFill/>
          <a:ln w="28575" cmpd="sng">
            <a:solidFill>
              <a:schemeClr val="accent2"/>
            </a:solidFill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30726" name="Freeform 6"/>
          <p:cNvSpPr>
            <a:spLocks/>
          </p:cNvSpPr>
          <p:nvPr/>
        </p:nvSpPr>
        <p:spPr bwMode="auto">
          <a:xfrm>
            <a:off x="1978025" y="1036638"/>
            <a:ext cx="506413" cy="71437"/>
          </a:xfrm>
          <a:custGeom>
            <a:avLst/>
            <a:gdLst>
              <a:gd name="T0" fmla="*/ 319 w 319"/>
              <a:gd name="T1" fmla="*/ 0 h 45"/>
              <a:gd name="T2" fmla="*/ 168 w 319"/>
              <a:gd name="T3" fmla="*/ 38 h 45"/>
              <a:gd name="T4" fmla="*/ 0 w 319"/>
              <a:gd name="T5" fmla="*/ 45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19" h="45">
                <a:moveTo>
                  <a:pt x="319" y="0"/>
                </a:moveTo>
                <a:cubicBezTo>
                  <a:pt x="294" y="6"/>
                  <a:pt x="221" y="31"/>
                  <a:pt x="168" y="38"/>
                </a:cubicBezTo>
                <a:cubicBezTo>
                  <a:pt x="115" y="45"/>
                  <a:pt x="35" y="44"/>
                  <a:pt x="0" y="45"/>
                </a:cubicBezTo>
              </a:path>
            </a:pathLst>
          </a:custGeom>
          <a:noFill/>
          <a:ln w="28575" cmpd="sng">
            <a:solidFill>
              <a:schemeClr val="accent2"/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30727" name="Freeform 7"/>
          <p:cNvSpPr>
            <a:spLocks/>
          </p:cNvSpPr>
          <p:nvPr/>
        </p:nvSpPr>
        <p:spPr bwMode="auto">
          <a:xfrm>
            <a:off x="2628107" y="630238"/>
            <a:ext cx="1077912" cy="457200"/>
          </a:xfrm>
          <a:custGeom>
            <a:avLst/>
            <a:gdLst>
              <a:gd name="T0" fmla="*/ 679 w 679"/>
              <a:gd name="T1" fmla="*/ 21 h 288"/>
              <a:gd name="T2" fmla="*/ 538 w 679"/>
              <a:gd name="T3" fmla="*/ 16 h 288"/>
              <a:gd name="T4" fmla="*/ 456 w 679"/>
              <a:gd name="T5" fmla="*/ 117 h 288"/>
              <a:gd name="T6" fmla="*/ 274 w 679"/>
              <a:gd name="T7" fmla="*/ 265 h 288"/>
              <a:gd name="T8" fmla="*/ 0 w 679"/>
              <a:gd name="T9" fmla="*/ 256 h 2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79" h="288">
                <a:moveTo>
                  <a:pt x="679" y="21"/>
                </a:moveTo>
                <a:cubicBezTo>
                  <a:pt x="656" y="20"/>
                  <a:pt x="575" y="0"/>
                  <a:pt x="538" y="16"/>
                </a:cubicBezTo>
                <a:cubicBezTo>
                  <a:pt x="501" y="32"/>
                  <a:pt x="500" y="76"/>
                  <a:pt x="456" y="117"/>
                </a:cubicBezTo>
                <a:cubicBezTo>
                  <a:pt x="412" y="158"/>
                  <a:pt x="350" y="242"/>
                  <a:pt x="274" y="265"/>
                </a:cubicBezTo>
                <a:cubicBezTo>
                  <a:pt x="198" y="288"/>
                  <a:pt x="57" y="258"/>
                  <a:pt x="0" y="256"/>
                </a:cubicBezTo>
              </a:path>
            </a:pathLst>
          </a:custGeom>
          <a:noFill/>
          <a:ln w="28575" cmpd="sng">
            <a:solidFill>
              <a:schemeClr val="accent2"/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30728" name="Freeform 8"/>
          <p:cNvSpPr>
            <a:spLocks/>
          </p:cNvSpPr>
          <p:nvPr/>
        </p:nvSpPr>
        <p:spPr bwMode="auto">
          <a:xfrm>
            <a:off x="3801269" y="723900"/>
            <a:ext cx="1552575" cy="1387475"/>
          </a:xfrm>
          <a:custGeom>
            <a:avLst/>
            <a:gdLst>
              <a:gd name="T0" fmla="*/ 975 w 978"/>
              <a:gd name="T1" fmla="*/ 874 h 874"/>
              <a:gd name="T2" fmla="*/ 960 w 978"/>
              <a:gd name="T3" fmla="*/ 701 h 874"/>
              <a:gd name="T4" fmla="*/ 869 w 978"/>
              <a:gd name="T5" fmla="*/ 437 h 874"/>
              <a:gd name="T6" fmla="*/ 653 w 978"/>
              <a:gd name="T7" fmla="*/ 235 h 874"/>
              <a:gd name="T8" fmla="*/ 140 w 978"/>
              <a:gd name="T9" fmla="*/ 86 h 874"/>
              <a:gd name="T10" fmla="*/ 0 w 978"/>
              <a:gd name="T11" fmla="*/ 0 h 8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978" h="874">
                <a:moveTo>
                  <a:pt x="975" y="874"/>
                </a:moveTo>
                <a:cubicBezTo>
                  <a:pt x="976" y="824"/>
                  <a:pt x="978" y="774"/>
                  <a:pt x="960" y="701"/>
                </a:cubicBezTo>
                <a:cubicBezTo>
                  <a:pt x="942" y="628"/>
                  <a:pt x="920" y="515"/>
                  <a:pt x="869" y="437"/>
                </a:cubicBezTo>
                <a:cubicBezTo>
                  <a:pt x="818" y="359"/>
                  <a:pt x="775" y="294"/>
                  <a:pt x="653" y="235"/>
                </a:cubicBezTo>
                <a:cubicBezTo>
                  <a:pt x="531" y="176"/>
                  <a:pt x="249" y="125"/>
                  <a:pt x="140" y="86"/>
                </a:cubicBezTo>
                <a:cubicBezTo>
                  <a:pt x="31" y="47"/>
                  <a:pt x="29" y="18"/>
                  <a:pt x="0" y="0"/>
                </a:cubicBezTo>
              </a:path>
            </a:pathLst>
          </a:custGeom>
          <a:noFill/>
          <a:ln w="28575" cmpd="sng">
            <a:solidFill>
              <a:schemeClr val="accent2"/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30730" name="Oval 10"/>
          <p:cNvSpPr>
            <a:spLocks noChangeArrowheads="1"/>
          </p:cNvSpPr>
          <p:nvPr/>
        </p:nvSpPr>
        <p:spPr bwMode="auto">
          <a:xfrm>
            <a:off x="6292850" y="4176713"/>
            <a:ext cx="165100" cy="165100"/>
          </a:xfrm>
          <a:prstGeom prst="ellipse">
            <a:avLst/>
          </a:prstGeom>
          <a:solidFill>
            <a:srgbClr val="FF0000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30732" name="Freeform 12"/>
          <p:cNvSpPr>
            <a:spLocks/>
          </p:cNvSpPr>
          <p:nvPr/>
        </p:nvSpPr>
        <p:spPr bwMode="auto">
          <a:xfrm>
            <a:off x="3073400" y="4237038"/>
            <a:ext cx="292100" cy="339725"/>
          </a:xfrm>
          <a:custGeom>
            <a:avLst/>
            <a:gdLst>
              <a:gd name="T0" fmla="*/ 184 w 184"/>
              <a:gd name="T1" fmla="*/ 198 h 214"/>
              <a:gd name="T2" fmla="*/ 150 w 184"/>
              <a:gd name="T3" fmla="*/ 211 h 214"/>
              <a:gd name="T4" fmla="*/ 77 w 184"/>
              <a:gd name="T5" fmla="*/ 201 h 214"/>
              <a:gd name="T6" fmla="*/ 16 w 184"/>
              <a:gd name="T7" fmla="*/ 131 h 214"/>
              <a:gd name="T8" fmla="*/ 0 w 184"/>
              <a:gd name="T9" fmla="*/ 0 h 2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84" h="214">
                <a:moveTo>
                  <a:pt x="184" y="198"/>
                </a:moveTo>
                <a:cubicBezTo>
                  <a:pt x="178" y="200"/>
                  <a:pt x="168" y="211"/>
                  <a:pt x="150" y="211"/>
                </a:cubicBezTo>
                <a:cubicBezTo>
                  <a:pt x="132" y="211"/>
                  <a:pt x="99" y="214"/>
                  <a:pt x="77" y="201"/>
                </a:cubicBezTo>
                <a:cubicBezTo>
                  <a:pt x="55" y="188"/>
                  <a:pt x="29" y="165"/>
                  <a:pt x="16" y="131"/>
                </a:cubicBezTo>
                <a:cubicBezTo>
                  <a:pt x="3" y="97"/>
                  <a:pt x="3" y="27"/>
                  <a:pt x="0" y="0"/>
                </a:cubicBezTo>
              </a:path>
            </a:pathLst>
          </a:custGeom>
          <a:noFill/>
          <a:ln w="28575" cmpd="sng">
            <a:solidFill>
              <a:schemeClr val="accent2"/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30734" name="Oval 14"/>
          <p:cNvSpPr>
            <a:spLocks noChangeArrowheads="1"/>
          </p:cNvSpPr>
          <p:nvPr/>
        </p:nvSpPr>
        <p:spPr bwMode="auto">
          <a:xfrm>
            <a:off x="2219325" y="4083050"/>
            <a:ext cx="165100" cy="165100"/>
          </a:xfrm>
          <a:prstGeom prst="ellipse">
            <a:avLst/>
          </a:prstGeom>
          <a:solidFill>
            <a:srgbClr val="FF0000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30736" name="Oval 16"/>
          <p:cNvSpPr>
            <a:spLocks noChangeArrowheads="1"/>
          </p:cNvSpPr>
          <p:nvPr/>
        </p:nvSpPr>
        <p:spPr bwMode="auto">
          <a:xfrm>
            <a:off x="1803400" y="1030288"/>
            <a:ext cx="165100" cy="165100"/>
          </a:xfrm>
          <a:prstGeom prst="ellipse">
            <a:avLst/>
          </a:prstGeom>
          <a:solidFill>
            <a:srgbClr val="FF0000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30738" name="Oval 18"/>
          <p:cNvSpPr>
            <a:spLocks noChangeArrowheads="1"/>
          </p:cNvSpPr>
          <p:nvPr/>
        </p:nvSpPr>
        <p:spPr bwMode="auto">
          <a:xfrm>
            <a:off x="2459038" y="919163"/>
            <a:ext cx="165100" cy="165100"/>
          </a:xfrm>
          <a:prstGeom prst="ellipse">
            <a:avLst/>
          </a:prstGeom>
          <a:solidFill>
            <a:srgbClr val="FF0000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30740" name="Oval 20"/>
          <p:cNvSpPr>
            <a:spLocks noChangeArrowheads="1"/>
          </p:cNvSpPr>
          <p:nvPr/>
        </p:nvSpPr>
        <p:spPr bwMode="auto">
          <a:xfrm>
            <a:off x="3662363" y="563563"/>
            <a:ext cx="165100" cy="165100"/>
          </a:xfrm>
          <a:prstGeom prst="ellipse">
            <a:avLst/>
          </a:prstGeom>
          <a:solidFill>
            <a:srgbClr val="FF0000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30741" name="Oval 21"/>
          <p:cNvSpPr>
            <a:spLocks noChangeArrowheads="1"/>
          </p:cNvSpPr>
          <p:nvPr/>
        </p:nvSpPr>
        <p:spPr bwMode="auto">
          <a:xfrm>
            <a:off x="5262563" y="2070100"/>
            <a:ext cx="165100" cy="165100"/>
          </a:xfrm>
          <a:prstGeom prst="ellipse">
            <a:avLst/>
          </a:prstGeom>
          <a:solidFill>
            <a:srgbClr val="FF0000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30742" name="AutoShape 22"/>
          <p:cNvSpPr>
            <a:spLocks noChangeArrowheads="1"/>
          </p:cNvSpPr>
          <p:nvPr/>
        </p:nvSpPr>
        <p:spPr bwMode="auto">
          <a:xfrm>
            <a:off x="6708775" y="4071938"/>
            <a:ext cx="788988" cy="381000"/>
          </a:xfrm>
          <a:prstGeom prst="wedgeRectCallout">
            <a:avLst>
              <a:gd name="adj1" fmla="val -81185"/>
              <a:gd name="adj2" fmla="val -8750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algn="ctr"/>
            <a:r>
              <a:rPr lang="zh-TW" altLang="en-US" sz="1600" dirty="0">
                <a:solidFill>
                  <a:schemeClr val="accent2">
                    <a:lumMod val="75000"/>
                  </a:schemeClr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以弗所</a:t>
            </a:r>
          </a:p>
        </p:txBody>
      </p:sp>
      <p:sp>
        <p:nvSpPr>
          <p:cNvPr id="30743" name="AutoShape 23"/>
          <p:cNvSpPr>
            <a:spLocks noChangeArrowheads="1"/>
          </p:cNvSpPr>
          <p:nvPr/>
        </p:nvSpPr>
        <p:spPr bwMode="auto">
          <a:xfrm>
            <a:off x="4351338" y="2057400"/>
            <a:ext cx="766762" cy="381000"/>
          </a:xfrm>
          <a:prstGeom prst="wedgeRectCallout">
            <a:avLst>
              <a:gd name="adj1" fmla="val 67185"/>
              <a:gd name="adj2" fmla="val -24583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algn="ctr"/>
            <a:r>
              <a:rPr lang="zh-TW" altLang="en-US" sz="1600" dirty="0">
                <a:solidFill>
                  <a:schemeClr val="accent2">
                    <a:lumMod val="75000"/>
                  </a:schemeClr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特羅亞</a:t>
            </a:r>
          </a:p>
        </p:txBody>
      </p:sp>
      <p:sp>
        <p:nvSpPr>
          <p:cNvPr id="30744" name="AutoShape 24"/>
          <p:cNvSpPr>
            <a:spLocks noChangeArrowheads="1"/>
          </p:cNvSpPr>
          <p:nvPr/>
        </p:nvSpPr>
        <p:spPr bwMode="auto">
          <a:xfrm>
            <a:off x="4114800" y="287338"/>
            <a:ext cx="796925" cy="381000"/>
          </a:xfrm>
          <a:prstGeom prst="wedgeRectCallout">
            <a:avLst>
              <a:gd name="adj1" fmla="val -85259"/>
              <a:gd name="adj2" fmla="val 42500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algn="ctr"/>
            <a:r>
              <a:rPr lang="zh-TW" altLang="en-US" sz="1600" dirty="0">
                <a:solidFill>
                  <a:schemeClr val="accent2">
                    <a:lumMod val="75000"/>
                  </a:schemeClr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腓立比</a:t>
            </a:r>
          </a:p>
        </p:txBody>
      </p:sp>
      <p:sp>
        <p:nvSpPr>
          <p:cNvPr id="30745" name="AutoShape 25"/>
          <p:cNvSpPr>
            <a:spLocks noChangeArrowheads="1"/>
          </p:cNvSpPr>
          <p:nvPr/>
        </p:nvSpPr>
        <p:spPr bwMode="auto">
          <a:xfrm>
            <a:off x="1865313" y="211138"/>
            <a:ext cx="1244600" cy="381000"/>
          </a:xfrm>
          <a:prstGeom prst="wedgeRectCallout">
            <a:avLst>
              <a:gd name="adj1" fmla="val 5995"/>
              <a:gd name="adj2" fmla="val 130833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algn="ctr"/>
            <a:r>
              <a:rPr lang="zh-TW" altLang="en-US" sz="1600" dirty="0">
                <a:solidFill>
                  <a:schemeClr val="accent2">
                    <a:lumMod val="75000"/>
                  </a:schemeClr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帖撒羅尼迦</a:t>
            </a:r>
          </a:p>
        </p:txBody>
      </p:sp>
      <p:sp>
        <p:nvSpPr>
          <p:cNvPr id="30746" name="AutoShape 26"/>
          <p:cNvSpPr>
            <a:spLocks noChangeArrowheads="1"/>
          </p:cNvSpPr>
          <p:nvPr/>
        </p:nvSpPr>
        <p:spPr bwMode="auto">
          <a:xfrm>
            <a:off x="682625" y="704850"/>
            <a:ext cx="788988" cy="381000"/>
          </a:xfrm>
          <a:prstGeom prst="wedgeRectCallout">
            <a:avLst>
              <a:gd name="adj1" fmla="val 90241"/>
              <a:gd name="adj2" fmla="val 50833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algn="ctr"/>
            <a:r>
              <a:rPr lang="zh-TW" altLang="en-US" sz="1600" dirty="0">
                <a:solidFill>
                  <a:schemeClr val="accent2">
                    <a:lumMod val="75000"/>
                  </a:schemeClr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庇哩亞</a:t>
            </a:r>
          </a:p>
        </p:txBody>
      </p:sp>
      <p:sp>
        <p:nvSpPr>
          <p:cNvPr id="30747" name="AutoShape 27"/>
          <p:cNvSpPr>
            <a:spLocks noChangeArrowheads="1"/>
          </p:cNvSpPr>
          <p:nvPr/>
        </p:nvSpPr>
        <p:spPr bwMode="auto">
          <a:xfrm>
            <a:off x="3517900" y="3489325"/>
            <a:ext cx="596900" cy="381000"/>
          </a:xfrm>
          <a:prstGeom prst="wedgeRectCallout">
            <a:avLst>
              <a:gd name="adj1" fmla="val -107449"/>
              <a:gd name="adj2" fmla="val 10541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algn="ctr"/>
            <a:r>
              <a:rPr lang="zh-TW" altLang="en-US" sz="1600" dirty="0">
                <a:solidFill>
                  <a:schemeClr val="accent2">
                    <a:lumMod val="75000"/>
                  </a:schemeClr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雅典</a:t>
            </a:r>
          </a:p>
        </p:txBody>
      </p:sp>
      <p:sp>
        <p:nvSpPr>
          <p:cNvPr id="30748" name="AutoShape 28"/>
          <p:cNvSpPr>
            <a:spLocks noChangeArrowheads="1"/>
          </p:cNvSpPr>
          <p:nvPr/>
        </p:nvSpPr>
        <p:spPr bwMode="auto">
          <a:xfrm>
            <a:off x="1268413" y="3951288"/>
            <a:ext cx="768350" cy="381000"/>
          </a:xfrm>
          <a:prstGeom prst="wedgeRectCallout">
            <a:avLst>
              <a:gd name="adj1" fmla="val 73556"/>
              <a:gd name="adj2" fmla="val 8750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algn="ctr"/>
            <a:r>
              <a:rPr lang="zh-TW" altLang="en-US" dirty="0">
                <a:solidFill>
                  <a:srgbClr val="00800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哥林多</a:t>
            </a:r>
          </a:p>
        </p:txBody>
      </p:sp>
      <p:sp>
        <p:nvSpPr>
          <p:cNvPr id="30749" name="Text Box 29"/>
          <p:cNvSpPr txBox="1">
            <a:spLocks noChangeArrowheads="1"/>
          </p:cNvSpPr>
          <p:nvPr/>
        </p:nvSpPr>
        <p:spPr bwMode="auto">
          <a:xfrm>
            <a:off x="498475" y="109538"/>
            <a:ext cx="1250950" cy="519112"/>
          </a:xfrm>
          <a:prstGeom prst="rect">
            <a:avLst/>
          </a:prstGeom>
          <a:solidFill>
            <a:srgbClr val="000000">
              <a:alpha val="7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zh-TW" altLang="en-US" sz="2800" dirty="0">
                <a:solidFill>
                  <a:schemeClr val="bg1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馬其頓</a:t>
            </a:r>
          </a:p>
        </p:txBody>
      </p:sp>
      <p:sp>
        <p:nvSpPr>
          <p:cNvPr id="30750" name="Text Box 30"/>
          <p:cNvSpPr txBox="1">
            <a:spLocks noChangeArrowheads="1"/>
          </p:cNvSpPr>
          <p:nvPr/>
        </p:nvSpPr>
        <p:spPr bwMode="auto">
          <a:xfrm>
            <a:off x="1206500" y="3314700"/>
            <a:ext cx="1250950" cy="519113"/>
          </a:xfrm>
          <a:prstGeom prst="rect">
            <a:avLst/>
          </a:prstGeom>
          <a:solidFill>
            <a:srgbClr val="000000">
              <a:alpha val="7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zh-TW" altLang="en-US" sz="2800">
                <a:solidFill>
                  <a:schemeClr val="bg1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亞該亞</a:t>
            </a:r>
          </a:p>
        </p:txBody>
      </p:sp>
      <p:sp>
        <p:nvSpPr>
          <p:cNvPr id="30751" name="Text Box 31"/>
          <p:cNvSpPr txBox="1">
            <a:spLocks noChangeArrowheads="1"/>
          </p:cNvSpPr>
          <p:nvPr/>
        </p:nvSpPr>
        <p:spPr bwMode="auto">
          <a:xfrm>
            <a:off x="7178675" y="2832100"/>
            <a:ext cx="1250950" cy="519113"/>
          </a:xfrm>
          <a:prstGeom prst="rect">
            <a:avLst/>
          </a:prstGeom>
          <a:solidFill>
            <a:srgbClr val="000000">
              <a:alpha val="7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zh-TW" altLang="en-US" sz="2800">
                <a:solidFill>
                  <a:schemeClr val="bg1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亞西亞</a:t>
            </a:r>
          </a:p>
        </p:txBody>
      </p:sp>
      <p:sp>
        <p:nvSpPr>
          <p:cNvPr id="30755" name="Text Box 35"/>
          <p:cNvSpPr txBox="1">
            <a:spLocks noChangeArrowheads="1"/>
          </p:cNvSpPr>
          <p:nvPr/>
        </p:nvSpPr>
        <p:spPr bwMode="auto">
          <a:xfrm>
            <a:off x="197168" y="3960813"/>
            <a:ext cx="1050289" cy="338554"/>
          </a:xfrm>
          <a:prstGeom prst="rect">
            <a:avLst/>
          </a:prstGeom>
          <a:solidFill>
            <a:srgbClr val="A5002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zh-TW" sz="1600" dirty="0">
                <a:solidFill>
                  <a:schemeClr val="bg1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1</a:t>
            </a:r>
            <a:r>
              <a:rPr lang="zh-TW" altLang="en-US" sz="1600" dirty="0">
                <a:solidFill>
                  <a:schemeClr val="bg1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年</a:t>
            </a:r>
            <a:r>
              <a:rPr lang="en-US" altLang="zh-TW" sz="1600" dirty="0">
                <a:solidFill>
                  <a:schemeClr val="bg1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6</a:t>
            </a:r>
            <a:r>
              <a:rPr lang="zh-TW" altLang="en-US" sz="1600" dirty="0">
                <a:solidFill>
                  <a:schemeClr val="bg1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個月</a:t>
            </a:r>
          </a:p>
        </p:txBody>
      </p:sp>
      <p:sp>
        <p:nvSpPr>
          <p:cNvPr id="30760" name="Freeform 40"/>
          <p:cNvSpPr>
            <a:spLocks/>
          </p:cNvSpPr>
          <p:nvPr/>
        </p:nvSpPr>
        <p:spPr bwMode="auto">
          <a:xfrm>
            <a:off x="5389563" y="1473200"/>
            <a:ext cx="3754437" cy="660400"/>
          </a:xfrm>
          <a:custGeom>
            <a:avLst/>
            <a:gdLst>
              <a:gd name="T0" fmla="*/ 2365 w 2365"/>
              <a:gd name="T1" fmla="*/ 416 h 416"/>
              <a:gd name="T2" fmla="*/ 2167 w 2365"/>
              <a:gd name="T3" fmla="*/ 339 h 416"/>
              <a:gd name="T4" fmla="*/ 1959 w 2365"/>
              <a:gd name="T5" fmla="*/ 282 h 416"/>
              <a:gd name="T6" fmla="*/ 1661 w 2365"/>
              <a:gd name="T7" fmla="*/ 93 h 416"/>
              <a:gd name="T8" fmla="*/ 1235 w 2365"/>
              <a:gd name="T9" fmla="*/ 74 h 416"/>
              <a:gd name="T10" fmla="*/ 1069 w 2365"/>
              <a:gd name="T11" fmla="*/ 176 h 416"/>
              <a:gd name="T12" fmla="*/ 935 w 2365"/>
              <a:gd name="T13" fmla="*/ 208 h 416"/>
              <a:gd name="T14" fmla="*/ 781 w 2365"/>
              <a:gd name="T15" fmla="*/ 80 h 416"/>
              <a:gd name="T16" fmla="*/ 525 w 2365"/>
              <a:gd name="T17" fmla="*/ 0 h 416"/>
              <a:gd name="T18" fmla="*/ 253 w 2365"/>
              <a:gd name="T19" fmla="*/ 80 h 416"/>
              <a:gd name="T20" fmla="*/ 0 w 2365"/>
              <a:gd name="T21" fmla="*/ 381 h 4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2365" h="416">
                <a:moveTo>
                  <a:pt x="2365" y="416"/>
                </a:moveTo>
                <a:cubicBezTo>
                  <a:pt x="2332" y="403"/>
                  <a:pt x="2235" y="361"/>
                  <a:pt x="2167" y="339"/>
                </a:cubicBezTo>
                <a:cubicBezTo>
                  <a:pt x="2099" y="317"/>
                  <a:pt x="2043" y="323"/>
                  <a:pt x="1959" y="282"/>
                </a:cubicBezTo>
                <a:cubicBezTo>
                  <a:pt x="1875" y="241"/>
                  <a:pt x="1782" y="128"/>
                  <a:pt x="1661" y="93"/>
                </a:cubicBezTo>
                <a:cubicBezTo>
                  <a:pt x="1540" y="58"/>
                  <a:pt x="1334" y="60"/>
                  <a:pt x="1235" y="74"/>
                </a:cubicBezTo>
                <a:cubicBezTo>
                  <a:pt x="1136" y="88"/>
                  <a:pt x="1119" y="154"/>
                  <a:pt x="1069" y="176"/>
                </a:cubicBezTo>
                <a:cubicBezTo>
                  <a:pt x="1019" y="198"/>
                  <a:pt x="983" y="224"/>
                  <a:pt x="935" y="208"/>
                </a:cubicBezTo>
                <a:cubicBezTo>
                  <a:pt x="887" y="192"/>
                  <a:pt x="849" y="115"/>
                  <a:pt x="781" y="80"/>
                </a:cubicBezTo>
                <a:cubicBezTo>
                  <a:pt x="713" y="45"/>
                  <a:pt x="613" y="0"/>
                  <a:pt x="525" y="0"/>
                </a:cubicBezTo>
                <a:cubicBezTo>
                  <a:pt x="437" y="0"/>
                  <a:pt x="340" y="17"/>
                  <a:pt x="253" y="80"/>
                </a:cubicBezTo>
                <a:cubicBezTo>
                  <a:pt x="166" y="143"/>
                  <a:pt x="53" y="318"/>
                  <a:pt x="0" y="381"/>
                </a:cubicBezTo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30724" name="Freeform 4"/>
          <p:cNvSpPr>
            <a:spLocks/>
          </p:cNvSpPr>
          <p:nvPr/>
        </p:nvSpPr>
        <p:spPr bwMode="auto">
          <a:xfrm>
            <a:off x="2433638" y="4187825"/>
            <a:ext cx="3857625" cy="552450"/>
          </a:xfrm>
          <a:custGeom>
            <a:avLst/>
            <a:gdLst>
              <a:gd name="T0" fmla="*/ 2430 w 2430"/>
              <a:gd name="T1" fmla="*/ 50 h 348"/>
              <a:gd name="T2" fmla="*/ 2094 w 2430"/>
              <a:gd name="T3" fmla="*/ 98 h 348"/>
              <a:gd name="T4" fmla="*/ 1515 w 2430"/>
              <a:gd name="T5" fmla="*/ 274 h 348"/>
              <a:gd name="T6" fmla="*/ 1336 w 2430"/>
              <a:gd name="T7" fmla="*/ 311 h 348"/>
              <a:gd name="T8" fmla="*/ 1238 w 2430"/>
              <a:gd name="T9" fmla="*/ 344 h 348"/>
              <a:gd name="T10" fmla="*/ 1046 w 2430"/>
              <a:gd name="T11" fmla="*/ 296 h 348"/>
              <a:gd name="T12" fmla="*/ 948 w 2430"/>
              <a:gd name="T13" fmla="*/ 308 h 348"/>
              <a:gd name="T14" fmla="*/ 795 w 2430"/>
              <a:gd name="T15" fmla="*/ 311 h 348"/>
              <a:gd name="T16" fmla="*/ 675 w 2430"/>
              <a:gd name="T17" fmla="*/ 336 h 348"/>
              <a:gd name="T18" fmla="*/ 421 w 2430"/>
              <a:gd name="T19" fmla="*/ 242 h 348"/>
              <a:gd name="T20" fmla="*/ 222 w 2430"/>
              <a:gd name="T21" fmla="*/ 50 h 348"/>
              <a:gd name="T22" fmla="*/ 0 w 2430"/>
              <a:gd name="T23" fmla="*/ 0 h 3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2430" h="348">
                <a:moveTo>
                  <a:pt x="2430" y="50"/>
                </a:moveTo>
                <a:cubicBezTo>
                  <a:pt x="2334" y="54"/>
                  <a:pt x="2246" y="61"/>
                  <a:pt x="2094" y="98"/>
                </a:cubicBezTo>
                <a:cubicBezTo>
                  <a:pt x="1942" y="135"/>
                  <a:pt x="1641" y="238"/>
                  <a:pt x="1515" y="274"/>
                </a:cubicBezTo>
                <a:cubicBezTo>
                  <a:pt x="1389" y="310"/>
                  <a:pt x="1382" y="299"/>
                  <a:pt x="1336" y="311"/>
                </a:cubicBezTo>
                <a:cubicBezTo>
                  <a:pt x="1290" y="323"/>
                  <a:pt x="1286" y="346"/>
                  <a:pt x="1238" y="344"/>
                </a:cubicBezTo>
                <a:cubicBezTo>
                  <a:pt x="1190" y="342"/>
                  <a:pt x="1094" y="302"/>
                  <a:pt x="1046" y="296"/>
                </a:cubicBezTo>
                <a:cubicBezTo>
                  <a:pt x="998" y="290"/>
                  <a:pt x="990" y="306"/>
                  <a:pt x="948" y="308"/>
                </a:cubicBezTo>
                <a:cubicBezTo>
                  <a:pt x="906" y="310"/>
                  <a:pt x="840" y="306"/>
                  <a:pt x="795" y="311"/>
                </a:cubicBezTo>
                <a:cubicBezTo>
                  <a:pt x="750" y="316"/>
                  <a:pt x="737" y="348"/>
                  <a:pt x="675" y="336"/>
                </a:cubicBezTo>
                <a:cubicBezTo>
                  <a:pt x="613" y="324"/>
                  <a:pt x="496" y="290"/>
                  <a:pt x="421" y="242"/>
                </a:cubicBezTo>
                <a:cubicBezTo>
                  <a:pt x="346" y="194"/>
                  <a:pt x="292" y="90"/>
                  <a:pt x="222" y="50"/>
                </a:cubicBezTo>
                <a:cubicBezTo>
                  <a:pt x="152" y="10"/>
                  <a:pt x="46" y="10"/>
                  <a:pt x="0" y="0"/>
                </a:cubicBezTo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round/>
            <a:headEnd type="triangl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30761" name="Freeform 41"/>
          <p:cNvSpPr>
            <a:spLocks/>
          </p:cNvSpPr>
          <p:nvPr/>
        </p:nvSpPr>
        <p:spPr bwMode="auto">
          <a:xfrm>
            <a:off x="2397125" y="4013200"/>
            <a:ext cx="660400" cy="122238"/>
          </a:xfrm>
          <a:custGeom>
            <a:avLst/>
            <a:gdLst>
              <a:gd name="T0" fmla="*/ 416 w 416"/>
              <a:gd name="T1" fmla="*/ 42 h 77"/>
              <a:gd name="T2" fmla="*/ 183 w 416"/>
              <a:gd name="T3" fmla="*/ 6 h 77"/>
              <a:gd name="T4" fmla="*/ 0 w 416"/>
              <a:gd name="T5" fmla="*/ 77 h 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16" h="77">
                <a:moveTo>
                  <a:pt x="416" y="42"/>
                </a:moveTo>
                <a:cubicBezTo>
                  <a:pt x="334" y="21"/>
                  <a:pt x="252" y="0"/>
                  <a:pt x="183" y="6"/>
                </a:cubicBezTo>
                <a:cubicBezTo>
                  <a:pt x="114" y="12"/>
                  <a:pt x="66" y="43"/>
                  <a:pt x="0" y="77"/>
                </a:cubicBezTo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30731" name="Oval 11"/>
          <p:cNvSpPr>
            <a:spLocks noChangeArrowheads="1"/>
          </p:cNvSpPr>
          <p:nvPr/>
        </p:nvSpPr>
        <p:spPr bwMode="auto">
          <a:xfrm>
            <a:off x="3001963" y="4057650"/>
            <a:ext cx="165100" cy="165100"/>
          </a:xfrm>
          <a:prstGeom prst="ellipse">
            <a:avLst/>
          </a:prstGeom>
          <a:solidFill>
            <a:srgbClr val="FF0000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30762" name="Freeform 42"/>
          <p:cNvSpPr>
            <a:spLocks/>
          </p:cNvSpPr>
          <p:nvPr/>
        </p:nvSpPr>
        <p:spPr bwMode="auto">
          <a:xfrm>
            <a:off x="6051550" y="4271963"/>
            <a:ext cx="3082925" cy="2454275"/>
          </a:xfrm>
          <a:custGeom>
            <a:avLst/>
            <a:gdLst>
              <a:gd name="T0" fmla="*/ 169 w 1942"/>
              <a:gd name="T1" fmla="*/ 0 h 1546"/>
              <a:gd name="T2" fmla="*/ 111 w 1942"/>
              <a:gd name="T3" fmla="*/ 103 h 1546"/>
              <a:gd name="T4" fmla="*/ 25 w 1942"/>
              <a:gd name="T5" fmla="*/ 186 h 1546"/>
              <a:gd name="T6" fmla="*/ 15 w 1942"/>
              <a:gd name="T7" fmla="*/ 288 h 1546"/>
              <a:gd name="T8" fmla="*/ 114 w 1942"/>
              <a:gd name="T9" fmla="*/ 685 h 1546"/>
              <a:gd name="T10" fmla="*/ 274 w 1942"/>
              <a:gd name="T11" fmla="*/ 730 h 1546"/>
              <a:gd name="T12" fmla="*/ 182 w 1942"/>
              <a:gd name="T13" fmla="*/ 867 h 1546"/>
              <a:gd name="T14" fmla="*/ 252 w 1942"/>
              <a:gd name="T15" fmla="*/ 992 h 1546"/>
              <a:gd name="T16" fmla="*/ 633 w 1942"/>
              <a:gd name="T17" fmla="*/ 1059 h 1546"/>
              <a:gd name="T18" fmla="*/ 857 w 1942"/>
              <a:gd name="T19" fmla="*/ 1095 h 1546"/>
              <a:gd name="T20" fmla="*/ 1942 w 1942"/>
              <a:gd name="T21" fmla="*/ 1546 h 15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942" h="1546">
                <a:moveTo>
                  <a:pt x="169" y="0"/>
                </a:moveTo>
                <a:cubicBezTo>
                  <a:pt x="152" y="36"/>
                  <a:pt x="135" y="72"/>
                  <a:pt x="111" y="103"/>
                </a:cubicBezTo>
                <a:cubicBezTo>
                  <a:pt x="87" y="134"/>
                  <a:pt x="41" y="155"/>
                  <a:pt x="25" y="186"/>
                </a:cubicBezTo>
                <a:cubicBezTo>
                  <a:pt x="9" y="217"/>
                  <a:pt x="0" y="205"/>
                  <a:pt x="15" y="288"/>
                </a:cubicBezTo>
                <a:cubicBezTo>
                  <a:pt x="30" y="371"/>
                  <a:pt x="71" y="611"/>
                  <a:pt x="114" y="685"/>
                </a:cubicBezTo>
                <a:cubicBezTo>
                  <a:pt x="157" y="759"/>
                  <a:pt x="263" y="700"/>
                  <a:pt x="274" y="730"/>
                </a:cubicBezTo>
                <a:cubicBezTo>
                  <a:pt x="285" y="760"/>
                  <a:pt x="186" y="823"/>
                  <a:pt x="182" y="867"/>
                </a:cubicBezTo>
                <a:cubicBezTo>
                  <a:pt x="178" y="911"/>
                  <a:pt x="177" y="960"/>
                  <a:pt x="252" y="992"/>
                </a:cubicBezTo>
                <a:cubicBezTo>
                  <a:pt x="327" y="1024"/>
                  <a:pt x="532" y="1042"/>
                  <a:pt x="633" y="1059"/>
                </a:cubicBezTo>
                <a:cubicBezTo>
                  <a:pt x="734" y="1076"/>
                  <a:pt x="639" y="1014"/>
                  <a:pt x="857" y="1095"/>
                </a:cubicBezTo>
                <a:cubicBezTo>
                  <a:pt x="1075" y="1176"/>
                  <a:pt x="1742" y="1463"/>
                  <a:pt x="1942" y="1546"/>
                </a:cubicBezTo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30763" name="AutoShape 43"/>
          <p:cNvSpPr>
            <a:spLocks noChangeArrowheads="1"/>
          </p:cNvSpPr>
          <p:nvPr/>
        </p:nvSpPr>
        <p:spPr bwMode="auto">
          <a:xfrm>
            <a:off x="5173663" y="5956300"/>
            <a:ext cx="3787775" cy="679450"/>
          </a:xfrm>
          <a:prstGeom prst="ribbon">
            <a:avLst>
              <a:gd name="adj1" fmla="val 12500"/>
              <a:gd name="adj2" fmla="val 75000"/>
            </a:avLst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wrap="none" anchor="ctr"/>
          <a:lstStyle/>
          <a:p>
            <a:pPr algn="ctr"/>
            <a:r>
              <a:rPr lang="zh-TW" altLang="en-US" sz="2000" dirty="0">
                <a:solidFill>
                  <a:schemeClr val="accent2">
                    <a:lumMod val="75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保羅</a:t>
            </a:r>
            <a:r>
              <a:rPr lang="zh-TW" altLang="en-US" sz="2000" dirty="0">
                <a:solidFill>
                  <a:srgbClr val="C0000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第二次</a:t>
            </a:r>
            <a:r>
              <a:rPr lang="zh-TW" altLang="en-US" sz="2000" dirty="0">
                <a:solidFill>
                  <a:schemeClr val="accent2">
                    <a:lumMod val="75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旅行傳道</a:t>
            </a:r>
          </a:p>
        </p:txBody>
      </p:sp>
      <p:sp>
        <p:nvSpPr>
          <p:cNvPr id="30764" name="Text Box 44"/>
          <p:cNvSpPr txBox="1">
            <a:spLocks noChangeArrowheads="1"/>
          </p:cNvSpPr>
          <p:nvPr/>
        </p:nvSpPr>
        <p:spPr bwMode="auto">
          <a:xfrm>
            <a:off x="1252538" y="4394200"/>
            <a:ext cx="803275" cy="661988"/>
          </a:xfrm>
          <a:prstGeom prst="rect">
            <a:avLst/>
          </a:prstGeom>
          <a:solidFill>
            <a:srgbClr val="003300"/>
          </a:solidFill>
          <a:ln w="9525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10000"/>
              </a:lnSpc>
              <a:spcAft>
                <a:spcPct val="10000"/>
              </a:spcAft>
            </a:pPr>
            <a:r>
              <a:rPr lang="zh-TW" altLang="en-US" sz="1600" dirty="0">
                <a:solidFill>
                  <a:schemeClr val="bg1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亞居拉</a:t>
            </a:r>
          </a:p>
          <a:p>
            <a:pPr>
              <a:lnSpc>
                <a:spcPct val="110000"/>
              </a:lnSpc>
              <a:spcAft>
                <a:spcPct val="10000"/>
              </a:spcAft>
            </a:pPr>
            <a:r>
              <a:rPr lang="zh-TW" altLang="en-US" sz="1600" dirty="0">
                <a:solidFill>
                  <a:schemeClr val="bg1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百基拉</a:t>
            </a:r>
          </a:p>
        </p:txBody>
      </p:sp>
      <p:sp>
        <p:nvSpPr>
          <p:cNvPr id="30766" name="Text Box 46"/>
          <p:cNvSpPr txBox="1">
            <a:spLocks noChangeArrowheads="1"/>
          </p:cNvSpPr>
          <p:nvPr/>
        </p:nvSpPr>
        <p:spPr bwMode="auto">
          <a:xfrm>
            <a:off x="6705600" y="5194300"/>
            <a:ext cx="803275" cy="369888"/>
          </a:xfrm>
          <a:prstGeom prst="rect">
            <a:avLst/>
          </a:prstGeom>
          <a:solidFill>
            <a:srgbClr val="FF3300"/>
          </a:solidFill>
          <a:ln w="9525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10000"/>
              </a:lnSpc>
              <a:spcAft>
                <a:spcPct val="10000"/>
              </a:spcAft>
            </a:pPr>
            <a:r>
              <a:rPr lang="zh-TW" altLang="en-US" sz="1600" dirty="0">
                <a:solidFill>
                  <a:schemeClr val="bg1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亞波羅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432673" y="6137275"/>
            <a:ext cx="1257665" cy="400110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20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第三次</a:t>
            </a:r>
            <a:endParaRPr lang="en-US" sz="2000" dirty="0"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39" name="Text Box 35"/>
          <p:cNvSpPr txBox="1">
            <a:spLocks noChangeArrowheads="1"/>
          </p:cNvSpPr>
          <p:nvPr/>
        </p:nvSpPr>
        <p:spPr bwMode="auto">
          <a:xfrm>
            <a:off x="6787433" y="3713478"/>
            <a:ext cx="595036" cy="338554"/>
          </a:xfrm>
          <a:prstGeom prst="rect">
            <a:avLst/>
          </a:prstGeom>
          <a:solidFill>
            <a:srgbClr val="00B05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zh-TW" altLang="en-US" sz="16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三年</a:t>
            </a:r>
            <a:endParaRPr lang="zh-TW" altLang="en-US" sz="1600" dirty="0"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4" name="Curved Down Arrow 3"/>
          <p:cNvSpPr/>
          <p:nvPr/>
        </p:nvSpPr>
        <p:spPr bwMode="auto">
          <a:xfrm flipH="1" flipV="1">
            <a:off x="1973627" y="4265611"/>
            <a:ext cx="4484321" cy="890588"/>
          </a:xfrm>
          <a:prstGeom prst="curvedDownArrow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新細明體" panose="02020500000000000000" pitchFamily="18" charset="-12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892621" y="4794802"/>
            <a:ext cx="646331" cy="369332"/>
          </a:xfrm>
          <a:prstGeom prst="rect">
            <a:avLst/>
          </a:prstGeom>
          <a:solidFill>
            <a:srgbClr val="00B050"/>
          </a:solidFill>
        </p:spPr>
        <p:txBody>
          <a:bodyPr wrap="none" rtlCol="0">
            <a:spAutoFit/>
          </a:bodyPr>
          <a:lstStyle/>
          <a:p>
            <a:r>
              <a:rPr lang="zh-TW" altLang="en-US" dirty="0" smtClean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寫信</a:t>
            </a:r>
            <a:endParaRPr lang="en-US" dirty="0"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</p:txBody>
      </p:sp>
      <p:sp>
        <p:nvSpPr>
          <p:cNvPr id="11" name="Freeform 10"/>
          <p:cNvSpPr/>
          <p:nvPr/>
        </p:nvSpPr>
        <p:spPr bwMode="auto">
          <a:xfrm>
            <a:off x="7501525" y="4226511"/>
            <a:ext cx="1663990" cy="2303381"/>
          </a:xfrm>
          <a:custGeom>
            <a:avLst/>
            <a:gdLst>
              <a:gd name="connsiteX0" fmla="*/ 1663990 w 1663990"/>
              <a:gd name="connsiteY0" fmla="*/ 2303381 h 2303381"/>
              <a:gd name="connsiteX1" fmla="*/ 1341261 w 1663990"/>
              <a:gd name="connsiteY1" fmla="*/ 872614 h 2303381"/>
              <a:gd name="connsiteX2" fmla="*/ 674287 w 1663990"/>
              <a:gd name="connsiteY2" fmla="*/ 216397 h 2303381"/>
              <a:gd name="connsiteX3" fmla="*/ 28828 w 1663990"/>
              <a:gd name="connsiteY3" fmla="*/ 12002 h 2303381"/>
              <a:gd name="connsiteX4" fmla="*/ 104131 w 1663990"/>
              <a:gd name="connsiteY4" fmla="*/ 22760 h 2303381"/>
              <a:gd name="connsiteX5" fmla="*/ 104131 w 1663990"/>
              <a:gd name="connsiteY5" fmla="*/ 22760 h 2303381"/>
              <a:gd name="connsiteX6" fmla="*/ 39586 w 1663990"/>
              <a:gd name="connsiteY6" fmla="*/ 33517 h 2303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663990" h="2303381">
                <a:moveTo>
                  <a:pt x="1663990" y="2303381"/>
                </a:moveTo>
                <a:cubicBezTo>
                  <a:pt x="1585100" y="1761913"/>
                  <a:pt x="1506211" y="1220445"/>
                  <a:pt x="1341261" y="872614"/>
                </a:cubicBezTo>
                <a:cubicBezTo>
                  <a:pt x="1176311" y="524783"/>
                  <a:pt x="893026" y="359832"/>
                  <a:pt x="674287" y="216397"/>
                </a:cubicBezTo>
                <a:cubicBezTo>
                  <a:pt x="455548" y="72962"/>
                  <a:pt x="123854" y="44275"/>
                  <a:pt x="28828" y="12002"/>
                </a:cubicBezTo>
                <a:cubicBezTo>
                  <a:pt x="-66198" y="-20271"/>
                  <a:pt x="104131" y="22760"/>
                  <a:pt x="104131" y="22760"/>
                </a:cubicBezTo>
                <a:lnTo>
                  <a:pt x="104131" y="22760"/>
                </a:lnTo>
                <a:lnTo>
                  <a:pt x="39586" y="33517"/>
                </a:lnTo>
              </a:path>
            </a:pathLst>
          </a:custGeom>
          <a:noFill/>
          <a:ln w="38100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新細明體" panose="02020500000000000000" pitchFamily="18" charset="-12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9240" y="4332288"/>
            <a:ext cx="100540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600" dirty="0" smtClean="0">
                <a:solidFill>
                  <a:srgbClr val="00206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提多</a:t>
            </a:r>
            <a:endParaRPr lang="en-US" altLang="zh-TW" sz="1600" dirty="0" smtClean="0">
              <a:solidFill>
                <a:srgbClr val="002060"/>
              </a:solidFill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  <a:p>
            <a:r>
              <a:rPr lang="zh-TW" altLang="en-US" sz="1600" dirty="0" smtClean="0">
                <a:solidFill>
                  <a:srgbClr val="00206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基利司布</a:t>
            </a:r>
            <a:endParaRPr lang="en-US" altLang="zh-TW" sz="1600" dirty="0" smtClean="0">
              <a:solidFill>
                <a:srgbClr val="002060"/>
              </a:solidFill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  <a:p>
            <a:r>
              <a:rPr lang="zh-TW" altLang="en-US" sz="1600" dirty="0" smtClean="0">
                <a:solidFill>
                  <a:srgbClr val="00206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所提尼</a:t>
            </a:r>
            <a:endParaRPr lang="en-US" sz="1600" dirty="0">
              <a:solidFill>
                <a:srgbClr val="002060"/>
              </a:solidFill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715695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07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307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307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07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307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307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1000"/>
                                        <p:tgtEl>
                                          <p:spTgt spid="307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4636 0.01597 L 0.59636 0.01597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307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307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653 -0.10463 L -0.59653 -0.10463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307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00"/>
                            </p:stCondLst>
                            <p:childTnLst>
                              <p:par>
                                <p:cTn id="7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5" grpId="0" animBg="1"/>
      <p:bldP spid="30726" grpId="0" animBg="1"/>
      <p:bldP spid="30727" grpId="0" animBg="1"/>
      <p:bldP spid="30728" grpId="0" animBg="1"/>
      <p:bldP spid="30755" grpId="0" animBg="1"/>
      <p:bldP spid="30724" grpId="0" animBg="1"/>
      <p:bldP spid="30761" grpId="0" animBg="1"/>
      <p:bldP spid="30762" grpId="0" animBg="1"/>
      <p:bldP spid="30764" grpId="0" animBg="1"/>
      <p:bldP spid="30766" grpId="0" animBg="1"/>
      <p:bldP spid="2" grpId="0" animBg="1"/>
      <p:bldP spid="39" grpId="0" animBg="1"/>
      <p:bldP spid="4" grpId="0" animBg="1"/>
      <p:bldP spid="5" grpId="0" animBg="1"/>
      <p:bldP spid="11" grpId="0" animBg="1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streets-and-acrocorinth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03" name="Rectangle 7"/>
          <p:cNvSpPr>
            <a:spLocks noChangeArrowheads="1"/>
          </p:cNvSpPr>
          <p:nvPr/>
        </p:nvSpPr>
        <p:spPr bwMode="auto">
          <a:xfrm>
            <a:off x="0" y="3524642"/>
            <a:ext cx="9144000" cy="2709414"/>
          </a:xfrm>
          <a:prstGeom prst="rect">
            <a:avLst/>
          </a:prstGeom>
          <a:solidFill>
            <a:srgbClr val="000000">
              <a:alpha val="45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099" name="Text Box 3"/>
          <p:cNvSpPr txBox="1">
            <a:spLocks noChangeArrowheads="1"/>
          </p:cNvSpPr>
          <p:nvPr/>
        </p:nvSpPr>
        <p:spPr bwMode="auto">
          <a:xfrm>
            <a:off x="-88293" y="3556692"/>
            <a:ext cx="9555821" cy="26314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3000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zh-TW" alt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Arial" panose="020B0604020202020204" pitchFamily="34" charset="0"/>
              </a:rPr>
              <a:t>哥林多位於希臘半島，連接希臘</a:t>
            </a:r>
            <a:r>
              <a:rPr kumimoji="0" lang="zh-TW" alt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Arial" panose="020B0604020202020204" pitchFamily="34" charset="0"/>
              </a:rPr>
              <a:t>南北</a:t>
            </a:r>
            <a:r>
              <a:rPr kumimoji="0" lang="zh-TW" alt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Arial" panose="020B0604020202020204" pitchFamily="34" charset="0"/>
              </a:rPr>
              <a:t>部及</a:t>
            </a:r>
            <a:r>
              <a:rPr kumimoji="0" lang="zh-TW" alt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Arial" panose="020B0604020202020204" pitchFamily="34" charset="0"/>
              </a:rPr>
              <a:t>歐亞</a:t>
            </a:r>
            <a:r>
              <a:rPr kumimoji="0" lang="zh-TW" alt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Arial" panose="020B0604020202020204" pitchFamily="34" charset="0"/>
              </a:rPr>
              <a:t>兩洲貿易的重鎮</a:t>
            </a:r>
            <a:endParaRPr kumimoji="0" lang="en-US" altLang="zh-TW" sz="2200" b="0" i="0" u="none" strike="noStrike" kern="120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華康黑體 Std W9" panose="020B0900000000000000" pitchFamily="34" charset="-120"/>
              <a:ea typeface="華康黑體 Std W9" panose="020B0900000000000000" pitchFamily="34" charset="-120"/>
              <a:cs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3000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zh-TW" alt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Arial" panose="020B0604020202020204" pitchFamily="34" charset="0"/>
              </a:rPr>
              <a:t>它為亞該亞首府，羅馬帝國第四大城</a:t>
            </a:r>
            <a:r>
              <a:rPr kumimoji="0" lang="en-US" altLang="zh-TW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Arial" panose="020B0604020202020204" pitchFamily="34" charset="0"/>
              </a:rPr>
              <a:t>(</a:t>
            </a:r>
            <a:r>
              <a:rPr kumimoji="0" lang="zh-TW" alt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Arial" panose="020B0604020202020204" pitchFamily="34" charset="0"/>
              </a:rPr>
              <a:t>僅次於羅馬、亞力山太、安提阿</a:t>
            </a:r>
            <a:r>
              <a:rPr kumimoji="0" lang="en-US" altLang="zh-TW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Arial" panose="020B0604020202020204" pitchFamily="34" charset="0"/>
              </a:rPr>
              <a:t>)</a:t>
            </a:r>
            <a:endParaRPr kumimoji="0" lang="zh-TW" altLang="en-US" sz="2200" b="0" i="0" u="none" strike="noStrike" kern="120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華康黑體 Std W9" panose="020B0900000000000000" pitchFamily="34" charset="-120"/>
              <a:ea typeface="華康黑體 Std W9" panose="020B0900000000000000" pitchFamily="34" charset="-120"/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30000"/>
              </a:spcAft>
              <a:buFontTx/>
              <a:buChar char="•"/>
              <a:defRPr/>
            </a:pPr>
            <a:r>
              <a:rPr kumimoji="0" lang="zh-TW" alt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Arial" panose="020B0604020202020204" pitchFamily="34" charset="0"/>
              </a:rPr>
              <a:t>人口</a:t>
            </a:r>
            <a:r>
              <a:rPr kumimoji="0" lang="en-US" altLang="zh-TW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Arial" panose="020B0604020202020204" pitchFamily="34" charset="0"/>
              </a:rPr>
              <a:t>25</a:t>
            </a:r>
            <a:r>
              <a:rPr kumimoji="0" lang="zh-TW" alt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Arial" panose="020B0604020202020204" pitchFamily="34" charset="0"/>
              </a:rPr>
              <a:t>萬</a:t>
            </a:r>
            <a:r>
              <a:rPr lang="zh-TW" altLang="en-US" sz="2200" dirty="0">
                <a:solidFill>
                  <a:srgbClr val="FFFFFF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  <a:cs typeface="Arial" panose="020B0604020202020204" pitchFamily="34" charset="0"/>
              </a:rPr>
              <a:t>，居民來自帝國各地，人種複雜，貧富懸</a:t>
            </a:r>
            <a:r>
              <a:rPr lang="zh-TW" altLang="en-US" sz="2200" dirty="0" smtClean="0">
                <a:solidFill>
                  <a:srgbClr val="FFFFFF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  <a:cs typeface="Arial" panose="020B0604020202020204" pitchFamily="34" charset="0"/>
              </a:rPr>
              <a:t>殊，</a:t>
            </a:r>
            <a:r>
              <a:rPr kumimoji="0" lang="zh-TW" alt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Arial" panose="020B0604020202020204" pitchFamily="34" charset="0"/>
              </a:rPr>
              <a:t>三分之二為奴隸</a:t>
            </a:r>
            <a:endParaRPr kumimoji="0" lang="en-US" altLang="zh-TW" sz="2200" b="0" i="0" u="none" strike="noStrike" kern="120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華康黑體 Std W9" panose="020B0900000000000000" pitchFamily="34" charset="-120"/>
              <a:ea typeface="華康黑體 Std W9" panose="020B0900000000000000" pitchFamily="34" charset="-120"/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30000"/>
              </a:spcAft>
              <a:buFontTx/>
              <a:buChar char="•"/>
              <a:defRPr/>
            </a:pPr>
            <a:r>
              <a:rPr kumimoji="0" lang="zh-TW" alt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Arial" panose="020B0604020202020204" pitchFamily="34" charset="0"/>
              </a:rPr>
              <a:t>它是保羅</a:t>
            </a:r>
            <a:r>
              <a:rPr kumimoji="0" lang="zh-TW" alt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Arial" panose="020B0604020202020204" pitchFamily="34" charset="0"/>
              </a:rPr>
              <a:t>第二次佈道</a:t>
            </a:r>
            <a:r>
              <a:rPr kumimoji="0" lang="zh-TW" alt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Arial" panose="020B0604020202020204" pitchFamily="34" charset="0"/>
              </a:rPr>
              <a:t>中所到人口最多、最富裕、也是</a:t>
            </a:r>
            <a:r>
              <a:rPr kumimoji="0" lang="zh-TW" alt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Arial" panose="020B0604020202020204" pitchFamily="34" charset="0"/>
              </a:rPr>
              <a:t>道德</a:t>
            </a:r>
            <a:r>
              <a:rPr kumimoji="0" lang="zh-TW" alt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Arial" panose="020B0604020202020204" pitchFamily="34" charset="0"/>
              </a:rPr>
              <a:t>最</a:t>
            </a:r>
            <a:r>
              <a:rPr kumimoji="0" lang="zh-TW" alt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Arial" panose="020B0604020202020204" pitchFamily="34" charset="0"/>
              </a:rPr>
              <a:t>墮落</a:t>
            </a:r>
            <a:r>
              <a:rPr kumimoji="0" lang="zh-TW" alt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Arial" panose="020B0604020202020204" pitchFamily="34" charset="0"/>
              </a:rPr>
              <a:t>的城市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3000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zh-TW" alt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Arial" panose="020B0604020202020204" pitchFamily="34" charset="0"/>
              </a:rPr>
              <a:t>古代俗語：「</a:t>
            </a:r>
            <a:r>
              <a:rPr kumimoji="0" lang="zh-TW" alt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Arial" panose="020B0604020202020204" pitchFamily="34" charset="0"/>
              </a:rPr>
              <a:t>活要活得像哥林多人</a:t>
            </a:r>
            <a:r>
              <a:rPr kumimoji="0" lang="zh-TW" alt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Arial" panose="020B0604020202020204" pitchFamily="34" charset="0"/>
              </a:rPr>
              <a:t>」，刻劃出此城的淫猥，放蕩縱慾</a:t>
            </a:r>
            <a:endParaRPr kumimoji="0" lang="en-US" altLang="zh-TW" sz="2200" b="0" i="0" u="none" strike="noStrike" kern="120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華康黑體 Std W9" panose="020B0900000000000000" pitchFamily="34" charset="-120"/>
              <a:ea typeface="華康黑體 Std W9" panose="020B0900000000000000" pitchFamily="34" charset="-120"/>
              <a:cs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30000"/>
              </a:spcAft>
              <a:buClrTx/>
              <a:buSzTx/>
              <a:buFontTx/>
              <a:buChar char="•"/>
              <a:tabLst/>
              <a:defRPr/>
            </a:pPr>
            <a:r>
              <a:rPr lang="zh-TW" altLang="en-US" sz="2200" dirty="0" smtClean="0">
                <a:solidFill>
                  <a:srgbClr val="FFFFFF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  <a:cs typeface="Arial" panose="020B0604020202020204" pitchFamily="34" charset="0"/>
              </a:rPr>
              <a:t>哥林多人</a:t>
            </a:r>
            <a:r>
              <a:rPr lang="zh-TW" altLang="en-US" sz="2200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  <a:cs typeface="Arial" panose="020B0604020202020204" pitchFamily="34" charset="0"/>
              </a:rPr>
              <a:t>崇拜智慧</a:t>
            </a:r>
            <a:r>
              <a:rPr lang="zh-TW" altLang="en-US" sz="2200" dirty="0" smtClean="0">
                <a:solidFill>
                  <a:srgbClr val="FFFFFF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  <a:cs typeface="Arial" panose="020B0604020202020204" pitchFamily="34" charset="0"/>
              </a:rPr>
              <a:t>，偏重</a:t>
            </a:r>
            <a:r>
              <a:rPr lang="zh-TW" altLang="en-US" sz="2200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  <a:cs typeface="Arial" panose="020B0604020202020204" pitchFamily="34" charset="0"/>
              </a:rPr>
              <a:t>哲學知識</a:t>
            </a:r>
            <a:r>
              <a:rPr lang="zh-TW" altLang="en-US" sz="2200" dirty="0" smtClean="0">
                <a:solidFill>
                  <a:srgbClr val="FFFFFF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  <a:cs typeface="Arial" panose="020B0604020202020204" pitchFamily="34" charset="0"/>
              </a:rPr>
              <a:t>，口才辯論</a:t>
            </a:r>
            <a:endParaRPr kumimoji="0" lang="zh-TW" altLang="en-US" sz="2200" b="0" i="0" u="none" strike="noStrike" kern="120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華康黑體 Std W9" panose="020B0900000000000000" pitchFamily="34" charset="-120"/>
              <a:ea typeface="華康黑體 Std W9" panose="020B0900000000000000" pitchFamily="34" charset="-120"/>
              <a:cs typeface="Arial" panose="020B0604020202020204" pitchFamily="34" charset="0"/>
            </a:endParaRPr>
          </a:p>
        </p:txBody>
      </p:sp>
      <p:sp>
        <p:nvSpPr>
          <p:cNvPr id="4100" name="AutoShape 4"/>
          <p:cNvSpPr>
            <a:spLocks noChangeArrowheads="1"/>
          </p:cNvSpPr>
          <p:nvPr/>
        </p:nvSpPr>
        <p:spPr bwMode="auto">
          <a:xfrm>
            <a:off x="5435599" y="249237"/>
            <a:ext cx="3614615" cy="2247777"/>
          </a:xfrm>
          <a:prstGeom prst="wedgeRectCallout">
            <a:avLst>
              <a:gd name="adj1" fmla="val -88157"/>
              <a:gd name="adj2" fmla="val -18616"/>
            </a:avLst>
          </a:prstGeom>
          <a:solidFill>
            <a:srgbClr val="FFFF99">
              <a:alpha val="60001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marL="0" marR="0" lvl="0" indent="0" algn="l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華康黑體 Std W7" panose="020B0700000000000000" pitchFamily="34" charset="-120"/>
                <a:ea typeface="華康黑體 Std W7" panose="020B0700000000000000" pitchFamily="34" charset="-120"/>
                <a:cs typeface="Arial" panose="020B0604020202020204" pitchFamily="34" charset="0"/>
              </a:rPr>
              <a:t>衛城：上有</a:t>
            </a:r>
            <a:r>
              <a:rPr lang="zh-TW" altLang="en-US" sz="2200" dirty="0" smtClean="0">
                <a:solidFill>
                  <a:srgbClr val="00000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  <a:cs typeface="Arial" panose="020B0604020202020204" pitchFamily="34" charset="0"/>
              </a:rPr>
              <a:t>亞弗羅底</a:t>
            </a:r>
            <a:r>
              <a:rPr kumimoji="0" lang="zh-TW" alt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華康黑體 Std W7" panose="020B0700000000000000" pitchFamily="34" charset="-120"/>
                <a:ea typeface="華康黑體 Std W7" panose="020B0700000000000000" pitchFamily="34" charset="-120"/>
                <a:cs typeface="Arial" panose="020B0604020202020204" pitchFamily="34" charset="0"/>
              </a:rPr>
              <a:t>女神廟</a:t>
            </a:r>
          </a:p>
          <a:p>
            <a:pPr marL="0" marR="0" lvl="0" indent="0" algn="l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華康黑體 Std W7" panose="020B0700000000000000" pitchFamily="34" charset="-120"/>
                <a:ea typeface="華康黑體 Std W7" panose="020B0700000000000000" pitchFamily="34" charset="-120"/>
                <a:cs typeface="Arial" panose="020B0604020202020204" pitchFamily="34" charset="0"/>
              </a:rPr>
              <a:t>(</a:t>
            </a:r>
            <a:r>
              <a:rPr kumimoji="0" lang="en-US" altLang="zh-TW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華康黑體 Std W7" panose="020B0700000000000000" pitchFamily="34" charset="-120"/>
                <a:ea typeface="華康黑體 Std W7" panose="020B0700000000000000" pitchFamily="34" charset="-120"/>
                <a:cs typeface="Arial" panose="020B0604020202020204" pitchFamily="34" charset="0"/>
              </a:rPr>
              <a:t>Aphrodite</a:t>
            </a:r>
            <a:r>
              <a:rPr kumimoji="0" lang="en-US" altLang="zh-TW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華康黑體 Std W7" panose="020B0700000000000000" pitchFamily="34" charset="-120"/>
                <a:ea typeface="華康黑體 Std W7" panose="020B0700000000000000" pitchFamily="34" charset="-120"/>
                <a:cs typeface="Arial" panose="020B0604020202020204" pitchFamily="34" charset="0"/>
              </a:rPr>
              <a:t> = </a:t>
            </a:r>
            <a:r>
              <a:rPr kumimoji="0" lang="zh-TW" alt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華康黑體 Std W7" panose="020B0700000000000000" pitchFamily="34" charset="-120"/>
                <a:ea typeface="華康黑體 Std W7" panose="020B0700000000000000" pitchFamily="34" charset="-120"/>
                <a:cs typeface="Arial" panose="020B0604020202020204" pitchFamily="34" charset="0"/>
              </a:rPr>
              <a:t>愛、美與性感之女神</a:t>
            </a:r>
            <a:r>
              <a:rPr kumimoji="0" lang="en-US" altLang="zh-TW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華康黑體 Std W7" panose="020B0700000000000000" pitchFamily="34" charset="-120"/>
                <a:ea typeface="華康黑體 Std W7" panose="020B0700000000000000" pitchFamily="34" charset="-120"/>
                <a:cs typeface="Arial" panose="020B0604020202020204" pitchFamily="34" charset="0"/>
              </a:rPr>
              <a:t>)</a:t>
            </a:r>
            <a:r>
              <a:rPr kumimoji="0" lang="en-US" altLang="zh-TW" sz="2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華康黑體 Std W7" panose="020B0700000000000000" pitchFamily="34" charset="-120"/>
                <a:ea typeface="華康黑體 Std W7" panose="020B0700000000000000" pitchFamily="34" charset="-120"/>
                <a:cs typeface="Arial" panose="020B0604020202020204" pitchFamily="34" charset="0"/>
              </a:rPr>
              <a:t> </a:t>
            </a:r>
            <a:r>
              <a:rPr kumimoji="0" lang="zh-TW" alt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華康黑體 Std W7" panose="020B0700000000000000" pitchFamily="34" charset="-120"/>
                <a:ea typeface="華康黑體 Std W7" panose="020B0700000000000000" pitchFamily="34" charset="-120"/>
                <a:cs typeface="Arial" panose="020B0604020202020204" pitchFamily="34" charset="0"/>
              </a:rPr>
              <a:t>相</a:t>
            </a:r>
            <a:r>
              <a:rPr lang="zh-TW" altLang="en-US" sz="2200" dirty="0">
                <a:solidFill>
                  <a:srgbClr val="00000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  <a:cs typeface="Arial" panose="020B0604020202020204" pitchFamily="34" charset="0"/>
              </a:rPr>
              <a:t>對</a:t>
            </a:r>
            <a:r>
              <a:rPr kumimoji="0" lang="zh-TW" alt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華康黑體 Std W7" panose="020B0700000000000000" pitchFamily="34" charset="-120"/>
                <a:ea typeface="華康黑體 Std W7" panose="020B0700000000000000" pitchFamily="34" charset="-120"/>
                <a:cs typeface="Arial" panose="020B0604020202020204" pitchFamily="34" charset="0"/>
              </a:rPr>
              <a:t>於羅馬神話的</a:t>
            </a:r>
            <a:r>
              <a:rPr kumimoji="0" lang="zh-TW" alt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華康黑體 Std W7" panose="020B0700000000000000" pitchFamily="34" charset="-120"/>
                <a:ea typeface="華康黑體 Std W7" panose="020B0700000000000000" pitchFamily="34" charset="-120"/>
                <a:cs typeface="Arial" panose="020B0604020202020204" pitchFamily="34" charset="0"/>
              </a:rPr>
              <a:t>維納斯</a:t>
            </a:r>
            <a:r>
              <a:rPr kumimoji="0" lang="en-US" altLang="zh-TW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華康黑體 Std W7" panose="020B0700000000000000" pitchFamily="34" charset="-120"/>
                <a:ea typeface="華康黑體 Std W7" panose="020B0700000000000000" pitchFamily="34" charset="-120"/>
                <a:cs typeface="Arial" panose="020B0604020202020204" pitchFamily="34" charset="0"/>
              </a:rPr>
              <a:t>)</a:t>
            </a:r>
            <a:r>
              <a:rPr kumimoji="0" lang="zh-TW" alt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華康黑體 Std W7" panose="020B0700000000000000" pitchFamily="34" charset="-120"/>
                <a:ea typeface="華康黑體 Std W7" panose="020B0700000000000000" pitchFamily="34" charset="-120"/>
                <a:cs typeface="Arial" panose="020B0604020202020204" pitchFamily="34" charset="0"/>
              </a:rPr>
              <a:t>，其中有一千廟妓。</a:t>
            </a:r>
            <a:endParaRPr kumimoji="0" lang="en-US" altLang="zh-TW" sz="22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華康黑體 Std W7" panose="020B0700000000000000" pitchFamily="34" charset="-120"/>
              <a:ea typeface="華康黑體 Std W7" panose="020B0700000000000000" pitchFamily="34" charset="-120"/>
              <a:cs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2200" noProof="0" dirty="0" smtClean="0">
                <a:solidFill>
                  <a:srgbClr val="00000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  <a:cs typeface="Arial" panose="020B0604020202020204" pitchFamily="34" charset="0"/>
              </a:rPr>
              <a:t>全城至少有</a:t>
            </a:r>
            <a:r>
              <a:rPr lang="en-US" altLang="zh-TW" sz="2200" noProof="0" dirty="0" smtClean="0">
                <a:solidFill>
                  <a:srgbClr val="00000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  <a:cs typeface="Arial" panose="020B0604020202020204" pitchFamily="34" charset="0"/>
              </a:rPr>
              <a:t>12</a:t>
            </a:r>
            <a:r>
              <a:rPr lang="zh-TW" altLang="en-US" sz="2200" noProof="0" dirty="0" smtClean="0">
                <a:solidFill>
                  <a:srgbClr val="00000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  <a:cs typeface="Arial" panose="020B0604020202020204" pitchFamily="34" charset="0"/>
              </a:rPr>
              <a:t>座不同的廟宇</a:t>
            </a:r>
            <a:endParaRPr kumimoji="0" lang="zh-TW" altLang="en-US" sz="22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華康黑體 Std W7" panose="020B0700000000000000" pitchFamily="34" charset="-120"/>
              <a:ea typeface="華康黑體 Std W7" panose="020B0700000000000000" pitchFamily="34" charset="-120"/>
              <a:cs typeface="Arial" panose="020B0604020202020204" pitchFamily="34" charset="0"/>
            </a:endParaRPr>
          </a:p>
        </p:txBody>
      </p:sp>
      <p:sp>
        <p:nvSpPr>
          <p:cNvPr id="4102" name="Text Box 6"/>
          <p:cNvSpPr txBox="1">
            <a:spLocks noChangeArrowheads="1"/>
          </p:cNvSpPr>
          <p:nvPr/>
        </p:nvSpPr>
        <p:spPr bwMode="auto">
          <a:xfrm>
            <a:off x="33906" y="6386998"/>
            <a:ext cx="2646878" cy="461665"/>
          </a:xfrm>
          <a:prstGeom prst="rect">
            <a:avLst/>
          </a:prstGeom>
          <a:solidFill>
            <a:srgbClr val="FFFFCC"/>
          </a:solidFill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3000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Arial" panose="020B0604020202020204" pitchFamily="34" charset="0"/>
              </a:rPr>
              <a:t>哥林多古街道遺跡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6960" y="189966"/>
            <a:ext cx="20585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200" dirty="0" smtClean="0">
                <a:solidFill>
                  <a:srgbClr val="80000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三</a:t>
            </a:r>
            <a:r>
              <a:rPr lang="en-US" altLang="zh-TW" sz="3200" dirty="0" smtClean="0">
                <a:solidFill>
                  <a:srgbClr val="80000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.</a:t>
            </a:r>
            <a:r>
              <a:rPr lang="zh-TW" altLang="en-US" sz="3200" dirty="0" smtClean="0">
                <a:solidFill>
                  <a:srgbClr val="80000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 背境：</a:t>
            </a:r>
            <a:endParaRPr lang="en-US" sz="3200" dirty="0">
              <a:solidFill>
                <a:srgbClr val="800000"/>
              </a:solidFill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884431" y="5757298"/>
            <a:ext cx="322395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20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(</a:t>
            </a:r>
            <a:r>
              <a:rPr lang="zh-TW" altLang="en-US" sz="220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媲美</a:t>
            </a:r>
            <a:r>
              <a:rPr lang="en-US" altLang="zh-TW" sz="220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21</a:t>
            </a:r>
            <a:r>
              <a:rPr lang="zh-TW" altLang="en-US" sz="220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世紀的加洲灣區</a:t>
            </a:r>
            <a:r>
              <a:rPr lang="en-US" altLang="zh-TW" sz="220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)</a:t>
            </a:r>
            <a:endParaRPr lang="en-US" sz="2200" dirty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850852047"/>
      </p:ext>
    </p:extLst>
  </p:cSld>
  <p:clrMapOvr>
    <a:masterClrMapping/>
  </p:clrMapOvr>
  <p:transition spd="slow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3" grpId="0" animBg="1"/>
      <p:bldP spid="4099" grpId="0"/>
      <p:bldP spid="4100" grpId="0" animBg="1"/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Greece_topo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81" name="Freeform 13"/>
          <p:cNvSpPr>
            <a:spLocks/>
          </p:cNvSpPr>
          <p:nvPr/>
        </p:nvSpPr>
        <p:spPr bwMode="auto">
          <a:xfrm>
            <a:off x="2303463" y="2590800"/>
            <a:ext cx="3236912" cy="3295650"/>
          </a:xfrm>
          <a:custGeom>
            <a:avLst/>
            <a:gdLst>
              <a:gd name="T0" fmla="*/ 1365 w 2039"/>
              <a:gd name="T1" fmla="*/ 332 h 2076"/>
              <a:gd name="T2" fmla="*/ 1091 w 2039"/>
              <a:gd name="T3" fmla="*/ 218 h 2076"/>
              <a:gd name="T4" fmla="*/ 857 w 2039"/>
              <a:gd name="T5" fmla="*/ 73 h 2076"/>
              <a:gd name="T6" fmla="*/ 775 w 2039"/>
              <a:gd name="T7" fmla="*/ 24 h 2076"/>
              <a:gd name="T8" fmla="*/ 572 w 2039"/>
              <a:gd name="T9" fmla="*/ 23 h 2076"/>
              <a:gd name="T10" fmla="*/ 392 w 2039"/>
              <a:gd name="T11" fmla="*/ 187 h 2076"/>
              <a:gd name="T12" fmla="*/ 239 w 2039"/>
              <a:gd name="T13" fmla="*/ 115 h 2076"/>
              <a:gd name="T14" fmla="*/ 181 w 2039"/>
              <a:gd name="T15" fmla="*/ 293 h 2076"/>
              <a:gd name="T16" fmla="*/ 13 w 2039"/>
              <a:gd name="T17" fmla="*/ 398 h 2076"/>
              <a:gd name="T18" fmla="*/ 85 w 2039"/>
              <a:gd name="T19" fmla="*/ 542 h 2076"/>
              <a:gd name="T20" fmla="*/ 199 w 2039"/>
              <a:gd name="T21" fmla="*/ 698 h 2076"/>
              <a:gd name="T22" fmla="*/ 474 w 2039"/>
              <a:gd name="T23" fmla="*/ 1104 h 2076"/>
              <a:gd name="T24" fmla="*/ 438 w 2039"/>
              <a:gd name="T25" fmla="*/ 1447 h 2076"/>
              <a:gd name="T26" fmla="*/ 479 w 2039"/>
              <a:gd name="T27" fmla="*/ 1618 h 2076"/>
              <a:gd name="T28" fmla="*/ 704 w 2039"/>
              <a:gd name="T29" fmla="*/ 1627 h 2076"/>
              <a:gd name="T30" fmla="*/ 675 w 2039"/>
              <a:gd name="T31" fmla="*/ 1440 h 2076"/>
              <a:gd name="T32" fmla="*/ 858 w 2039"/>
              <a:gd name="T33" fmla="*/ 1402 h 2076"/>
              <a:gd name="T34" fmla="*/ 920 w 2039"/>
              <a:gd name="T35" fmla="*/ 1536 h 2076"/>
              <a:gd name="T36" fmla="*/ 1031 w 2039"/>
              <a:gd name="T37" fmla="*/ 1915 h 2076"/>
              <a:gd name="T38" fmla="*/ 1068 w 2039"/>
              <a:gd name="T39" fmla="*/ 1981 h 2076"/>
              <a:gd name="T40" fmla="*/ 1142 w 2039"/>
              <a:gd name="T41" fmla="*/ 2064 h 2076"/>
              <a:gd name="T42" fmla="*/ 1133 w 2039"/>
              <a:gd name="T43" fmla="*/ 1891 h 2076"/>
              <a:gd name="T44" fmla="*/ 1173 w 2039"/>
              <a:gd name="T45" fmla="*/ 1828 h 2076"/>
              <a:gd name="T46" fmla="*/ 1280 w 2039"/>
              <a:gd name="T47" fmla="*/ 1642 h 2076"/>
              <a:gd name="T48" fmla="*/ 1415 w 2039"/>
              <a:gd name="T49" fmla="*/ 1781 h 2076"/>
              <a:gd name="T50" fmla="*/ 1544 w 2039"/>
              <a:gd name="T51" fmla="*/ 1954 h 2076"/>
              <a:gd name="T52" fmla="*/ 1731 w 2039"/>
              <a:gd name="T53" fmla="*/ 2026 h 2076"/>
              <a:gd name="T54" fmla="*/ 1626 w 2039"/>
              <a:gd name="T55" fmla="*/ 1848 h 2076"/>
              <a:gd name="T56" fmla="*/ 1645 w 2039"/>
              <a:gd name="T57" fmla="*/ 1709 h 2076"/>
              <a:gd name="T58" fmla="*/ 1577 w 2039"/>
              <a:gd name="T59" fmla="*/ 1459 h 2076"/>
              <a:gd name="T60" fmla="*/ 1529 w 2039"/>
              <a:gd name="T61" fmla="*/ 1254 h 2076"/>
              <a:gd name="T62" fmla="*/ 1371 w 2039"/>
              <a:gd name="T63" fmla="*/ 1013 h 2076"/>
              <a:gd name="T64" fmla="*/ 1391 w 2039"/>
              <a:gd name="T65" fmla="*/ 806 h 2076"/>
              <a:gd name="T66" fmla="*/ 1561 w 2039"/>
              <a:gd name="T67" fmla="*/ 882 h 2076"/>
              <a:gd name="T68" fmla="*/ 1634 w 2039"/>
              <a:gd name="T69" fmla="*/ 959 h 2076"/>
              <a:gd name="T70" fmla="*/ 1727 w 2039"/>
              <a:gd name="T71" fmla="*/ 1133 h 2076"/>
              <a:gd name="T72" fmla="*/ 1803 w 2039"/>
              <a:gd name="T73" fmla="*/ 1061 h 2076"/>
              <a:gd name="T74" fmla="*/ 2039 w 2039"/>
              <a:gd name="T75" fmla="*/ 984 h 2076"/>
              <a:gd name="T76" fmla="*/ 1871 w 2039"/>
              <a:gd name="T77" fmla="*/ 871 h 2076"/>
              <a:gd name="T78" fmla="*/ 1734 w 2039"/>
              <a:gd name="T79" fmla="*/ 745 h 2076"/>
              <a:gd name="T80" fmla="*/ 1736 w 2039"/>
              <a:gd name="T81" fmla="*/ 667 h 2076"/>
              <a:gd name="T82" fmla="*/ 1727 w 2039"/>
              <a:gd name="T83" fmla="*/ 634 h 2076"/>
              <a:gd name="T84" fmla="*/ 1619 w 2039"/>
              <a:gd name="T85" fmla="*/ 536 h 2076"/>
              <a:gd name="T86" fmla="*/ 1467 w 2039"/>
              <a:gd name="T87" fmla="*/ 427 h 20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2039" h="2076">
                <a:moveTo>
                  <a:pt x="1467" y="427"/>
                </a:moveTo>
                <a:lnTo>
                  <a:pt x="1421" y="395"/>
                </a:lnTo>
                <a:lnTo>
                  <a:pt x="1365" y="332"/>
                </a:lnTo>
                <a:lnTo>
                  <a:pt x="1328" y="307"/>
                </a:lnTo>
                <a:lnTo>
                  <a:pt x="1170" y="220"/>
                </a:lnTo>
                <a:lnTo>
                  <a:pt x="1091" y="218"/>
                </a:lnTo>
                <a:lnTo>
                  <a:pt x="992" y="158"/>
                </a:lnTo>
                <a:lnTo>
                  <a:pt x="887" y="139"/>
                </a:lnTo>
                <a:lnTo>
                  <a:pt x="857" y="73"/>
                </a:lnTo>
                <a:lnTo>
                  <a:pt x="822" y="91"/>
                </a:lnTo>
                <a:lnTo>
                  <a:pt x="786" y="60"/>
                </a:lnTo>
                <a:lnTo>
                  <a:pt x="775" y="24"/>
                </a:lnTo>
                <a:lnTo>
                  <a:pt x="691" y="6"/>
                </a:lnTo>
                <a:lnTo>
                  <a:pt x="633" y="0"/>
                </a:lnTo>
                <a:lnTo>
                  <a:pt x="572" y="23"/>
                </a:lnTo>
                <a:lnTo>
                  <a:pt x="488" y="158"/>
                </a:lnTo>
                <a:lnTo>
                  <a:pt x="450" y="181"/>
                </a:lnTo>
                <a:lnTo>
                  <a:pt x="392" y="187"/>
                </a:lnTo>
                <a:lnTo>
                  <a:pt x="296" y="128"/>
                </a:lnTo>
                <a:lnTo>
                  <a:pt x="263" y="132"/>
                </a:lnTo>
                <a:lnTo>
                  <a:pt x="239" y="115"/>
                </a:lnTo>
                <a:lnTo>
                  <a:pt x="221" y="181"/>
                </a:lnTo>
                <a:lnTo>
                  <a:pt x="221" y="228"/>
                </a:lnTo>
                <a:lnTo>
                  <a:pt x="181" y="293"/>
                </a:lnTo>
                <a:lnTo>
                  <a:pt x="114" y="365"/>
                </a:lnTo>
                <a:lnTo>
                  <a:pt x="75" y="408"/>
                </a:lnTo>
                <a:lnTo>
                  <a:pt x="13" y="398"/>
                </a:lnTo>
                <a:lnTo>
                  <a:pt x="2" y="451"/>
                </a:lnTo>
                <a:lnTo>
                  <a:pt x="0" y="506"/>
                </a:lnTo>
                <a:lnTo>
                  <a:pt x="85" y="542"/>
                </a:lnTo>
                <a:lnTo>
                  <a:pt x="167" y="590"/>
                </a:lnTo>
                <a:lnTo>
                  <a:pt x="152" y="691"/>
                </a:lnTo>
                <a:lnTo>
                  <a:pt x="199" y="698"/>
                </a:lnTo>
                <a:lnTo>
                  <a:pt x="330" y="782"/>
                </a:lnTo>
                <a:lnTo>
                  <a:pt x="464" y="979"/>
                </a:lnTo>
                <a:lnTo>
                  <a:pt x="474" y="1104"/>
                </a:lnTo>
                <a:lnTo>
                  <a:pt x="366" y="1204"/>
                </a:lnTo>
                <a:lnTo>
                  <a:pt x="368" y="1330"/>
                </a:lnTo>
                <a:lnTo>
                  <a:pt x="438" y="1447"/>
                </a:lnTo>
                <a:lnTo>
                  <a:pt x="482" y="1465"/>
                </a:lnTo>
                <a:lnTo>
                  <a:pt x="453" y="1536"/>
                </a:lnTo>
                <a:lnTo>
                  <a:pt x="479" y="1618"/>
                </a:lnTo>
                <a:lnTo>
                  <a:pt x="575" y="1632"/>
                </a:lnTo>
                <a:lnTo>
                  <a:pt x="619" y="1704"/>
                </a:lnTo>
                <a:lnTo>
                  <a:pt x="704" y="1627"/>
                </a:lnTo>
                <a:lnTo>
                  <a:pt x="673" y="1620"/>
                </a:lnTo>
                <a:lnTo>
                  <a:pt x="662" y="1565"/>
                </a:lnTo>
                <a:lnTo>
                  <a:pt x="675" y="1440"/>
                </a:lnTo>
                <a:lnTo>
                  <a:pt x="719" y="1408"/>
                </a:lnTo>
                <a:lnTo>
                  <a:pt x="776" y="1392"/>
                </a:lnTo>
                <a:lnTo>
                  <a:pt x="858" y="1402"/>
                </a:lnTo>
                <a:lnTo>
                  <a:pt x="839" y="1507"/>
                </a:lnTo>
                <a:lnTo>
                  <a:pt x="882" y="1536"/>
                </a:lnTo>
                <a:lnTo>
                  <a:pt x="920" y="1536"/>
                </a:lnTo>
                <a:lnTo>
                  <a:pt x="979" y="1622"/>
                </a:lnTo>
                <a:lnTo>
                  <a:pt x="1021" y="1771"/>
                </a:lnTo>
                <a:lnTo>
                  <a:pt x="1031" y="1915"/>
                </a:lnTo>
                <a:lnTo>
                  <a:pt x="1011" y="1934"/>
                </a:lnTo>
                <a:lnTo>
                  <a:pt x="1045" y="1997"/>
                </a:lnTo>
                <a:lnTo>
                  <a:pt x="1068" y="1981"/>
                </a:lnTo>
                <a:lnTo>
                  <a:pt x="1101" y="2011"/>
                </a:lnTo>
                <a:lnTo>
                  <a:pt x="1125" y="2076"/>
                </a:lnTo>
                <a:lnTo>
                  <a:pt x="1142" y="2064"/>
                </a:lnTo>
                <a:lnTo>
                  <a:pt x="1151" y="1963"/>
                </a:lnTo>
                <a:lnTo>
                  <a:pt x="1117" y="1906"/>
                </a:lnTo>
                <a:lnTo>
                  <a:pt x="1133" y="1891"/>
                </a:lnTo>
                <a:lnTo>
                  <a:pt x="1136" y="1824"/>
                </a:lnTo>
                <a:lnTo>
                  <a:pt x="1160" y="1844"/>
                </a:lnTo>
                <a:lnTo>
                  <a:pt x="1173" y="1828"/>
                </a:lnTo>
                <a:lnTo>
                  <a:pt x="1152" y="1794"/>
                </a:lnTo>
                <a:lnTo>
                  <a:pt x="1223" y="1670"/>
                </a:lnTo>
                <a:lnTo>
                  <a:pt x="1280" y="1642"/>
                </a:lnTo>
                <a:lnTo>
                  <a:pt x="1389" y="1642"/>
                </a:lnTo>
                <a:lnTo>
                  <a:pt x="1417" y="1721"/>
                </a:lnTo>
                <a:lnTo>
                  <a:pt x="1415" y="1781"/>
                </a:lnTo>
                <a:lnTo>
                  <a:pt x="1453" y="1771"/>
                </a:lnTo>
                <a:lnTo>
                  <a:pt x="1496" y="1843"/>
                </a:lnTo>
                <a:lnTo>
                  <a:pt x="1544" y="1954"/>
                </a:lnTo>
                <a:lnTo>
                  <a:pt x="1597" y="1939"/>
                </a:lnTo>
                <a:lnTo>
                  <a:pt x="1645" y="2021"/>
                </a:lnTo>
                <a:lnTo>
                  <a:pt x="1731" y="2026"/>
                </a:lnTo>
                <a:lnTo>
                  <a:pt x="1683" y="1973"/>
                </a:lnTo>
                <a:lnTo>
                  <a:pt x="1688" y="1939"/>
                </a:lnTo>
                <a:lnTo>
                  <a:pt x="1626" y="1848"/>
                </a:lnTo>
                <a:lnTo>
                  <a:pt x="1597" y="1776"/>
                </a:lnTo>
                <a:lnTo>
                  <a:pt x="1592" y="1714"/>
                </a:lnTo>
                <a:lnTo>
                  <a:pt x="1645" y="1709"/>
                </a:lnTo>
                <a:lnTo>
                  <a:pt x="1669" y="1670"/>
                </a:lnTo>
                <a:lnTo>
                  <a:pt x="1631" y="1603"/>
                </a:lnTo>
                <a:lnTo>
                  <a:pt x="1577" y="1459"/>
                </a:lnTo>
                <a:lnTo>
                  <a:pt x="1583" y="1403"/>
                </a:lnTo>
                <a:lnTo>
                  <a:pt x="1561" y="1349"/>
                </a:lnTo>
                <a:lnTo>
                  <a:pt x="1529" y="1254"/>
                </a:lnTo>
                <a:lnTo>
                  <a:pt x="1487" y="1200"/>
                </a:lnTo>
                <a:lnTo>
                  <a:pt x="1410" y="1056"/>
                </a:lnTo>
                <a:lnTo>
                  <a:pt x="1371" y="1013"/>
                </a:lnTo>
                <a:lnTo>
                  <a:pt x="1357" y="898"/>
                </a:lnTo>
                <a:lnTo>
                  <a:pt x="1347" y="840"/>
                </a:lnTo>
                <a:lnTo>
                  <a:pt x="1391" y="806"/>
                </a:lnTo>
                <a:lnTo>
                  <a:pt x="1453" y="898"/>
                </a:lnTo>
                <a:lnTo>
                  <a:pt x="1483" y="864"/>
                </a:lnTo>
                <a:lnTo>
                  <a:pt x="1561" y="882"/>
                </a:lnTo>
                <a:lnTo>
                  <a:pt x="1585" y="942"/>
                </a:lnTo>
                <a:lnTo>
                  <a:pt x="1611" y="922"/>
                </a:lnTo>
                <a:lnTo>
                  <a:pt x="1634" y="959"/>
                </a:lnTo>
                <a:lnTo>
                  <a:pt x="1700" y="970"/>
                </a:lnTo>
                <a:lnTo>
                  <a:pt x="1645" y="1042"/>
                </a:lnTo>
                <a:lnTo>
                  <a:pt x="1727" y="1133"/>
                </a:lnTo>
                <a:lnTo>
                  <a:pt x="1759" y="1126"/>
                </a:lnTo>
                <a:lnTo>
                  <a:pt x="1741" y="1078"/>
                </a:lnTo>
                <a:lnTo>
                  <a:pt x="1803" y="1061"/>
                </a:lnTo>
                <a:lnTo>
                  <a:pt x="1789" y="1026"/>
                </a:lnTo>
                <a:lnTo>
                  <a:pt x="1837" y="1008"/>
                </a:lnTo>
                <a:lnTo>
                  <a:pt x="2039" y="984"/>
                </a:lnTo>
                <a:lnTo>
                  <a:pt x="1976" y="893"/>
                </a:lnTo>
                <a:lnTo>
                  <a:pt x="1899" y="850"/>
                </a:lnTo>
                <a:lnTo>
                  <a:pt x="1871" y="871"/>
                </a:lnTo>
                <a:lnTo>
                  <a:pt x="1847" y="859"/>
                </a:lnTo>
                <a:lnTo>
                  <a:pt x="1718" y="768"/>
                </a:lnTo>
                <a:lnTo>
                  <a:pt x="1734" y="745"/>
                </a:lnTo>
                <a:lnTo>
                  <a:pt x="1716" y="720"/>
                </a:lnTo>
                <a:lnTo>
                  <a:pt x="1736" y="700"/>
                </a:lnTo>
                <a:lnTo>
                  <a:pt x="1736" y="667"/>
                </a:lnTo>
                <a:lnTo>
                  <a:pt x="1703" y="666"/>
                </a:lnTo>
                <a:lnTo>
                  <a:pt x="1683" y="634"/>
                </a:lnTo>
                <a:lnTo>
                  <a:pt x="1727" y="634"/>
                </a:lnTo>
                <a:lnTo>
                  <a:pt x="1741" y="582"/>
                </a:lnTo>
                <a:lnTo>
                  <a:pt x="1682" y="527"/>
                </a:lnTo>
                <a:lnTo>
                  <a:pt x="1619" y="536"/>
                </a:lnTo>
                <a:lnTo>
                  <a:pt x="1592" y="532"/>
                </a:lnTo>
                <a:lnTo>
                  <a:pt x="1592" y="470"/>
                </a:lnTo>
                <a:lnTo>
                  <a:pt x="1467" y="427"/>
                </a:lnTo>
                <a:close/>
              </a:path>
            </a:pathLst>
          </a:custGeom>
          <a:solidFill>
            <a:srgbClr val="000000">
              <a:alpha val="3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mpd="sng">
                <a:solidFill>
                  <a:srgbClr val="FF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171" name="Oval 3"/>
          <p:cNvSpPr>
            <a:spLocks noChangeArrowheads="1"/>
          </p:cNvSpPr>
          <p:nvPr/>
        </p:nvSpPr>
        <p:spPr bwMode="auto">
          <a:xfrm>
            <a:off x="4572000" y="5326063"/>
            <a:ext cx="963613" cy="938212"/>
          </a:xfrm>
          <a:prstGeom prst="ellipse">
            <a:avLst/>
          </a:prstGeom>
          <a:solidFill>
            <a:srgbClr val="FF0000">
              <a:alpha val="3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9050">
                <a:solidFill>
                  <a:srgbClr val="FF0000"/>
                </a:solidFill>
                <a:prstDash val="sysDot"/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172" name="AutoShape 4"/>
          <p:cNvSpPr>
            <a:spLocks noChangeArrowheads="1"/>
          </p:cNvSpPr>
          <p:nvPr/>
        </p:nvSpPr>
        <p:spPr bwMode="auto">
          <a:xfrm>
            <a:off x="6137275" y="2952750"/>
            <a:ext cx="636588" cy="361950"/>
          </a:xfrm>
          <a:prstGeom prst="wedgeRectCallout">
            <a:avLst>
              <a:gd name="adj1" fmla="val -86407"/>
              <a:gd name="adj2" fmla="val 15792"/>
            </a:avLst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華康黑體 Std W7" panose="020B0700000000000000" pitchFamily="34" charset="-120"/>
                <a:ea typeface="華康黑體 Std W7" panose="020B0700000000000000" pitchFamily="34" charset="-120"/>
                <a:cs typeface="Arial" panose="020B0604020202020204" pitchFamily="34" charset="0"/>
              </a:rPr>
              <a:t>雅典</a:t>
            </a:r>
          </a:p>
        </p:txBody>
      </p:sp>
      <p:sp>
        <p:nvSpPr>
          <p:cNvPr id="7173" name="AutoShape 5"/>
          <p:cNvSpPr>
            <a:spLocks noChangeArrowheads="1"/>
          </p:cNvSpPr>
          <p:nvPr/>
        </p:nvSpPr>
        <p:spPr bwMode="auto">
          <a:xfrm>
            <a:off x="3581400" y="3162300"/>
            <a:ext cx="841375" cy="371475"/>
          </a:xfrm>
          <a:prstGeom prst="wedgeRectCallout">
            <a:avLst>
              <a:gd name="adj1" fmla="val 73583"/>
              <a:gd name="adj2" fmla="val -15384"/>
            </a:avLst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華康黑體 Std W7" panose="020B0700000000000000" pitchFamily="34" charset="-120"/>
                <a:ea typeface="華康黑體 Std W7" panose="020B0700000000000000" pitchFamily="34" charset="-120"/>
                <a:cs typeface="Arial" panose="020B0604020202020204" pitchFamily="34" charset="0"/>
              </a:rPr>
              <a:t>哥林多</a:t>
            </a:r>
          </a:p>
        </p:txBody>
      </p:sp>
      <p:sp>
        <p:nvSpPr>
          <p:cNvPr id="7174" name="Line 6"/>
          <p:cNvSpPr>
            <a:spLocks noChangeShapeType="1"/>
          </p:cNvSpPr>
          <p:nvPr/>
        </p:nvSpPr>
        <p:spPr bwMode="auto">
          <a:xfrm flipV="1">
            <a:off x="4308475" y="3373438"/>
            <a:ext cx="433388" cy="342900"/>
          </a:xfrm>
          <a:prstGeom prst="line">
            <a:avLst/>
          </a:prstGeom>
          <a:noFill/>
          <a:ln w="38100">
            <a:solidFill>
              <a:schemeClr val="tx1"/>
            </a:solidFill>
            <a:prstDash val="sysDot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175" name="Line 7"/>
          <p:cNvSpPr>
            <a:spLocks noChangeShapeType="1"/>
          </p:cNvSpPr>
          <p:nvPr/>
        </p:nvSpPr>
        <p:spPr bwMode="auto">
          <a:xfrm flipH="1">
            <a:off x="4910138" y="2863850"/>
            <a:ext cx="538162" cy="365125"/>
          </a:xfrm>
          <a:prstGeom prst="line">
            <a:avLst/>
          </a:prstGeom>
          <a:noFill/>
          <a:ln w="38100">
            <a:solidFill>
              <a:schemeClr val="tx1"/>
            </a:solidFill>
            <a:prstDash val="sysDot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176" name="AutoShape 8"/>
          <p:cNvSpPr>
            <a:spLocks noChangeArrowheads="1"/>
          </p:cNvSpPr>
          <p:nvPr/>
        </p:nvSpPr>
        <p:spPr bwMode="auto">
          <a:xfrm>
            <a:off x="5708650" y="5548312"/>
            <a:ext cx="1322771" cy="971133"/>
          </a:xfrm>
          <a:prstGeom prst="wedgeRectCallout">
            <a:avLst>
              <a:gd name="adj1" fmla="val -77204"/>
              <a:gd name="adj2" fmla="val -9796"/>
            </a:avLst>
          </a:prstGeom>
          <a:solidFill>
            <a:srgbClr val="FFCC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華康黑體 Std W7" panose="020B0700000000000000" pitchFamily="34" charset="-120"/>
                <a:ea typeface="華康黑體 Std W7" panose="020B0700000000000000" pitchFamily="34" charset="-120"/>
                <a:cs typeface="Arial" panose="020B0604020202020204" pitchFamily="34" charset="0"/>
              </a:rPr>
              <a:t>危險海域</a:t>
            </a:r>
            <a:endParaRPr kumimoji="0" lang="en-US" altLang="zh-TW" sz="18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華康黑體 Std W7" panose="020B0700000000000000" pitchFamily="34" charset="-120"/>
              <a:ea typeface="華康黑體 Std W7" panose="020B0700000000000000" pitchFamily="34" charset="-120"/>
              <a:cs typeface="Arial" panose="020B0604020202020204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dirty="0" smtClean="0">
                <a:solidFill>
                  <a:srgbClr val="00000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  <a:cs typeface="Arial" panose="020B0604020202020204" pitchFamily="34" charset="0"/>
              </a:rPr>
              <a:t>常刮風、</a:t>
            </a:r>
            <a:endParaRPr lang="en-US" altLang="zh-TW" dirty="0" smtClean="0">
              <a:solidFill>
                <a:srgbClr val="000000"/>
              </a:solidFill>
              <a:latin typeface="華康黑體 Std W7" panose="020B0700000000000000" pitchFamily="34" charset="-120"/>
              <a:ea typeface="華康黑體 Std W7" panose="020B0700000000000000" pitchFamily="34" charset="-120"/>
              <a:cs typeface="Arial" panose="020B0604020202020204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華康黑體 Std W7" panose="020B0700000000000000" pitchFamily="34" charset="-120"/>
                <a:ea typeface="華康黑體 Std W7" panose="020B0700000000000000" pitchFamily="34" charset="-120"/>
                <a:cs typeface="Arial" panose="020B0604020202020204" pitchFamily="34" charset="0"/>
              </a:rPr>
              <a:t>也有海盜</a:t>
            </a:r>
          </a:p>
        </p:txBody>
      </p:sp>
      <p:sp>
        <p:nvSpPr>
          <p:cNvPr id="7177" name="Freeform 9"/>
          <p:cNvSpPr>
            <a:spLocks/>
          </p:cNvSpPr>
          <p:nvPr/>
        </p:nvSpPr>
        <p:spPr bwMode="auto">
          <a:xfrm>
            <a:off x="2273300" y="4398963"/>
            <a:ext cx="3633788" cy="1635125"/>
          </a:xfrm>
          <a:custGeom>
            <a:avLst/>
            <a:gdLst>
              <a:gd name="T0" fmla="*/ 2289 w 2289"/>
              <a:gd name="T1" fmla="*/ 0 h 1030"/>
              <a:gd name="T2" fmla="*/ 2133 w 2289"/>
              <a:gd name="T3" fmla="*/ 366 h 1030"/>
              <a:gd name="T4" fmla="*/ 1907 w 2289"/>
              <a:gd name="T5" fmla="*/ 778 h 1030"/>
              <a:gd name="T6" fmla="*/ 1765 w 2289"/>
              <a:gd name="T7" fmla="*/ 970 h 1030"/>
              <a:gd name="T8" fmla="*/ 1557 w 2289"/>
              <a:gd name="T9" fmla="*/ 912 h 1030"/>
              <a:gd name="T10" fmla="*/ 1387 w 2289"/>
              <a:gd name="T11" fmla="*/ 941 h 1030"/>
              <a:gd name="T12" fmla="*/ 1106 w 2289"/>
              <a:gd name="T13" fmla="*/ 1024 h 1030"/>
              <a:gd name="T14" fmla="*/ 849 w 2289"/>
              <a:gd name="T15" fmla="*/ 903 h 1030"/>
              <a:gd name="T16" fmla="*/ 475 w 2289"/>
              <a:gd name="T17" fmla="*/ 693 h 1030"/>
              <a:gd name="T18" fmla="*/ 0 w 2289"/>
              <a:gd name="T19" fmla="*/ 335 h 10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289" h="1030">
                <a:moveTo>
                  <a:pt x="2289" y="0"/>
                </a:moveTo>
                <a:cubicBezTo>
                  <a:pt x="2243" y="118"/>
                  <a:pt x="2197" y="236"/>
                  <a:pt x="2133" y="366"/>
                </a:cubicBezTo>
                <a:cubicBezTo>
                  <a:pt x="2069" y="496"/>
                  <a:pt x="1968" y="677"/>
                  <a:pt x="1907" y="778"/>
                </a:cubicBezTo>
                <a:cubicBezTo>
                  <a:pt x="1846" y="879"/>
                  <a:pt x="1823" y="948"/>
                  <a:pt x="1765" y="970"/>
                </a:cubicBezTo>
                <a:cubicBezTo>
                  <a:pt x="1707" y="992"/>
                  <a:pt x="1620" y="917"/>
                  <a:pt x="1557" y="912"/>
                </a:cubicBezTo>
                <a:cubicBezTo>
                  <a:pt x="1494" y="907"/>
                  <a:pt x="1462" y="922"/>
                  <a:pt x="1387" y="941"/>
                </a:cubicBezTo>
                <a:cubicBezTo>
                  <a:pt x="1312" y="960"/>
                  <a:pt x="1196" y="1030"/>
                  <a:pt x="1106" y="1024"/>
                </a:cubicBezTo>
                <a:cubicBezTo>
                  <a:pt x="1016" y="1018"/>
                  <a:pt x="954" y="958"/>
                  <a:pt x="849" y="903"/>
                </a:cubicBezTo>
                <a:cubicBezTo>
                  <a:pt x="744" y="848"/>
                  <a:pt x="616" y="788"/>
                  <a:pt x="475" y="693"/>
                </a:cubicBezTo>
                <a:cubicBezTo>
                  <a:pt x="334" y="598"/>
                  <a:pt x="99" y="404"/>
                  <a:pt x="0" y="335"/>
                </a:cubicBezTo>
              </a:path>
            </a:pathLst>
          </a:custGeom>
          <a:noFill/>
          <a:ln w="38100" cap="flat" cmpd="sng">
            <a:solidFill>
              <a:schemeClr val="bg1"/>
            </a:solidFill>
            <a:prstDash val="sysDot"/>
            <a:round/>
            <a:headEnd type="arrow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178" name="Freeform 10"/>
          <p:cNvSpPr>
            <a:spLocks/>
          </p:cNvSpPr>
          <p:nvPr/>
        </p:nvSpPr>
        <p:spPr bwMode="auto">
          <a:xfrm>
            <a:off x="4879975" y="3371850"/>
            <a:ext cx="1162050" cy="533400"/>
          </a:xfrm>
          <a:custGeom>
            <a:avLst/>
            <a:gdLst>
              <a:gd name="T0" fmla="*/ 732 w 732"/>
              <a:gd name="T1" fmla="*/ 336 h 336"/>
              <a:gd name="T2" fmla="*/ 521 w 732"/>
              <a:gd name="T3" fmla="*/ 120 h 336"/>
              <a:gd name="T4" fmla="*/ 370 w 732"/>
              <a:gd name="T5" fmla="*/ 50 h 336"/>
              <a:gd name="T6" fmla="*/ 161 w 732"/>
              <a:gd name="T7" fmla="*/ 10 h 336"/>
              <a:gd name="T8" fmla="*/ 0 w 732"/>
              <a:gd name="T9" fmla="*/ 5 h 3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32" h="336">
                <a:moveTo>
                  <a:pt x="732" y="336"/>
                </a:moveTo>
                <a:cubicBezTo>
                  <a:pt x="656" y="252"/>
                  <a:pt x="581" y="168"/>
                  <a:pt x="521" y="120"/>
                </a:cubicBezTo>
                <a:cubicBezTo>
                  <a:pt x="461" y="72"/>
                  <a:pt x="430" y="68"/>
                  <a:pt x="370" y="50"/>
                </a:cubicBezTo>
                <a:cubicBezTo>
                  <a:pt x="310" y="32"/>
                  <a:pt x="223" y="18"/>
                  <a:pt x="161" y="10"/>
                </a:cubicBezTo>
                <a:cubicBezTo>
                  <a:pt x="99" y="2"/>
                  <a:pt x="99" y="0"/>
                  <a:pt x="0" y="5"/>
                </a:cubicBezTo>
              </a:path>
            </a:pathLst>
          </a:custGeom>
          <a:noFill/>
          <a:ln w="38100" cap="flat" cmpd="sng">
            <a:solidFill>
              <a:srgbClr val="FF0000"/>
            </a:solidFill>
            <a:prstDash val="sysDot"/>
            <a:round/>
            <a:headEnd type="none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179" name="Freeform 11"/>
          <p:cNvSpPr>
            <a:spLocks/>
          </p:cNvSpPr>
          <p:nvPr/>
        </p:nvSpPr>
        <p:spPr bwMode="auto">
          <a:xfrm>
            <a:off x="2103438" y="2541588"/>
            <a:ext cx="2533650" cy="681037"/>
          </a:xfrm>
          <a:custGeom>
            <a:avLst/>
            <a:gdLst>
              <a:gd name="T0" fmla="*/ 0 w 1596"/>
              <a:gd name="T1" fmla="*/ 325 h 429"/>
              <a:gd name="T2" fmla="*/ 317 w 1596"/>
              <a:gd name="T3" fmla="*/ 95 h 429"/>
              <a:gd name="T4" fmla="*/ 523 w 1596"/>
              <a:gd name="T5" fmla="*/ 113 h 429"/>
              <a:gd name="T6" fmla="*/ 763 w 1596"/>
              <a:gd name="T7" fmla="*/ 9 h 429"/>
              <a:gd name="T8" fmla="*/ 969 w 1596"/>
              <a:gd name="T9" fmla="*/ 60 h 429"/>
              <a:gd name="T10" fmla="*/ 1157 w 1596"/>
              <a:gd name="T11" fmla="*/ 149 h 429"/>
              <a:gd name="T12" fmla="*/ 1416 w 1596"/>
              <a:gd name="T13" fmla="*/ 247 h 429"/>
              <a:gd name="T14" fmla="*/ 1596 w 1596"/>
              <a:gd name="T15" fmla="*/ 429 h 4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596" h="429">
                <a:moveTo>
                  <a:pt x="0" y="325"/>
                </a:moveTo>
                <a:cubicBezTo>
                  <a:pt x="53" y="287"/>
                  <a:pt x="230" y="130"/>
                  <a:pt x="317" y="95"/>
                </a:cubicBezTo>
                <a:cubicBezTo>
                  <a:pt x="404" y="60"/>
                  <a:pt x="449" y="127"/>
                  <a:pt x="523" y="113"/>
                </a:cubicBezTo>
                <a:cubicBezTo>
                  <a:pt x="597" y="99"/>
                  <a:pt x="689" y="18"/>
                  <a:pt x="763" y="9"/>
                </a:cubicBezTo>
                <a:cubicBezTo>
                  <a:pt x="837" y="0"/>
                  <a:pt x="903" y="37"/>
                  <a:pt x="969" y="60"/>
                </a:cubicBezTo>
                <a:cubicBezTo>
                  <a:pt x="1035" y="83"/>
                  <a:pt x="1083" y="118"/>
                  <a:pt x="1157" y="149"/>
                </a:cubicBezTo>
                <a:cubicBezTo>
                  <a:pt x="1231" y="180"/>
                  <a:pt x="1343" y="200"/>
                  <a:pt x="1416" y="247"/>
                </a:cubicBezTo>
                <a:cubicBezTo>
                  <a:pt x="1489" y="294"/>
                  <a:pt x="1559" y="391"/>
                  <a:pt x="1596" y="429"/>
                </a:cubicBezTo>
              </a:path>
            </a:pathLst>
          </a:custGeom>
          <a:noFill/>
          <a:ln w="38100" cap="flat" cmpd="sng">
            <a:solidFill>
              <a:srgbClr val="FF0000"/>
            </a:solidFill>
            <a:prstDash val="sysDot"/>
            <a:round/>
            <a:headEnd type="none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182" name="Rectangle 14"/>
          <p:cNvSpPr>
            <a:spLocks noChangeArrowheads="1"/>
          </p:cNvSpPr>
          <p:nvPr/>
        </p:nvSpPr>
        <p:spPr bwMode="auto">
          <a:xfrm>
            <a:off x="4672013" y="3243263"/>
            <a:ext cx="88900" cy="889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937861" y="6519446"/>
            <a:ext cx="10342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*</a:t>
            </a:r>
            <a:r>
              <a:rPr lang="zh-TW" altLang="en-US" sz="1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聖經簡報站</a:t>
            </a:r>
            <a:endParaRPr lang="en-US" sz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</p:txBody>
      </p:sp>
      <p:sp>
        <p:nvSpPr>
          <p:cNvPr id="15" name="Rectangular Callout 14"/>
          <p:cNvSpPr/>
          <p:nvPr/>
        </p:nvSpPr>
        <p:spPr>
          <a:xfrm>
            <a:off x="4760913" y="964804"/>
            <a:ext cx="2771776" cy="1185068"/>
          </a:xfrm>
          <a:prstGeom prst="wedgeRectCallout">
            <a:avLst>
              <a:gd name="adj1" fmla="val -50110"/>
              <a:gd name="adj2" fmla="val 139094"/>
            </a:avLst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20000"/>
              </a:lnSpc>
              <a:spcAft>
                <a:spcPct val="20000"/>
              </a:spcAft>
            </a:pPr>
            <a:r>
              <a:rPr lang="zh-TW" altLang="en-US" sz="2000" dirty="0" smtClean="0">
                <a:solidFill>
                  <a:schemeClr val="tx1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希臘人每兩年在此舉行</a:t>
            </a:r>
            <a:r>
              <a:rPr lang="zh-TW" altLang="en-US" sz="2000" dirty="0" smtClean="0">
                <a:solidFill>
                  <a:srgbClr val="C0000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地峽運動會</a:t>
            </a:r>
            <a:r>
              <a:rPr lang="zh-TW" altLang="en-US" sz="2000" dirty="0" smtClean="0">
                <a:solidFill>
                  <a:schemeClr val="tx1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，其規模僅次於奧林匹克運動會</a:t>
            </a:r>
            <a:endParaRPr lang="zh-TW" altLang="en-US" sz="1800" dirty="0">
              <a:ea typeface="SimHei" pitchFamily="49" charset="-122"/>
            </a:endParaRPr>
          </a:p>
        </p:txBody>
      </p:sp>
      <p:sp>
        <p:nvSpPr>
          <p:cNvPr id="17" name="AutoShape 17"/>
          <p:cNvSpPr>
            <a:spLocks noChangeArrowheads="1"/>
          </p:cNvSpPr>
          <p:nvPr/>
        </p:nvSpPr>
        <p:spPr bwMode="auto">
          <a:xfrm>
            <a:off x="3304774" y="1704905"/>
            <a:ext cx="1367239" cy="724296"/>
          </a:xfrm>
          <a:prstGeom prst="wedgeRectCallout">
            <a:avLst>
              <a:gd name="adj1" fmla="val 57298"/>
              <a:gd name="adj2" fmla="val 165726"/>
            </a:avLst>
          </a:prstGeom>
          <a:solidFill>
            <a:schemeClr val="accent5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0" tIns="0" rIns="0" bIns="0" anchor="ctr"/>
          <a:lstStyle/>
          <a:p>
            <a:pPr algn="ctr"/>
            <a:endParaRPr lang="en-US" altLang="zh-TW" sz="2000" dirty="0" smtClean="0">
              <a:solidFill>
                <a:srgbClr val="002060"/>
              </a:solidFill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  <a:p>
            <a:pPr algn="ctr"/>
            <a:r>
              <a:rPr lang="zh-TW" altLang="en-US" sz="2000" dirty="0" smtClean="0">
                <a:solidFill>
                  <a:srgbClr val="00206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開發運河縮短海運距離</a:t>
            </a:r>
            <a:endParaRPr lang="en-US" altLang="zh-TW" sz="2000" dirty="0" smtClean="0">
              <a:solidFill>
                <a:srgbClr val="002060"/>
              </a:solidFill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  <a:p>
            <a:pPr algn="ctr"/>
            <a:endParaRPr lang="zh-TW" altLang="en-US" sz="2000" dirty="0">
              <a:solidFill>
                <a:srgbClr val="002060"/>
              </a:solidFill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18" name="AutoShape 19"/>
          <p:cNvSpPr>
            <a:spLocks noChangeArrowheads="1"/>
          </p:cNvSpPr>
          <p:nvPr/>
        </p:nvSpPr>
        <p:spPr bwMode="auto">
          <a:xfrm>
            <a:off x="2980378" y="4085738"/>
            <a:ext cx="1591622" cy="1174750"/>
          </a:xfrm>
          <a:prstGeom prst="wedgeRectCallout">
            <a:avLst>
              <a:gd name="adj1" fmla="val 63933"/>
              <a:gd name="adj2" fmla="val -11934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lnSpc>
                <a:spcPct val="120000"/>
              </a:lnSpc>
            </a:pPr>
            <a:r>
              <a:rPr lang="zh-TW" altLang="en-US" sz="2000" dirty="0" smtClean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之前以小船拖</a:t>
            </a:r>
            <a:r>
              <a:rPr lang="zh-TW" altLang="en-US" sz="2000" dirty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曳上岸，大船就卸貨轉運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84279" y="3822857"/>
            <a:ext cx="2830518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City of Two Seas</a:t>
            </a:r>
            <a:endParaRPr lang="en-US" sz="26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95032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1000"/>
                                        <p:tgtEl>
                                          <p:spTgt spid="7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1000"/>
                                        <p:tgtEl>
                                          <p:spTgt spid="7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9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2" dur="500"/>
                                        <p:tgtEl>
                                          <p:spTgt spid="7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5" dur="500"/>
                                        <p:tgtEl>
                                          <p:spTgt spid="7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81" grpId="0" animBg="1"/>
      <p:bldP spid="7171" grpId="0" animBg="1"/>
      <p:bldP spid="7176" grpId="0" animBg="1"/>
      <p:bldP spid="7177" grpId="0" animBg="1"/>
      <p:bldP spid="7178" grpId="0" animBg="1"/>
      <p:bldP spid="7179" grpId="0" animBg="1"/>
      <p:bldP spid="15" grpId="0" animBg="1"/>
      <p:bldP spid="17" grpId="0" animBg="1"/>
      <p:bldP spid="18" grpId="0" animBg="1"/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www.sailingissues.com/corinth/corinth3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9" y="0"/>
            <a:ext cx="912205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733665" y="331637"/>
            <a:ext cx="18261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滑輪棧道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華康黑體 Std W9" panose="020B0900000000000000" pitchFamily="34" charset="-120"/>
              <a:ea typeface="華康黑體 Std W9" panose="020B0900000000000000" pitchFamily="34" charset="-120"/>
              <a:cs typeface="+mn-cs"/>
            </a:endParaRPr>
          </a:p>
        </p:txBody>
      </p:sp>
      <p:sp>
        <p:nvSpPr>
          <p:cNvPr id="3" name="Down Arrow 2"/>
          <p:cNvSpPr/>
          <p:nvPr/>
        </p:nvSpPr>
        <p:spPr>
          <a:xfrm rot="2501825">
            <a:off x="5471405" y="946594"/>
            <a:ext cx="381000" cy="558225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052" name="Picture 4" descr="http://timkanebooks.files.wordpress.com/2014/03/1866esu8dj3rkjpg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580" y="0"/>
            <a:ext cx="920529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950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0" name="Picture 4" descr="DSCN006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503"/>
            <a:ext cx="9144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5" descr="DSCN008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Picture 6" descr="DSCN007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503"/>
            <a:ext cx="9144000" cy="7047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6" descr="http://www.bibleplaces.com/images12/Diolkos-south-of-canal,-tb050803153-bibleplaces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174479"/>
            <a:ext cx="5750169" cy="43993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9" name="TextBox 8"/>
          <p:cNvSpPr txBox="1"/>
          <p:nvPr/>
        </p:nvSpPr>
        <p:spPr>
          <a:xfrm>
            <a:off x="322385" y="6049107"/>
            <a:ext cx="2159566" cy="43088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zh-TW" altLang="en-US" sz="2200" dirty="0" smtClean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沿岸石板路遺蹟</a:t>
            </a:r>
            <a:endParaRPr lang="en-US" sz="2200" dirty="0"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675405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0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新細明體"/>
        <a:cs typeface=""/>
      </a:majorFont>
      <a:minorFont>
        <a:latin typeface="Arial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新細明體" panose="02020500000000000000" pitchFamily="18" charset="-12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新細明體" panose="02020500000000000000" pitchFamily="18" charset="-12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4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新細明體"/>
        <a:cs typeface=""/>
      </a:majorFont>
      <a:minorFont>
        <a:latin typeface="Arial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新細明體" panose="02020500000000000000" pitchFamily="18" charset="-12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新細明體" panose="02020500000000000000" pitchFamily="18" charset="-12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4291</TotalTime>
  <Words>2137</Words>
  <Application>Microsoft Office PowerPoint</Application>
  <PresentationFormat>On-screen Show (4:3)</PresentationFormat>
  <Paragraphs>348</Paragraphs>
  <Slides>22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22</vt:i4>
      </vt:variant>
    </vt:vector>
  </HeadingPairs>
  <TitlesOfParts>
    <vt:vector size="42" baseType="lpstr">
      <vt:lpstr>SimHei</vt:lpstr>
      <vt:lpstr>文鼎粗圓</vt:lpstr>
      <vt:lpstr>新細明體</vt:lpstr>
      <vt:lpstr>王漢宗勘亭流繁</vt:lpstr>
      <vt:lpstr>王漢宗空疊圓繁</vt:lpstr>
      <vt:lpstr>華康魏碑體 Std W7</vt:lpstr>
      <vt:lpstr>華康黑體 Std W7</vt:lpstr>
      <vt:lpstr>華康黑體 Std W9</vt:lpstr>
      <vt:lpstr>Arial</vt:lpstr>
      <vt:lpstr>Calibri</vt:lpstr>
      <vt:lpstr>Calibri Light</vt:lpstr>
      <vt:lpstr>Wingdings</vt:lpstr>
      <vt:lpstr>Office Theme</vt:lpstr>
      <vt:lpstr>Default Design</vt:lpstr>
      <vt:lpstr>1_Default Design</vt:lpstr>
      <vt:lpstr>2_Default Design</vt:lpstr>
      <vt:lpstr>3_Default Design</vt:lpstr>
      <vt:lpstr>1_Office Theme</vt:lpstr>
      <vt:lpstr>4_Default Design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</dc:creator>
  <cp:lastModifiedBy>HP</cp:lastModifiedBy>
  <cp:revision>85</cp:revision>
  <dcterms:created xsi:type="dcterms:W3CDTF">2020-09-20T23:10:29Z</dcterms:created>
  <dcterms:modified xsi:type="dcterms:W3CDTF">2020-12-06T20:27:26Z</dcterms:modified>
</cp:coreProperties>
</file>