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6" r:id="rId5"/>
    <p:sldId id="370" r:id="rId6"/>
    <p:sldId id="372" r:id="rId7"/>
    <p:sldId id="357" r:id="rId8"/>
    <p:sldId id="384" r:id="rId9"/>
    <p:sldId id="385" r:id="rId10"/>
    <p:sldId id="386" r:id="rId11"/>
    <p:sldId id="387" r:id="rId12"/>
    <p:sldId id="388" r:id="rId13"/>
    <p:sldId id="394" r:id="rId14"/>
    <p:sldId id="406" r:id="rId15"/>
    <p:sldId id="405" r:id="rId16"/>
    <p:sldId id="395" r:id="rId17"/>
    <p:sldId id="358" r:id="rId18"/>
    <p:sldId id="326" r:id="rId19"/>
    <p:sldId id="407" r:id="rId20"/>
    <p:sldId id="389" r:id="rId21"/>
    <p:sldId id="375" r:id="rId22"/>
    <p:sldId id="376" r:id="rId23"/>
    <p:sldId id="404" r:id="rId24"/>
    <p:sldId id="390" r:id="rId25"/>
    <p:sldId id="377" r:id="rId26"/>
    <p:sldId id="378" r:id="rId27"/>
    <p:sldId id="396" r:id="rId28"/>
    <p:sldId id="397" r:id="rId29"/>
    <p:sldId id="398" r:id="rId30"/>
    <p:sldId id="399" r:id="rId31"/>
    <p:sldId id="379" r:id="rId32"/>
    <p:sldId id="380" r:id="rId33"/>
    <p:sldId id="391" r:id="rId34"/>
    <p:sldId id="359" r:id="rId35"/>
    <p:sldId id="381" r:id="rId36"/>
    <p:sldId id="403" r:id="rId37"/>
    <p:sldId id="393" r:id="rId38"/>
    <p:sldId id="360" r:id="rId39"/>
    <p:sldId id="36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00000"/>
    <a:srgbClr val="FFFF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4303C-D2F8-4CD9-829B-8886C1E23B92}" v="1640" dt="2021-01-24T05:11:45.79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15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1EAA4-56FA-4648-84C0-3EF9E60CE65C}" type="datetimeFigureOut">
              <a:rPr lang="en-US" smtClean="0"/>
              <a:t>1/23/2021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2D349-8440-4B7B-9B26-BA7E308FB774}" type="slidenum">
              <a:rPr lang="en-US" smtClean="0"/>
              <a:t>‹#›</a:t>
            </a:fld>
            <a:endParaRPr lang="en-US"/>
          </a:p>
        </p:txBody>
      </p:sp>
    </p:spTree>
    <p:extLst>
      <p:ext uri="{BB962C8B-B14F-4D97-AF65-F5344CB8AC3E}">
        <p14:creationId xmlns:p14="http://schemas.microsoft.com/office/powerpoint/2010/main" val="243605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321921-3793-44A9-9145-2E8332B0E4C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296367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21921-3793-44A9-9145-2E8332B0E4C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178163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21921-3793-44A9-9145-2E8332B0E4C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214657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21921-3793-44A9-9145-2E8332B0E4C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334952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321921-3793-44A9-9145-2E8332B0E4C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2394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321921-3793-44A9-9145-2E8332B0E4C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211385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321921-3793-44A9-9145-2E8332B0E4CC}"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498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321921-3793-44A9-9145-2E8332B0E4CC}"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102416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21921-3793-44A9-9145-2E8332B0E4CC}"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368663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321921-3793-44A9-9145-2E8332B0E4C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46582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321921-3793-44A9-9145-2E8332B0E4C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158664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21921-3793-44A9-9145-2E8332B0E4CC}" type="datetimeFigureOut">
              <a:rPr lang="en-US" smtClean="0"/>
              <a:t>1/23/2021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F14EB-9171-4A4C-A819-BECF33F5BD86}" type="slidenum">
              <a:rPr lang="en-US" smtClean="0"/>
              <a:t>‹#›</a:t>
            </a:fld>
            <a:endParaRPr lang="en-US"/>
          </a:p>
        </p:txBody>
      </p:sp>
    </p:spTree>
    <p:extLst>
      <p:ext uri="{BB962C8B-B14F-4D97-AF65-F5344CB8AC3E}">
        <p14:creationId xmlns:p14="http://schemas.microsoft.com/office/powerpoint/2010/main" val="3588111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E5%93%A5%E6%9E%97%E5%A4%9A%E5%89%8D%E6%9B%B8+10&amp;version=CUVMPT#fzh-CUVMPT-28511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descr="Church in Corinth- Acts 18:1-4/1 Cor. 1:10-18 — Pulpit Fi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44584"/>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unched Tape 3"/>
          <p:cNvSpPr/>
          <p:nvPr/>
        </p:nvSpPr>
        <p:spPr>
          <a:xfrm>
            <a:off x="4851699" y="591670"/>
            <a:ext cx="3560781" cy="1366222"/>
          </a:xfrm>
          <a:prstGeom prst="flowChartPunchedTape">
            <a:avLst/>
          </a:prstGeom>
          <a:solidFill>
            <a:schemeClr val="bg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000" dirty="0">
                <a:effectLst>
                  <a:glow rad="101600">
                    <a:schemeClr val="tx1">
                      <a:alpha val="60000"/>
                    </a:schemeClr>
                  </a:glow>
                  <a:outerShdw blurRad="38100" dist="38100" dir="2700000" algn="tl">
                    <a:srgbClr val="000000">
                      <a:alpha val="43137"/>
                    </a:srgbClr>
                  </a:outerShdw>
                </a:effectLst>
                <a:latin typeface="王漢宗空疊圓繁" panose="02000500000000000000" pitchFamily="2" charset="-120"/>
                <a:ea typeface="王漢宗空疊圓繁" panose="02000500000000000000" pitchFamily="2" charset="-120"/>
              </a:rPr>
              <a:t>哥林多前書</a:t>
            </a:r>
            <a:endParaRPr lang="en-US" sz="5000" dirty="0">
              <a:effectLst>
                <a:glow rad="101600">
                  <a:schemeClr val="tx1">
                    <a:alpha val="60000"/>
                  </a:schemeClr>
                </a:glow>
                <a:outerShdw blurRad="38100" dist="38100" dir="2700000" algn="tl">
                  <a:srgbClr val="000000">
                    <a:alpha val="43137"/>
                  </a:srgbClr>
                </a:outerShdw>
              </a:effectLst>
              <a:latin typeface="王漢宗空疊圓繁" panose="02000500000000000000" pitchFamily="2" charset="-120"/>
              <a:ea typeface="王漢宗空疊圓繁" panose="02000500000000000000" pitchFamily="2" charset="-120"/>
            </a:endParaRPr>
          </a:p>
        </p:txBody>
      </p:sp>
      <p:sp>
        <p:nvSpPr>
          <p:cNvPr id="5" name="TextBox 4"/>
          <p:cNvSpPr txBox="1"/>
          <p:nvPr/>
        </p:nvSpPr>
        <p:spPr>
          <a:xfrm>
            <a:off x="3980336" y="5077610"/>
            <a:ext cx="2294218" cy="584775"/>
          </a:xfrm>
          <a:prstGeom prst="rect">
            <a:avLst/>
          </a:prstGeom>
          <a:noFill/>
        </p:spPr>
        <p:txBody>
          <a:bodyPr wrap="none" rtlCol="0">
            <a:spAutoFit/>
          </a:bodyPr>
          <a:lstStyle/>
          <a:p>
            <a:r>
              <a:rPr lang="en-US" altLang="zh-TW" sz="3200" dirty="0">
                <a:solidFill>
                  <a:schemeClr val="bg1"/>
                </a:solidFill>
                <a:effectLst>
                  <a:glow rad="101600">
                    <a:schemeClr val="tx1">
                      <a:alpha val="60000"/>
                    </a:schemeClr>
                  </a:glow>
                  <a:outerShdw blurRad="38100" dist="38100" dir="2700000" algn="tl">
                    <a:srgbClr val="000000">
                      <a:alpha val="43137"/>
                    </a:srgbClr>
                  </a:outerShdw>
                </a:effectLst>
                <a:latin typeface="王漢宗勘亭流繁" panose="02000500000000000000" pitchFamily="2" charset="-120"/>
                <a:ea typeface="王漢宗勘亭流繁" panose="02000500000000000000" pitchFamily="2" charset="-120"/>
              </a:rPr>
              <a:t>1/24/2021</a:t>
            </a:r>
            <a:r>
              <a:rPr lang="en-US" altLang="zh-TW" dirty="0">
                <a:effectLst>
                  <a:glow rad="101600">
                    <a:schemeClr val="tx1">
                      <a:alpha val="60000"/>
                    </a:schemeClr>
                  </a:glow>
                </a:effectLst>
              </a:rPr>
              <a:t>  </a:t>
            </a:r>
            <a:endParaRPr lang="en-US" dirty="0">
              <a:effectLst>
                <a:glow rad="101600">
                  <a:schemeClr val="tx1">
                    <a:alpha val="60000"/>
                  </a:schemeClr>
                </a:glow>
              </a:effectLst>
            </a:endParaRPr>
          </a:p>
        </p:txBody>
      </p:sp>
      <p:sp>
        <p:nvSpPr>
          <p:cNvPr id="7" name="TextBox 6"/>
          <p:cNvSpPr txBox="1"/>
          <p:nvPr/>
        </p:nvSpPr>
        <p:spPr>
          <a:xfrm>
            <a:off x="4173870" y="5921192"/>
            <a:ext cx="3999813" cy="677108"/>
          </a:xfrm>
          <a:prstGeom prst="rect">
            <a:avLst/>
          </a:prstGeom>
          <a:noFill/>
        </p:spPr>
        <p:txBody>
          <a:bodyPr wrap="none" rtlCol="0">
            <a:spAutoFit/>
          </a:bodyPr>
          <a:lstStyle/>
          <a:p>
            <a:r>
              <a:rPr lang="zh-TW" altLang="en-US" sz="3800" dirty="0">
                <a:solidFill>
                  <a:schemeClr val="bg1"/>
                </a:solidFill>
                <a:effectLst>
                  <a:glow rad="101600">
                    <a:schemeClr val="tx1">
                      <a:alpha val="60000"/>
                    </a:schemeClr>
                  </a:glow>
                  <a:outerShdw blurRad="38100" dist="38100" dir="2700000" algn="tl">
                    <a:srgbClr val="000000">
                      <a:alpha val="43137"/>
                    </a:srgbClr>
                  </a:outerShdw>
                </a:effectLst>
                <a:latin typeface="王漢宗勘亭流繁" panose="02000500000000000000" pitchFamily="2" charset="-120"/>
                <a:ea typeface="王漢宗勘亭流繁" panose="02000500000000000000" pitchFamily="2" charset="-120"/>
              </a:rPr>
              <a:t>基督徒的自由 </a:t>
            </a:r>
            <a:r>
              <a:rPr lang="en-US" altLang="zh-TW" sz="3800" dirty="0">
                <a:solidFill>
                  <a:schemeClr val="bg1"/>
                </a:solidFill>
                <a:effectLst>
                  <a:glow rad="101600">
                    <a:schemeClr val="tx1">
                      <a:alpha val="60000"/>
                    </a:schemeClr>
                  </a:glow>
                  <a:outerShdw blurRad="38100" dist="38100" dir="2700000" algn="tl">
                    <a:srgbClr val="000000">
                      <a:alpha val="43137"/>
                    </a:srgbClr>
                  </a:outerShdw>
                </a:effectLst>
                <a:latin typeface="王漢宗勘亭流繁" panose="02000500000000000000" pitchFamily="2" charset="-120"/>
                <a:ea typeface="王漢宗勘亭流繁" panose="02000500000000000000" pitchFamily="2" charset="-120"/>
              </a:rPr>
              <a:t>(</a:t>
            </a:r>
            <a:r>
              <a:rPr lang="zh-TW" altLang="en-US" sz="3800" dirty="0">
                <a:solidFill>
                  <a:schemeClr val="bg1"/>
                </a:solidFill>
                <a:effectLst>
                  <a:glow rad="101600">
                    <a:schemeClr val="tx1">
                      <a:alpha val="60000"/>
                    </a:schemeClr>
                  </a:glow>
                  <a:outerShdw blurRad="38100" dist="38100" dir="2700000" algn="tl">
                    <a:srgbClr val="000000">
                      <a:alpha val="43137"/>
                    </a:srgbClr>
                  </a:outerShdw>
                </a:effectLst>
                <a:latin typeface="王漢宗勘亭流繁" panose="02000500000000000000" pitchFamily="2" charset="-120"/>
                <a:ea typeface="王漢宗勘亭流繁" panose="02000500000000000000" pitchFamily="2" charset="-120"/>
              </a:rPr>
              <a:t>二</a:t>
            </a:r>
            <a:r>
              <a:rPr lang="en-US" altLang="zh-TW" sz="3800" dirty="0">
                <a:solidFill>
                  <a:schemeClr val="bg1"/>
                </a:solidFill>
                <a:effectLst>
                  <a:glow rad="101600">
                    <a:schemeClr val="tx1">
                      <a:alpha val="60000"/>
                    </a:schemeClr>
                  </a:glow>
                  <a:outerShdw blurRad="38100" dist="38100" dir="2700000" algn="tl">
                    <a:srgbClr val="000000">
                      <a:alpha val="43137"/>
                    </a:srgbClr>
                  </a:outerShdw>
                </a:effectLst>
                <a:latin typeface="王漢宗勘亭流繁" panose="02000500000000000000" pitchFamily="2" charset="-120"/>
                <a:ea typeface="王漢宗勘亭流繁" panose="02000500000000000000" pitchFamily="2" charset="-120"/>
              </a:rPr>
              <a:t>)</a:t>
            </a:r>
            <a:endParaRPr lang="en-US" sz="38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15114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EA17E-79A6-4875-AA83-508FD6D4B587}"/>
              </a:ext>
            </a:extLst>
          </p:cNvPr>
          <p:cNvSpPr>
            <a:spLocks noGrp="1"/>
          </p:cNvSpPr>
          <p:nvPr>
            <p:ph idx="1"/>
          </p:nvPr>
        </p:nvSpPr>
        <p:spPr/>
        <p:txBody>
          <a:bodyPr/>
          <a:lstStyle/>
          <a:p>
            <a:endParaRPr lang="en-US" dirty="0"/>
          </a:p>
        </p:txBody>
      </p:sp>
      <p:pic>
        <p:nvPicPr>
          <p:cNvPr id="2050" name="Picture 2" descr="出埃及】曠野中耶和華神的神蹟-鵪鶉與嗎哪、擊磐出水- 誰在見證神">
            <a:extLst>
              <a:ext uri="{FF2B5EF4-FFF2-40B4-BE49-F238E27FC236}">
                <a16:creationId xmlns:a16="http://schemas.microsoft.com/office/drawing/2014/main" id="{C0BD2780-5335-4F62-8951-25000182D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4294"/>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6A16CF7-CDF6-480C-BF4E-2D6FB466559C}"/>
              </a:ext>
            </a:extLst>
          </p:cNvPr>
          <p:cNvSpPr/>
          <p:nvPr/>
        </p:nvSpPr>
        <p:spPr>
          <a:xfrm>
            <a:off x="0" y="1301904"/>
            <a:ext cx="9144000" cy="1316258"/>
          </a:xfrm>
          <a:prstGeom prst="rect">
            <a:avLst/>
          </a:prstGeom>
          <a:solidFill>
            <a:srgbClr val="FFFF00"/>
          </a:solidFill>
        </p:spPr>
        <p:txBody>
          <a:bodyPr wrap="square">
            <a:spAutoFit/>
          </a:bodyPr>
          <a:lstStyle/>
          <a:p>
            <a:pPr>
              <a:lnSpc>
                <a:spcPct val="150000"/>
              </a:lnSpc>
            </a:pPr>
            <a:r>
              <a:rPr lang="zh-TW" altLang="en-US" sz="2800" dirty="0">
                <a:solidFill>
                  <a:schemeClr val="accent2"/>
                </a:solidFill>
                <a:latin typeface="SimHei" panose="02010609060101010101" pitchFamily="49" charset="-122"/>
                <a:ea typeface="SimHei" panose="02010609060101010101" pitchFamily="49" charset="-122"/>
              </a:rPr>
              <a:t>我必在</a:t>
            </a:r>
            <a:r>
              <a:rPr lang="zh-TW" altLang="en-US" sz="2800" u="sng" dirty="0">
                <a:solidFill>
                  <a:schemeClr val="accent2"/>
                </a:solidFill>
                <a:latin typeface="SimHei" panose="02010609060101010101" pitchFamily="49" charset="-122"/>
                <a:ea typeface="SimHei" panose="02010609060101010101" pitchFamily="49" charset="-122"/>
              </a:rPr>
              <a:t>何烈</a:t>
            </a:r>
            <a:r>
              <a:rPr lang="zh-TW" altLang="en-US" sz="2800" dirty="0">
                <a:solidFill>
                  <a:schemeClr val="accent2"/>
                </a:solidFill>
                <a:latin typeface="SimHei" panose="02010609060101010101" pitchFamily="49" charset="-122"/>
                <a:ea typeface="SimHei" panose="02010609060101010101" pitchFamily="49" charset="-122"/>
              </a:rPr>
              <a:t>的磐石那裡，站在你面前。你要擊打磐石，從磐石裡必有水流出來，使百姓可以喝。」  出</a:t>
            </a:r>
            <a:r>
              <a:rPr lang="en-US" altLang="zh-TW" sz="2800" dirty="0">
                <a:solidFill>
                  <a:schemeClr val="accent2"/>
                </a:solidFill>
                <a:latin typeface="SimHei" panose="02010609060101010101" pitchFamily="49" charset="-122"/>
                <a:ea typeface="SimHei" panose="02010609060101010101" pitchFamily="49" charset="-122"/>
              </a:rPr>
              <a:t>17:6</a:t>
            </a:r>
            <a:endParaRPr lang="en-US" sz="2800" dirty="0">
              <a:solidFill>
                <a:schemeClr val="accent2"/>
              </a:solidFill>
              <a:latin typeface="SimHei" panose="02010609060101010101" pitchFamily="49" charset="-122"/>
              <a:ea typeface="SimHei" panose="02010609060101010101" pitchFamily="49" charset="-122"/>
            </a:endParaRPr>
          </a:p>
        </p:txBody>
      </p:sp>
      <p:sp>
        <p:nvSpPr>
          <p:cNvPr id="6" name="Rectangle 5">
            <a:extLst>
              <a:ext uri="{FF2B5EF4-FFF2-40B4-BE49-F238E27FC236}">
                <a16:creationId xmlns:a16="http://schemas.microsoft.com/office/drawing/2014/main" id="{8DA3DC0A-C919-4E61-9742-D67681029CB0}"/>
              </a:ext>
            </a:extLst>
          </p:cNvPr>
          <p:cNvSpPr/>
          <p:nvPr/>
        </p:nvSpPr>
        <p:spPr>
          <a:xfrm>
            <a:off x="0" y="5351506"/>
            <a:ext cx="9144000" cy="1384995"/>
          </a:xfrm>
          <a:prstGeom prst="rect">
            <a:avLst/>
          </a:prstGeom>
          <a:solidFill>
            <a:srgbClr val="FFFF00"/>
          </a:solidFill>
        </p:spPr>
        <p:txBody>
          <a:bodyPr wrap="square">
            <a:spAutoFit/>
          </a:bodyPr>
          <a:lstStyle/>
          <a:p>
            <a:r>
              <a:rPr lang="zh-TW" altLang="en-US" sz="2800" dirty="0">
                <a:solidFill>
                  <a:schemeClr val="accent2"/>
                </a:solidFill>
                <a:latin typeface="SimHei" panose="02010609060101010101" pitchFamily="49" charset="-122"/>
                <a:ea typeface="SimHei" panose="02010609060101010101" pitchFamily="49" charset="-122"/>
              </a:rPr>
              <a:t>「你拿著杖去，和你的哥哥</a:t>
            </a:r>
            <a:r>
              <a:rPr lang="zh-TW" altLang="en-US" sz="2800" u="sng" dirty="0">
                <a:solidFill>
                  <a:schemeClr val="accent2"/>
                </a:solidFill>
                <a:latin typeface="SimHei" panose="02010609060101010101" pitchFamily="49" charset="-122"/>
                <a:ea typeface="SimHei" panose="02010609060101010101" pitchFamily="49" charset="-122"/>
              </a:rPr>
              <a:t>亞倫</a:t>
            </a:r>
            <a:r>
              <a:rPr lang="zh-TW" altLang="en-US" sz="2800" dirty="0">
                <a:solidFill>
                  <a:schemeClr val="accent2"/>
                </a:solidFill>
                <a:latin typeface="SimHei" panose="02010609060101010101" pitchFamily="49" charset="-122"/>
                <a:ea typeface="SimHei" panose="02010609060101010101" pitchFamily="49" charset="-122"/>
              </a:rPr>
              <a:t>招聚會眾，在他們眼前吩咐磐石發出水來，水就從磐石流出，給會眾和他們的牲畜喝。」  民</a:t>
            </a:r>
            <a:r>
              <a:rPr lang="en-US" altLang="zh-TW" sz="2800" dirty="0">
                <a:solidFill>
                  <a:schemeClr val="accent2"/>
                </a:solidFill>
                <a:latin typeface="SimHei" panose="02010609060101010101" pitchFamily="49" charset="-122"/>
                <a:ea typeface="SimHei" panose="02010609060101010101" pitchFamily="49" charset="-122"/>
              </a:rPr>
              <a:t>20:8</a:t>
            </a:r>
            <a:endParaRPr lang="en-US" sz="2800" dirty="0">
              <a:solidFill>
                <a:schemeClr val="accent2"/>
              </a:solidFill>
              <a:latin typeface="SimHei" panose="02010609060101010101" pitchFamily="49" charset="-122"/>
              <a:ea typeface="SimHei" panose="02010609060101010101" pitchFamily="49" charset="-122"/>
            </a:endParaRPr>
          </a:p>
        </p:txBody>
      </p:sp>
      <p:sp>
        <p:nvSpPr>
          <p:cNvPr id="7" name="Rectangle 6">
            <a:extLst>
              <a:ext uri="{FF2B5EF4-FFF2-40B4-BE49-F238E27FC236}">
                <a16:creationId xmlns:a16="http://schemas.microsoft.com/office/drawing/2014/main" id="{5C71424B-7EDE-47DD-A6E6-79762F2AAB82}"/>
              </a:ext>
            </a:extLst>
          </p:cNvPr>
          <p:cNvSpPr/>
          <p:nvPr/>
        </p:nvSpPr>
        <p:spPr>
          <a:xfrm>
            <a:off x="0" y="66624"/>
            <a:ext cx="9144000" cy="1195712"/>
          </a:xfrm>
          <a:prstGeom prst="rect">
            <a:avLst/>
          </a:prstGeom>
        </p:spPr>
        <p:txBody>
          <a:bodyPr wrap="square">
            <a:spAutoFit/>
          </a:bodyPr>
          <a:lstStyle/>
          <a:p>
            <a:pPr algn="ctr">
              <a:lnSpc>
                <a:spcPct val="120000"/>
              </a:lnSpc>
            </a:pPr>
            <a:r>
              <a:rPr lang="zh-TW" altLang="en-US" sz="3200" dirty="0">
                <a:latin typeface="SimHei" panose="02010609060101010101" pitchFamily="49" charset="-122"/>
                <a:ea typeface="SimHei" panose="02010609060101010101" pitchFamily="49" charset="-122"/>
              </a:rPr>
              <a:t>也都喝了一樣的靈水；所喝的是出於隨著他們的靈磐石，那磐石就是基督</a:t>
            </a:r>
            <a:endParaRPr lang="en-US" sz="32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8168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33C829E-B95D-4C11-96DB-74C9C47C0478}"/>
              </a:ext>
            </a:extLst>
          </p:cNvPr>
          <p:cNvGraphicFramePr>
            <a:graphicFrameLocks noGrp="1"/>
          </p:cNvGraphicFramePr>
          <p:nvPr>
            <p:ph idx="1"/>
            <p:extLst>
              <p:ext uri="{D42A27DB-BD31-4B8C-83A1-F6EECF244321}">
                <p14:modId xmlns:p14="http://schemas.microsoft.com/office/powerpoint/2010/main" val="2518139833"/>
              </p:ext>
            </p:extLst>
          </p:nvPr>
        </p:nvGraphicFramePr>
        <p:xfrm>
          <a:off x="0" y="-2"/>
          <a:ext cx="9144000" cy="6855539"/>
        </p:xfrm>
        <a:graphic>
          <a:graphicData uri="http://schemas.openxmlformats.org/drawingml/2006/table">
            <a:tbl>
              <a:tblPr firstRow="1" bandRow="1">
                <a:tableStyleId>{5C22544A-7EE6-4342-B048-85BDC9FD1C3A}</a:tableStyleId>
              </a:tblPr>
              <a:tblGrid>
                <a:gridCol w="1111045">
                  <a:extLst>
                    <a:ext uri="{9D8B030D-6E8A-4147-A177-3AD203B41FA5}">
                      <a16:colId xmlns:a16="http://schemas.microsoft.com/office/drawing/2014/main" val="642910152"/>
                    </a:ext>
                  </a:extLst>
                </a:gridCol>
                <a:gridCol w="1750142">
                  <a:extLst>
                    <a:ext uri="{9D8B030D-6E8A-4147-A177-3AD203B41FA5}">
                      <a16:colId xmlns:a16="http://schemas.microsoft.com/office/drawing/2014/main" val="61273133"/>
                    </a:ext>
                  </a:extLst>
                </a:gridCol>
                <a:gridCol w="6282813">
                  <a:extLst>
                    <a:ext uri="{9D8B030D-6E8A-4147-A177-3AD203B41FA5}">
                      <a16:colId xmlns:a16="http://schemas.microsoft.com/office/drawing/2014/main" val="319535031"/>
                    </a:ext>
                  </a:extLst>
                </a:gridCol>
              </a:tblGrid>
              <a:tr h="597784">
                <a:tc>
                  <a:txBody>
                    <a:bodyPr/>
                    <a:lstStyle/>
                    <a:p>
                      <a:endParaRPr lang="en-US" sz="2400">
                        <a:latin typeface="SimHei" panose="02010609060101010101" pitchFamily="49" charset="-122"/>
                        <a:ea typeface="SimHei" panose="02010609060101010101" pitchFamily="49" charset="-122"/>
                      </a:endParaRPr>
                    </a:p>
                  </a:txBody>
                  <a:tcPr/>
                </a:tc>
                <a:tc>
                  <a:txBody>
                    <a:bodyPr/>
                    <a:lstStyle/>
                    <a:p>
                      <a:r>
                        <a:rPr lang="zh-TW" altLang="en-US" sz="2800" b="0" dirty="0">
                          <a:latin typeface="SimHei" panose="02010609060101010101" pitchFamily="49" charset="-122"/>
                          <a:ea typeface="SimHei" panose="02010609060101010101" pitchFamily="49" charset="-122"/>
                        </a:rPr>
                        <a:t>舊約</a:t>
                      </a:r>
                      <a:endParaRPr lang="en-US" sz="2800" b="0" dirty="0">
                        <a:latin typeface="SimHei" panose="02010609060101010101" pitchFamily="49" charset="-122"/>
                        <a:ea typeface="SimHei" panose="02010609060101010101" pitchFamily="49" charset="-122"/>
                      </a:endParaRPr>
                    </a:p>
                  </a:txBody>
                  <a:tcPr/>
                </a:tc>
                <a:tc>
                  <a:txBody>
                    <a:bodyPr/>
                    <a:lstStyle/>
                    <a:p>
                      <a:r>
                        <a:rPr lang="zh-TW" altLang="en-US" sz="2800" b="0" dirty="0">
                          <a:latin typeface="SimHei" panose="02010609060101010101" pitchFamily="49" charset="-122"/>
                          <a:ea typeface="SimHei" panose="02010609060101010101" pitchFamily="49" charset="-122"/>
                        </a:rPr>
                        <a:t>新約預表</a:t>
                      </a:r>
                      <a:endParaRPr lang="en-US" sz="2800" b="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1551083993"/>
                  </a:ext>
                </a:extLst>
              </a:tr>
              <a:tr h="2745186">
                <a:tc>
                  <a:txBody>
                    <a:bodyPr/>
                    <a:lstStyle/>
                    <a:p>
                      <a:r>
                        <a:rPr lang="zh-TW" altLang="en-US" sz="2400" dirty="0">
                          <a:latin typeface="SimHei" panose="02010609060101010101" pitchFamily="49" charset="-122"/>
                          <a:ea typeface="SimHei" panose="02010609060101010101" pitchFamily="49" charset="-122"/>
                        </a:rPr>
                        <a:t>雲、海裡受洗</a:t>
                      </a:r>
                      <a:endParaRPr lang="en-US" sz="2400" dirty="0">
                        <a:latin typeface="SimHei" panose="02010609060101010101" pitchFamily="49" charset="-122"/>
                        <a:ea typeface="SimHei" panose="02010609060101010101" pitchFamily="49" charset="-122"/>
                      </a:endParaRPr>
                    </a:p>
                  </a:txBody>
                  <a:tcPr/>
                </a:tc>
                <a:tc>
                  <a:txBody>
                    <a:bodyPr/>
                    <a:lstStyle/>
                    <a:p>
                      <a:r>
                        <a:rPr lang="zh-TW" altLang="en-US" sz="2400" dirty="0">
                          <a:latin typeface="SimHei" panose="02010609060101010101" pitchFamily="49" charset="-122"/>
                          <a:ea typeface="SimHei" panose="02010609060101010101" pitchFamily="49" charset="-122"/>
                        </a:rPr>
                        <a:t>白天雲柱</a:t>
                      </a:r>
                      <a:r>
                        <a:rPr lang="en-US" altLang="zh-TW" sz="2400" dirty="0">
                          <a:latin typeface="SimHei" panose="02010609060101010101" pitchFamily="49" charset="-122"/>
                          <a:ea typeface="SimHei" panose="02010609060101010101" pitchFamily="49" charset="-122"/>
                        </a:rPr>
                        <a:t>,</a:t>
                      </a:r>
                      <a:r>
                        <a:rPr lang="zh-TW" altLang="en-US" sz="2400" dirty="0">
                          <a:latin typeface="SimHei" panose="02010609060101010101" pitchFamily="49" charset="-122"/>
                          <a:ea typeface="SimHei" panose="02010609060101010101" pitchFamily="49" charset="-122"/>
                        </a:rPr>
                        <a:t> 晚上火柱</a:t>
                      </a:r>
                      <a:endParaRPr lang="en-US" altLang="zh-TW" sz="2400" dirty="0">
                        <a:latin typeface="SimHei" panose="02010609060101010101" pitchFamily="49" charset="-122"/>
                        <a:ea typeface="SimHei" panose="02010609060101010101" pitchFamily="49" charset="-122"/>
                      </a:endParaRPr>
                    </a:p>
                    <a:p>
                      <a:r>
                        <a:rPr lang="zh-TW" altLang="en-US" sz="2400" dirty="0">
                          <a:latin typeface="SimHei" panose="02010609060101010101" pitchFamily="49" charset="-122"/>
                          <a:ea typeface="SimHei" panose="02010609060101010101" pitchFamily="49" charset="-122"/>
                        </a:rPr>
                        <a:t>出紅海</a:t>
                      </a:r>
                      <a:endParaRPr lang="en-US" sz="2400" dirty="0">
                        <a:latin typeface="SimHei" panose="02010609060101010101" pitchFamily="49" charset="-122"/>
                        <a:ea typeface="SimHei" panose="02010609060101010101" pitchFamily="49" charset="-122"/>
                      </a:endParaRPr>
                    </a:p>
                  </a:txBody>
                  <a:tcPr/>
                </a:tc>
                <a:tc>
                  <a:txBody>
                    <a:bodyPr/>
                    <a:lstStyle/>
                    <a:p>
                      <a:r>
                        <a:rPr lang="zh-TW" altLang="en-US" sz="2400" dirty="0">
                          <a:latin typeface="SimHei" panose="02010609060101010101" pitchFamily="49" charset="-122"/>
                          <a:ea typeface="SimHei" panose="02010609060101010101" pitchFamily="49" charset="-122"/>
                        </a:rPr>
                        <a:t>聖靈的同在</a:t>
                      </a:r>
                      <a:endParaRPr lang="en-US" altLang="zh-TW" sz="2400" dirty="0">
                        <a:latin typeface="SimHei" panose="02010609060101010101" pitchFamily="49" charset="-122"/>
                        <a:ea typeface="SimHei" panose="02010609060101010101" pitchFamily="49" charset="-122"/>
                      </a:endParaRPr>
                    </a:p>
                    <a:p>
                      <a:r>
                        <a:rPr lang="zh-TW" altLang="en-US" sz="2400" b="0" i="0" kern="1200" dirty="0">
                          <a:solidFill>
                            <a:schemeClr val="dk1"/>
                          </a:solidFill>
                          <a:effectLst/>
                          <a:latin typeface="SimHei" panose="02010609060101010101" pitchFamily="49" charset="-122"/>
                          <a:ea typeface="SimHei" panose="02010609060101010101" pitchFamily="49" charset="-122"/>
                          <a:cs typeface="+mn-cs"/>
                        </a:rPr>
                        <a:t>我是用水給你們施洗，他卻要用聖靈給你們施洗。</a:t>
                      </a:r>
                      <a:r>
                        <a:rPr lang="zh-TW" altLang="en-US" sz="2000" b="0" i="0" kern="1200" dirty="0">
                          <a:solidFill>
                            <a:schemeClr val="dk1"/>
                          </a:solidFill>
                          <a:effectLst/>
                          <a:latin typeface="SimHei" panose="02010609060101010101" pitchFamily="49" charset="-122"/>
                          <a:ea typeface="SimHei" panose="02010609060101010101" pitchFamily="49" charset="-122"/>
                          <a:cs typeface="+mn-cs"/>
                        </a:rPr>
                        <a:t>可</a:t>
                      </a:r>
                      <a:r>
                        <a:rPr lang="en-US" altLang="zh-TW" sz="2000" b="0" i="0" kern="1200" dirty="0">
                          <a:solidFill>
                            <a:schemeClr val="dk1"/>
                          </a:solidFill>
                          <a:effectLst/>
                          <a:latin typeface="SimHei" panose="02010609060101010101" pitchFamily="49" charset="-122"/>
                          <a:ea typeface="SimHei" panose="02010609060101010101" pitchFamily="49" charset="-122"/>
                          <a:cs typeface="+mn-cs"/>
                        </a:rPr>
                        <a:t>1:8</a:t>
                      </a:r>
                      <a:endParaRPr lang="en-US" altLang="zh-TW" sz="2400" dirty="0">
                        <a:latin typeface="SimHei" panose="02010609060101010101" pitchFamily="49" charset="-122"/>
                        <a:ea typeface="SimHei" panose="02010609060101010101" pitchFamily="49" charset="-122"/>
                      </a:endParaRPr>
                    </a:p>
                    <a:p>
                      <a:r>
                        <a:rPr lang="zh-TW" altLang="en-US" sz="2400" dirty="0">
                          <a:latin typeface="SimHei" panose="02010609060101010101" pitchFamily="49" charset="-122"/>
                          <a:ea typeface="SimHei" panose="02010609060101010101" pitchFamily="49" charset="-122"/>
                        </a:rPr>
                        <a:t>受洗歸入</a:t>
                      </a:r>
                      <a:r>
                        <a:rPr lang="zh-TW" altLang="en-US" sz="2400" dirty="0">
                          <a:solidFill>
                            <a:srgbClr val="000000"/>
                          </a:solidFill>
                          <a:latin typeface="SimHei" panose="02010609060101010101" pitchFamily="49" charset="-122"/>
                          <a:ea typeface="SimHei" panose="02010609060101010101" pitchFamily="49" charset="-122"/>
                        </a:rPr>
                        <a:t>基督  </a:t>
                      </a:r>
                      <a:r>
                        <a:rPr lang="en-US" altLang="zh-TW" sz="2400" b="1" baseline="30000" dirty="0">
                          <a:solidFill>
                            <a:srgbClr val="000000"/>
                          </a:solidFill>
                          <a:latin typeface="SimHei" panose="02010609060101010101" pitchFamily="49" charset="-122"/>
                          <a:ea typeface="SimHei" panose="02010609060101010101" pitchFamily="49" charset="-122"/>
                        </a:rPr>
                        <a:t> </a:t>
                      </a:r>
                    </a:p>
                    <a:p>
                      <a:r>
                        <a:rPr lang="zh-TW" altLang="en-US" sz="2400" dirty="0">
                          <a:solidFill>
                            <a:srgbClr val="000000"/>
                          </a:solidFill>
                          <a:latin typeface="SimHei" panose="02010609060101010101" pitchFamily="49" charset="-122"/>
                          <a:ea typeface="SimHei" panose="02010609060101010101" pitchFamily="49" charset="-122"/>
                        </a:rPr>
                        <a:t>豈不知我們這受洗歸入基督耶穌的人，是受洗歸入他的死嗎？</a:t>
                      </a:r>
                      <a:r>
                        <a:rPr lang="zh-TW" altLang="en-US" sz="2000" dirty="0">
                          <a:latin typeface="SimHei" panose="02010609060101010101" pitchFamily="49" charset="-122"/>
                          <a:ea typeface="SimHei" panose="02010609060101010101" pitchFamily="49" charset="-122"/>
                        </a:rPr>
                        <a:t>羅</a:t>
                      </a:r>
                      <a:r>
                        <a:rPr lang="en-US" altLang="zh-TW" sz="2000" dirty="0">
                          <a:latin typeface="SimHei" panose="02010609060101010101" pitchFamily="49" charset="-122"/>
                          <a:ea typeface="SimHei" panose="02010609060101010101" pitchFamily="49" charset="-122"/>
                        </a:rPr>
                        <a:t>6:3</a:t>
                      </a:r>
                      <a:endParaRPr lang="en-US" altLang="zh-TW" sz="2400" dirty="0">
                        <a:latin typeface="SimHei" panose="02010609060101010101" pitchFamily="49" charset="-122"/>
                        <a:ea typeface="SimHei" panose="02010609060101010101" pitchFamily="49" charset="-122"/>
                      </a:endParaRPr>
                    </a:p>
                    <a:p>
                      <a:r>
                        <a:rPr lang="zh-TW" altLang="en-US" sz="2400" dirty="0">
                          <a:latin typeface="SimHei" panose="02010609060101010101" pitchFamily="49" charset="-122"/>
                          <a:ea typeface="SimHei" panose="02010609060101010101" pitchFamily="49" charset="-122"/>
                        </a:rPr>
                        <a:t>你們受洗歸入基督的，都是披戴基督了 </a:t>
                      </a:r>
                      <a:r>
                        <a:rPr lang="zh-TW" altLang="en-US" sz="2000" dirty="0">
                          <a:latin typeface="SimHei" panose="02010609060101010101" pitchFamily="49" charset="-122"/>
                          <a:ea typeface="SimHei" panose="02010609060101010101" pitchFamily="49" charset="-122"/>
                        </a:rPr>
                        <a:t>加</a:t>
                      </a:r>
                      <a:r>
                        <a:rPr lang="en-US" altLang="zh-TW" sz="2000" dirty="0">
                          <a:latin typeface="SimHei" panose="02010609060101010101" pitchFamily="49" charset="-122"/>
                          <a:ea typeface="SimHei" panose="02010609060101010101" pitchFamily="49" charset="-122"/>
                        </a:rPr>
                        <a:t>3:27</a:t>
                      </a:r>
                      <a:endParaRPr lang="en-US" sz="2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360108769"/>
                  </a:ext>
                </a:extLst>
              </a:tr>
              <a:tr h="2500476">
                <a:tc>
                  <a:txBody>
                    <a:bodyPr/>
                    <a:lstStyle/>
                    <a:p>
                      <a:r>
                        <a:rPr lang="zh-TW" altLang="en-US" sz="2400" dirty="0">
                          <a:latin typeface="SimHei" panose="02010609060101010101" pitchFamily="49" charset="-122"/>
                          <a:ea typeface="SimHei" panose="02010609060101010101" pitchFamily="49" charset="-122"/>
                        </a:rPr>
                        <a:t>靈食、靈水</a:t>
                      </a:r>
                      <a:endParaRPr lang="en-US" sz="2400" dirty="0">
                        <a:latin typeface="SimHei" panose="02010609060101010101" pitchFamily="49" charset="-122"/>
                        <a:ea typeface="SimHei" panose="02010609060101010101" pitchFamily="49" charset="-122"/>
                      </a:endParaRPr>
                    </a:p>
                  </a:txBody>
                  <a:tcPr/>
                </a:tc>
                <a:tc>
                  <a:txBody>
                    <a:bodyPr/>
                    <a:lstStyle/>
                    <a:p>
                      <a:r>
                        <a:rPr lang="zh-TW" altLang="en-US" sz="2400" dirty="0">
                          <a:latin typeface="SimHei" panose="02010609060101010101" pitchFamily="49" charset="-122"/>
                          <a:ea typeface="SimHei" panose="02010609060101010101" pitchFamily="49" charset="-122"/>
                        </a:rPr>
                        <a:t>嗎哪</a:t>
                      </a:r>
                      <a:endParaRPr lang="en-US" altLang="zh-TW" sz="2400" dirty="0">
                        <a:latin typeface="SimHei" panose="02010609060101010101" pitchFamily="49" charset="-122"/>
                        <a:ea typeface="SimHei" panose="02010609060101010101" pitchFamily="49" charset="-122"/>
                      </a:endParaRPr>
                    </a:p>
                    <a:p>
                      <a:r>
                        <a:rPr lang="zh-TW" altLang="en-US" sz="2400" dirty="0">
                          <a:latin typeface="SimHei" panose="02010609060101010101" pitchFamily="49" charset="-122"/>
                          <a:ea typeface="SimHei" panose="02010609060101010101" pitchFamily="49" charset="-122"/>
                        </a:rPr>
                        <a:t>從盤石流出的活水</a:t>
                      </a:r>
                      <a:endParaRPr lang="en-US" sz="2400" dirty="0">
                        <a:latin typeface="SimHei" panose="02010609060101010101" pitchFamily="49" charset="-122"/>
                        <a:ea typeface="SimHei"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基督是天上降下的靈糧</a:t>
                      </a:r>
                      <a:r>
                        <a:rPr lang="en-US" altLang="zh-TW" sz="2400" dirty="0">
                          <a:latin typeface="SimHei" panose="02010609060101010101" pitchFamily="49" charset="-122"/>
                          <a:ea typeface="SimHei" panose="02010609060101010101" pitchFamily="49" charset="-12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耶穌說：我就是生命的糧。到我這裡來的，必定不餓；信我的，永遠不渴。</a:t>
                      </a:r>
                      <a:r>
                        <a:rPr lang="zh-TW" altLang="en-US" sz="2000" dirty="0">
                          <a:latin typeface="SimHei" panose="02010609060101010101" pitchFamily="49" charset="-122"/>
                          <a:ea typeface="SimHei" panose="02010609060101010101" pitchFamily="49" charset="-122"/>
                        </a:rPr>
                        <a:t>約</a:t>
                      </a:r>
                      <a:r>
                        <a:rPr lang="en-US" altLang="zh-TW" sz="2000" dirty="0">
                          <a:latin typeface="SimHei" panose="02010609060101010101" pitchFamily="49" charset="-122"/>
                          <a:ea typeface="SimHei" panose="02010609060101010101" pitchFamily="49" charset="-122"/>
                        </a:rPr>
                        <a:t>6:35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我對你們所說的話就是靈，就是生命。</a:t>
                      </a:r>
                      <a:r>
                        <a:rPr lang="zh-TW" altLang="en-US" sz="2000" b="0" i="0" kern="1200" dirty="0">
                          <a:solidFill>
                            <a:schemeClr val="dk1"/>
                          </a:solidFill>
                          <a:effectLst/>
                          <a:latin typeface="SimHei" panose="02010609060101010101" pitchFamily="49" charset="-122"/>
                          <a:ea typeface="SimHei" panose="02010609060101010101" pitchFamily="49" charset="-122"/>
                          <a:cs typeface="+mn-cs"/>
                        </a:rPr>
                        <a:t>約</a:t>
                      </a:r>
                      <a:r>
                        <a:rPr lang="en-US" altLang="zh-TW" sz="2000" b="0" i="0" kern="1200" dirty="0">
                          <a:solidFill>
                            <a:schemeClr val="dk1"/>
                          </a:solidFill>
                          <a:effectLst/>
                          <a:latin typeface="SimHei" panose="02010609060101010101" pitchFamily="49" charset="-122"/>
                          <a:ea typeface="SimHei" panose="02010609060101010101" pitchFamily="49" charset="-122"/>
                          <a:cs typeface="+mn-cs"/>
                        </a:rPr>
                        <a:t>6:63</a:t>
                      </a:r>
                      <a:endParaRPr lang="en-US" sz="3200" dirty="0">
                        <a:latin typeface="SimHei" panose="02010609060101010101" pitchFamily="49" charset="-122"/>
                        <a:ea typeface="SimHei" panose="02010609060101010101" pitchFamily="49" charset="-122"/>
                      </a:endParaRPr>
                    </a:p>
                    <a:p>
                      <a:r>
                        <a:rPr lang="zh-TW" altLang="en-US" sz="2400" dirty="0">
                          <a:latin typeface="SimHei" panose="02010609060101010101" pitchFamily="49" charset="-122"/>
                          <a:ea typeface="SimHei" panose="02010609060101010101" pitchFamily="49" charset="-122"/>
                        </a:rPr>
                        <a:t>生命的活水 </a:t>
                      </a:r>
                      <a:endParaRPr lang="en-US" altLang="zh-TW" sz="2400" dirty="0">
                        <a:latin typeface="SimHei" panose="02010609060101010101" pitchFamily="49" charset="-122"/>
                        <a:ea typeface="SimHei" panose="02010609060101010101" pitchFamily="49" charset="-122"/>
                      </a:endParaRPr>
                    </a:p>
                    <a:p>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人若喝我所賜的水，就永遠不渴。我所賜的水要在他裡頭成為泉源，直湧到永生。</a:t>
                      </a:r>
                      <a:r>
                        <a:rPr lang="zh-TW" altLang="en-US" sz="2000" dirty="0">
                          <a:latin typeface="SimHei" panose="02010609060101010101" pitchFamily="49" charset="-122"/>
                          <a:ea typeface="SimHei" panose="02010609060101010101" pitchFamily="49" charset="-122"/>
                        </a:rPr>
                        <a:t>約</a:t>
                      </a:r>
                      <a:r>
                        <a:rPr lang="en-US" altLang="zh-TW" sz="2000" dirty="0">
                          <a:latin typeface="SimHei" panose="02010609060101010101" pitchFamily="49" charset="-122"/>
                          <a:ea typeface="SimHei" panose="02010609060101010101" pitchFamily="49" charset="-122"/>
                        </a:rPr>
                        <a:t>4:14</a:t>
                      </a:r>
                      <a:endParaRPr lang="en-US" sz="2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633868751"/>
                  </a:ext>
                </a:extLst>
              </a:tr>
              <a:tr h="860809">
                <a:tc>
                  <a:txBody>
                    <a:bodyPr/>
                    <a:lstStyle/>
                    <a:p>
                      <a:r>
                        <a:rPr lang="zh-TW" altLang="en-US" sz="2400" dirty="0">
                          <a:latin typeface="SimHei" panose="02010609060101010101" pitchFamily="49" charset="-122"/>
                          <a:ea typeface="SimHei" panose="02010609060101010101" pitchFamily="49" charset="-122"/>
                        </a:rPr>
                        <a:t>靈磐石</a:t>
                      </a:r>
                      <a:endParaRPr lang="en-US" sz="2400" dirty="0">
                        <a:latin typeface="SimHei" panose="02010609060101010101" pitchFamily="49" charset="-122"/>
                        <a:ea typeface="SimHei"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從盤石流出的活水</a:t>
                      </a:r>
                      <a:endParaRPr lang="en-US" sz="2400" dirty="0">
                        <a:latin typeface="SimHei" panose="02010609060101010101" pitchFamily="49" charset="-122"/>
                        <a:ea typeface="SimHei" panose="02010609060101010101" pitchFamily="49" charset="-122"/>
                      </a:endParaRPr>
                    </a:p>
                  </a:txBody>
                  <a:tcPr/>
                </a:tc>
                <a:tc>
                  <a:txBody>
                    <a:bodyPr/>
                    <a:lstStyle/>
                    <a:p>
                      <a:r>
                        <a:rPr lang="zh-TW" altLang="en-US" sz="2400" b="0" i="0" kern="1200" dirty="0">
                          <a:solidFill>
                            <a:schemeClr val="dk1"/>
                          </a:solidFill>
                          <a:effectLst/>
                          <a:latin typeface="SimHei" panose="02010609060101010101" pitchFamily="49" charset="-122"/>
                          <a:ea typeface="SimHei" panose="02010609060101010101" pitchFamily="49" charset="-122"/>
                          <a:cs typeface="+mn-cs"/>
                        </a:rPr>
                        <a:t>那磐石就是基督。 </a:t>
                      </a:r>
                      <a:r>
                        <a:rPr lang="zh-TW" altLang="en-US" sz="2000" dirty="0">
                          <a:latin typeface="SimHei" panose="02010609060101010101" pitchFamily="49" charset="-122"/>
                          <a:ea typeface="SimHei" panose="02010609060101010101" pitchFamily="49" charset="-122"/>
                        </a:rPr>
                        <a:t>林前</a:t>
                      </a:r>
                      <a:r>
                        <a:rPr lang="en-US" altLang="zh-TW" sz="2000" dirty="0">
                          <a:latin typeface="SimHei" panose="02010609060101010101" pitchFamily="49" charset="-122"/>
                          <a:ea typeface="SimHei" panose="02010609060101010101" pitchFamily="49" charset="-122"/>
                        </a:rPr>
                        <a:t>10:4</a:t>
                      </a:r>
                      <a:endParaRPr lang="en-US" altLang="zh-TW" sz="2400" dirty="0">
                        <a:latin typeface="SimHei" panose="02010609060101010101" pitchFamily="49" charset="-122"/>
                        <a:ea typeface="SimHei" panose="02010609060101010101" pitchFamily="49" charset="-122"/>
                      </a:endParaRPr>
                    </a:p>
                    <a:p>
                      <a:r>
                        <a:rPr lang="en-US" altLang="zh-TW" sz="2400" b="1" baseline="30000" dirty="0">
                          <a:solidFill>
                            <a:schemeClr val="dk1"/>
                          </a:solidFill>
                          <a:latin typeface="SimHei" panose="02010609060101010101" pitchFamily="49" charset="-122"/>
                          <a:ea typeface="SimHei" panose="02010609060101010101" pitchFamily="49" charset="-122"/>
                        </a:rPr>
                        <a:t> </a:t>
                      </a:r>
                      <a:r>
                        <a:rPr lang="zh-TW" altLang="en-US" sz="2400" dirty="0">
                          <a:solidFill>
                            <a:schemeClr val="dk1"/>
                          </a:solidFill>
                          <a:latin typeface="SimHei" panose="02010609060101010101" pitchFamily="49" charset="-122"/>
                          <a:ea typeface="SimHei" panose="02010609060101010101" pitchFamily="49" charset="-122"/>
                        </a:rPr>
                        <a:t>主乃活石  </a:t>
                      </a:r>
                      <a:r>
                        <a:rPr lang="zh-TW" altLang="en-US" sz="2000" dirty="0">
                          <a:latin typeface="SimHei" panose="02010609060101010101" pitchFamily="49" charset="-122"/>
                          <a:ea typeface="SimHei" panose="02010609060101010101" pitchFamily="49" charset="-122"/>
                        </a:rPr>
                        <a:t>彼前</a:t>
                      </a:r>
                      <a:r>
                        <a:rPr lang="en-US" altLang="zh-TW" sz="2000" dirty="0">
                          <a:latin typeface="SimHei" panose="02010609060101010101" pitchFamily="49" charset="-122"/>
                          <a:ea typeface="SimHei" panose="02010609060101010101" pitchFamily="49" charset="-122"/>
                        </a:rPr>
                        <a:t>2:4</a:t>
                      </a:r>
                      <a:endParaRPr lang="en-US" altLang="zh-TW" sz="2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1722681389"/>
                  </a:ext>
                </a:extLst>
              </a:tr>
            </a:tbl>
          </a:graphicData>
        </a:graphic>
      </p:graphicFrame>
      <p:sp>
        <p:nvSpPr>
          <p:cNvPr id="7" name="Rectangle 6">
            <a:extLst>
              <a:ext uri="{FF2B5EF4-FFF2-40B4-BE49-F238E27FC236}">
                <a16:creationId xmlns:a16="http://schemas.microsoft.com/office/drawing/2014/main" id="{7188826E-4721-4E6A-B456-49B2E28660D3}"/>
              </a:ext>
            </a:extLst>
          </p:cNvPr>
          <p:cNvSpPr/>
          <p:nvPr/>
        </p:nvSpPr>
        <p:spPr>
          <a:xfrm>
            <a:off x="0" y="6031476"/>
            <a:ext cx="9144000" cy="82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3E4EC9-5CE8-496E-9A84-A8C8F9D1F56A}"/>
              </a:ext>
            </a:extLst>
          </p:cNvPr>
          <p:cNvSpPr/>
          <p:nvPr/>
        </p:nvSpPr>
        <p:spPr>
          <a:xfrm>
            <a:off x="0" y="3340509"/>
            <a:ext cx="9144000" cy="268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5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ssons from 1 Corinthians: Unity In the Church | WMBC">
            <a:extLst>
              <a:ext uri="{FF2B5EF4-FFF2-40B4-BE49-F238E27FC236}">
                <a16:creationId xmlns:a16="http://schemas.microsoft.com/office/drawing/2014/main" id="{43599A96-FEB9-48E6-AEA8-200AE50D0857}"/>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9B59E0-776E-40CA-AFE8-3EA5B68BC129}"/>
              </a:ext>
            </a:extLst>
          </p:cNvPr>
          <p:cNvSpPr>
            <a:spLocks noGrp="1"/>
          </p:cNvSpPr>
          <p:nvPr>
            <p:ph type="title"/>
          </p:nvPr>
        </p:nvSpPr>
        <p:spPr>
          <a:xfrm>
            <a:off x="628650" y="47800"/>
            <a:ext cx="7886700" cy="1325563"/>
          </a:xfrm>
        </p:spPr>
        <p:txBody>
          <a:bodyPr>
            <a:noAutofit/>
          </a:bodyPr>
          <a:lstStyle/>
          <a:p>
            <a:pPr algn="ctr">
              <a:lnSpc>
                <a:spcPct val="120000"/>
              </a:lnSpc>
            </a:pPr>
            <a:r>
              <a:rPr lang="en-US" altLang="en-US" sz="3600" dirty="0" err="1">
                <a:latin typeface="SimHei" panose="02010609060101010101" pitchFamily="49" charset="-122"/>
                <a:ea typeface="SimHei" panose="02010609060101010101" pitchFamily="49" charset="-122"/>
              </a:rPr>
              <a:t>但他们中间，多半是神不喜欢的人，所以在旷野倒毙</a:t>
            </a:r>
            <a:r>
              <a:rPr lang="en-US" altLang="en-US" sz="3600" dirty="0">
                <a:latin typeface="SimHei" panose="02010609060101010101" pitchFamily="49" charset="-122"/>
                <a:ea typeface="SimHei" panose="02010609060101010101" pitchFamily="49" charset="-122"/>
              </a:rPr>
              <a:t>。（10:5）</a:t>
            </a:r>
            <a:endParaRPr lang="en-US" sz="3600" dirty="0">
              <a:latin typeface="SimHei" panose="02010609060101010101" pitchFamily="49" charset="-122"/>
              <a:ea typeface="SimHei" panose="02010609060101010101" pitchFamily="49" charset="-122"/>
            </a:endParaRPr>
          </a:p>
        </p:txBody>
      </p:sp>
      <p:sp>
        <p:nvSpPr>
          <p:cNvPr id="4" name="Rectangle 1">
            <a:extLst>
              <a:ext uri="{FF2B5EF4-FFF2-40B4-BE49-F238E27FC236}">
                <a16:creationId xmlns:a16="http://schemas.microsoft.com/office/drawing/2014/main" id="{2D06FDF1-3588-48FA-BFAA-F488F3F535C0}"/>
              </a:ext>
            </a:extLst>
          </p:cNvPr>
          <p:cNvSpPr>
            <a:spLocks noGrp="1" noChangeArrowheads="1"/>
          </p:cNvSpPr>
          <p:nvPr>
            <p:ph idx="1"/>
          </p:nvPr>
        </p:nvSpPr>
        <p:spPr bwMode="auto">
          <a:xfrm>
            <a:off x="206224" y="1574438"/>
            <a:ext cx="8731552" cy="50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SimHei" panose="02010609060101010101" pitchFamily="49" charset="-122"/>
                <a:ea typeface="SimHei" panose="02010609060101010101" pitchFamily="49" charset="-122"/>
              </a:rPr>
              <a:t>以色列人倒毙旷野这件事，是身体倒毙，不是灵性的死亡。他们灵性是否得救，是根据他们个人对神的信心。希伯来书解明，他们不得进迦南是预表他们不得进入安息。信徒在信主以后灵性不长进，像以色列人那样，漂流旷野，没有安息，常常失败，天天向前走，却没有进步。因为他们不是一直向着目标走，而是绕圈子走。迦南预表安息，是讲到信徒生命的成熟和得胜的经历。所以，以色列人倒毙旷野，若按预表来讲的话，它应该是指基督徒</a:t>
            </a:r>
            <a:r>
              <a:rPr kumimoji="0" lang="en-US" altLang="en-US" sz="2400" b="0" i="0" u="none" strike="noStrike" cap="none" normalizeH="0" baseline="0" dirty="0">
                <a:ln>
                  <a:noFill/>
                </a:ln>
                <a:solidFill>
                  <a:srgbClr val="FF0000"/>
                </a:solidFill>
                <a:effectLst/>
                <a:latin typeface="SimHei" panose="02010609060101010101" pitchFamily="49" charset="-122"/>
                <a:ea typeface="SimHei" panose="02010609060101010101" pitchFamily="49" charset="-122"/>
              </a:rPr>
              <a:t>在生活上的失败</a:t>
            </a:r>
            <a:r>
              <a:rPr kumimoji="0" lang="en-US" altLang="en-US" sz="2400" b="0" i="0" u="none" strike="noStrike" cap="none" normalizeH="0" baseline="0" dirty="0">
                <a:ln>
                  <a:noFill/>
                </a:ln>
                <a:solidFill>
                  <a:srgbClr val="000000"/>
                </a:solidFill>
                <a:effectLst/>
                <a:latin typeface="SimHei" panose="02010609060101010101" pitchFamily="49" charset="-122"/>
                <a:ea typeface="SimHei" panose="02010609060101010101" pitchFamily="49" charset="-122"/>
              </a:rPr>
              <a:t>，不得神的喜欢；却不是指他们要再灭亡，不能得救。</a:t>
            </a:r>
            <a:endParaRPr kumimoji="0" lang="en-US" altLang="en-US" sz="3600" b="0" i="0" u="none" strike="noStrike" cap="none" normalizeH="0" baseline="0" dirty="0">
              <a:ln>
                <a:noFill/>
              </a:ln>
              <a:solidFill>
                <a:schemeClr val="tx1"/>
              </a:solidFill>
              <a:effectLst/>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24260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33C829E-B95D-4C11-96DB-74C9C47C0478}"/>
              </a:ext>
            </a:extLst>
          </p:cNvPr>
          <p:cNvGraphicFramePr>
            <a:graphicFrameLocks noGrp="1"/>
          </p:cNvGraphicFramePr>
          <p:nvPr>
            <p:ph idx="1"/>
          </p:nvPr>
        </p:nvGraphicFramePr>
        <p:xfrm>
          <a:off x="0" y="-1"/>
          <a:ext cx="9144000" cy="6219235"/>
        </p:xfrm>
        <a:graphic>
          <a:graphicData uri="http://schemas.openxmlformats.org/drawingml/2006/table">
            <a:tbl>
              <a:tblPr firstRow="1" bandRow="1">
                <a:tableStyleId>{5C22544A-7EE6-4342-B048-85BDC9FD1C3A}</a:tableStyleId>
              </a:tblPr>
              <a:tblGrid>
                <a:gridCol w="1866032">
                  <a:extLst>
                    <a:ext uri="{9D8B030D-6E8A-4147-A177-3AD203B41FA5}">
                      <a16:colId xmlns:a16="http://schemas.microsoft.com/office/drawing/2014/main" val="642910152"/>
                    </a:ext>
                  </a:extLst>
                </a:gridCol>
                <a:gridCol w="3777684">
                  <a:extLst>
                    <a:ext uri="{9D8B030D-6E8A-4147-A177-3AD203B41FA5}">
                      <a16:colId xmlns:a16="http://schemas.microsoft.com/office/drawing/2014/main" val="61273133"/>
                    </a:ext>
                  </a:extLst>
                </a:gridCol>
                <a:gridCol w="3500284">
                  <a:extLst>
                    <a:ext uri="{9D8B030D-6E8A-4147-A177-3AD203B41FA5}">
                      <a16:colId xmlns:a16="http://schemas.microsoft.com/office/drawing/2014/main" val="319535031"/>
                    </a:ext>
                  </a:extLst>
                </a:gridCol>
              </a:tblGrid>
              <a:tr h="572048">
                <a:tc>
                  <a:txBody>
                    <a:bodyPr/>
                    <a:lstStyle/>
                    <a:p>
                      <a:endParaRPr lang="en-US"/>
                    </a:p>
                  </a:txBody>
                  <a:tcPr/>
                </a:tc>
                <a:tc>
                  <a:txBody>
                    <a:bodyPr/>
                    <a:lstStyle/>
                    <a:p>
                      <a:r>
                        <a:rPr lang="zh-TW" altLang="en-US" sz="2400" b="0" dirty="0">
                          <a:latin typeface="SimHei" panose="02010609060101010101" pitchFamily="49" charset="-122"/>
                          <a:ea typeface="SimHei" panose="02010609060101010101" pitchFamily="49" charset="-122"/>
                        </a:rPr>
                        <a:t>舊約</a:t>
                      </a:r>
                      <a:endParaRPr lang="en-US" sz="2400" b="0" dirty="0">
                        <a:latin typeface="SimHei" panose="02010609060101010101" pitchFamily="49" charset="-122"/>
                        <a:ea typeface="SimHei" panose="02010609060101010101" pitchFamily="49" charset="-122"/>
                      </a:endParaRPr>
                    </a:p>
                  </a:txBody>
                  <a:tcPr/>
                </a:tc>
                <a:tc>
                  <a:txBody>
                    <a:bodyPr/>
                    <a:lstStyle/>
                    <a:p>
                      <a:r>
                        <a:rPr lang="zh-TW" altLang="en-US" sz="2400" b="0" dirty="0">
                          <a:latin typeface="SimHei" panose="02010609060101010101" pitchFamily="49" charset="-122"/>
                          <a:ea typeface="SimHei" panose="02010609060101010101" pitchFamily="49" charset="-122"/>
                        </a:rPr>
                        <a:t>新約</a:t>
                      </a:r>
                      <a:endParaRPr lang="en-US" sz="2400" b="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1551083993"/>
                  </a:ext>
                </a:extLst>
              </a:tr>
              <a:tr h="1144096">
                <a:tc>
                  <a:txBody>
                    <a:bodyPr/>
                    <a:lstStyle/>
                    <a:p>
                      <a:r>
                        <a:rPr lang="zh-TW" altLang="en-US" sz="1800" dirty="0">
                          <a:latin typeface="SimHei" panose="02010609060101010101" pitchFamily="49" charset="-122"/>
                          <a:ea typeface="SimHei" panose="02010609060101010101" pitchFamily="49" charset="-122"/>
                        </a:rPr>
                        <a:t>雲、海裡受洗</a:t>
                      </a:r>
                      <a:endParaRPr lang="en-US" dirty="0"/>
                    </a:p>
                  </a:txBody>
                  <a:tcPr/>
                </a:tc>
                <a:tc>
                  <a:txBody>
                    <a:bodyPr/>
                    <a:lstStyle/>
                    <a:p>
                      <a:r>
                        <a:rPr lang="zh-TW" altLang="en-US" dirty="0">
                          <a:latin typeface="SimHei" panose="02010609060101010101" pitchFamily="49" charset="-122"/>
                          <a:ea typeface="SimHei" panose="02010609060101010101" pitchFamily="49" charset="-122"/>
                        </a:rPr>
                        <a:t>白天雲柱</a:t>
                      </a:r>
                      <a:r>
                        <a:rPr lang="en-US" altLang="zh-TW" dirty="0">
                          <a:latin typeface="SimHei" panose="02010609060101010101" pitchFamily="49" charset="-122"/>
                          <a:ea typeface="SimHei" panose="02010609060101010101" pitchFamily="49" charset="-122"/>
                        </a:rPr>
                        <a:t>,</a:t>
                      </a:r>
                      <a:r>
                        <a:rPr lang="zh-TW" altLang="en-US" dirty="0">
                          <a:latin typeface="SimHei" panose="02010609060101010101" pitchFamily="49" charset="-122"/>
                          <a:ea typeface="SimHei" panose="02010609060101010101" pitchFamily="49" charset="-122"/>
                        </a:rPr>
                        <a:t> 晚上火柱  出</a:t>
                      </a:r>
                      <a:r>
                        <a:rPr lang="en-US" altLang="zh-TW" dirty="0">
                          <a:latin typeface="SimHei" panose="02010609060101010101" pitchFamily="49" charset="-122"/>
                          <a:ea typeface="SimHei" panose="02010609060101010101" pitchFamily="49" charset="-122"/>
                        </a:rPr>
                        <a:t>13:21-22</a:t>
                      </a:r>
                    </a:p>
                    <a:p>
                      <a:r>
                        <a:rPr lang="zh-TW" altLang="en-US" dirty="0">
                          <a:latin typeface="SimHei" panose="02010609060101010101" pitchFamily="49" charset="-122"/>
                          <a:ea typeface="SimHei" panose="02010609060101010101" pitchFamily="49" charset="-122"/>
                        </a:rPr>
                        <a:t>出紅海  出</a:t>
                      </a:r>
                      <a:r>
                        <a:rPr lang="en-US" altLang="zh-TW" dirty="0">
                          <a:latin typeface="SimHei" panose="02010609060101010101" pitchFamily="49" charset="-122"/>
                          <a:ea typeface="SimHei" panose="02010609060101010101" pitchFamily="49" charset="-122"/>
                        </a:rPr>
                        <a:t>14:16,</a:t>
                      </a:r>
                      <a:r>
                        <a:rPr lang="zh-TW" altLang="en-US" dirty="0">
                          <a:latin typeface="SimHei" panose="02010609060101010101" pitchFamily="49" charset="-122"/>
                          <a:ea typeface="SimHei" panose="02010609060101010101" pitchFamily="49" charset="-122"/>
                        </a:rPr>
                        <a:t> </a:t>
                      </a:r>
                      <a:r>
                        <a:rPr lang="en-US" altLang="zh-TW" dirty="0">
                          <a:latin typeface="SimHei" panose="02010609060101010101" pitchFamily="49" charset="-122"/>
                          <a:ea typeface="SimHei" panose="02010609060101010101" pitchFamily="49" charset="-122"/>
                        </a:rPr>
                        <a:t>21</a:t>
                      </a:r>
                      <a:endParaRPr lang="en-US" dirty="0">
                        <a:latin typeface="SimHei" panose="02010609060101010101" pitchFamily="49" charset="-122"/>
                        <a:ea typeface="SimHei" panose="02010609060101010101" pitchFamily="49" charset="-122"/>
                      </a:endParaRPr>
                    </a:p>
                  </a:txBody>
                  <a:tcPr/>
                </a:tc>
                <a:tc>
                  <a:txBody>
                    <a:bodyPr/>
                    <a:lstStyle/>
                    <a:p>
                      <a:r>
                        <a:rPr lang="zh-TW" altLang="en-US" dirty="0">
                          <a:latin typeface="SimHei" panose="02010609060101010101" pitchFamily="49" charset="-122"/>
                          <a:ea typeface="SimHei" panose="02010609060101010101" pitchFamily="49" charset="-122"/>
                        </a:rPr>
                        <a:t>聖靈的同在</a:t>
                      </a:r>
                      <a:endParaRPr lang="en-US" altLang="zh-TW" dirty="0">
                        <a:latin typeface="SimHei" panose="02010609060101010101" pitchFamily="49" charset="-122"/>
                        <a:ea typeface="SimHei" panose="02010609060101010101" pitchFamily="49" charset="-122"/>
                      </a:endParaRPr>
                    </a:p>
                    <a:p>
                      <a:r>
                        <a:rPr lang="zh-TW" altLang="en-US" sz="1800" b="0" i="0" kern="1200" dirty="0">
                          <a:solidFill>
                            <a:schemeClr val="dk1"/>
                          </a:solidFill>
                          <a:effectLst/>
                          <a:latin typeface="+mn-lt"/>
                          <a:ea typeface="+mn-ea"/>
                          <a:cs typeface="+mn-cs"/>
                        </a:rPr>
                        <a:t>我是用水給你們施洗，他卻要用聖靈給你們施洗。可</a:t>
                      </a:r>
                      <a:r>
                        <a:rPr lang="en-US" altLang="zh-TW" sz="1800" b="0" i="0" kern="1200" dirty="0">
                          <a:solidFill>
                            <a:schemeClr val="dk1"/>
                          </a:solidFill>
                          <a:effectLst/>
                          <a:latin typeface="+mn-lt"/>
                          <a:ea typeface="+mn-ea"/>
                          <a:cs typeface="+mn-cs"/>
                        </a:rPr>
                        <a:t>1:8</a:t>
                      </a:r>
                      <a:endParaRPr lang="en-US" altLang="zh-TW" dirty="0">
                        <a:latin typeface="SimHei" panose="02010609060101010101" pitchFamily="49" charset="-122"/>
                        <a:ea typeface="SimHei" panose="02010609060101010101" pitchFamily="49" charset="-122"/>
                      </a:endParaRPr>
                    </a:p>
                    <a:p>
                      <a:r>
                        <a:rPr lang="zh-TW" altLang="en-US" dirty="0">
                          <a:latin typeface="SimHei" panose="02010609060101010101" pitchFamily="49" charset="-122"/>
                          <a:ea typeface="SimHei" panose="02010609060101010101" pitchFamily="49" charset="-122"/>
                        </a:rPr>
                        <a:t>受洗歸入</a:t>
                      </a:r>
                      <a:r>
                        <a:rPr lang="zh-TW" altLang="en-US" dirty="0">
                          <a:solidFill>
                            <a:srgbClr val="000000"/>
                          </a:solidFill>
                          <a:latin typeface="SimHei" panose="02010609060101010101" pitchFamily="49" charset="-122"/>
                          <a:ea typeface="SimHei" panose="02010609060101010101" pitchFamily="49" charset="-122"/>
                        </a:rPr>
                        <a:t>基督  </a:t>
                      </a:r>
                      <a:r>
                        <a:rPr lang="en-US" altLang="zh-TW" b="1" baseline="30000" dirty="0">
                          <a:solidFill>
                            <a:srgbClr val="000000"/>
                          </a:solidFill>
                          <a:latin typeface="SimHei" panose="02010609060101010101" pitchFamily="49" charset="-122"/>
                          <a:ea typeface="SimHei" panose="02010609060101010101" pitchFamily="49" charset="-122"/>
                        </a:rPr>
                        <a:t> </a:t>
                      </a:r>
                    </a:p>
                    <a:p>
                      <a:r>
                        <a:rPr lang="zh-TW" altLang="en-US" dirty="0">
                          <a:solidFill>
                            <a:srgbClr val="000000"/>
                          </a:solidFill>
                          <a:latin typeface="SimHei" panose="02010609060101010101" pitchFamily="49" charset="-122"/>
                          <a:ea typeface="SimHei" panose="02010609060101010101" pitchFamily="49" charset="-122"/>
                        </a:rPr>
                        <a:t>豈不知我們這受洗歸入基督耶穌的人，是受洗歸入他的死嗎？</a:t>
                      </a:r>
                      <a:r>
                        <a:rPr lang="zh-TW" altLang="en-US" dirty="0">
                          <a:latin typeface="SimHei" panose="02010609060101010101" pitchFamily="49" charset="-122"/>
                          <a:ea typeface="SimHei" panose="02010609060101010101" pitchFamily="49" charset="-122"/>
                        </a:rPr>
                        <a:t>羅</a:t>
                      </a:r>
                      <a:r>
                        <a:rPr lang="en-US" altLang="zh-TW" dirty="0">
                          <a:latin typeface="SimHei" panose="02010609060101010101" pitchFamily="49" charset="-122"/>
                          <a:ea typeface="SimHei" panose="02010609060101010101" pitchFamily="49" charset="-122"/>
                        </a:rPr>
                        <a:t>6:3</a:t>
                      </a:r>
                    </a:p>
                    <a:p>
                      <a:r>
                        <a:rPr lang="zh-TW" altLang="en-US" dirty="0">
                          <a:latin typeface="SimHei" panose="02010609060101010101" pitchFamily="49" charset="-122"/>
                          <a:ea typeface="SimHei" panose="02010609060101010101" pitchFamily="49" charset="-122"/>
                        </a:rPr>
                        <a:t>你們受洗歸入基督的，都是披戴基督了 加</a:t>
                      </a:r>
                      <a:r>
                        <a:rPr lang="en-US" altLang="zh-TW" dirty="0">
                          <a:latin typeface="SimHei" panose="02010609060101010101" pitchFamily="49" charset="-122"/>
                          <a:ea typeface="SimHei" panose="02010609060101010101" pitchFamily="49" charset="-122"/>
                        </a:rPr>
                        <a:t>3:27</a:t>
                      </a:r>
                      <a:endParaRPr lang="en-US"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360108769"/>
                  </a:ext>
                </a:extLst>
              </a:tr>
              <a:tr h="2173783">
                <a:tc>
                  <a:txBody>
                    <a:bodyPr/>
                    <a:lstStyle/>
                    <a:p>
                      <a:r>
                        <a:rPr lang="zh-TW" altLang="en-US" sz="1800" dirty="0">
                          <a:latin typeface="SimHei" panose="02010609060101010101" pitchFamily="49" charset="-122"/>
                          <a:ea typeface="SimHei" panose="02010609060101010101" pitchFamily="49" charset="-122"/>
                        </a:rPr>
                        <a:t>靈食、靈水</a:t>
                      </a:r>
                      <a:endParaRPr lang="en-US" dirty="0"/>
                    </a:p>
                  </a:txBody>
                  <a:tcPr/>
                </a:tc>
                <a:tc>
                  <a:txBody>
                    <a:bodyPr/>
                    <a:lstStyle/>
                    <a:p>
                      <a:r>
                        <a:rPr lang="zh-TW" altLang="en-US" dirty="0">
                          <a:latin typeface="SimHei" panose="02010609060101010101" pitchFamily="49" charset="-122"/>
                          <a:ea typeface="SimHei" panose="02010609060101010101" pitchFamily="49" charset="-122"/>
                        </a:rPr>
                        <a:t>嗎哪 出</a:t>
                      </a:r>
                      <a:r>
                        <a:rPr lang="en-US" altLang="zh-TW" dirty="0">
                          <a:latin typeface="SimHei" panose="02010609060101010101" pitchFamily="49" charset="-122"/>
                          <a:ea typeface="SimHei" panose="02010609060101010101" pitchFamily="49" charset="-122"/>
                        </a:rPr>
                        <a:t>16:4,</a:t>
                      </a:r>
                      <a:r>
                        <a:rPr lang="zh-TW" altLang="en-US" dirty="0">
                          <a:latin typeface="SimHei" panose="02010609060101010101" pitchFamily="49" charset="-122"/>
                          <a:ea typeface="SimHei" panose="02010609060101010101" pitchFamily="49" charset="-122"/>
                        </a:rPr>
                        <a:t> </a:t>
                      </a:r>
                      <a:r>
                        <a:rPr lang="en-US" altLang="zh-TW" dirty="0">
                          <a:latin typeface="SimHei" panose="02010609060101010101" pitchFamily="49" charset="-122"/>
                          <a:ea typeface="SimHei" panose="02010609060101010101" pitchFamily="49" charset="-122"/>
                        </a:rPr>
                        <a:t>31,</a:t>
                      </a:r>
                      <a:r>
                        <a:rPr lang="zh-TW" altLang="en-US" dirty="0">
                          <a:latin typeface="SimHei" panose="02010609060101010101" pitchFamily="49" charset="-122"/>
                          <a:ea typeface="SimHei" panose="02010609060101010101" pitchFamily="49" charset="-122"/>
                        </a:rPr>
                        <a:t> </a:t>
                      </a:r>
                      <a:r>
                        <a:rPr lang="en-US" altLang="zh-TW" dirty="0">
                          <a:latin typeface="SimHei" panose="02010609060101010101" pitchFamily="49" charset="-122"/>
                          <a:ea typeface="SimHei" panose="02010609060101010101" pitchFamily="49" charset="-122"/>
                        </a:rPr>
                        <a:t>35</a:t>
                      </a:r>
                    </a:p>
                    <a:p>
                      <a:r>
                        <a:rPr lang="zh-TW" altLang="en-US" dirty="0">
                          <a:latin typeface="SimHei" panose="02010609060101010101" pitchFamily="49" charset="-122"/>
                          <a:ea typeface="SimHei" panose="02010609060101010101" pitchFamily="49" charset="-122"/>
                        </a:rPr>
                        <a:t>從盤石流出的活水 出</a:t>
                      </a:r>
                      <a:r>
                        <a:rPr lang="en-US" altLang="zh-TW" dirty="0">
                          <a:latin typeface="SimHei" panose="02010609060101010101" pitchFamily="49" charset="-122"/>
                          <a:ea typeface="SimHei" panose="02010609060101010101" pitchFamily="49" charset="-122"/>
                        </a:rPr>
                        <a:t>17:6,</a:t>
                      </a:r>
                      <a:r>
                        <a:rPr lang="zh-TW" altLang="en-US" dirty="0">
                          <a:latin typeface="SimHei" panose="02010609060101010101" pitchFamily="49" charset="-122"/>
                          <a:ea typeface="SimHei" panose="02010609060101010101" pitchFamily="49" charset="-122"/>
                        </a:rPr>
                        <a:t> 民</a:t>
                      </a:r>
                      <a:r>
                        <a:rPr lang="en-US" altLang="zh-TW" dirty="0">
                          <a:latin typeface="SimHei" panose="02010609060101010101" pitchFamily="49" charset="-122"/>
                          <a:ea typeface="SimHei" panose="02010609060101010101" pitchFamily="49" charset="-122"/>
                        </a:rPr>
                        <a:t>20:8</a:t>
                      </a:r>
                      <a:endParaRPr lang="en-US" dirty="0">
                        <a:latin typeface="SimHei" panose="02010609060101010101" pitchFamily="49" charset="-122"/>
                        <a:ea typeface="SimHei"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SimHei" panose="02010609060101010101" pitchFamily="49" charset="-122"/>
                          <a:ea typeface="SimHei" panose="02010609060101010101" pitchFamily="49" charset="-122"/>
                        </a:rPr>
                        <a:t>基督是天上降下的靈糧</a:t>
                      </a:r>
                      <a:r>
                        <a:rPr lang="en-US" altLang="zh-TW" dirty="0">
                          <a:latin typeface="SimHei" panose="02010609060101010101" pitchFamily="49" charset="-122"/>
                          <a:ea typeface="SimHei" panose="02010609060101010101" pitchFamily="49" charset="-12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耶穌說：「我就是生命的糧。到我這裡來的，必定不餓；信我的，永遠不渴。</a:t>
                      </a:r>
                      <a:r>
                        <a:rPr lang="zh-TW" altLang="en-US" dirty="0">
                          <a:latin typeface="SimHei" panose="02010609060101010101" pitchFamily="49" charset="-122"/>
                          <a:ea typeface="SimHei" panose="02010609060101010101" pitchFamily="49" charset="-122"/>
                        </a:rPr>
                        <a:t>約</a:t>
                      </a:r>
                      <a:r>
                        <a:rPr lang="en-US" altLang="zh-TW" dirty="0">
                          <a:latin typeface="SimHei" panose="02010609060101010101" pitchFamily="49" charset="-122"/>
                          <a:ea typeface="SimHei" panose="02010609060101010101" pitchFamily="49" charset="-122"/>
                        </a:rPr>
                        <a:t>6:35 </a:t>
                      </a:r>
                      <a:endParaRPr lang="en-US" dirty="0">
                        <a:latin typeface="SimHei" panose="02010609060101010101" pitchFamily="49" charset="-122"/>
                        <a:ea typeface="SimHei" panose="02010609060101010101" pitchFamily="49" charset="-122"/>
                      </a:endParaRPr>
                    </a:p>
                    <a:p>
                      <a:r>
                        <a:rPr lang="zh-TW" altLang="en-US" dirty="0">
                          <a:latin typeface="SimHei" panose="02010609060101010101" pitchFamily="49" charset="-122"/>
                          <a:ea typeface="SimHei" panose="02010609060101010101" pitchFamily="49" charset="-122"/>
                        </a:rPr>
                        <a:t>生命的活水 </a:t>
                      </a:r>
                      <a:endParaRPr lang="en-US" altLang="zh-TW" dirty="0">
                        <a:latin typeface="SimHei" panose="02010609060101010101" pitchFamily="49" charset="-122"/>
                        <a:ea typeface="SimHei" panose="02010609060101010101" pitchFamily="49" charset="-122"/>
                      </a:endParaRPr>
                    </a:p>
                    <a:p>
                      <a:r>
                        <a:rPr lang="zh-TW" altLang="en-US" sz="1800" b="0" i="0" kern="1200" dirty="0">
                          <a:solidFill>
                            <a:schemeClr val="dk1"/>
                          </a:solidFill>
                          <a:effectLst/>
                          <a:latin typeface="+mn-lt"/>
                          <a:ea typeface="+mn-ea"/>
                          <a:cs typeface="+mn-cs"/>
                        </a:rPr>
                        <a:t>人若喝我所賜的水，就永遠不渴。我所賜的水要在他裡頭成為泉源，直湧到永生。</a:t>
                      </a:r>
                      <a:r>
                        <a:rPr lang="zh-TW" altLang="en-US" dirty="0">
                          <a:latin typeface="SimHei" panose="02010609060101010101" pitchFamily="49" charset="-122"/>
                          <a:ea typeface="SimHei" panose="02010609060101010101" pitchFamily="49" charset="-122"/>
                        </a:rPr>
                        <a:t>約</a:t>
                      </a:r>
                      <a:r>
                        <a:rPr lang="en-US" altLang="zh-TW" dirty="0">
                          <a:latin typeface="SimHei" panose="02010609060101010101" pitchFamily="49" charset="-122"/>
                          <a:ea typeface="SimHei" panose="02010609060101010101" pitchFamily="49" charset="-122"/>
                        </a:rPr>
                        <a:t>4:14</a:t>
                      </a:r>
                      <a:endParaRPr lang="en-US"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633868751"/>
                  </a:ext>
                </a:extLst>
              </a:tr>
              <a:tr h="800867">
                <a:tc>
                  <a:txBody>
                    <a:bodyPr/>
                    <a:lstStyle/>
                    <a:p>
                      <a:r>
                        <a:rPr lang="zh-TW" altLang="en-US" sz="1800" dirty="0">
                          <a:latin typeface="SimHei" panose="02010609060101010101" pitchFamily="49" charset="-122"/>
                          <a:ea typeface="SimHei" panose="02010609060101010101" pitchFamily="49" charset="-122"/>
                        </a:rPr>
                        <a:t>靈磐石</a:t>
                      </a:r>
                      <a:endParaRPr lang="en-US" dirty="0"/>
                    </a:p>
                  </a:txBody>
                  <a:tcPr/>
                </a:tc>
                <a:tc>
                  <a:txBody>
                    <a:bodyPr/>
                    <a:lstStyle/>
                    <a:p>
                      <a:r>
                        <a:rPr lang="zh-TW" altLang="en-US" dirty="0">
                          <a:latin typeface="SimHei" panose="02010609060101010101" pitchFamily="49" charset="-122"/>
                          <a:ea typeface="SimHei" panose="02010609060101010101" pitchFamily="49" charset="-122"/>
                        </a:rPr>
                        <a:t>出</a:t>
                      </a:r>
                      <a:r>
                        <a:rPr lang="en-US" altLang="zh-TW" dirty="0">
                          <a:latin typeface="SimHei" panose="02010609060101010101" pitchFamily="49" charset="-122"/>
                          <a:ea typeface="SimHei" panose="02010609060101010101" pitchFamily="49" charset="-122"/>
                        </a:rPr>
                        <a:t>17:6,</a:t>
                      </a:r>
                      <a:r>
                        <a:rPr lang="zh-TW" altLang="en-US" dirty="0">
                          <a:latin typeface="SimHei" panose="02010609060101010101" pitchFamily="49" charset="-122"/>
                          <a:ea typeface="SimHei" panose="02010609060101010101" pitchFamily="49" charset="-122"/>
                        </a:rPr>
                        <a:t> 民</a:t>
                      </a:r>
                      <a:r>
                        <a:rPr lang="en-US" altLang="zh-TW" dirty="0">
                          <a:latin typeface="SimHei" panose="02010609060101010101" pitchFamily="49" charset="-122"/>
                          <a:ea typeface="SimHei" panose="02010609060101010101" pitchFamily="49" charset="-122"/>
                        </a:rPr>
                        <a:t>20:8</a:t>
                      </a:r>
                      <a:endParaRPr lang="en-US" dirty="0">
                        <a:latin typeface="SimHei" panose="02010609060101010101" pitchFamily="49" charset="-122"/>
                        <a:ea typeface="SimHei" panose="02010609060101010101" pitchFamily="49" charset="-122"/>
                      </a:endParaRPr>
                    </a:p>
                  </a:txBody>
                  <a:tcPr/>
                </a:tc>
                <a:tc>
                  <a:txBody>
                    <a:bodyPr/>
                    <a:lstStyle/>
                    <a:p>
                      <a:r>
                        <a:rPr lang="zh-TW" altLang="en-US" sz="1800" b="0" i="0" kern="1200" dirty="0">
                          <a:solidFill>
                            <a:schemeClr val="dk1"/>
                          </a:solidFill>
                          <a:effectLst/>
                          <a:latin typeface="+mn-lt"/>
                          <a:ea typeface="+mn-ea"/>
                          <a:cs typeface="+mn-cs"/>
                        </a:rPr>
                        <a:t>那磐石就是基督。 </a:t>
                      </a:r>
                      <a:r>
                        <a:rPr lang="zh-TW" altLang="en-US" dirty="0">
                          <a:latin typeface="SimHei" panose="02010609060101010101" pitchFamily="49" charset="-122"/>
                          <a:ea typeface="SimHei" panose="02010609060101010101" pitchFamily="49" charset="-122"/>
                        </a:rPr>
                        <a:t>林前</a:t>
                      </a:r>
                      <a:r>
                        <a:rPr lang="en-US" altLang="zh-TW" dirty="0">
                          <a:latin typeface="SimHei" panose="02010609060101010101" pitchFamily="49" charset="-122"/>
                          <a:ea typeface="SimHei" panose="02010609060101010101" pitchFamily="49" charset="-122"/>
                        </a:rPr>
                        <a:t>10:4</a:t>
                      </a:r>
                    </a:p>
                    <a:p>
                      <a:r>
                        <a:rPr lang="en-US" altLang="zh-TW" b="1" baseline="30000" dirty="0">
                          <a:solidFill>
                            <a:schemeClr val="dk1"/>
                          </a:solidFill>
                          <a:latin typeface="SimHei" panose="02010609060101010101" pitchFamily="49" charset="-122"/>
                          <a:ea typeface="SimHei" panose="02010609060101010101" pitchFamily="49" charset="-122"/>
                        </a:rPr>
                        <a:t> </a:t>
                      </a:r>
                      <a:r>
                        <a:rPr lang="zh-TW" altLang="en-US" dirty="0">
                          <a:solidFill>
                            <a:schemeClr val="dk1"/>
                          </a:solidFill>
                          <a:latin typeface="SimHei" panose="02010609060101010101" pitchFamily="49" charset="-122"/>
                          <a:ea typeface="SimHei" panose="02010609060101010101" pitchFamily="49" charset="-122"/>
                        </a:rPr>
                        <a:t>主乃活石  </a:t>
                      </a:r>
                      <a:r>
                        <a:rPr lang="zh-TW" altLang="en-US" dirty="0">
                          <a:latin typeface="SimHei" panose="02010609060101010101" pitchFamily="49" charset="-122"/>
                          <a:ea typeface="SimHei" panose="02010609060101010101" pitchFamily="49" charset="-122"/>
                        </a:rPr>
                        <a:t>彼前</a:t>
                      </a:r>
                      <a:r>
                        <a:rPr lang="en-US" altLang="zh-TW" dirty="0">
                          <a:latin typeface="SimHei" panose="02010609060101010101" pitchFamily="49" charset="-122"/>
                          <a:ea typeface="SimHei" panose="02010609060101010101" pitchFamily="49" charset="-122"/>
                        </a:rPr>
                        <a:t>2:4</a:t>
                      </a:r>
                    </a:p>
                  </a:txBody>
                  <a:tcPr/>
                </a:tc>
                <a:extLst>
                  <a:ext uri="{0D108BD9-81ED-4DB2-BD59-A6C34878D82A}">
                    <a16:rowId xmlns:a16="http://schemas.microsoft.com/office/drawing/2014/main" val="1722681389"/>
                  </a:ext>
                </a:extLst>
              </a:tr>
            </a:tbl>
          </a:graphicData>
        </a:graphic>
      </p:graphicFrame>
    </p:spTree>
    <p:extLst>
      <p:ext uri="{BB962C8B-B14F-4D97-AF65-F5344CB8AC3E}">
        <p14:creationId xmlns:p14="http://schemas.microsoft.com/office/powerpoint/2010/main" val="205508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FD520439-9529-4370-A8DB-043A9344E4CC}"/>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0FAB14-FA7D-4E84-92D8-03DF14F36FD0}"/>
              </a:ext>
            </a:extLst>
          </p:cNvPr>
          <p:cNvSpPr>
            <a:spLocks noGrp="1"/>
          </p:cNvSpPr>
          <p:nvPr>
            <p:ph type="title"/>
          </p:nvPr>
        </p:nvSpPr>
        <p:spPr>
          <a:xfrm>
            <a:off x="550068" y="18255"/>
            <a:ext cx="7886700" cy="1325563"/>
          </a:xfrm>
        </p:spPr>
        <p:txBody>
          <a:bodyPr>
            <a:normAutofit/>
          </a:bodyPr>
          <a:lstStyle/>
          <a:p>
            <a:r>
              <a:rPr lang="zh-TW" altLang="en-US" sz="4000" b="1" dirty="0">
                <a:latin typeface="SimHei" panose="02010609060101010101" pitchFamily="49" charset="-122"/>
                <a:ea typeface="SimHei" panose="02010609060101010101" pitchFamily="49" charset="-122"/>
              </a:rPr>
              <a:t>三</a:t>
            </a:r>
            <a:r>
              <a:rPr lang="en-US" sz="4000" b="1" dirty="0">
                <a:latin typeface="SimHei" panose="02010609060101010101" pitchFamily="49" charset="-122"/>
                <a:ea typeface="SimHei" panose="02010609060101010101" pitchFamily="49" charset="-122"/>
              </a:rPr>
              <a:t>. </a:t>
            </a:r>
            <a:r>
              <a:rPr lang="zh-TW" altLang="en-US" sz="4000" b="1" u="sng" dirty="0">
                <a:latin typeface="SimHei" panose="02010609060101010101" pitchFamily="49" charset="-122"/>
                <a:ea typeface="SimHei" panose="02010609060101010101" pitchFamily="49" charset="-122"/>
              </a:rPr>
              <a:t>歷史的鑒戒</a:t>
            </a:r>
            <a:r>
              <a:rPr lang="en-US" sz="4000" dirty="0">
                <a:latin typeface="SimHei" panose="02010609060101010101" pitchFamily="49" charset="-122"/>
                <a:ea typeface="SimHei" panose="02010609060101010101" pitchFamily="49" charset="-122"/>
              </a:rPr>
              <a:t> (10:1-22)</a:t>
            </a:r>
          </a:p>
        </p:txBody>
      </p:sp>
      <p:sp>
        <p:nvSpPr>
          <p:cNvPr id="3" name="Content Placeholder 2">
            <a:extLst>
              <a:ext uri="{FF2B5EF4-FFF2-40B4-BE49-F238E27FC236}">
                <a16:creationId xmlns:a16="http://schemas.microsoft.com/office/drawing/2014/main" id="{6B2888DB-BD49-4482-9FE4-151F0C3428D1}"/>
              </a:ext>
            </a:extLst>
          </p:cNvPr>
          <p:cNvSpPr>
            <a:spLocks noGrp="1"/>
          </p:cNvSpPr>
          <p:nvPr>
            <p:ph idx="1"/>
          </p:nvPr>
        </p:nvSpPr>
        <p:spPr>
          <a:xfrm>
            <a:off x="628650" y="1421606"/>
            <a:ext cx="7886700" cy="4755357"/>
          </a:xfrm>
        </p:spPr>
        <p:txBody>
          <a:bodyPr>
            <a:normAutofit/>
          </a:bodyPr>
          <a:lstStyle/>
          <a:p>
            <a:pPr marL="0" indent="0">
              <a:lnSpc>
                <a:spcPct val="170000"/>
              </a:lnSpc>
              <a:spcBef>
                <a:spcPts val="0"/>
              </a:spcBef>
              <a:buNone/>
            </a:pPr>
            <a:r>
              <a:rPr lang="en-US" dirty="0">
                <a:latin typeface="SimHei" panose="02010609060101010101" pitchFamily="49" charset="-122"/>
                <a:ea typeface="SimHei" panose="02010609060101010101" pitchFamily="49" charset="-122"/>
              </a:rPr>
              <a:t>B. </a:t>
            </a:r>
            <a:r>
              <a:rPr lang="zh-TW" altLang="en-US" dirty="0">
                <a:latin typeface="SimHei" panose="02010609060101010101" pitchFamily="49" charset="-122"/>
                <a:ea typeface="SimHei" panose="02010609060101010101" pitchFamily="49" charset="-122"/>
              </a:rPr>
              <a:t>以色列的罪行</a:t>
            </a:r>
            <a:endParaRPr lang="en-US" b="1" dirty="0">
              <a:latin typeface="SimHei" panose="02010609060101010101" pitchFamily="49" charset="-122"/>
              <a:ea typeface="SimHei" panose="02010609060101010101" pitchFamily="49" charset="-122"/>
            </a:endParaRPr>
          </a:p>
          <a:p>
            <a:pPr marL="457200" lvl="1" indent="0">
              <a:lnSpc>
                <a:spcPct val="170000"/>
              </a:lnSpc>
              <a:spcBef>
                <a:spcPts val="0"/>
              </a:spcBef>
              <a:buNone/>
            </a:pPr>
            <a:r>
              <a:rPr lang="en-US" dirty="0">
                <a:latin typeface="SimHei" panose="02010609060101010101" pitchFamily="49" charset="-122"/>
                <a:ea typeface="SimHei" panose="02010609060101010101" pitchFamily="49" charset="-122"/>
              </a:rPr>
              <a:t>1.</a:t>
            </a:r>
            <a:r>
              <a:rPr lang="zh-TW" altLang="en-US" dirty="0">
                <a:latin typeface="SimHei" panose="02010609060101010101" pitchFamily="49" charset="-122"/>
                <a:ea typeface="SimHei" panose="02010609060101010101" pitchFamily="49" charset="-122"/>
              </a:rPr>
              <a:t>貪戀惡事 </a:t>
            </a:r>
            <a:r>
              <a:rPr lang="en-US" altLang="zh-TW" dirty="0">
                <a:latin typeface="SimHei" panose="02010609060101010101" pitchFamily="49" charset="-122"/>
                <a:ea typeface="SimHei" panose="02010609060101010101" pitchFamily="49" charset="-122"/>
              </a:rPr>
              <a:t>(</a:t>
            </a:r>
            <a:r>
              <a:rPr lang="zh-TW" altLang="en-US" dirty="0">
                <a:latin typeface="SimHei" panose="02010609060101010101" pitchFamily="49" charset="-122"/>
                <a:ea typeface="SimHei" panose="02010609060101010101" pitchFamily="49" charset="-122"/>
              </a:rPr>
              <a:t>參民</a:t>
            </a:r>
            <a:r>
              <a:rPr lang="en-US" altLang="zh-TW" dirty="0">
                <a:latin typeface="SimHei" panose="02010609060101010101" pitchFamily="49" charset="-122"/>
                <a:ea typeface="SimHei" panose="02010609060101010101" pitchFamily="49" charset="-122"/>
              </a:rPr>
              <a:t>11:31-35)</a:t>
            </a:r>
            <a:endParaRPr lang="en-US" dirty="0">
              <a:latin typeface="SimHei" panose="02010609060101010101" pitchFamily="49" charset="-122"/>
              <a:ea typeface="SimHei" panose="02010609060101010101" pitchFamily="49" charset="-122"/>
            </a:endParaRPr>
          </a:p>
          <a:p>
            <a:pPr marL="457200" lvl="1" indent="0">
              <a:lnSpc>
                <a:spcPct val="170000"/>
              </a:lnSpc>
              <a:spcBef>
                <a:spcPts val="0"/>
              </a:spcBef>
              <a:buNone/>
            </a:pPr>
            <a:r>
              <a:rPr lang="en-US" dirty="0">
                <a:latin typeface="SimHei" panose="02010609060101010101" pitchFamily="49" charset="-122"/>
                <a:ea typeface="SimHei" panose="02010609060101010101" pitchFamily="49" charset="-122"/>
              </a:rPr>
              <a:t>2.</a:t>
            </a:r>
            <a:r>
              <a:rPr lang="zh-TW" altLang="en-US" dirty="0">
                <a:latin typeface="SimHei" panose="02010609060101010101" pitchFamily="49" charset="-122"/>
                <a:ea typeface="SimHei" panose="02010609060101010101" pitchFamily="49" charset="-122"/>
              </a:rPr>
              <a:t>拜偶像 </a:t>
            </a:r>
            <a:r>
              <a:rPr lang="en-US" altLang="zh-TW" dirty="0">
                <a:latin typeface="SimHei" panose="02010609060101010101" pitchFamily="49" charset="-122"/>
                <a:ea typeface="SimHei" panose="02010609060101010101" pitchFamily="49" charset="-122"/>
              </a:rPr>
              <a:t>(</a:t>
            </a:r>
            <a:r>
              <a:rPr lang="zh-TW" altLang="en-US" dirty="0">
                <a:latin typeface="SimHei" panose="02010609060101010101" pitchFamily="49" charset="-122"/>
                <a:ea typeface="SimHei" panose="02010609060101010101" pitchFamily="49" charset="-122"/>
              </a:rPr>
              <a:t>參出</a:t>
            </a:r>
            <a:r>
              <a:rPr lang="en-US" dirty="0">
                <a:latin typeface="SimHei" panose="02010609060101010101" pitchFamily="49" charset="-122"/>
                <a:ea typeface="SimHei" panose="02010609060101010101" pitchFamily="49" charset="-122"/>
              </a:rPr>
              <a:t>32:1-6)</a:t>
            </a:r>
          </a:p>
          <a:p>
            <a:pPr marL="457200" lvl="1" indent="0">
              <a:lnSpc>
                <a:spcPct val="170000"/>
              </a:lnSpc>
              <a:spcBef>
                <a:spcPts val="0"/>
              </a:spcBef>
              <a:buNone/>
            </a:pPr>
            <a:r>
              <a:rPr lang="en-US" dirty="0">
                <a:latin typeface="SimHei" panose="02010609060101010101" pitchFamily="49" charset="-122"/>
                <a:ea typeface="SimHei" panose="02010609060101010101" pitchFamily="49" charset="-122"/>
              </a:rPr>
              <a:t>3.</a:t>
            </a:r>
            <a:r>
              <a:rPr lang="zh-TW" altLang="en-US" dirty="0">
                <a:latin typeface="SimHei" panose="02010609060101010101" pitchFamily="49" charset="-122"/>
                <a:ea typeface="SimHei" panose="02010609060101010101" pitchFamily="49" charset="-122"/>
              </a:rPr>
              <a:t>吃喝玩樂 </a:t>
            </a:r>
            <a:r>
              <a:rPr lang="en-US" dirty="0">
                <a:latin typeface="SimHei" panose="02010609060101010101" pitchFamily="49" charset="-122"/>
                <a:ea typeface="SimHei" panose="02010609060101010101" pitchFamily="49" charset="-122"/>
              </a:rPr>
              <a:t>(</a:t>
            </a:r>
            <a:r>
              <a:rPr lang="zh-TW" altLang="en-US" dirty="0">
                <a:latin typeface="SimHei" panose="02010609060101010101" pitchFamily="49" charset="-122"/>
                <a:ea typeface="SimHei" panose="02010609060101010101" pitchFamily="49" charset="-122"/>
              </a:rPr>
              <a:t>參出</a:t>
            </a:r>
            <a:r>
              <a:rPr lang="en-US" dirty="0">
                <a:latin typeface="SimHei" panose="02010609060101010101" pitchFamily="49" charset="-122"/>
                <a:ea typeface="SimHei" panose="02010609060101010101" pitchFamily="49" charset="-122"/>
              </a:rPr>
              <a:t>32:18-19)</a:t>
            </a:r>
          </a:p>
          <a:p>
            <a:pPr marL="457200" lvl="1" indent="0">
              <a:lnSpc>
                <a:spcPct val="170000"/>
              </a:lnSpc>
              <a:spcBef>
                <a:spcPts val="0"/>
              </a:spcBef>
              <a:buNone/>
            </a:pPr>
            <a:r>
              <a:rPr lang="en-US" dirty="0">
                <a:latin typeface="SimHei" panose="02010609060101010101" pitchFamily="49" charset="-122"/>
                <a:ea typeface="SimHei" panose="02010609060101010101" pitchFamily="49" charset="-122"/>
              </a:rPr>
              <a:t>4.</a:t>
            </a:r>
            <a:r>
              <a:rPr lang="zh-TW" altLang="en-US" dirty="0">
                <a:latin typeface="SimHei" panose="02010609060101010101" pitchFamily="49" charset="-122"/>
                <a:ea typeface="SimHei" panose="02010609060101010101" pitchFamily="49" charset="-122"/>
              </a:rPr>
              <a:t>行姦淫 </a:t>
            </a:r>
            <a:r>
              <a:rPr lang="en-US" dirty="0">
                <a:latin typeface="SimHei" panose="02010609060101010101" pitchFamily="49" charset="-122"/>
                <a:ea typeface="SimHei" panose="02010609060101010101" pitchFamily="49" charset="-122"/>
              </a:rPr>
              <a:t>(</a:t>
            </a:r>
            <a:r>
              <a:rPr lang="zh-TW" altLang="en-US" dirty="0">
                <a:latin typeface="SimHei" panose="02010609060101010101" pitchFamily="49" charset="-122"/>
                <a:ea typeface="SimHei" panose="02010609060101010101" pitchFamily="49" charset="-122"/>
              </a:rPr>
              <a:t>參民</a:t>
            </a:r>
            <a:r>
              <a:rPr lang="en-US" dirty="0">
                <a:latin typeface="SimHei" panose="02010609060101010101" pitchFamily="49" charset="-122"/>
                <a:ea typeface="SimHei" panose="02010609060101010101" pitchFamily="49" charset="-122"/>
              </a:rPr>
              <a:t>25:1-9)</a:t>
            </a:r>
          </a:p>
          <a:p>
            <a:pPr marL="457200" lvl="1" indent="0">
              <a:lnSpc>
                <a:spcPct val="170000"/>
              </a:lnSpc>
              <a:spcBef>
                <a:spcPts val="0"/>
              </a:spcBef>
              <a:buNone/>
            </a:pPr>
            <a:r>
              <a:rPr lang="en-US" dirty="0">
                <a:latin typeface="SimHei" panose="02010609060101010101" pitchFamily="49" charset="-122"/>
                <a:ea typeface="SimHei" panose="02010609060101010101" pitchFamily="49" charset="-122"/>
              </a:rPr>
              <a:t>5.</a:t>
            </a:r>
            <a:r>
              <a:rPr lang="zh-TW" altLang="en-US" dirty="0">
                <a:latin typeface="SimHei" panose="02010609060101010101" pitchFamily="49" charset="-122"/>
                <a:ea typeface="SimHei" panose="02010609060101010101" pitchFamily="49" charset="-122"/>
              </a:rPr>
              <a:t>試探主、被跎滅 </a:t>
            </a:r>
            <a:r>
              <a:rPr lang="en-US" dirty="0">
                <a:latin typeface="SimHei" panose="02010609060101010101" pitchFamily="49" charset="-122"/>
                <a:ea typeface="SimHei" panose="02010609060101010101" pitchFamily="49" charset="-122"/>
              </a:rPr>
              <a:t>(</a:t>
            </a:r>
            <a:r>
              <a:rPr lang="zh-TW" altLang="en-US" dirty="0">
                <a:latin typeface="SimHei" panose="02010609060101010101" pitchFamily="49" charset="-122"/>
                <a:ea typeface="SimHei" panose="02010609060101010101" pitchFamily="49" charset="-122"/>
              </a:rPr>
              <a:t>參民</a:t>
            </a:r>
            <a:r>
              <a:rPr lang="en-US" dirty="0">
                <a:latin typeface="SimHei" panose="02010609060101010101" pitchFamily="49" charset="-122"/>
                <a:ea typeface="SimHei" panose="02010609060101010101" pitchFamily="49" charset="-122"/>
              </a:rPr>
              <a:t>21:4-7)</a:t>
            </a:r>
          </a:p>
          <a:p>
            <a:pPr marL="457200" lvl="1" indent="0">
              <a:lnSpc>
                <a:spcPct val="170000"/>
              </a:lnSpc>
              <a:spcBef>
                <a:spcPts val="0"/>
              </a:spcBef>
              <a:buNone/>
            </a:pPr>
            <a:r>
              <a:rPr lang="en-US" dirty="0">
                <a:latin typeface="SimHei" panose="02010609060101010101" pitchFamily="49" charset="-122"/>
                <a:ea typeface="SimHei" panose="02010609060101010101" pitchFamily="49" charset="-122"/>
              </a:rPr>
              <a:t>6.</a:t>
            </a:r>
            <a:r>
              <a:rPr lang="zh-TW" altLang="en-US" dirty="0">
                <a:latin typeface="SimHei" panose="02010609060101010101" pitchFamily="49" charset="-122"/>
                <a:ea typeface="SimHei" panose="02010609060101010101" pitchFamily="49" charset="-122"/>
              </a:rPr>
              <a:t>發怨言 </a:t>
            </a:r>
            <a:r>
              <a:rPr lang="en-US" dirty="0">
                <a:latin typeface="SimHei" panose="02010609060101010101" pitchFamily="49" charset="-122"/>
                <a:ea typeface="SimHei" panose="02010609060101010101" pitchFamily="49" charset="-122"/>
              </a:rPr>
              <a:t>(</a:t>
            </a:r>
            <a:r>
              <a:rPr lang="zh-TW" altLang="en-US" dirty="0">
                <a:latin typeface="SimHei" panose="02010609060101010101" pitchFamily="49" charset="-122"/>
                <a:ea typeface="SimHei" panose="02010609060101010101" pitchFamily="49" charset="-122"/>
              </a:rPr>
              <a:t>參民</a:t>
            </a:r>
            <a:r>
              <a:rPr lang="en-US" altLang="zh-TW" dirty="0">
                <a:latin typeface="SimHei" panose="02010609060101010101" pitchFamily="49" charset="-122"/>
                <a:ea typeface="SimHei" panose="02010609060101010101" pitchFamily="49" charset="-122"/>
              </a:rPr>
              <a:t>16</a:t>
            </a:r>
            <a:r>
              <a:rPr lang="en-US" dirty="0">
                <a:latin typeface="SimHei" panose="02010609060101010101" pitchFamily="49" charset="-122"/>
                <a:ea typeface="SimHei" panose="02010609060101010101" pitchFamily="49" charset="-122"/>
              </a:rPr>
              <a:t>:</a:t>
            </a:r>
            <a:r>
              <a:rPr lang="en-US" altLang="zh-TW" dirty="0">
                <a:latin typeface="SimHei" panose="02010609060101010101" pitchFamily="49" charset="-122"/>
                <a:ea typeface="SimHei" panose="02010609060101010101" pitchFamily="49" charset="-122"/>
              </a:rPr>
              <a:t>4</a:t>
            </a:r>
            <a:r>
              <a:rPr lang="en-US" dirty="0">
                <a:latin typeface="SimHei" panose="02010609060101010101" pitchFamily="49" charset="-122"/>
                <a:ea typeface="SimHei" panose="02010609060101010101" pitchFamily="49" charset="-122"/>
              </a:rPr>
              <a:t>1-</a:t>
            </a:r>
            <a:r>
              <a:rPr lang="en-US" altLang="zh-TW" dirty="0">
                <a:latin typeface="SimHei" panose="02010609060101010101" pitchFamily="49" charset="-122"/>
                <a:ea typeface="SimHei" panose="02010609060101010101" pitchFamily="49" charset="-122"/>
              </a:rPr>
              <a:t>4</a:t>
            </a:r>
            <a:r>
              <a:rPr lang="en-US" dirty="0">
                <a:latin typeface="SimHei" panose="02010609060101010101" pitchFamily="49" charset="-122"/>
                <a:ea typeface="SimHei" panose="02010609060101010101" pitchFamily="49" charset="-122"/>
              </a:rPr>
              <a:t>9)</a:t>
            </a:r>
          </a:p>
          <a:p>
            <a:pPr marL="457200" lvl="1" indent="0">
              <a:lnSpc>
                <a:spcPct val="170000"/>
              </a:lnSpc>
              <a:spcBef>
                <a:spcPts val="0"/>
              </a:spcBef>
              <a:buNone/>
            </a:pPr>
            <a:endParaRPr lang="en-US" sz="16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68430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a:extLst>
              <a:ext uri="{FF2B5EF4-FFF2-40B4-BE49-F238E27FC236}">
                <a16:creationId xmlns:a16="http://schemas.microsoft.com/office/drawing/2014/main" id="{A6A76E21-8CDB-4521-935E-40A76F706528}"/>
              </a:ext>
            </a:extLst>
          </p:cNvPr>
          <p:cNvSpPr txBox="1">
            <a:spLocks noChangeArrowheads="1"/>
          </p:cNvSpPr>
          <p:nvPr/>
        </p:nvSpPr>
        <p:spPr bwMode="auto">
          <a:xfrm>
            <a:off x="3838" y="8964"/>
            <a:ext cx="9140162" cy="668837"/>
          </a:xfrm>
          <a:prstGeom prst="rect">
            <a:avLst/>
          </a:prstGeom>
          <a:solidFill>
            <a:srgbClr val="FFFF99"/>
          </a:solidFill>
          <a:ln>
            <a:noFill/>
          </a:ln>
          <a:effectLst/>
        </p:spPr>
        <p:txBody>
          <a:bodyPr wrap="square">
            <a:spAutoFit/>
          </a:bodyPr>
          <a:lstStyle/>
          <a:p>
            <a:pPr algn="ctr">
              <a:lnSpc>
                <a:spcPct val="120000"/>
              </a:lnSpc>
              <a:spcAft>
                <a:spcPct val="30000"/>
              </a:spcAft>
            </a:pPr>
            <a:r>
              <a:rPr lang="zh-CN" altLang="en-US" sz="3600" b="1" dirty="0">
                <a:latin typeface="SimHei" panose="02010609060101010101" pitchFamily="49" charset="-122"/>
                <a:ea typeface="SimHei" panose="02010609060101010101" pitchFamily="49" charset="-122"/>
              </a:rPr>
              <a:t>不要</a:t>
            </a:r>
            <a:r>
              <a:rPr lang="zh-CN" altLang="en-US" sz="3600" b="1" dirty="0">
                <a:solidFill>
                  <a:srgbClr val="FF0000"/>
                </a:solidFill>
                <a:latin typeface="SimHei" panose="02010609060101010101" pitchFamily="49" charset="-122"/>
                <a:ea typeface="SimHei" panose="02010609060101010101" pitchFamily="49" charset="-122"/>
              </a:rPr>
              <a:t>贪恋恶事</a:t>
            </a:r>
            <a:r>
              <a:rPr lang="zh-CN" altLang="en-US" sz="3600" b="1" dirty="0">
                <a:latin typeface="SimHei" panose="02010609060101010101" pitchFamily="49" charset="-122"/>
                <a:ea typeface="SimHei" panose="02010609060101010101" pitchFamily="49" charset="-122"/>
              </a:rPr>
              <a:t>，像他们那样贪恋的</a:t>
            </a:r>
            <a:endParaRPr lang="zh-TW" altLang="en-US" sz="5400" dirty="0">
              <a:latin typeface="SimHei" panose="02010609060101010101" pitchFamily="49" charset="-122"/>
              <a:ea typeface="SimHei" panose="02010609060101010101" pitchFamily="49" charset="-122"/>
            </a:endParaRPr>
          </a:p>
        </p:txBody>
      </p:sp>
      <p:pic>
        <p:nvPicPr>
          <p:cNvPr id="9218" name="Picture 2" descr="改变，常改变: 民数记11章- 旷野漂流40年5 耶和华以火焚烧营地，第二次鹌鹑神迹">
            <a:extLst>
              <a:ext uri="{FF2B5EF4-FFF2-40B4-BE49-F238E27FC236}">
                <a16:creationId xmlns:a16="http://schemas.microsoft.com/office/drawing/2014/main" id="{66C6EFBB-E680-4897-BCFA-F533CD21D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009" y="677801"/>
            <a:ext cx="5129981" cy="61816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376137-4430-430E-8D35-FB50B6178CF2}"/>
              </a:ext>
            </a:extLst>
          </p:cNvPr>
          <p:cNvSpPr/>
          <p:nvPr/>
        </p:nvSpPr>
        <p:spPr>
          <a:xfrm>
            <a:off x="3838" y="1548020"/>
            <a:ext cx="9140162" cy="5309980"/>
          </a:xfrm>
          <a:prstGeom prst="rect">
            <a:avLst/>
          </a:prstGeom>
          <a:solidFill>
            <a:srgbClr val="FFFF99"/>
          </a:solidFill>
        </p:spPr>
        <p:txBody>
          <a:bodyPr wrap="square">
            <a:spAutoFit/>
          </a:bodyPr>
          <a:lstStyle/>
          <a:p>
            <a:pPr>
              <a:lnSpc>
                <a:spcPct val="120000"/>
              </a:lnSpc>
            </a:pPr>
            <a:r>
              <a:rPr lang="en-US" altLang="zh-TW" sz="2600" b="1" baseline="30000" dirty="0">
                <a:solidFill>
                  <a:schemeClr val="accent2">
                    <a:lumMod val="75000"/>
                  </a:schemeClr>
                </a:solidFill>
                <a:latin typeface="SimHei" panose="02010609060101010101" pitchFamily="49" charset="-122"/>
                <a:ea typeface="SimHei" panose="02010609060101010101" pitchFamily="49" charset="-122"/>
              </a:rPr>
              <a:t>4 </a:t>
            </a:r>
            <a:r>
              <a:rPr lang="zh-TW" altLang="en-US" sz="2600" dirty="0">
                <a:solidFill>
                  <a:schemeClr val="accent2">
                    <a:lumMod val="75000"/>
                  </a:schemeClr>
                </a:solidFill>
                <a:latin typeface="SimHei" panose="02010609060101010101" pitchFamily="49" charset="-122"/>
                <a:ea typeface="SimHei" panose="02010609060101010101" pitchFamily="49" charset="-122"/>
              </a:rPr>
              <a:t>他們中間的閒雜人</a:t>
            </a:r>
            <a:r>
              <a:rPr lang="zh-TW" altLang="en-US" sz="2600" dirty="0">
                <a:solidFill>
                  <a:srgbClr val="FF0000"/>
                </a:solidFill>
                <a:highlight>
                  <a:srgbClr val="FFFF00"/>
                </a:highlight>
                <a:latin typeface="SimHei" panose="02010609060101010101" pitchFamily="49" charset="-122"/>
                <a:ea typeface="SimHei" panose="02010609060101010101" pitchFamily="49" charset="-122"/>
              </a:rPr>
              <a:t>大起貪慾</a:t>
            </a:r>
            <a:r>
              <a:rPr lang="zh-TW" altLang="en-US" sz="2600" dirty="0">
                <a:solidFill>
                  <a:schemeClr val="accent2">
                    <a:lumMod val="75000"/>
                  </a:schemeClr>
                </a:solidFill>
                <a:latin typeface="SimHei" panose="02010609060101010101" pitchFamily="49" charset="-122"/>
                <a:ea typeface="SimHei" panose="02010609060101010101" pitchFamily="49" charset="-122"/>
              </a:rPr>
              <a:t>的心。</a:t>
            </a:r>
            <a:r>
              <a:rPr lang="zh-TW" altLang="en-US" sz="2600" u="sng" dirty="0">
                <a:solidFill>
                  <a:schemeClr val="accent2">
                    <a:lumMod val="75000"/>
                  </a:schemeClr>
                </a:solidFill>
                <a:latin typeface="SimHei" panose="02010609060101010101" pitchFamily="49" charset="-122"/>
                <a:ea typeface="SimHei" panose="02010609060101010101" pitchFamily="49" charset="-122"/>
              </a:rPr>
              <a:t>以色列</a:t>
            </a:r>
            <a:r>
              <a:rPr lang="zh-TW" altLang="en-US" sz="2600" dirty="0">
                <a:solidFill>
                  <a:schemeClr val="accent2">
                    <a:lumMod val="75000"/>
                  </a:schemeClr>
                </a:solidFill>
                <a:latin typeface="SimHei" panose="02010609060101010101" pitchFamily="49" charset="-122"/>
                <a:ea typeface="SimHei" panose="02010609060101010101" pitchFamily="49" charset="-122"/>
              </a:rPr>
              <a:t>人又哭號說：「誰給我們肉吃呢？ </a:t>
            </a:r>
            <a:r>
              <a:rPr lang="en-US" altLang="zh-TW" sz="2600" b="1" baseline="30000" dirty="0">
                <a:solidFill>
                  <a:schemeClr val="accent2">
                    <a:lumMod val="75000"/>
                  </a:schemeClr>
                </a:solidFill>
                <a:latin typeface="SimHei" panose="02010609060101010101" pitchFamily="49" charset="-122"/>
                <a:ea typeface="SimHei" panose="02010609060101010101" pitchFamily="49" charset="-122"/>
              </a:rPr>
              <a:t>5 </a:t>
            </a:r>
            <a:r>
              <a:rPr lang="zh-TW" altLang="en-US" sz="2600" dirty="0">
                <a:solidFill>
                  <a:schemeClr val="accent2">
                    <a:lumMod val="75000"/>
                  </a:schemeClr>
                </a:solidFill>
                <a:latin typeface="SimHei" panose="02010609060101010101" pitchFamily="49" charset="-122"/>
                <a:ea typeface="SimHei" panose="02010609060101010101" pitchFamily="49" charset="-122"/>
              </a:rPr>
              <a:t>我們記得在</a:t>
            </a:r>
            <a:r>
              <a:rPr lang="zh-TW" altLang="en-US" sz="2600" u="sng" dirty="0">
                <a:solidFill>
                  <a:schemeClr val="accent2">
                    <a:lumMod val="75000"/>
                  </a:schemeClr>
                </a:solidFill>
                <a:latin typeface="SimHei" panose="02010609060101010101" pitchFamily="49" charset="-122"/>
                <a:ea typeface="SimHei" panose="02010609060101010101" pitchFamily="49" charset="-122"/>
              </a:rPr>
              <a:t>埃及</a:t>
            </a:r>
            <a:r>
              <a:rPr lang="zh-TW" altLang="en-US" sz="2600" dirty="0">
                <a:solidFill>
                  <a:schemeClr val="accent2">
                    <a:lumMod val="75000"/>
                  </a:schemeClr>
                </a:solidFill>
                <a:latin typeface="SimHei" panose="02010609060101010101" pitchFamily="49" charset="-122"/>
                <a:ea typeface="SimHei" panose="02010609060101010101" pitchFamily="49" charset="-122"/>
              </a:rPr>
              <a:t>的時候不花錢就吃魚，也記得有黃瓜、西瓜、韭菜、蔥、蒜。 </a:t>
            </a:r>
            <a:r>
              <a:rPr lang="en-US" altLang="zh-TW" sz="2600" b="1" baseline="30000" dirty="0">
                <a:solidFill>
                  <a:schemeClr val="accent2">
                    <a:lumMod val="75000"/>
                  </a:schemeClr>
                </a:solidFill>
                <a:latin typeface="SimHei" panose="02010609060101010101" pitchFamily="49" charset="-122"/>
                <a:ea typeface="SimHei" panose="02010609060101010101" pitchFamily="49" charset="-122"/>
              </a:rPr>
              <a:t>6 </a:t>
            </a:r>
            <a:r>
              <a:rPr lang="zh-TW" altLang="en-US" sz="2600" dirty="0">
                <a:solidFill>
                  <a:schemeClr val="accent2">
                    <a:lumMod val="75000"/>
                  </a:schemeClr>
                </a:solidFill>
                <a:latin typeface="SimHei" panose="02010609060101010101" pitchFamily="49" charset="-122"/>
                <a:ea typeface="SimHei" panose="02010609060101010101" pitchFamily="49" charset="-122"/>
              </a:rPr>
              <a:t>現在我們的心血枯竭了，除這嗎哪以外，在我們眼前並沒有別的東西！」   </a:t>
            </a:r>
            <a:endParaRPr lang="en-US" altLang="zh-TW" sz="2600" dirty="0">
              <a:solidFill>
                <a:schemeClr val="accent2">
                  <a:lumMod val="75000"/>
                </a:schemeClr>
              </a:solidFill>
              <a:latin typeface="SimHei" panose="02010609060101010101" pitchFamily="49" charset="-122"/>
              <a:ea typeface="SimHei" panose="02010609060101010101" pitchFamily="49" charset="-122"/>
            </a:endParaRPr>
          </a:p>
          <a:p>
            <a:pPr>
              <a:lnSpc>
                <a:spcPct val="120000"/>
              </a:lnSpc>
            </a:pPr>
            <a:r>
              <a:rPr lang="en-US" altLang="zh-TW" sz="2600" b="1" baseline="30000" dirty="0">
                <a:solidFill>
                  <a:schemeClr val="accent2">
                    <a:lumMod val="75000"/>
                  </a:schemeClr>
                </a:solidFill>
                <a:latin typeface="SimHei" panose="02010609060101010101" pitchFamily="49" charset="-122"/>
                <a:ea typeface="SimHei" panose="02010609060101010101" pitchFamily="49" charset="-122"/>
              </a:rPr>
              <a:t>31 </a:t>
            </a:r>
            <a:r>
              <a:rPr lang="zh-TW" altLang="en-US" sz="2600" dirty="0">
                <a:solidFill>
                  <a:schemeClr val="accent2">
                    <a:lumMod val="75000"/>
                  </a:schemeClr>
                </a:solidFill>
                <a:latin typeface="SimHei" panose="02010609060101010101" pitchFamily="49" charset="-122"/>
                <a:ea typeface="SimHei" panose="02010609060101010101" pitchFamily="49" charset="-122"/>
              </a:rPr>
              <a:t>有風從耶和華那裡颳起，把鵪鶉由海面颳來，飛散在營邊和營的四圍。這邊約有一天的路程，那邊約有一天的路程，離地面約有二肘。 </a:t>
            </a:r>
            <a:r>
              <a:rPr lang="en-US" altLang="zh-TW" sz="2600" b="1" baseline="30000" dirty="0">
                <a:solidFill>
                  <a:schemeClr val="accent2">
                    <a:lumMod val="75000"/>
                  </a:schemeClr>
                </a:solidFill>
                <a:latin typeface="SimHei" panose="02010609060101010101" pitchFamily="49" charset="-122"/>
                <a:ea typeface="SimHei" panose="02010609060101010101" pitchFamily="49" charset="-122"/>
              </a:rPr>
              <a:t>32 </a:t>
            </a:r>
            <a:r>
              <a:rPr lang="zh-TW" altLang="en-US" sz="2600" dirty="0">
                <a:solidFill>
                  <a:schemeClr val="accent2">
                    <a:lumMod val="75000"/>
                  </a:schemeClr>
                </a:solidFill>
                <a:latin typeface="SimHei" panose="02010609060101010101" pitchFamily="49" charset="-122"/>
                <a:ea typeface="SimHei" panose="02010609060101010101" pitchFamily="49" charset="-122"/>
              </a:rPr>
              <a:t>百姓起來，終日終夜，並次日一整天，捕取鵪鶉，至少的也取了十賀梅珥，為自己擺列在營的四圍。 </a:t>
            </a:r>
            <a:r>
              <a:rPr lang="en-US" altLang="zh-TW" sz="2600" b="1" baseline="30000" dirty="0">
                <a:solidFill>
                  <a:schemeClr val="accent2">
                    <a:lumMod val="75000"/>
                  </a:schemeClr>
                </a:solidFill>
                <a:latin typeface="SimHei" panose="02010609060101010101" pitchFamily="49" charset="-122"/>
                <a:ea typeface="SimHei" panose="02010609060101010101" pitchFamily="49" charset="-122"/>
              </a:rPr>
              <a:t>33 </a:t>
            </a:r>
            <a:r>
              <a:rPr lang="zh-TW" altLang="en-US" sz="2600" dirty="0">
                <a:solidFill>
                  <a:schemeClr val="accent2">
                    <a:lumMod val="75000"/>
                  </a:schemeClr>
                </a:solidFill>
                <a:latin typeface="SimHei" panose="02010609060101010101" pitchFamily="49" charset="-122"/>
                <a:ea typeface="SimHei" panose="02010609060101010101" pitchFamily="49" charset="-122"/>
              </a:rPr>
              <a:t>肉在他們牙齒之間尚未嚼爛，耶和華的怒氣就向他們發作，用最重的災殃擊殺了他們。 </a:t>
            </a:r>
            <a:r>
              <a:rPr lang="en-US" altLang="zh-TW" sz="2600" b="1" baseline="30000" dirty="0">
                <a:solidFill>
                  <a:schemeClr val="accent2">
                    <a:lumMod val="75000"/>
                  </a:schemeClr>
                </a:solidFill>
                <a:latin typeface="SimHei" panose="02010609060101010101" pitchFamily="49" charset="-122"/>
                <a:ea typeface="SimHei" panose="02010609060101010101" pitchFamily="49" charset="-122"/>
              </a:rPr>
              <a:t>34 </a:t>
            </a:r>
            <a:r>
              <a:rPr lang="zh-TW" altLang="en-US" sz="2600" dirty="0">
                <a:solidFill>
                  <a:schemeClr val="accent2">
                    <a:lumMod val="75000"/>
                  </a:schemeClr>
                </a:solidFill>
                <a:latin typeface="SimHei" panose="02010609060101010101" pitchFamily="49" charset="-122"/>
                <a:ea typeface="SimHei" panose="02010609060101010101" pitchFamily="49" charset="-122"/>
              </a:rPr>
              <a:t>那地方便叫做</a:t>
            </a:r>
            <a:r>
              <a:rPr lang="zh-TW" altLang="en-US" sz="2600" u="sng" dirty="0">
                <a:solidFill>
                  <a:schemeClr val="accent2">
                    <a:lumMod val="75000"/>
                  </a:schemeClr>
                </a:solidFill>
                <a:latin typeface="SimHei" panose="02010609060101010101" pitchFamily="49" charset="-122"/>
                <a:ea typeface="SimHei" panose="02010609060101010101" pitchFamily="49" charset="-122"/>
              </a:rPr>
              <a:t>基博羅哈他瓦</a:t>
            </a:r>
            <a:r>
              <a:rPr lang="zh-TW" altLang="en-US" sz="2600" dirty="0">
                <a:solidFill>
                  <a:schemeClr val="accent2">
                    <a:lumMod val="75000"/>
                  </a:schemeClr>
                </a:solidFill>
                <a:latin typeface="SimHei" panose="02010609060101010101" pitchFamily="49" charset="-122"/>
                <a:ea typeface="SimHei" panose="02010609060101010101" pitchFamily="49" charset="-122"/>
              </a:rPr>
              <a:t>，因為他們在那裡葬埋那起貪慾之心的人。  民</a:t>
            </a:r>
            <a:r>
              <a:rPr lang="en-US" altLang="zh-TW" sz="2600" dirty="0">
                <a:solidFill>
                  <a:schemeClr val="accent2">
                    <a:lumMod val="75000"/>
                  </a:schemeClr>
                </a:solidFill>
                <a:latin typeface="SimHei" panose="02010609060101010101" pitchFamily="49" charset="-122"/>
                <a:ea typeface="SimHei" panose="02010609060101010101" pitchFamily="49" charset="-122"/>
              </a:rPr>
              <a:t>11:4-6,</a:t>
            </a:r>
            <a:r>
              <a:rPr lang="zh-TW" altLang="en-US" sz="2600" dirty="0">
                <a:solidFill>
                  <a:schemeClr val="accent2">
                    <a:lumMod val="75000"/>
                  </a:schemeClr>
                </a:solidFill>
                <a:latin typeface="SimHei" panose="02010609060101010101" pitchFamily="49" charset="-122"/>
                <a:ea typeface="SimHei" panose="02010609060101010101" pitchFamily="49" charset="-122"/>
              </a:rPr>
              <a:t> </a:t>
            </a:r>
            <a:r>
              <a:rPr lang="en-US" altLang="zh-TW" sz="2600" dirty="0">
                <a:solidFill>
                  <a:schemeClr val="accent2">
                    <a:lumMod val="75000"/>
                  </a:schemeClr>
                </a:solidFill>
                <a:latin typeface="SimHei" panose="02010609060101010101" pitchFamily="49" charset="-122"/>
                <a:ea typeface="SimHei" panose="02010609060101010101" pitchFamily="49" charset="-122"/>
              </a:rPr>
              <a:t>31-34</a:t>
            </a:r>
            <a:endParaRPr lang="en-US" sz="2600" dirty="0">
              <a:solidFill>
                <a:schemeClr val="accent2">
                  <a:lumMod val="75000"/>
                </a:schemeClr>
              </a:solidFill>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additive="base">
                                        <p:cTn id="7" dur="500" fill="hold"/>
                                        <p:tgtEl>
                                          <p:spTgt spid="93187"/>
                                        </p:tgtEl>
                                        <p:attrNameLst>
                                          <p:attrName>ppt_x</p:attrName>
                                        </p:attrNameLst>
                                      </p:cBhvr>
                                      <p:tavLst>
                                        <p:tav tm="0">
                                          <p:val>
                                            <p:strVal val="#ppt_x"/>
                                          </p:val>
                                        </p:tav>
                                        <p:tav tm="100000">
                                          <p:val>
                                            <p:strVal val="#ppt_x"/>
                                          </p:val>
                                        </p:tav>
                                      </p:tavLst>
                                    </p:anim>
                                    <p:anim calcmode="lin" valueType="num">
                                      <p:cBhvr additive="base">
                                        <p:cTn id="8" dur="500" fill="hold"/>
                                        <p:tgtEl>
                                          <p:spTgt spid="931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GoldCalf">
            <a:extLst>
              <a:ext uri="{FF2B5EF4-FFF2-40B4-BE49-F238E27FC236}">
                <a16:creationId xmlns:a16="http://schemas.microsoft.com/office/drawing/2014/main" id="{D200402F-56FE-4E58-895E-D2147721D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988" b="626"/>
          <a:stretch>
            <a:fillRect/>
          </a:stretch>
        </p:blipFill>
        <p:spPr bwMode="auto">
          <a:xfrm>
            <a:off x="3838" y="8964"/>
            <a:ext cx="9140162" cy="68490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87" name="Text Box 3">
            <a:extLst>
              <a:ext uri="{FF2B5EF4-FFF2-40B4-BE49-F238E27FC236}">
                <a16:creationId xmlns:a16="http://schemas.microsoft.com/office/drawing/2014/main" id="{A6A76E21-8CDB-4521-935E-40A76F706528}"/>
              </a:ext>
            </a:extLst>
          </p:cNvPr>
          <p:cNvSpPr txBox="1">
            <a:spLocks noChangeArrowheads="1"/>
          </p:cNvSpPr>
          <p:nvPr/>
        </p:nvSpPr>
        <p:spPr bwMode="auto">
          <a:xfrm>
            <a:off x="3838" y="8964"/>
            <a:ext cx="9140162" cy="1195712"/>
          </a:xfrm>
          <a:prstGeom prst="rect">
            <a:avLst/>
          </a:prstGeom>
          <a:solidFill>
            <a:srgbClr val="FFFF99"/>
          </a:solidFill>
          <a:ln>
            <a:noFill/>
          </a:ln>
          <a:effectLst/>
        </p:spPr>
        <p:txBody>
          <a:bodyPr wrap="square">
            <a:spAutoFit/>
          </a:bodyPr>
          <a:lstStyle/>
          <a:p>
            <a:pPr algn="ctr">
              <a:lnSpc>
                <a:spcPct val="120000"/>
              </a:lnSpc>
              <a:spcAft>
                <a:spcPct val="30000"/>
              </a:spcAft>
            </a:pPr>
            <a:r>
              <a:rPr lang="zh-TW" altLang="en-US" sz="3200" dirty="0">
                <a:latin typeface="SimHei" panose="02010609060101010101" pitchFamily="49" charset="-122"/>
                <a:ea typeface="SimHei" panose="02010609060101010101" pitchFamily="49" charset="-122"/>
              </a:rPr>
              <a:t>也不要</a:t>
            </a:r>
            <a:r>
              <a:rPr lang="zh-TW" altLang="en-US" sz="3200" dirty="0">
                <a:solidFill>
                  <a:srgbClr val="FF0000"/>
                </a:solidFill>
                <a:latin typeface="SimHei" panose="02010609060101010101" pitchFamily="49" charset="-122"/>
                <a:ea typeface="SimHei" panose="02010609060101010101" pitchFamily="49" charset="-122"/>
              </a:rPr>
              <a:t>拜偶像</a:t>
            </a:r>
            <a:r>
              <a:rPr lang="zh-TW" altLang="en-US" sz="3200" dirty="0">
                <a:latin typeface="SimHei" panose="02010609060101010101" pitchFamily="49" charset="-122"/>
                <a:ea typeface="SimHei" panose="02010609060101010101" pitchFamily="49" charset="-122"/>
              </a:rPr>
              <a:t>，像他們有人拜的。如經上所記：百姓坐下吃喝，起來玩耍。</a:t>
            </a:r>
          </a:p>
        </p:txBody>
      </p:sp>
      <p:sp>
        <p:nvSpPr>
          <p:cNvPr id="2" name="Rectangle 1">
            <a:extLst>
              <a:ext uri="{FF2B5EF4-FFF2-40B4-BE49-F238E27FC236}">
                <a16:creationId xmlns:a16="http://schemas.microsoft.com/office/drawing/2014/main" id="{4D342809-1464-4653-A867-C8CBB00EFCD9}"/>
              </a:ext>
            </a:extLst>
          </p:cNvPr>
          <p:cNvSpPr/>
          <p:nvPr/>
        </p:nvSpPr>
        <p:spPr>
          <a:xfrm>
            <a:off x="3838" y="1857285"/>
            <a:ext cx="9140162" cy="4991751"/>
          </a:xfrm>
          <a:prstGeom prst="rect">
            <a:avLst/>
          </a:prstGeom>
          <a:solidFill>
            <a:schemeClr val="bg1"/>
          </a:solidFill>
        </p:spPr>
        <p:txBody>
          <a:bodyPr wrap="square">
            <a:spAutoFit/>
          </a:bodyPr>
          <a:lstStyle/>
          <a:p>
            <a:pPr>
              <a:lnSpc>
                <a:spcPct val="150000"/>
              </a:lnSpc>
            </a:pPr>
            <a:r>
              <a:rPr lang="zh-TW" altLang="en-US" sz="2400" dirty="0">
                <a:solidFill>
                  <a:schemeClr val="accent2"/>
                </a:solidFill>
                <a:latin typeface="SimHei" panose="02010609060101010101" pitchFamily="49" charset="-122"/>
                <a:ea typeface="SimHei" panose="02010609060101010101" pitchFamily="49" charset="-122"/>
              </a:rPr>
              <a:t>百姓見</a:t>
            </a:r>
            <a:r>
              <a:rPr lang="zh-TW" altLang="en-US" sz="2400" u="sng" dirty="0">
                <a:solidFill>
                  <a:schemeClr val="accent2"/>
                </a:solidFill>
                <a:latin typeface="SimHei" panose="02010609060101010101" pitchFamily="49" charset="-122"/>
                <a:ea typeface="SimHei" panose="02010609060101010101" pitchFamily="49" charset="-122"/>
              </a:rPr>
              <a:t>摩西</a:t>
            </a:r>
            <a:r>
              <a:rPr lang="zh-TW" altLang="en-US" sz="2400" dirty="0">
                <a:solidFill>
                  <a:schemeClr val="accent2"/>
                </a:solidFill>
                <a:latin typeface="SimHei" panose="02010609060101010101" pitchFamily="49" charset="-122"/>
                <a:ea typeface="SimHei" panose="02010609060101010101" pitchFamily="49" charset="-122"/>
              </a:rPr>
              <a:t>遲延不下山，就大家聚集到</a:t>
            </a:r>
            <a:r>
              <a:rPr lang="zh-TW" altLang="en-US" sz="2400" u="sng" dirty="0">
                <a:solidFill>
                  <a:schemeClr val="accent2"/>
                </a:solidFill>
                <a:latin typeface="SimHei" panose="02010609060101010101" pitchFamily="49" charset="-122"/>
                <a:ea typeface="SimHei" panose="02010609060101010101" pitchFamily="49" charset="-122"/>
              </a:rPr>
              <a:t>亞倫</a:t>
            </a:r>
            <a:r>
              <a:rPr lang="zh-TW" altLang="en-US" sz="2400" dirty="0">
                <a:solidFill>
                  <a:schemeClr val="accent2"/>
                </a:solidFill>
                <a:latin typeface="SimHei" panose="02010609060101010101" pitchFamily="49" charset="-122"/>
                <a:ea typeface="SimHei" panose="02010609060101010101" pitchFamily="49" charset="-122"/>
              </a:rPr>
              <a:t>那裡，對他說：「起來，為我們做神像，可以在我們前面引路，因為領我們出</a:t>
            </a:r>
            <a:r>
              <a:rPr lang="zh-TW" altLang="en-US" sz="2400" u="sng" dirty="0">
                <a:solidFill>
                  <a:schemeClr val="accent2"/>
                </a:solidFill>
                <a:latin typeface="SimHei" panose="02010609060101010101" pitchFamily="49" charset="-122"/>
                <a:ea typeface="SimHei" panose="02010609060101010101" pitchFamily="49" charset="-122"/>
              </a:rPr>
              <a:t>埃及</a:t>
            </a:r>
            <a:r>
              <a:rPr lang="zh-TW" altLang="en-US" sz="2400" dirty="0">
                <a:solidFill>
                  <a:schemeClr val="accent2"/>
                </a:solidFill>
                <a:latin typeface="SimHei" panose="02010609060101010101" pitchFamily="49" charset="-122"/>
                <a:ea typeface="SimHei" panose="02010609060101010101" pitchFamily="49" charset="-122"/>
              </a:rPr>
              <a:t>地的那個</a:t>
            </a:r>
            <a:r>
              <a:rPr lang="zh-TW" altLang="en-US" sz="2400" u="sng" dirty="0">
                <a:solidFill>
                  <a:schemeClr val="accent2"/>
                </a:solidFill>
                <a:latin typeface="SimHei" panose="02010609060101010101" pitchFamily="49" charset="-122"/>
                <a:ea typeface="SimHei" panose="02010609060101010101" pitchFamily="49" charset="-122"/>
              </a:rPr>
              <a:t>摩西</a:t>
            </a:r>
            <a:r>
              <a:rPr lang="zh-TW" altLang="en-US" sz="2400" dirty="0">
                <a:solidFill>
                  <a:schemeClr val="accent2"/>
                </a:solidFill>
                <a:latin typeface="SimHei" panose="02010609060101010101" pitchFamily="49" charset="-122"/>
                <a:ea typeface="SimHei" panose="02010609060101010101" pitchFamily="49" charset="-122"/>
              </a:rPr>
              <a:t>，我們不知道他遭了什麼事。」 </a:t>
            </a:r>
            <a:r>
              <a:rPr lang="en-US" altLang="zh-TW" sz="2400" b="1" baseline="30000" dirty="0">
                <a:solidFill>
                  <a:schemeClr val="accent2"/>
                </a:solidFill>
                <a:latin typeface="SimHei" panose="02010609060101010101" pitchFamily="49" charset="-122"/>
                <a:ea typeface="SimHei" panose="02010609060101010101" pitchFamily="49" charset="-122"/>
              </a:rPr>
              <a:t>2 </a:t>
            </a:r>
            <a:r>
              <a:rPr lang="zh-TW" altLang="en-US" sz="2400" u="sng" dirty="0">
                <a:solidFill>
                  <a:schemeClr val="accent2"/>
                </a:solidFill>
                <a:latin typeface="SimHei" panose="02010609060101010101" pitchFamily="49" charset="-122"/>
                <a:ea typeface="SimHei" panose="02010609060101010101" pitchFamily="49" charset="-122"/>
              </a:rPr>
              <a:t>亞倫</a:t>
            </a:r>
            <a:r>
              <a:rPr lang="zh-TW" altLang="en-US" sz="2400" dirty="0">
                <a:solidFill>
                  <a:schemeClr val="accent2"/>
                </a:solidFill>
                <a:latin typeface="SimHei" panose="02010609060101010101" pitchFamily="49" charset="-122"/>
                <a:ea typeface="SimHei" panose="02010609060101010101" pitchFamily="49" charset="-122"/>
              </a:rPr>
              <a:t>對他們說：「你們去摘下你們妻子、兒女耳上的金環，拿來給我。」 </a:t>
            </a:r>
            <a:r>
              <a:rPr lang="en-US" altLang="zh-TW" sz="2400" b="1" baseline="30000" dirty="0">
                <a:solidFill>
                  <a:schemeClr val="accent2"/>
                </a:solidFill>
                <a:latin typeface="SimHei" panose="02010609060101010101" pitchFamily="49" charset="-122"/>
                <a:ea typeface="SimHei" panose="02010609060101010101" pitchFamily="49" charset="-122"/>
              </a:rPr>
              <a:t>3 </a:t>
            </a:r>
            <a:r>
              <a:rPr lang="zh-TW" altLang="en-US" sz="2400" dirty="0">
                <a:solidFill>
                  <a:schemeClr val="accent2"/>
                </a:solidFill>
                <a:latin typeface="SimHei" panose="02010609060101010101" pitchFamily="49" charset="-122"/>
                <a:ea typeface="SimHei" panose="02010609060101010101" pitchFamily="49" charset="-122"/>
              </a:rPr>
              <a:t>百姓就都摘下他們耳上的金環，拿來給</a:t>
            </a:r>
            <a:r>
              <a:rPr lang="zh-TW" altLang="en-US" sz="2400" u="sng" dirty="0">
                <a:solidFill>
                  <a:schemeClr val="accent2"/>
                </a:solidFill>
                <a:latin typeface="SimHei" panose="02010609060101010101" pitchFamily="49" charset="-122"/>
                <a:ea typeface="SimHei" panose="02010609060101010101" pitchFamily="49" charset="-122"/>
              </a:rPr>
              <a:t>亞倫</a:t>
            </a:r>
            <a:r>
              <a:rPr lang="zh-TW" altLang="en-US" sz="2400" dirty="0">
                <a:solidFill>
                  <a:schemeClr val="accent2"/>
                </a:solidFill>
                <a:latin typeface="SimHei" panose="02010609060101010101" pitchFamily="49" charset="-122"/>
                <a:ea typeface="SimHei" panose="02010609060101010101" pitchFamily="49" charset="-122"/>
              </a:rPr>
              <a:t>。 </a:t>
            </a:r>
            <a:r>
              <a:rPr lang="en-US" altLang="zh-TW" sz="2400" b="1" baseline="30000" dirty="0">
                <a:solidFill>
                  <a:schemeClr val="accent2"/>
                </a:solidFill>
                <a:latin typeface="SimHei" panose="02010609060101010101" pitchFamily="49" charset="-122"/>
                <a:ea typeface="SimHei" panose="02010609060101010101" pitchFamily="49" charset="-122"/>
              </a:rPr>
              <a:t>4 </a:t>
            </a:r>
            <a:r>
              <a:rPr lang="zh-TW" altLang="en-US" sz="2400" u="sng" dirty="0">
                <a:solidFill>
                  <a:schemeClr val="accent2"/>
                </a:solidFill>
                <a:latin typeface="SimHei" panose="02010609060101010101" pitchFamily="49" charset="-122"/>
                <a:ea typeface="SimHei" panose="02010609060101010101" pitchFamily="49" charset="-122"/>
              </a:rPr>
              <a:t>亞倫</a:t>
            </a:r>
            <a:r>
              <a:rPr lang="zh-TW" altLang="en-US" sz="2400" dirty="0">
                <a:solidFill>
                  <a:schemeClr val="accent2"/>
                </a:solidFill>
                <a:latin typeface="SimHei" panose="02010609060101010101" pitchFamily="49" charset="-122"/>
                <a:ea typeface="SimHei" panose="02010609060101010101" pitchFamily="49" charset="-122"/>
              </a:rPr>
              <a:t>從他們手裡接過來，鑄了一隻牛犢，用雕刻的器具做成。他們就說：「</a:t>
            </a:r>
            <a:r>
              <a:rPr lang="zh-TW" altLang="en-US" sz="2400" u="sng" dirty="0">
                <a:solidFill>
                  <a:schemeClr val="accent2"/>
                </a:solidFill>
                <a:latin typeface="SimHei" panose="02010609060101010101" pitchFamily="49" charset="-122"/>
                <a:ea typeface="SimHei" panose="02010609060101010101" pitchFamily="49" charset="-122"/>
              </a:rPr>
              <a:t>以色列</a:t>
            </a:r>
            <a:r>
              <a:rPr lang="zh-TW" altLang="en-US" sz="2400" dirty="0">
                <a:solidFill>
                  <a:schemeClr val="accent2"/>
                </a:solidFill>
                <a:latin typeface="SimHei" panose="02010609060101010101" pitchFamily="49" charset="-122"/>
                <a:ea typeface="SimHei" panose="02010609060101010101" pitchFamily="49" charset="-122"/>
              </a:rPr>
              <a:t>啊，這是領你出</a:t>
            </a:r>
            <a:r>
              <a:rPr lang="zh-TW" altLang="en-US" sz="2400" u="sng" dirty="0">
                <a:solidFill>
                  <a:schemeClr val="accent2"/>
                </a:solidFill>
                <a:latin typeface="SimHei" panose="02010609060101010101" pitchFamily="49" charset="-122"/>
                <a:ea typeface="SimHei" panose="02010609060101010101" pitchFamily="49" charset="-122"/>
              </a:rPr>
              <a:t>埃及</a:t>
            </a:r>
            <a:r>
              <a:rPr lang="zh-TW" altLang="en-US" sz="2400" dirty="0">
                <a:solidFill>
                  <a:schemeClr val="accent2"/>
                </a:solidFill>
                <a:latin typeface="SimHei" panose="02010609060101010101" pitchFamily="49" charset="-122"/>
                <a:ea typeface="SimHei" panose="02010609060101010101" pitchFamily="49" charset="-122"/>
              </a:rPr>
              <a:t>地的神！」 </a:t>
            </a:r>
            <a:r>
              <a:rPr lang="en-US" altLang="zh-TW" sz="2400" b="1" baseline="30000" dirty="0">
                <a:solidFill>
                  <a:schemeClr val="accent2"/>
                </a:solidFill>
                <a:latin typeface="SimHei" panose="02010609060101010101" pitchFamily="49" charset="-122"/>
                <a:ea typeface="SimHei" panose="02010609060101010101" pitchFamily="49" charset="-122"/>
              </a:rPr>
              <a:t>5 </a:t>
            </a:r>
            <a:r>
              <a:rPr lang="zh-TW" altLang="en-US" sz="2400" u="sng" dirty="0">
                <a:solidFill>
                  <a:schemeClr val="accent2"/>
                </a:solidFill>
                <a:latin typeface="SimHei" panose="02010609060101010101" pitchFamily="49" charset="-122"/>
                <a:ea typeface="SimHei" panose="02010609060101010101" pitchFamily="49" charset="-122"/>
              </a:rPr>
              <a:t>亞倫</a:t>
            </a:r>
            <a:r>
              <a:rPr lang="zh-TW" altLang="en-US" sz="2400" dirty="0">
                <a:solidFill>
                  <a:schemeClr val="accent2"/>
                </a:solidFill>
                <a:latin typeface="SimHei" panose="02010609060101010101" pitchFamily="49" charset="-122"/>
                <a:ea typeface="SimHei" panose="02010609060101010101" pitchFamily="49" charset="-122"/>
              </a:rPr>
              <a:t>看見，就在</a:t>
            </a:r>
            <a:r>
              <a:rPr lang="zh-TW" altLang="en-US" sz="2400" dirty="0">
                <a:solidFill>
                  <a:schemeClr val="accent2"/>
                </a:solidFill>
                <a:highlight>
                  <a:srgbClr val="00FFFF"/>
                </a:highlight>
                <a:latin typeface="SimHei" panose="02010609060101010101" pitchFamily="49" charset="-122"/>
                <a:ea typeface="SimHei" panose="02010609060101010101" pitchFamily="49" charset="-122"/>
              </a:rPr>
              <a:t>牛犢面前築壇</a:t>
            </a:r>
            <a:r>
              <a:rPr lang="zh-TW" altLang="en-US" sz="2400" dirty="0">
                <a:solidFill>
                  <a:schemeClr val="accent2"/>
                </a:solidFill>
                <a:latin typeface="SimHei" panose="02010609060101010101" pitchFamily="49" charset="-122"/>
                <a:ea typeface="SimHei" panose="02010609060101010101" pitchFamily="49" charset="-122"/>
              </a:rPr>
              <a:t>，且宣告說：「明日要向耶和華守節。」 </a:t>
            </a:r>
            <a:r>
              <a:rPr lang="en-US" altLang="zh-TW" sz="2400" b="1" baseline="30000" dirty="0">
                <a:solidFill>
                  <a:schemeClr val="accent2"/>
                </a:solidFill>
                <a:latin typeface="SimHei" panose="02010609060101010101" pitchFamily="49" charset="-122"/>
                <a:ea typeface="SimHei" panose="02010609060101010101" pitchFamily="49" charset="-122"/>
              </a:rPr>
              <a:t>6 </a:t>
            </a:r>
            <a:r>
              <a:rPr lang="zh-TW" altLang="en-US" sz="2400" dirty="0">
                <a:solidFill>
                  <a:schemeClr val="accent2"/>
                </a:solidFill>
                <a:latin typeface="SimHei" panose="02010609060101010101" pitchFamily="49" charset="-122"/>
                <a:ea typeface="SimHei" panose="02010609060101010101" pitchFamily="49" charset="-122"/>
              </a:rPr>
              <a:t>次日清早，百姓起來獻燔祭和平安祭，就</a:t>
            </a:r>
            <a:r>
              <a:rPr lang="zh-TW" altLang="en-US" sz="2400" dirty="0">
                <a:solidFill>
                  <a:schemeClr val="accent2"/>
                </a:solidFill>
                <a:highlight>
                  <a:srgbClr val="00FFFF"/>
                </a:highlight>
                <a:latin typeface="SimHei" panose="02010609060101010101" pitchFamily="49" charset="-122"/>
                <a:ea typeface="SimHei" panose="02010609060101010101" pitchFamily="49" charset="-122"/>
              </a:rPr>
              <a:t>坐下吃喝，起來玩耍</a:t>
            </a:r>
            <a:r>
              <a:rPr lang="zh-TW" altLang="en-US" sz="2400" dirty="0">
                <a:solidFill>
                  <a:schemeClr val="accent2"/>
                </a:solidFill>
                <a:latin typeface="SimHei" panose="02010609060101010101" pitchFamily="49" charset="-122"/>
                <a:ea typeface="SimHei" panose="02010609060101010101" pitchFamily="49" charset="-122"/>
              </a:rPr>
              <a:t>。   出</a:t>
            </a:r>
            <a:r>
              <a:rPr lang="en-US" altLang="zh-TW" sz="2400" dirty="0">
                <a:solidFill>
                  <a:schemeClr val="accent2"/>
                </a:solidFill>
                <a:latin typeface="SimHei" panose="02010609060101010101" pitchFamily="49" charset="-122"/>
                <a:ea typeface="SimHei" panose="02010609060101010101" pitchFamily="49" charset="-122"/>
              </a:rPr>
              <a:t>32:1-6</a:t>
            </a:r>
            <a:endParaRPr lang="en-US" sz="2400" dirty="0">
              <a:solidFill>
                <a:schemeClr val="accent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3118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gtEl>
                                        <p:attrNameLst>
                                          <p:attrName>style.visibility</p:attrName>
                                        </p:attrNameLst>
                                      </p:cBhvr>
                                      <p:to>
                                        <p:strVal val="visible"/>
                                      </p:to>
                                    </p:set>
                                    <p:anim calcmode="lin" valueType="num">
                                      <p:cBhvr additive="base">
                                        <p:cTn id="13" dur="500" fill="hold"/>
                                        <p:tgtEl>
                                          <p:spTgt spid="93187"/>
                                        </p:tgtEl>
                                        <p:attrNameLst>
                                          <p:attrName>ppt_x</p:attrName>
                                        </p:attrNameLst>
                                      </p:cBhvr>
                                      <p:tavLst>
                                        <p:tav tm="0">
                                          <p:val>
                                            <p:strVal val="#ppt_x"/>
                                          </p:val>
                                        </p:tav>
                                        <p:tav tm="100000">
                                          <p:val>
                                            <p:strVal val="#ppt_x"/>
                                          </p:val>
                                        </p:tav>
                                      </p:tavLst>
                                    </p:anim>
                                    <p:anim calcmode="lin" valueType="num">
                                      <p:cBhvr additive="base">
                                        <p:cTn id="14" dur="500" fill="hold"/>
                                        <p:tgtEl>
                                          <p:spTgt spid="931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非尼哈（上帝的教会） - #上帝的教会">
            <a:extLst>
              <a:ext uri="{FF2B5EF4-FFF2-40B4-BE49-F238E27FC236}">
                <a16:creationId xmlns:a16="http://schemas.microsoft.com/office/drawing/2014/main" id="{5BA8E79D-AD66-4A5A-B9D3-BAFBC2A81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7865"/>
            <a:ext cx="5780782" cy="57807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AAA8EFD-E63D-49DE-AFD1-C65E3D9ECC23}"/>
              </a:ext>
            </a:extLst>
          </p:cNvPr>
          <p:cNvSpPr/>
          <p:nvPr/>
        </p:nvSpPr>
        <p:spPr>
          <a:xfrm>
            <a:off x="0" y="1408518"/>
            <a:ext cx="9143997" cy="3791423"/>
          </a:xfrm>
          <a:prstGeom prst="rect">
            <a:avLst/>
          </a:prstGeom>
          <a:solidFill>
            <a:srgbClr val="FFFF00"/>
          </a:solidFill>
        </p:spPr>
        <p:txBody>
          <a:bodyPr wrap="square">
            <a:spAutoFit/>
          </a:bodyPr>
          <a:lstStyle/>
          <a:p>
            <a:pPr>
              <a:lnSpc>
                <a:spcPct val="150000"/>
              </a:lnSpc>
            </a:pPr>
            <a:r>
              <a:rPr lang="zh-TW" altLang="en-US" sz="2800" u="sng" dirty="0">
                <a:solidFill>
                  <a:srgbClr val="000000"/>
                </a:solidFill>
                <a:latin typeface="SimHei" panose="02010609060101010101" pitchFamily="49" charset="-122"/>
                <a:ea typeface="SimHei" panose="02010609060101010101" pitchFamily="49" charset="-122"/>
              </a:rPr>
              <a:t>以色列</a:t>
            </a:r>
            <a:r>
              <a:rPr lang="zh-TW" altLang="en-US" sz="2800" dirty="0">
                <a:solidFill>
                  <a:srgbClr val="000000"/>
                </a:solidFill>
                <a:latin typeface="SimHei" panose="02010609060101010101" pitchFamily="49" charset="-122"/>
                <a:ea typeface="SimHei" panose="02010609060101010101" pitchFamily="49" charset="-122"/>
              </a:rPr>
              <a:t>人住在</a:t>
            </a:r>
            <a:r>
              <a:rPr lang="zh-TW" altLang="en-US" sz="2800" u="sng" dirty="0">
                <a:solidFill>
                  <a:srgbClr val="000000"/>
                </a:solidFill>
                <a:latin typeface="SimHei" panose="02010609060101010101" pitchFamily="49" charset="-122"/>
                <a:ea typeface="SimHei" panose="02010609060101010101" pitchFamily="49" charset="-122"/>
              </a:rPr>
              <a:t>什亭</a:t>
            </a:r>
            <a:r>
              <a:rPr lang="zh-TW" altLang="en-US" sz="2800" dirty="0">
                <a:solidFill>
                  <a:srgbClr val="000000"/>
                </a:solidFill>
                <a:latin typeface="SimHei" panose="02010609060101010101" pitchFamily="49" charset="-122"/>
                <a:ea typeface="SimHei" panose="02010609060101010101" pitchFamily="49" charset="-122"/>
              </a:rPr>
              <a:t>，</a:t>
            </a:r>
            <a:r>
              <a:rPr lang="zh-TW" altLang="en-US" sz="2800" dirty="0">
                <a:solidFill>
                  <a:srgbClr val="FF0000"/>
                </a:solidFill>
                <a:latin typeface="SimHei" panose="02010609060101010101" pitchFamily="49" charset="-122"/>
                <a:ea typeface="SimHei" panose="02010609060101010101" pitchFamily="49" charset="-122"/>
              </a:rPr>
              <a:t>百姓與</a:t>
            </a:r>
            <a:r>
              <a:rPr lang="zh-TW" altLang="en-US" sz="2800" u="sng" dirty="0">
                <a:solidFill>
                  <a:srgbClr val="FF0000"/>
                </a:solidFill>
                <a:latin typeface="SimHei" panose="02010609060101010101" pitchFamily="49" charset="-122"/>
                <a:ea typeface="SimHei" panose="02010609060101010101" pitchFamily="49" charset="-122"/>
              </a:rPr>
              <a:t>摩押</a:t>
            </a:r>
            <a:r>
              <a:rPr lang="zh-TW" altLang="en-US" sz="2800" dirty="0">
                <a:solidFill>
                  <a:srgbClr val="FF0000"/>
                </a:solidFill>
                <a:latin typeface="SimHei" panose="02010609060101010101" pitchFamily="49" charset="-122"/>
                <a:ea typeface="SimHei" panose="02010609060101010101" pitchFamily="49" charset="-122"/>
              </a:rPr>
              <a:t>女子行起淫亂</a:t>
            </a:r>
            <a:r>
              <a:rPr lang="zh-TW" altLang="en-US" sz="2800" dirty="0">
                <a:solidFill>
                  <a:srgbClr val="000000"/>
                </a:solidFill>
                <a:latin typeface="SimHei" panose="02010609060101010101" pitchFamily="49" charset="-122"/>
                <a:ea typeface="SimHei" panose="02010609060101010101" pitchFamily="49" charset="-122"/>
              </a:rPr>
              <a:t>。因為這女子叫百姓來，一同給她們的神獻祭，百姓就吃她們的祭物，跪拜她們的神。</a:t>
            </a:r>
            <a:r>
              <a:rPr lang="zh-TW" altLang="en-US" sz="2800" u="sng" dirty="0">
                <a:solidFill>
                  <a:srgbClr val="000000"/>
                </a:solidFill>
                <a:latin typeface="SimHei" panose="02010609060101010101" pitchFamily="49" charset="-122"/>
                <a:ea typeface="SimHei" panose="02010609060101010101" pitchFamily="49" charset="-122"/>
              </a:rPr>
              <a:t>以色列</a:t>
            </a:r>
            <a:r>
              <a:rPr lang="zh-TW" altLang="en-US" sz="2800" dirty="0">
                <a:solidFill>
                  <a:srgbClr val="000000"/>
                </a:solidFill>
                <a:latin typeface="SimHei" panose="02010609060101010101" pitchFamily="49" charset="-122"/>
                <a:ea typeface="SimHei" panose="02010609060101010101" pitchFamily="49" charset="-122"/>
              </a:rPr>
              <a:t>人與</a:t>
            </a:r>
            <a:r>
              <a:rPr lang="zh-TW" altLang="en-US" sz="2800" u="sng" dirty="0">
                <a:solidFill>
                  <a:srgbClr val="000000"/>
                </a:solidFill>
                <a:latin typeface="SimHei" panose="02010609060101010101" pitchFamily="49" charset="-122"/>
                <a:ea typeface="SimHei" panose="02010609060101010101" pitchFamily="49" charset="-122"/>
              </a:rPr>
              <a:t>巴力毗珥</a:t>
            </a:r>
            <a:r>
              <a:rPr lang="zh-TW" altLang="en-US" sz="2800" dirty="0">
                <a:solidFill>
                  <a:srgbClr val="000000"/>
                </a:solidFill>
                <a:latin typeface="SimHei" panose="02010609060101010101" pitchFamily="49" charset="-122"/>
                <a:ea typeface="SimHei" panose="02010609060101010101" pitchFamily="49" charset="-122"/>
              </a:rPr>
              <a:t>聯合，耶和華的怒氣就向</a:t>
            </a:r>
            <a:r>
              <a:rPr lang="zh-TW" altLang="en-US" sz="2800" u="sng" dirty="0">
                <a:solidFill>
                  <a:srgbClr val="000000"/>
                </a:solidFill>
                <a:latin typeface="SimHei" panose="02010609060101010101" pitchFamily="49" charset="-122"/>
                <a:ea typeface="SimHei" panose="02010609060101010101" pitchFamily="49" charset="-122"/>
              </a:rPr>
              <a:t>以色列</a:t>
            </a:r>
            <a:r>
              <a:rPr lang="zh-TW" altLang="en-US" sz="2800" dirty="0">
                <a:solidFill>
                  <a:srgbClr val="000000"/>
                </a:solidFill>
                <a:latin typeface="SimHei" panose="02010609060101010101" pitchFamily="49" charset="-122"/>
                <a:ea typeface="SimHei" panose="02010609060101010101" pitchFamily="49" charset="-122"/>
              </a:rPr>
              <a:t>人發作。 </a:t>
            </a:r>
            <a:r>
              <a:rPr lang="en-US" altLang="zh-TW" sz="2800" dirty="0">
                <a:solidFill>
                  <a:srgbClr val="000000"/>
                </a:solidFill>
                <a:latin typeface="SimHei" panose="02010609060101010101" pitchFamily="49" charset="-122"/>
                <a:ea typeface="SimHei" panose="02010609060101010101" pitchFamily="49" charset="-122"/>
              </a:rPr>
              <a:t>…</a:t>
            </a:r>
          </a:p>
          <a:p>
            <a:pPr>
              <a:lnSpc>
                <a:spcPct val="150000"/>
              </a:lnSpc>
            </a:pPr>
            <a:r>
              <a:rPr lang="en-US" altLang="zh-TW" sz="2800" b="1" baseline="30000" dirty="0">
                <a:solidFill>
                  <a:srgbClr val="000000"/>
                </a:solidFill>
                <a:latin typeface="SimHei" panose="02010609060101010101" pitchFamily="49" charset="-122"/>
                <a:ea typeface="SimHei" panose="02010609060101010101" pitchFamily="49" charset="-122"/>
              </a:rPr>
              <a:t>9 </a:t>
            </a:r>
            <a:r>
              <a:rPr lang="zh-TW" altLang="en-US" sz="2800" dirty="0">
                <a:solidFill>
                  <a:srgbClr val="000000"/>
                </a:solidFill>
                <a:latin typeface="SimHei" panose="02010609060101010101" pitchFamily="49" charset="-122"/>
                <a:ea typeface="SimHei" panose="02010609060101010101" pitchFamily="49" charset="-122"/>
              </a:rPr>
              <a:t>那時遭瘟疫死的有二萬四千人。   </a:t>
            </a:r>
            <a:endParaRPr lang="en-US" altLang="zh-TW" sz="2800" dirty="0">
              <a:solidFill>
                <a:srgbClr val="000000"/>
              </a:solidFill>
              <a:latin typeface="SimHei" panose="02010609060101010101" pitchFamily="49" charset="-122"/>
              <a:ea typeface="SimHei" panose="02010609060101010101" pitchFamily="49" charset="-122"/>
            </a:endParaRPr>
          </a:p>
          <a:p>
            <a:pPr>
              <a:lnSpc>
                <a:spcPct val="150000"/>
              </a:lnSpc>
            </a:pPr>
            <a:r>
              <a:rPr lang="zh-TW" altLang="en-US" sz="2400" dirty="0">
                <a:solidFill>
                  <a:srgbClr val="000000"/>
                </a:solidFill>
                <a:latin typeface="SimHei" panose="02010609060101010101" pitchFamily="49" charset="-122"/>
                <a:ea typeface="SimHei" panose="02010609060101010101" pitchFamily="49" charset="-122"/>
              </a:rPr>
              <a:t>民</a:t>
            </a:r>
            <a:r>
              <a:rPr lang="en-US" altLang="zh-TW" sz="2400" dirty="0">
                <a:solidFill>
                  <a:srgbClr val="000000"/>
                </a:solidFill>
                <a:latin typeface="SimHei" panose="02010609060101010101" pitchFamily="49" charset="-122"/>
                <a:ea typeface="SimHei" panose="02010609060101010101" pitchFamily="49" charset="-122"/>
              </a:rPr>
              <a:t>25:1-9</a:t>
            </a:r>
            <a:endParaRPr lang="zh-TW" altLang="en-US" sz="2400" b="0" i="0" dirty="0">
              <a:solidFill>
                <a:srgbClr val="000000"/>
              </a:solidFill>
              <a:effectLst/>
              <a:latin typeface="SimHei" panose="02010609060101010101" pitchFamily="49" charset="-122"/>
              <a:ea typeface="SimHei" panose="02010609060101010101" pitchFamily="49" charset="-122"/>
            </a:endParaRPr>
          </a:p>
        </p:txBody>
      </p:sp>
      <p:sp>
        <p:nvSpPr>
          <p:cNvPr id="4" name="Rectangle 3">
            <a:extLst>
              <a:ext uri="{FF2B5EF4-FFF2-40B4-BE49-F238E27FC236}">
                <a16:creationId xmlns:a16="http://schemas.microsoft.com/office/drawing/2014/main" id="{F0355EEB-1A7A-4F02-BCC1-6505AA6FF912}"/>
              </a:ext>
            </a:extLst>
          </p:cNvPr>
          <p:cNvSpPr/>
          <p:nvPr/>
        </p:nvSpPr>
        <p:spPr>
          <a:xfrm>
            <a:off x="0" y="0"/>
            <a:ext cx="9144000" cy="1077218"/>
          </a:xfrm>
          <a:prstGeom prst="rect">
            <a:avLst/>
          </a:prstGeom>
          <a:solidFill>
            <a:srgbClr val="FFFF00"/>
          </a:solidFill>
        </p:spPr>
        <p:txBody>
          <a:bodyPr wrap="square">
            <a:spAutoFit/>
          </a:bodyPr>
          <a:lstStyle/>
          <a:p>
            <a:pPr algn="ctr"/>
            <a:r>
              <a:rPr lang="zh-TW" altLang="en-US" sz="3200" dirty="0">
                <a:latin typeface="SimHei" panose="02010609060101010101" pitchFamily="49" charset="-122"/>
                <a:ea typeface="SimHei" panose="02010609060101010101" pitchFamily="49" charset="-122"/>
              </a:rPr>
              <a:t>也不要</a:t>
            </a:r>
            <a:r>
              <a:rPr lang="zh-TW" altLang="en-US" sz="3200" dirty="0">
                <a:solidFill>
                  <a:srgbClr val="FF0000"/>
                </a:solidFill>
                <a:latin typeface="SimHei" panose="02010609060101010101" pitchFamily="49" charset="-122"/>
                <a:ea typeface="SimHei" panose="02010609060101010101" pitchFamily="49" charset="-122"/>
              </a:rPr>
              <a:t>行姦淫</a:t>
            </a:r>
            <a:r>
              <a:rPr lang="zh-TW" altLang="en-US" sz="3200" dirty="0">
                <a:latin typeface="SimHei" panose="02010609060101010101" pitchFamily="49" charset="-122"/>
                <a:ea typeface="SimHei" panose="02010609060101010101" pitchFamily="49" charset="-122"/>
              </a:rPr>
              <a:t>，像他們有人行的，一天就倒斃了二萬三千人。</a:t>
            </a:r>
            <a:endParaRPr lang="en-US" sz="3200" dirty="0">
              <a:latin typeface="SimHei" panose="02010609060101010101" pitchFamily="49" charset="-122"/>
              <a:ea typeface="SimHei" panose="02010609060101010101" pitchFamily="49" charset="-122"/>
            </a:endParaRPr>
          </a:p>
        </p:txBody>
      </p:sp>
      <p:grpSp>
        <p:nvGrpSpPr>
          <p:cNvPr id="5" name="Group 4">
            <a:extLst>
              <a:ext uri="{FF2B5EF4-FFF2-40B4-BE49-F238E27FC236}">
                <a16:creationId xmlns:a16="http://schemas.microsoft.com/office/drawing/2014/main" id="{FFB105CA-8E53-4095-B63E-4A53D871944E}"/>
              </a:ext>
            </a:extLst>
          </p:cNvPr>
          <p:cNvGrpSpPr/>
          <p:nvPr/>
        </p:nvGrpSpPr>
        <p:grpSpPr>
          <a:xfrm>
            <a:off x="0" y="1165752"/>
            <a:ext cx="9144000" cy="5707811"/>
            <a:chOff x="-501337" y="5483622"/>
            <a:chExt cx="9144000" cy="5707811"/>
          </a:xfrm>
        </p:grpSpPr>
        <p:pic>
          <p:nvPicPr>
            <p:cNvPr id="4100" name="Picture 4" descr="圣经揭秘民数记巴兰和他的驴巴兰的四次预言（下）_新闻_蛋蛋赞">
              <a:extLst>
                <a:ext uri="{FF2B5EF4-FFF2-40B4-BE49-F238E27FC236}">
                  <a16:creationId xmlns:a16="http://schemas.microsoft.com/office/drawing/2014/main" id="{FC95B19B-4748-4E5C-A5C0-0AC22498D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7" y="5483622"/>
              <a:ext cx="9144000" cy="57078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E19BE07-F475-4455-853F-DCD7A54062A7}"/>
                </a:ext>
              </a:extLst>
            </p:cNvPr>
            <p:cNvSpPr/>
            <p:nvPr/>
          </p:nvSpPr>
          <p:spPr>
            <a:xfrm>
              <a:off x="-501337" y="9670037"/>
              <a:ext cx="9144000" cy="1077218"/>
            </a:xfrm>
            <a:prstGeom prst="rect">
              <a:avLst/>
            </a:prstGeom>
            <a:solidFill>
              <a:srgbClr val="FFC000"/>
            </a:solidFill>
          </p:spPr>
          <p:txBody>
            <a:bodyPr wrap="square">
              <a:spAutoFit/>
            </a:bodyPr>
            <a:lstStyle/>
            <a:p>
              <a:r>
                <a:rPr lang="zh-TW" altLang="en-US" sz="3200" dirty="0">
                  <a:solidFill>
                    <a:schemeClr val="bg1"/>
                  </a:solidFill>
                  <a:latin typeface="SimHei" panose="02010609060101010101" pitchFamily="49" charset="-122"/>
                  <a:ea typeface="SimHei" panose="02010609060101010101" pitchFamily="49" charset="-122"/>
                </a:rPr>
                <a:t>這些婦女因</a:t>
              </a:r>
              <a:r>
                <a:rPr lang="zh-TW" altLang="en-US" sz="3200" u="sng" dirty="0">
                  <a:solidFill>
                    <a:schemeClr val="bg1"/>
                  </a:solidFill>
                  <a:latin typeface="SimHei" panose="02010609060101010101" pitchFamily="49" charset="-122"/>
                  <a:ea typeface="SimHei" panose="02010609060101010101" pitchFamily="49" charset="-122"/>
                </a:rPr>
                <a:t>巴蘭</a:t>
              </a:r>
              <a:r>
                <a:rPr lang="zh-TW" altLang="en-US" sz="3200" dirty="0">
                  <a:solidFill>
                    <a:schemeClr val="bg1"/>
                  </a:solidFill>
                  <a:latin typeface="SimHei" panose="02010609060101010101" pitchFamily="49" charset="-122"/>
                  <a:ea typeface="SimHei" panose="02010609060101010101" pitchFamily="49" charset="-122"/>
                </a:rPr>
                <a:t>的計謀，叫</a:t>
              </a:r>
              <a:r>
                <a:rPr lang="zh-TW" altLang="en-US" sz="3200" u="sng" dirty="0">
                  <a:solidFill>
                    <a:schemeClr val="bg1"/>
                  </a:solidFill>
                  <a:latin typeface="SimHei" panose="02010609060101010101" pitchFamily="49" charset="-122"/>
                  <a:ea typeface="SimHei" panose="02010609060101010101" pitchFamily="49" charset="-122"/>
                </a:rPr>
                <a:t>以色列</a:t>
              </a:r>
              <a:r>
                <a:rPr lang="zh-TW" altLang="en-US" sz="3200" dirty="0">
                  <a:solidFill>
                    <a:schemeClr val="bg1"/>
                  </a:solidFill>
                  <a:latin typeface="SimHei" panose="02010609060101010101" pitchFamily="49" charset="-122"/>
                  <a:ea typeface="SimHei" panose="02010609060101010101" pitchFamily="49" charset="-122"/>
                </a:rPr>
                <a:t>人在</a:t>
              </a:r>
              <a:r>
                <a:rPr lang="zh-TW" altLang="en-US" sz="3200" u="sng" dirty="0">
                  <a:solidFill>
                    <a:schemeClr val="bg1"/>
                  </a:solidFill>
                  <a:latin typeface="SimHei" panose="02010609060101010101" pitchFamily="49" charset="-122"/>
                  <a:ea typeface="SimHei" panose="02010609060101010101" pitchFamily="49" charset="-122"/>
                </a:rPr>
                <a:t>毗珥</a:t>
              </a:r>
              <a:r>
                <a:rPr lang="zh-TW" altLang="en-US" sz="3200" dirty="0">
                  <a:solidFill>
                    <a:schemeClr val="bg1"/>
                  </a:solidFill>
                  <a:latin typeface="SimHei" panose="02010609060101010101" pitchFamily="49" charset="-122"/>
                  <a:ea typeface="SimHei" panose="02010609060101010101" pitchFamily="49" charset="-122"/>
                </a:rPr>
                <a:t>的事上得罪耶和華，以致耶和華的會眾遭遇瘟疫。 </a:t>
              </a:r>
              <a:r>
                <a:rPr lang="zh-TW" altLang="en-US" sz="2400" dirty="0">
                  <a:solidFill>
                    <a:schemeClr val="bg1"/>
                  </a:solidFill>
                  <a:latin typeface="SimHei" panose="02010609060101010101" pitchFamily="49" charset="-122"/>
                  <a:ea typeface="SimHei" panose="02010609060101010101" pitchFamily="49" charset="-122"/>
                </a:rPr>
                <a:t>民</a:t>
              </a:r>
              <a:r>
                <a:rPr lang="en-US" altLang="zh-TW" sz="2400" dirty="0">
                  <a:solidFill>
                    <a:schemeClr val="bg1"/>
                  </a:solidFill>
                  <a:latin typeface="SimHei" panose="02010609060101010101" pitchFamily="49" charset="-122"/>
                  <a:ea typeface="SimHei" panose="02010609060101010101" pitchFamily="49" charset="-122"/>
                </a:rPr>
                <a:t>31:16</a:t>
              </a:r>
              <a:endParaRPr lang="en-US" sz="3200" dirty="0">
                <a:solidFill>
                  <a:schemeClr val="bg1"/>
                </a:solidFill>
                <a:latin typeface="SimHei" panose="02010609060101010101" pitchFamily="49" charset="-122"/>
                <a:ea typeface="SimHei" panose="02010609060101010101" pitchFamily="49" charset="-122"/>
              </a:endParaRPr>
            </a:p>
          </p:txBody>
        </p:sp>
      </p:grpSp>
    </p:spTree>
    <p:extLst>
      <p:ext uri="{BB962C8B-B14F-4D97-AF65-F5344CB8AC3E}">
        <p14:creationId xmlns:p14="http://schemas.microsoft.com/office/powerpoint/2010/main" val="13911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od had protected Israel from the fiery serpents in the wilderness. Now, as the protecting hand of God was removed from Israel, great numbers of the people were attacked by these venomous creatures.">
            <a:extLst>
              <a:ext uri="{FF2B5EF4-FFF2-40B4-BE49-F238E27FC236}">
                <a16:creationId xmlns:a16="http://schemas.microsoft.com/office/drawing/2014/main" id="{4AE7A36C-7FA7-473A-B730-C3BA50B71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031" y="651374"/>
            <a:ext cx="4491937" cy="61996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D7272E4-EFA1-4686-B053-C107FEA28895}"/>
              </a:ext>
            </a:extLst>
          </p:cNvPr>
          <p:cNvSpPr/>
          <p:nvPr/>
        </p:nvSpPr>
        <p:spPr>
          <a:xfrm>
            <a:off x="0" y="6937"/>
            <a:ext cx="9144000" cy="604781"/>
          </a:xfrm>
          <a:prstGeom prst="rect">
            <a:avLst/>
          </a:prstGeom>
          <a:solidFill>
            <a:srgbClr val="FFFF00"/>
          </a:solidFill>
        </p:spPr>
        <p:txBody>
          <a:bodyPr wrap="square">
            <a:spAutoFit/>
          </a:bodyPr>
          <a:lstStyle/>
          <a:p>
            <a:pPr algn="ctr">
              <a:lnSpc>
                <a:spcPct val="120000"/>
              </a:lnSpc>
              <a:spcAft>
                <a:spcPct val="30000"/>
              </a:spcAft>
            </a:pPr>
            <a:r>
              <a:rPr lang="zh-TW" altLang="en-US" sz="3200" dirty="0">
                <a:latin typeface="SimHei" panose="02010609060101010101" pitchFamily="49" charset="-122"/>
                <a:ea typeface="SimHei" panose="02010609060101010101" pitchFamily="49" charset="-122"/>
              </a:rPr>
              <a:t>也不要</a:t>
            </a:r>
            <a:r>
              <a:rPr lang="zh-TW" altLang="en-US" sz="3200" dirty="0">
                <a:solidFill>
                  <a:srgbClr val="FF0000"/>
                </a:solidFill>
                <a:latin typeface="SimHei" panose="02010609060101010101" pitchFamily="49" charset="-122"/>
                <a:ea typeface="SimHei" panose="02010609060101010101" pitchFamily="49" charset="-122"/>
              </a:rPr>
              <a:t>試探主</a:t>
            </a:r>
            <a:r>
              <a:rPr lang="zh-TW" altLang="en-US" sz="3200" dirty="0">
                <a:latin typeface="SimHei" panose="02010609060101010101" pitchFamily="49" charset="-122"/>
                <a:ea typeface="SimHei" panose="02010609060101010101" pitchFamily="49" charset="-122"/>
              </a:rPr>
              <a:t>，像他們有人試探的，就被蛇所滅。</a:t>
            </a:r>
          </a:p>
        </p:txBody>
      </p:sp>
      <p:sp>
        <p:nvSpPr>
          <p:cNvPr id="4" name="Rectangle 3">
            <a:extLst>
              <a:ext uri="{FF2B5EF4-FFF2-40B4-BE49-F238E27FC236}">
                <a16:creationId xmlns:a16="http://schemas.microsoft.com/office/drawing/2014/main" id="{A8EBCE57-4A17-45BD-8CCC-6CDFFDBC9357}"/>
              </a:ext>
            </a:extLst>
          </p:cNvPr>
          <p:cNvSpPr/>
          <p:nvPr/>
        </p:nvSpPr>
        <p:spPr>
          <a:xfrm>
            <a:off x="0" y="1105322"/>
            <a:ext cx="9144000" cy="4045595"/>
          </a:xfrm>
          <a:prstGeom prst="rect">
            <a:avLst/>
          </a:prstGeom>
          <a:solidFill>
            <a:schemeClr val="bg1"/>
          </a:solidFill>
        </p:spPr>
        <p:txBody>
          <a:bodyPr wrap="square">
            <a:spAutoFit/>
          </a:bodyPr>
          <a:lstStyle/>
          <a:p>
            <a:pPr>
              <a:lnSpc>
                <a:spcPct val="120000"/>
              </a:lnSpc>
            </a:pPr>
            <a:r>
              <a:rPr lang="en-US" altLang="zh-TW" sz="2400" b="1" baseline="30000" dirty="0">
                <a:solidFill>
                  <a:schemeClr val="accent2"/>
                </a:solidFill>
                <a:latin typeface="SimHei" panose="02010609060101010101" pitchFamily="49" charset="-122"/>
                <a:ea typeface="SimHei" panose="02010609060101010101" pitchFamily="49" charset="-122"/>
              </a:rPr>
              <a:t>4 </a:t>
            </a:r>
            <a:r>
              <a:rPr lang="zh-TW" altLang="en-US" sz="2400" dirty="0">
                <a:solidFill>
                  <a:schemeClr val="accent2"/>
                </a:solidFill>
                <a:latin typeface="SimHei" panose="02010609060101010101" pitchFamily="49" charset="-122"/>
                <a:ea typeface="SimHei" panose="02010609060101010101" pitchFamily="49" charset="-122"/>
              </a:rPr>
              <a:t>他們從</a:t>
            </a:r>
            <a:r>
              <a:rPr lang="zh-TW" altLang="en-US" sz="2400" u="sng" dirty="0">
                <a:solidFill>
                  <a:schemeClr val="accent2"/>
                </a:solidFill>
                <a:latin typeface="SimHei" panose="02010609060101010101" pitchFamily="49" charset="-122"/>
                <a:ea typeface="SimHei" panose="02010609060101010101" pitchFamily="49" charset="-122"/>
              </a:rPr>
              <a:t>何珥</a:t>
            </a:r>
            <a:r>
              <a:rPr lang="zh-TW" altLang="en-US" sz="2400" dirty="0">
                <a:solidFill>
                  <a:schemeClr val="accent2"/>
                </a:solidFill>
                <a:latin typeface="SimHei" panose="02010609060101010101" pitchFamily="49" charset="-122"/>
                <a:ea typeface="SimHei" panose="02010609060101010101" pitchFamily="49" charset="-122"/>
              </a:rPr>
              <a:t>山起行，往</a:t>
            </a:r>
            <a:r>
              <a:rPr lang="zh-TW" altLang="en-US" sz="2400" u="sng" dirty="0">
                <a:solidFill>
                  <a:schemeClr val="accent2"/>
                </a:solidFill>
                <a:latin typeface="SimHei" panose="02010609060101010101" pitchFamily="49" charset="-122"/>
                <a:ea typeface="SimHei" panose="02010609060101010101" pitchFamily="49" charset="-122"/>
              </a:rPr>
              <a:t>紅</a:t>
            </a:r>
            <a:r>
              <a:rPr lang="zh-TW" altLang="en-US" sz="2400" dirty="0">
                <a:solidFill>
                  <a:schemeClr val="accent2"/>
                </a:solidFill>
                <a:latin typeface="SimHei" panose="02010609060101010101" pitchFamily="49" charset="-122"/>
                <a:ea typeface="SimHei" panose="02010609060101010101" pitchFamily="49" charset="-122"/>
              </a:rPr>
              <a:t>海那條路走，要繞過</a:t>
            </a:r>
            <a:r>
              <a:rPr lang="zh-TW" altLang="en-US" sz="2400" u="sng" dirty="0">
                <a:solidFill>
                  <a:schemeClr val="accent2"/>
                </a:solidFill>
                <a:latin typeface="SimHei" panose="02010609060101010101" pitchFamily="49" charset="-122"/>
                <a:ea typeface="SimHei" panose="02010609060101010101" pitchFamily="49" charset="-122"/>
              </a:rPr>
              <a:t>以東</a:t>
            </a:r>
            <a:r>
              <a:rPr lang="zh-TW" altLang="en-US" sz="2400" dirty="0">
                <a:solidFill>
                  <a:schemeClr val="accent2"/>
                </a:solidFill>
                <a:latin typeface="SimHei" panose="02010609060101010101" pitchFamily="49" charset="-122"/>
                <a:ea typeface="SimHei" panose="02010609060101010101" pitchFamily="49" charset="-122"/>
              </a:rPr>
              <a:t>地。百姓因這路難行，心中甚是煩躁， </a:t>
            </a:r>
            <a:r>
              <a:rPr lang="en-US" altLang="zh-TW" sz="2400" b="1" baseline="30000" dirty="0">
                <a:solidFill>
                  <a:schemeClr val="accent2"/>
                </a:solidFill>
                <a:latin typeface="SimHei" panose="02010609060101010101" pitchFamily="49" charset="-122"/>
                <a:ea typeface="SimHei" panose="02010609060101010101" pitchFamily="49" charset="-122"/>
              </a:rPr>
              <a:t>5 </a:t>
            </a:r>
            <a:r>
              <a:rPr lang="zh-TW" altLang="en-US" sz="2400" dirty="0">
                <a:solidFill>
                  <a:schemeClr val="accent2"/>
                </a:solidFill>
                <a:latin typeface="SimHei" panose="02010609060101010101" pitchFamily="49" charset="-122"/>
                <a:ea typeface="SimHei" panose="02010609060101010101" pitchFamily="49" charset="-122"/>
              </a:rPr>
              <a:t>就怨讟神和</a:t>
            </a:r>
            <a:r>
              <a:rPr lang="zh-TW" altLang="en-US" sz="2400" u="sng" dirty="0">
                <a:solidFill>
                  <a:schemeClr val="accent2"/>
                </a:solidFill>
                <a:latin typeface="SimHei" panose="02010609060101010101" pitchFamily="49" charset="-122"/>
                <a:ea typeface="SimHei" panose="02010609060101010101" pitchFamily="49" charset="-122"/>
              </a:rPr>
              <a:t>摩西</a:t>
            </a:r>
            <a:r>
              <a:rPr lang="zh-TW" altLang="en-US" sz="2400" dirty="0">
                <a:solidFill>
                  <a:schemeClr val="accent2"/>
                </a:solidFill>
                <a:latin typeface="SimHei" panose="02010609060101010101" pitchFamily="49" charset="-122"/>
                <a:ea typeface="SimHei" panose="02010609060101010101" pitchFamily="49" charset="-122"/>
              </a:rPr>
              <a:t>說：「你們為什麼把我們從</a:t>
            </a:r>
            <a:r>
              <a:rPr lang="zh-TW" altLang="en-US" sz="2400" u="sng" dirty="0">
                <a:solidFill>
                  <a:schemeClr val="accent2"/>
                </a:solidFill>
                <a:latin typeface="SimHei" panose="02010609060101010101" pitchFamily="49" charset="-122"/>
                <a:ea typeface="SimHei" panose="02010609060101010101" pitchFamily="49" charset="-122"/>
              </a:rPr>
              <a:t>埃及</a:t>
            </a:r>
            <a:r>
              <a:rPr lang="zh-TW" altLang="en-US" sz="2400" dirty="0">
                <a:solidFill>
                  <a:schemeClr val="accent2"/>
                </a:solidFill>
                <a:latin typeface="SimHei" panose="02010609060101010101" pitchFamily="49" charset="-122"/>
                <a:ea typeface="SimHei" panose="02010609060101010101" pitchFamily="49" charset="-122"/>
              </a:rPr>
              <a:t>領出來，使我們死在曠野呢？這裡沒有糧，沒有水，我們的心厭惡這淡薄的食物！」 </a:t>
            </a:r>
            <a:r>
              <a:rPr lang="en-US" altLang="zh-TW" sz="2400" b="1" baseline="30000" dirty="0">
                <a:solidFill>
                  <a:schemeClr val="accent2"/>
                </a:solidFill>
                <a:latin typeface="SimHei" panose="02010609060101010101" pitchFamily="49" charset="-122"/>
                <a:ea typeface="SimHei" panose="02010609060101010101" pitchFamily="49" charset="-122"/>
              </a:rPr>
              <a:t>6 </a:t>
            </a:r>
            <a:r>
              <a:rPr lang="zh-TW" altLang="en-US" sz="2400" dirty="0">
                <a:solidFill>
                  <a:schemeClr val="accent2"/>
                </a:solidFill>
                <a:latin typeface="SimHei" panose="02010609060101010101" pitchFamily="49" charset="-122"/>
                <a:ea typeface="SimHei" panose="02010609060101010101" pitchFamily="49" charset="-122"/>
              </a:rPr>
              <a:t>於是</a:t>
            </a:r>
            <a:r>
              <a:rPr lang="zh-TW" altLang="en-US" sz="2400" dirty="0">
                <a:solidFill>
                  <a:schemeClr val="accent2"/>
                </a:solidFill>
                <a:highlight>
                  <a:srgbClr val="00FFFF"/>
                </a:highlight>
                <a:latin typeface="SimHei" panose="02010609060101010101" pitchFamily="49" charset="-122"/>
                <a:ea typeface="SimHei" panose="02010609060101010101" pitchFamily="49" charset="-122"/>
              </a:rPr>
              <a:t>耶和華使火蛇進入百姓中間，蛇就咬他們，</a:t>
            </a:r>
            <a:r>
              <a:rPr lang="zh-TW" altLang="en-US" sz="2400" u="sng" dirty="0">
                <a:solidFill>
                  <a:schemeClr val="accent2"/>
                </a:solidFill>
                <a:highlight>
                  <a:srgbClr val="00FFFF"/>
                </a:highlight>
                <a:latin typeface="SimHei" panose="02010609060101010101" pitchFamily="49" charset="-122"/>
                <a:ea typeface="SimHei" panose="02010609060101010101" pitchFamily="49" charset="-122"/>
              </a:rPr>
              <a:t>以色列</a:t>
            </a:r>
            <a:r>
              <a:rPr lang="zh-TW" altLang="en-US" sz="2400" dirty="0">
                <a:solidFill>
                  <a:schemeClr val="accent2"/>
                </a:solidFill>
                <a:highlight>
                  <a:srgbClr val="00FFFF"/>
                </a:highlight>
                <a:latin typeface="SimHei" panose="02010609060101010101" pitchFamily="49" charset="-122"/>
                <a:ea typeface="SimHei" panose="02010609060101010101" pitchFamily="49" charset="-122"/>
              </a:rPr>
              <a:t>人中死了許多。</a:t>
            </a:r>
            <a:r>
              <a:rPr lang="en-US" altLang="zh-TW" sz="2400" b="1" baseline="30000" dirty="0">
                <a:solidFill>
                  <a:schemeClr val="accent2"/>
                </a:solidFill>
                <a:latin typeface="SimHei" panose="02010609060101010101" pitchFamily="49" charset="-122"/>
                <a:ea typeface="SimHei" panose="02010609060101010101" pitchFamily="49" charset="-122"/>
              </a:rPr>
              <a:t> 7 </a:t>
            </a:r>
            <a:r>
              <a:rPr lang="zh-TW" altLang="en-US" sz="2400" dirty="0">
                <a:solidFill>
                  <a:schemeClr val="accent2"/>
                </a:solidFill>
                <a:latin typeface="SimHei" panose="02010609060101010101" pitchFamily="49" charset="-122"/>
                <a:ea typeface="SimHei" panose="02010609060101010101" pitchFamily="49" charset="-122"/>
              </a:rPr>
              <a:t>百姓到</a:t>
            </a:r>
            <a:r>
              <a:rPr lang="zh-TW" altLang="en-US" sz="2400" u="sng" dirty="0">
                <a:solidFill>
                  <a:schemeClr val="accent2"/>
                </a:solidFill>
                <a:latin typeface="SimHei" panose="02010609060101010101" pitchFamily="49" charset="-122"/>
                <a:ea typeface="SimHei" panose="02010609060101010101" pitchFamily="49" charset="-122"/>
              </a:rPr>
              <a:t>摩西</a:t>
            </a:r>
            <a:r>
              <a:rPr lang="zh-TW" altLang="en-US" sz="2400" dirty="0">
                <a:solidFill>
                  <a:schemeClr val="accent2"/>
                </a:solidFill>
                <a:latin typeface="SimHei" panose="02010609060101010101" pitchFamily="49" charset="-122"/>
                <a:ea typeface="SimHei" panose="02010609060101010101" pitchFamily="49" charset="-122"/>
              </a:rPr>
              <a:t>那裡，說：「我們怨讟耶和華和你，有罪了。求你禱告耶和華，叫這些蛇離開我們。」於是</a:t>
            </a:r>
            <a:r>
              <a:rPr lang="zh-TW" altLang="en-US" sz="2400" u="sng" dirty="0">
                <a:solidFill>
                  <a:schemeClr val="accent2"/>
                </a:solidFill>
                <a:latin typeface="SimHei" panose="02010609060101010101" pitchFamily="49" charset="-122"/>
                <a:ea typeface="SimHei" panose="02010609060101010101" pitchFamily="49" charset="-122"/>
              </a:rPr>
              <a:t>摩西</a:t>
            </a:r>
            <a:r>
              <a:rPr lang="zh-TW" altLang="en-US" sz="2400" dirty="0">
                <a:solidFill>
                  <a:schemeClr val="accent2"/>
                </a:solidFill>
                <a:latin typeface="SimHei" panose="02010609060101010101" pitchFamily="49" charset="-122"/>
                <a:ea typeface="SimHei" panose="02010609060101010101" pitchFamily="49" charset="-122"/>
              </a:rPr>
              <a:t>為百姓禱告。 </a:t>
            </a:r>
            <a:r>
              <a:rPr lang="en-US" altLang="zh-TW" sz="2400" b="1" baseline="30000" dirty="0">
                <a:solidFill>
                  <a:schemeClr val="accent2"/>
                </a:solidFill>
                <a:latin typeface="SimHei" panose="02010609060101010101" pitchFamily="49" charset="-122"/>
                <a:ea typeface="SimHei" panose="02010609060101010101" pitchFamily="49" charset="-122"/>
              </a:rPr>
              <a:t>8 </a:t>
            </a:r>
            <a:r>
              <a:rPr lang="zh-TW" altLang="en-US" sz="2400" dirty="0">
                <a:solidFill>
                  <a:schemeClr val="accent2"/>
                </a:solidFill>
                <a:latin typeface="SimHei" panose="02010609060101010101" pitchFamily="49" charset="-122"/>
                <a:ea typeface="SimHei" panose="02010609060101010101" pitchFamily="49" charset="-122"/>
              </a:rPr>
              <a:t>耶和華對</a:t>
            </a:r>
            <a:r>
              <a:rPr lang="zh-TW" altLang="en-US" sz="2400" u="sng" dirty="0">
                <a:solidFill>
                  <a:schemeClr val="accent2"/>
                </a:solidFill>
                <a:latin typeface="SimHei" panose="02010609060101010101" pitchFamily="49" charset="-122"/>
                <a:ea typeface="SimHei" panose="02010609060101010101" pitchFamily="49" charset="-122"/>
              </a:rPr>
              <a:t>摩西</a:t>
            </a:r>
            <a:r>
              <a:rPr lang="zh-TW" altLang="en-US" sz="2400" dirty="0">
                <a:solidFill>
                  <a:schemeClr val="accent2"/>
                </a:solidFill>
                <a:latin typeface="SimHei" panose="02010609060101010101" pitchFamily="49" charset="-122"/>
                <a:ea typeface="SimHei" panose="02010609060101010101" pitchFamily="49" charset="-122"/>
              </a:rPr>
              <a:t>說：「你製造一條火蛇，掛在杆子上。凡被咬的，一望這蛇，就必得活。」 </a:t>
            </a:r>
            <a:r>
              <a:rPr lang="en-US" altLang="zh-TW" sz="2400" b="1" baseline="30000" dirty="0">
                <a:solidFill>
                  <a:schemeClr val="accent2"/>
                </a:solidFill>
                <a:latin typeface="SimHei" panose="02010609060101010101" pitchFamily="49" charset="-122"/>
                <a:ea typeface="SimHei" panose="02010609060101010101" pitchFamily="49" charset="-122"/>
              </a:rPr>
              <a:t>9 </a:t>
            </a:r>
            <a:r>
              <a:rPr lang="zh-TW" altLang="en-US" sz="2400" u="sng" dirty="0">
                <a:solidFill>
                  <a:schemeClr val="accent2"/>
                </a:solidFill>
                <a:latin typeface="SimHei" panose="02010609060101010101" pitchFamily="49" charset="-122"/>
                <a:ea typeface="SimHei" panose="02010609060101010101" pitchFamily="49" charset="-122"/>
              </a:rPr>
              <a:t>摩西</a:t>
            </a:r>
            <a:r>
              <a:rPr lang="zh-TW" altLang="en-US" sz="2400" dirty="0">
                <a:solidFill>
                  <a:schemeClr val="accent2"/>
                </a:solidFill>
                <a:latin typeface="SimHei" panose="02010609060101010101" pitchFamily="49" charset="-122"/>
                <a:ea typeface="SimHei" panose="02010609060101010101" pitchFamily="49" charset="-122"/>
              </a:rPr>
              <a:t>便製造一條銅蛇，掛在杆子上。凡被蛇咬的，一望這銅蛇就活了。  民</a:t>
            </a:r>
            <a:r>
              <a:rPr lang="en-US" altLang="zh-TW" sz="2400" dirty="0">
                <a:solidFill>
                  <a:schemeClr val="accent2"/>
                </a:solidFill>
                <a:latin typeface="SimHei" panose="02010609060101010101" pitchFamily="49" charset="-122"/>
                <a:ea typeface="SimHei" panose="02010609060101010101" pitchFamily="49" charset="-122"/>
              </a:rPr>
              <a:t>21:4-9</a:t>
            </a:r>
            <a:endParaRPr lang="en-US" sz="2400" dirty="0">
              <a:solidFill>
                <a:schemeClr val="accent2"/>
              </a:solidFill>
            </a:endParaRPr>
          </a:p>
        </p:txBody>
      </p:sp>
      <p:sp>
        <p:nvSpPr>
          <p:cNvPr id="5" name="Rectangle 4">
            <a:extLst>
              <a:ext uri="{FF2B5EF4-FFF2-40B4-BE49-F238E27FC236}">
                <a16:creationId xmlns:a16="http://schemas.microsoft.com/office/drawing/2014/main" id="{67C77883-DC7B-4B66-9C2B-9F95DC4E3351}"/>
              </a:ext>
            </a:extLst>
          </p:cNvPr>
          <p:cNvSpPr/>
          <p:nvPr/>
        </p:nvSpPr>
        <p:spPr>
          <a:xfrm>
            <a:off x="0" y="5681038"/>
            <a:ext cx="9144000" cy="1200329"/>
          </a:xfrm>
          <a:prstGeom prst="rect">
            <a:avLst/>
          </a:prstGeom>
          <a:solidFill>
            <a:srgbClr val="FFFF00"/>
          </a:solidFill>
        </p:spPr>
        <p:txBody>
          <a:bodyPr wrap="square">
            <a:spAutoFit/>
          </a:bodyPr>
          <a:lstStyle/>
          <a:p>
            <a:r>
              <a:rPr lang="zh-TW" altLang="en-US" sz="2400" u="sng" dirty="0">
                <a:solidFill>
                  <a:srgbClr val="000000"/>
                </a:solidFill>
                <a:highlight>
                  <a:srgbClr val="00FFFF"/>
                </a:highlight>
                <a:latin typeface="SimHei" panose="02010609060101010101" pitchFamily="49" charset="-122"/>
                <a:ea typeface="SimHei" panose="02010609060101010101" pitchFamily="49" charset="-122"/>
              </a:rPr>
              <a:t>摩西</a:t>
            </a:r>
            <a:r>
              <a:rPr lang="zh-TW" altLang="en-US" sz="2400" dirty="0">
                <a:solidFill>
                  <a:srgbClr val="000000"/>
                </a:solidFill>
                <a:highlight>
                  <a:srgbClr val="00FFFF"/>
                </a:highlight>
                <a:latin typeface="SimHei" panose="02010609060101010101" pitchFamily="49" charset="-122"/>
                <a:ea typeface="SimHei" panose="02010609060101010101" pitchFamily="49" charset="-122"/>
              </a:rPr>
              <a:t>在曠野怎樣舉蛇，人子也必照樣被舉起來， 叫一切信他的都得永生。</a:t>
            </a:r>
            <a:r>
              <a:rPr lang="zh-TW" altLang="en-US" sz="2400" dirty="0">
                <a:latin typeface="SimHei" panose="02010609060101010101" pitchFamily="49" charset="-122"/>
                <a:ea typeface="SimHei" panose="02010609060101010101" pitchFamily="49" charset="-122"/>
              </a:rPr>
              <a:t>神愛世人，甚至將他的獨生子賜給他們，叫一切信他的不致滅亡，反得永生。  約</a:t>
            </a:r>
            <a:r>
              <a:rPr lang="en-US" altLang="zh-TW" sz="2400" dirty="0">
                <a:latin typeface="SimHei" panose="02010609060101010101" pitchFamily="49" charset="-122"/>
                <a:ea typeface="SimHei" panose="02010609060101010101" pitchFamily="49" charset="-122"/>
              </a:rPr>
              <a:t>3:14-16</a:t>
            </a:r>
            <a:endParaRPr lang="en-US" sz="24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29347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orah-dathan-abiram-granger">
            <a:extLst>
              <a:ext uri="{FF2B5EF4-FFF2-40B4-BE49-F238E27FC236}">
                <a16:creationId xmlns:a16="http://schemas.microsoft.com/office/drawing/2014/main" id="{2000586B-8B89-4AC8-B6A6-5699EDC99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586" y="623112"/>
            <a:ext cx="5038202" cy="62348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9F9A146-3A3C-4266-9471-2E67586C208D}"/>
              </a:ext>
            </a:extLst>
          </p:cNvPr>
          <p:cNvSpPr/>
          <p:nvPr/>
        </p:nvSpPr>
        <p:spPr>
          <a:xfrm>
            <a:off x="0" y="1620989"/>
            <a:ext cx="9143999" cy="5237011"/>
          </a:xfrm>
          <a:prstGeom prst="rect">
            <a:avLst/>
          </a:prstGeom>
          <a:solidFill>
            <a:schemeClr val="bg1"/>
          </a:solidFill>
        </p:spPr>
        <p:txBody>
          <a:bodyPr wrap="square">
            <a:spAutoFit/>
          </a:bodyPr>
          <a:lstStyle/>
          <a:p>
            <a:pPr>
              <a:lnSpc>
                <a:spcPct val="170000"/>
              </a:lnSpc>
            </a:pPr>
            <a:r>
              <a:rPr lang="en-US" altLang="zh-TW" sz="2000" b="1" baseline="30000" dirty="0">
                <a:solidFill>
                  <a:schemeClr val="accent2"/>
                </a:solidFill>
                <a:latin typeface="SimHei" panose="02010609060101010101" pitchFamily="49" charset="-122"/>
                <a:ea typeface="SimHei" panose="02010609060101010101" pitchFamily="49" charset="-122"/>
              </a:rPr>
              <a:t>41 </a:t>
            </a:r>
            <a:r>
              <a:rPr lang="zh-TW" altLang="en-US" sz="2000" dirty="0">
                <a:solidFill>
                  <a:schemeClr val="accent2"/>
                </a:solidFill>
                <a:latin typeface="SimHei" panose="02010609060101010101" pitchFamily="49" charset="-122"/>
                <a:ea typeface="SimHei" panose="02010609060101010101" pitchFamily="49" charset="-122"/>
              </a:rPr>
              <a:t>第二天，</a:t>
            </a:r>
            <a:r>
              <a:rPr lang="zh-TW" altLang="en-US" sz="2000" u="sng" dirty="0">
                <a:solidFill>
                  <a:schemeClr val="accent2"/>
                </a:solidFill>
                <a:latin typeface="SimHei" panose="02010609060101010101" pitchFamily="49" charset="-122"/>
                <a:ea typeface="SimHei" panose="02010609060101010101" pitchFamily="49" charset="-122"/>
              </a:rPr>
              <a:t>以色列</a:t>
            </a:r>
            <a:r>
              <a:rPr lang="zh-TW" altLang="en-US" sz="2000" dirty="0">
                <a:solidFill>
                  <a:schemeClr val="accent2"/>
                </a:solidFill>
                <a:latin typeface="SimHei" panose="02010609060101010101" pitchFamily="49" charset="-122"/>
                <a:ea typeface="SimHei" panose="02010609060101010101" pitchFamily="49" charset="-122"/>
              </a:rPr>
              <a:t>全會眾都向</a:t>
            </a:r>
            <a:r>
              <a:rPr lang="zh-TW" altLang="en-US" sz="2000" u="sng" dirty="0">
                <a:solidFill>
                  <a:schemeClr val="accent2"/>
                </a:solidFill>
                <a:latin typeface="SimHei" panose="02010609060101010101" pitchFamily="49" charset="-122"/>
                <a:ea typeface="SimHei" panose="02010609060101010101" pitchFamily="49" charset="-122"/>
              </a:rPr>
              <a:t>摩西</a:t>
            </a:r>
            <a:r>
              <a:rPr lang="zh-TW" altLang="en-US" sz="2000" dirty="0">
                <a:solidFill>
                  <a:schemeClr val="accent2"/>
                </a:solidFill>
                <a:latin typeface="SimHei" panose="02010609060101010101" pitchFamily="49" charset="-122"/>
                <a:ea typeface="SimHei" panose="02010609060101010101" pitchFamily="49" charset="-122"/>
              </a:rPr>
              <a:t>、</a:t>
            </a:r>
            <a:r>
              <a:rPr lang="zh-TW" altLang="en-US" sz="2000" u="sng" dirty="0">
                <a:solidFill>
                  <a:schemeClr val="accent2"/>
                </a:solidFill>
                <a:latin typeface="SimHei" panose="02010609060101010101" pitchFamily="49" charset="-122"/>
                <a:ea typeface="SimHei" panose="02010609060101010101" pitchFamily="49" charset="-122"/>
              </a:rPr>
              <a:t>亞倫</a:t>
            </a:r>
            <a:r>
              <a:rPr lang="zh-TW" altLang="en-US" sz="2000" dirty="0">
                <a:solidFill>
                  <a:schemeClr val="accent2"/>
                </a:solidFill>
                <a:highlight>
                  <a:srgbClr val="FFFF00"/>
                </a:highlight>
                <a:latin typeface="SimHei" panose="02010609060101010101" pitchFamily="49" charset="-122"/>
                <a:ea typeface="SimHei" panose="02010609060101010101" pitchFamily="49" charset="-122"/>
              </a:rPr>
              <a:t>發怨言</a:t>
            </a:r>
            <a:r>
              <a:rPr lang="zh-TW" altLang="en-US" sz="2000" dirty="0">
                <a:solidFill>
                  <a:schemeClr val="accent2"/>
                </a:solidFill>
                <a:latin typeface="SimHei" panose="02010609060101010101" pitchFamily="49" charset="-122"/>
                <a:ea typeface="SimHei" panose="02010609060101010101" pitchFamily="49" charset="-122"/>
              </a:rPr>
              <a:t>說：「你們殺了耶和華的百姓了！」 </a:t>
            </a:r>
            <a:r>
              <a:rPr lang="en-US" altLang="zh-TW" sz="2000" b="1" baseline="30000" dirty="0">
                <a:solidFill>
                  <a:schemeClr val="accent2"/>
                </a:solidFill>
                <a:latin typeface="SimHei" panose="02010609060101010101" pitchFamily="49" charset="-122"/>
                <a:ea typeface="SimHei" panose="02010609060101010101" pitchFamily="49" charset="-122"/>
              </a:rPr>
              <a:t>42 </a:t>
            </a:r>
            <a:r>
              <a:rPr lang="zh-TW" altLang="en-US" sz="2000" dirty="0">
                <a:solidFill>
                  <a:schemeClr val="accent2"/>
                </a:solidFill>
                <a:latin typeface="SimHei" panose="02010609060101010101" pitchFamily="49" charset="-122"/>
                <a:ea typeface="SimHei" panose="02010609060101010101" pitchFamily="49" charset="-122"/>
              </a:rPr>
              <a:t>會眾聚集攻擊</a:t>
            </a:r>
            <a:r>
              <a:rPr lang="zh-TW" altLang="en-US" sz="2000" u="sng" dirty="0">
                <a:solidFill>
                  <a:schemeClr val="accent2"/>
                </a:solidFill>
                <a:latin typeface="SimHei" panose="02010609060101010101" pitchFamily="49" charset="-122"/>
                <a:ea typeface="SimHei" panose="02010609060101010101" pitchFamily="49" charset="-122"/>
              </a:rPr>
              <a:t>摩西</a:t>
            </a:r>
            <a:r>
              <a:rPr lang="zh-TW" altLang="en-US" sz="2000" dirty="0">
                <a:solidFill>
                  <a:schemeClr val="accent2"/>
                </a:solidFill>
                <a:latin typeface="SimHei" panose="02010609060101010101" pitchFamily="49" charset="-122"/>
                <a:ea typeface="SimHei" panose="02010609060101010101" pitchFamily="49" charset="-122"/>
              </a:rPr>
              <a:t>、</a:t>
            </a:r>
            <a:r>
              <a:rPr lang="zh-TW" altLang="en-US" sz="2000" u="sng" dirty="0">
                <a:solidFill>
                  <a:schemeClr val="accent2"/>
                </a:solidFill>
                <a:latin typeface="SimHei" panose="02010609060101010101" pitchFamily="49" charset="-122"/>
                <a:ea typeface="SimHei" panose="02010609060101010101" pitchFamily="49" charset="-122"/>
              </a:rPr>
              <a:t>亞倫</a:t>
            </a:r>
            <a:r>
              <a:rPr lang="zh-TW" altLang="en-US" sz="2000" dirty="0">
                <a:solidFill>
                  <a:schemeClr val="accent2"/>
                </a:solidFill>
                <a:latin typeface="SimHei" panose="02010609060101010101" pitchFamily="49" charset="-122"/>
                <a:ea typeface="SimHei" panose="02010609060101010101" pitchFamily="49" charset="-122"/>
              </a:rPr>
              <a:t>的時候，向會幕觀看，不料，有雲彩遮蓋了，耶和華的榮光顯現。 </a:t>
            </a:r>
            <a:r>
              <a:rPr lang="en-US" altLang="zh-TW" sz="2000" b="1" baseline="30000" dirty="0">
                <a:solidFill>
                  <a:schemeClr val="accent2"/>
                </a:solidFill>
                <a:latin typeface="SimHei" panose="02010609060101010101" pitchFamily="49" charset="-122"/>
                <a:ea typeface="SimHei" panose="02010609060101010101" pitchFamily="49" charset="-122"/>
              </a:rPr>
              <a:t>43 </a:t>
            </a:r>
            <a:r>
              <a:rPr lang="zh-TW" altLang="en-US" sz="2000" u="sng" dirty="0">
                <a:solidFill>
                  <a:schemeClr val="accent2"/>
                </a:solidFill>
                <a:latin typeface="SimHei" panose="02010609060101010101" pitchFamily="49" charset="-122"/>
                <a:ea typeface="SimHei" panose="02010609060101010101" pitchFamily="49" charset="-122"/>
              </a:rPr>
              <a:t>摩西</a:t>
            </a:r>
            <a:r>
              <a:rPr lang="zh-TW" altLang="en-US" sz="2000" dirty="0">
                <a:solidFill>
                  <a:schemeClr val="accent2"/>
                </a:solidFill>
                <a:latin typeface="SimHei" panose="02010609060101010101" pitchFamily="49" charset="-122"/>
                <a:ea typeface="SimHei" panose="02010609060101010101" pitchFamily="49" charset="-122"/>
              </a:rPr>
              <a:t>、</a:t>
            </a:r>
            <a:r>
              <a:rPr lang="zh-TW" altLang="en-US" sz="2000" u="sng" dirty="0">
                <a:solidFill>
                  <a:schemeClr val="accent2"/>
                </a:solidFill>
                <a:latin typeface="SimHei" panose="02010609060101010101" pitchFamily="49" charset="-122"/>
                <a:ea typeface="SimHei" panose="02010609060101010101" pitchFamily="49" charset="-122"/>
              </a:rPr>
              <a:t>亞倫</a:t>
            </a:r>
            <a:r>
              <a:rPr lang="zh-TW" altLang="en-US" sz="2000" dirty="0">
                <a:solidFill>
                  <a:schemeClr val="accent2"/>
                </a:solidFill>
                <a:latin typeface="SimHei" panose="02010609060101010101" pitchFamily="49" charset="-122"/>
                <a:ea typeface="SimHei" panose="02010609060101010101" pitchFamily="49" charset="-122"/>
              </a:rPr>
              <a:t>就來到會幕前。 </a:t>
            </a:r>
            <a:r>
              <a:rPr lang="en-US" altLang="zh-TW" sz="2000" b="1" baseline="30000" dirty="0">
                <a:solidFill>
                  <a:schemeClr val="accent2"/>
                </a:solidFill>
                <a:latin typeface="SimHei" panose="02010609060101010101" pitchFamily="49" charset="-122"/>
                <a:ea typeface="SimHei" panose="02010609060101010101" pitchFamily="49" charset="-122"/>
              </a:rPr>
              <a:t>44 </a:t>
            </a:r>
            <a:r>
              <a:rPr lang="zh-TW" altLang="en-US" sz="2000" dirty="0">
                <a:solidFill>
                  <a:schemeClr val="accent2"/>
                </a:solidFill>
                <a:latin typeface="SimHei" panose="02010609060101010101" pitchFamily="49" charset="-122"/>
                <a:ea typeface="SimHei" panose="02010609060101010101" pitchFamily="49" charset="-122"/>
              </a:rPr>
              <a:t>耶和華吩咐</a:t>
            </a:r>
            <a:r>
              <a:rPr lang="zh-TW" altLang="en-US" sz="2000" u="sng" dirty="0">
                <a:solidFill>
                  <a:schemeClr val="accent2"/>
                </a:solidFill>
                <a:latin typeface="SimHei" panose="02010609060101010101" pitchFamily="49" charset="-122"/>
                <a:ea typeface="SimHei" panose="02010609060101010101" pitchFamily="49" charset="-122"/>
              </a:rPr>
              <a:t>摩西</a:t>
            </a:r>
            <a:r>
              <a:rPr lang="zh-TW" altLang="en-US" sz="2000" dirty="0">
                <a:solidFill>
                  <a:schemeClr val="accent2"/>
                </a:solidFill>
                <a:latin typeface="SimHei" panose="02010609060101010101" pitchFamily="49" charset="-122"/>
                <a:ea typeface="SimHei" panose="02010609060101010101" pitchFamily="49" charset="-122"/>
              </a:rPr>
              <a:t>說： </a:t>
            </a:r>
            <a:r>
              <a:rPr lang="en-US" altLang="zh-TW" sz="2000" b="1" baseline="30000" dirty="0">
                <a:solidFill>
                  <a:schemeClr val="accent2"/>
                </a:solidFill>
                <a:latin typeface="SimHei" panose="02010609060101010101" pitchFamily="49" charset="-122"/>
                <a:ea typeface="SimHei" panose="02010609060101010101" pitchFamily="49" charset="-122"/>
              </a:rPr>
              <a:t>45 </a:t>
            </a:r>
            <a:r>
              <a:rPr lang="zh-TW" altLang="en-US" sz="2000" dirty="0">
                <a:solidFill>
                  <a:schemeClr val="accent2"/>
                </a:solidFill>
                <a:latin typeface="SimHei" panose="02010609060101010101" pitchFamily="49" charset="-122"/>
                <a:ea typeface="SimHei" panose="02010609060101010101" pitchFamily="49" charset="-122"/>
              </a:rPr>
              <a:t>「你們離開這會眾，我好在轉眼之間把他們滅絕。」他們二人就俯伏於地。 </a:t>
            </a:r>
            <a:r>
              <a:rPr lang="en-US" altLang="zh-TW" sz="2000" b="1" baseline="30000" dirty="0">
                <a:solidFill>
                  <a:schemeClr val="accent2"/>
                </a:solidFill>
                <a:latin typeface="SimHei" panose="02010609060101010101" pitchFamily="49" charset="-122"/>
                <a:ea typeface="SimHei" panose="02010609060101010101" pitchFamily="49" charset="-122"/>
              </a:rPr>
              <a:t>46 </a:t>
            </a:r>
            <a:r>
              <a:rPr lang="zh-TW" altLang="en-US" sz="2000" u="sng" dirty="0">
                <a:solidFill>
                  <a:schemeClr val="accent2"/>
                </a:solidFill>
                <a:latin typeface="SimHei" panose="02010609060101010101" pitchFamily="49" charset="-122"/>
                <a:ea typeface="SimHei" panose="02010609060101010101" pitchFamily="49" charset="-122"/>
              </a:rPr>
              <a:t>摩西</a:t>
            </a:r>
            <a:r>
              <a:rPr lang="zh-TW" altLang="en-US" sz="2000" dirty="0">
                <a:solidFill>
                  <a:schemeClr val="accent2"/>
                </a:solidFill>
                <a:latin typeface="SimHei" panose="02010609060101010101" pitchFamily="49" charset="-122"/>
                <a:ea typeface="SimHei" panose="02010609060101010101" pitchFamily="49" charset="-122"/>
              </a:rPr>
              <a:t>對</a:t>
            </a:r>
            <a:r>
              <a:rPr lang="zh-TW" altLang="en-US" sz="2000" u="sng" dirty="0">
                <a:solidFill>
                  <a:schemeClr val="accent2"/>
                </a:solidFill>
                <a:latin typeface="SimHei" panose="02010609060101010101" pitchFamily="49" charset="-122"/>
                <a:ea typeface="SimHei" panose="02010609060101010101" pitchFamily="49" charset="-122"/>
              </a:rPr>
              <a:t>亞倫</a:t>
            </a:r>
            <a:r>
              <a:rPr lang="zh-TW" altLang="en-US" sz="2000" dirty="0">
                <a:solidFill>
                  <a:schemeClr val="accent2"/>
                </a:solidFill>
                <a:latin typeface="SimHei" panose="02010609060101010101" pitchFamily="49" charset="-122"/>
                <a:ea typeface="SimHei" panose="02010609060101010101" pitchFamily="49" charset="-122"/>
              </a:rPr>
              <a:t>說：「拿你的香爐，把壇上的火盛在其中，又加上香，快快帶到會眾那裡，為他們贖罪。因為有憤怒從耶和華那裡出來，瘟疫已經發作了。」 </a:t>
            </a:r>
            <a:r>
              <a:rPr lang="en-US" altLang="zh-TW" sz="2000" b="1" baseline="30000" dirty="0">
                <a:solidFill>
                  <a:schemeClr val="accent2"/>
                </a:solidFill>
                <a:latin typeface="SimHei" panose="02010609060101010101" pitchFamily="49" charset="-122"/>
                <a:ea typeface="SimHei" panose="02010609060101010101" pitchFamily="49" charset="-122"/>
              </a:rPr>
              <a:t>47 </a:t>
            </a:r>
            <a:r>
              <a:rPr lang="zh-TW" altLang="en-US" sz="2000" u="sng" dirty="0">
                <a:solidFill>
                  <a:schemeClr val="accent2"/>
                </a:solidFill>
                <a:latin typeface="SimHei" panose="02010609060101010101" pitchFamily="49" charset="-122"/>
                <a:ea typeface="SimHei" panose="02010609060101010101" pitchFamily="49" charset="-122"/>
              </a:rPr>
              <a:t>亞倫</a:t>
            </a:r>
            <a:r>
              <a:rPr lang="zh-TW" altLang="en-US" sz="2000" dirty="0">
                <a:solidFill>
                  <a:schemeClr val="accent2"/>
                </a:solidFill>
                <a:latin typeface="SimHei" panose="02010609060101010101" pitchFamily="49" charset="-122"/>
                <a:ea typeface="SimHei" panose="02010609060101010101" pitchFamily="49" charset="-122"/>
              </a:rPr>
              <a:t>照著</a:t>
            </a:r>
            <a:r>
              <a:rPr lang="zh-TW" altLang="en-US" sz="2000" u="sng" dirty="0">
                <a:solidFill>
                  <a:schemeClr val="accent2"/>
                </a:solidFill>
                <a:latin typeface="SimHei" panose="02010609060101010101" pitchFamily="49" charset="-122"/>
                <a:ea typeface="SimHei" panose="02010609060101010101" pitchFamily="49" charset="-122"/>
              </a:rPr>
              <a:t>摩西</a:t>
            </a:r>
            <a:r>
              <a:rPr lang="zh-TW" altLang="en-US" sz="2000" dirty="0">
                <a:solidFill>
                  <a:schemeClr val="accent2"/>
                </a:solidFill>
                <a:latin typeface="SimHei" panose="02010609060101010101" pitchFamily="49" charset="-122"/>
                <a:ea typeface="SimHei" panose="02010609060101010101" pitchFamily="49" charset="-122"/>
              </a:rPr>
              <a:t>所說的拿來，跑到會中，不料，瘟疫在百姓中已經發作了。他就加上香，為百姓贖罪。 </a:t>
            </a:r>
            <a:r>
              <a:rPr lang="en-US" altLang="zh-TW" sz="2000" b="1" baseline="30000" dirty="0">
                <a:solidFill>
                  <a:schemeClr val="accent2"/>
                </a:solidFill>
                <a:latin typeface="SimHei" panose="02010609060101010101" pitchFamily="49" charset="-122"/>
                <a:ea typeface="SimHei" panose="02010609060101010101" pitchFamily="49" charset="-122"/>
              </a:rPr>
              <a:t>48 </a:t>
            </a:r>
            <a:r>
              <a:rPr lang="zh-TW" altLang="en-US" sz="2000" dirty="0">
                <a:solidFill>
                  <a:schemeClr val="accent2"/>
                </a:solidFill>
                <a:latin typeface="SimHei" panose="02010609060101010101" pitchFamily="49" charset="-122"/>
                <a:ea typeface="SimHei" panose="02010609060101010101" pitchFamily="49" charset="-122"/>
              </a:rPr>
              <a:t>他站在活人死人中間，瘟疫就止住了。 </a:t>
            </a:r>
            <a:r>
              <a:rPr lang="en-US" altLang="zh-TW" sz="2000" b="1" baseline="30000" dirty="0">
                <a:solidFill>
                  <a:schemeClr val="accent2"/>
                </a:solidFill>
                <a:latin typeface="SimHei" panose="02010609060101010101" pitchFamily="49" charset="-122"/>
                <a:ea typeface="SimHei" panose="02010609060101010101" pitchFamily="49" charset="-122"/>
              </a:rPr>
              <a:t>49 </a:t>
            </a:r>
            <a:r>
              <a:rPr lang="zh-TW" altLang="en-US" sz="2000" dirty="0">
                <a:solidFill>
                  <a:schemeClr val="accent2"/>
                </a:solidFill>
                <a:latin typeface="SimHei" panose="02010609060101010101" pitchFamily="49" charset="-122"/>
                <a:ea typeface="SimHei" panose="02010609060101010101" pitchFamily="49" charset="-122"/>
              </a:rPr>
              <a:t>除了因</a:t>
            </a:r>
            <a:r>
              <a:rPr lang="zh-TW" altLang="en-US" sz="2000" u="sng" dirty="0">
                <a:solidFill>
                  <a:schemeClr val="accent2"/>
                </a:solidFill>
                <a:latin typeface="SimHei" panose="02010609060101010101" pitchFamily="49" charset="-122"/>
                <a:ea typeface="SimHei" panose="02010609060101010101" pitchFamily="49" charset="-122"/>
              </a:rPr>
              <a:t>可拉</a:t>
            </a:r>
            <a:r>
              <a:rPr lang="zh-TW" altLang="en-US" sz="2000" dirty="0">
                <a:solidFill>
                  <a:schemeClr val="accent2"/>
                </a:solidFill>
                <a:latin typeface="SimHei" panose="02010609060101010101" pitchFamily="49" charset="-122"/>
                <a:ea typeface="SimHei" panose="02010609060101010101" pitchFamily="49" charset="-122"/>
              </a:rPr>
              <a:t>事情死的以外，遭瘟疫死的，共有一萬四千七百人。 </a:t>
            </a:r>
            <a:r>
              <a:rPr lang="en-US" altLang="zh-TW" sz="2000" b="1" baseline="30000" dirty="0">
                <a:solidFill>
                  <a:schemeClr val="accent2"/>
                </a:solidFill>
                <a:latin typeface="SimHei" panose="02010609060101010101" pitchFamily="49" charset="-122"/>
                <a:ea typeface="SimHei" panose="02010609060101010101" pitchFamily="49" charset="-122"/>
              </a:rPr>
              <a:t>50 </a:t>
            </a:r>
            <a:r>
              <a:rPr lang="zh-TW" altLang="en-US" sz="2000" u="sng" dirty="0">
                <a:solidFill>
                  <a:schemeClr val="accent2"/>
                </a:solidFill>
                <a:latin typeface="SimHei" panose="02010609060101010101" pitchFamily="49" charset="-122"/>
                <a:ea typeface="SimHei" panose="02010609060101010101" pitchFamily="49" charset="-122"/>
              </a:rPr>
              <a:t>亞倫</a:t>
            </a:r>
            <a:r>
              <a:rPr lang="zh-TW" altLang="en-US" sz="2000" dirty="0">
                <a:solidFill>
                  <a:schemeClr val="accent2"/>
                </a:solidFill>
                <a:latin typeface="SimHei" panose="02010609060101010101" pitchFamily="49" charset="-122"/>
                <a:ea typeface="SimHei" panose="02010609060101010101" pitchFamily="49" charset="-122"/>
              </a:rPr>
              <a:t>回到會幕門口，到</a:t>
            </a:r>
            <a:r>
              <a:rPr lang="zh-TW" altLang="en-US" sz="2000" u="sng" dirty="0">
                <a:solidFill>
                  <a:schemeClr val="accent2"/>
                </a:solidFill>
                <a:latin typeface="SimHei" panose="02010609060101010101" pitchFamily="49" charset="-122"/>
                <a:ea typeface="SimHei" panose="02010609060101010101" pitchFamily="49" charset="-122"/>
              </a:rPr>
              <a:t>摩西</a:t>
            </a:r>
            <a:r>
              <a:rPr lang="zh-TW" altLang="en-US" sz="2000" dirty="0">
                <a:solidFill>
                  <a:schemeClr val="accent2"/>
                </a:solidFill>
                <a:latin typeface="SimHei" panose="02010609060101010101" pitchFamily="49" charset="-122"/>
                <a:ea typeface="SimHei" panose="02010609060101010101" pitchFamily="49" charset="-122"/>
              </a:rPr>
              <a:t>那裡，瘟疫已經止住了。民</a:t>
            </a:r>
            <a:r>
              <a:rPr lang="en-US" altLang="zh-TW" sz="2000" dirty="0">
                <a:solidFill>
                  <a:schemeClr val="accent2"/>
                </a:solidFill>
                <a:latin typeface="SimHei" panose="02010609060101010101" pitchFamily="49" charset="-122"/>
                <a:ea typeface="SimHei" panose="02010609060101010101" pitchFamily="49" charset="-122"/>
              </a:rPr>
              <a:t>16:41-49</a:t>
            </a:r>
            <a:endParaRPr lang="en-US" sz="2000" dirty="0">
              <a:solidFill>
                <a:schemeClr val="accent2"/>
              </a:solidFill>
              <a:latin typeface="SimHei" panose="02010609060101010101" pitchFamily="49" charset="-122"/>
              <a:ea typeface="SimHei" panose="02010609060101010101" pitchFamily="49" charset="-122"/>
            </a:endParaRPr>
          </a:p>
        </p:txBody>
      </p:sp>
      <p:sp>
        <p:nvSpPr>
          <p:cNvPr id="3" name="Rectangle 2">
            <a:extLst>
              <a:ext uri="{FF2B5EF4-FFF2-40B4-BE49-F238E27FC236}">
                <a16:creationId xmlns:a16="http://schemas.microsoft.com/office/drawing/2014/main" id="{6D7272E4-EFA1-4686-B053-C107FEA28895}"/>
              </a:ext>
            </a:extLst>
          </p:cNvPr>
          <p:cNvSpPr/>
          <p:nvPr/>
        </p:nvSpPr>
        <p:spPr>
          <a:xfrm>
            <a:off x="0" y="0"/>
            <a:ext cx="9144000" cy="1195712"/>
          </a:xfrm>
          <a:prstGeom prst="rect">
            <a:avLst/>
          </a:prstGeom>
          <a:solidFill>
            <a:srgbClr val="FFFF00"/>
          </a:solidFill>
        </p:spPr>
        <p:txBody>
          <a:bodyPr wrap="square">
            <a:spAutoFit/>
          </a:bodyPr>
          <a:lstStyle/>
          <a:p>
            <a:pPr algn="ctr">
              <a:lnSpc>
                <a:spcPct val="120000"/>
              </a:lnSpc>
              <a:spcAft>
                <a:spcPct val="30000"/>
              </a:spcAft>
            </a:pPr>
            <a:r>
              <a:rPr lang="zh-TW" altLang="en-US" sz="3200" dirty="0">
                <a:latin typeface="SimHei" panose="02010609060101010101" pitchFamily="49" charset="-122"/>
                <a:ea typeface="SimHei" panose="02010609060101010101" pitchFamily="49" charset="-122"/>
              </a:rPr>
              <a:t>你們也不要</a:t>
            </a:r>
            <a:r>
              <a:rPr lang="zh-TW" altLang="en-US" sz="3200" dirty="0">
                <a:solidFill>
                  <a:srgbClr val="FF0000"/>
                </a:solidFill>
                <a:latin typeface="SimHei" panose="02010609060101010101" pitchFamily="49" charset="-122"/>
                <a:ea typeface="SimHei" panose="02010609060101010101" pitchFamily="49" charset="-122"/>
              </a:rPr>
              <a:t>發怨言</a:t>
            </a:r>
            <a:r>
              <a:rPr lang="zh-TW" altLang="en-US" sz="3200" dirty="0">
                <a:latin typeface="SimHei" panose="02010609060101010101" pitchFamily="49" charset="-122"/>
                <a:ea typeface="SimHei" panose="02010609060101010101" pitchFamily="49" charset="-122"/>
              </a:rPr>
              <a:t>，像他們有發怨言的，就被滅命的所滅。</a:t>
            </a:r>
          </a:p>
        </p:txBody>
      </p:sp>
    </p:spTree>
    <p:extLst>
      <p:ext uri="{BB962C8B-B14F-4D97-AF65-F5344CB8AC3E}">
        <p14:creationId xmlns:p14="http://schemas.microsoft.com/office/powerpoint/2010/main" val="327920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FB065C8B-F1CF-4BB2-8E9F-2318C08AF761}"/>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59DCF6-C2E1-409D-9A55-7D9EDDF35276}"/>
              </a:ext>
            </a:extLst>
          </p:cNvPr>
          <p:cNvSpPr>
            <a:spLocks noGrp="1"/>
          </p:cNvSpPr>
          <p:nvPr>
            <p:ph type="title"/>
          </p:nvPr>
        </p:nvSpPr>
        <p:spPr>
          <a:xfrm>
            <a:off x="628650" y="18255"/>
            <a:ext cx="7886700" cy="1325563"/>
          </a:xfrm>
        </p:spPr>
        <p:txBody>
          <a:bodyPr>
            <a:normAutofit/>
          </a:bodyPr>
          <a:lstStyle/>
          <a:p>
            <a:r>
              <a:rPr lang="zh-TW" altLang="en-US" sz="4000" b="1" dirty="0">
                <a:latin typeface="SimHei" panose="02010609060101010101" pitchFamily="49" charset="-122"/>
                <a:ea typeface="SimHei" panose="02010609060101010101" pitchFamily="49" charset="-122"/>
              </a:rPr>
              <a:t>基督徒的自由</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6FBADDA1-2DE6-48EF-ADD3-DBEC972FDBEB}"/>
              </a:ext>
            </a:extLst>
          </p:cNvPr>
          <p:cNvSpPr>
            <a:spLocks noGrp="1"/>
          </p:cNvSpPr>
          <p:nvPr>
            <p:ph idx="1"/>
          </p:nvPr>
        </p:nvSpPr>
        <p:spPr>
          <a:xfrm>
            <a:off x="628650" y="1362073"/>
            <a:ext cx="7992836" cy="5234670"/>
          </a:xfrm>
        </p:spPr>
        <p:txBody>
          <a:bodyPr>
            <a:normAutofit fontScale="77500" lnSpcReduction="20000"/>
          </a:bodyPr>
          <a:lstStyle/>
          <a:p>
            <a:pPr marL="0" indent="0">
              <a:lnSpc>
                <a:spcPct val="140000"/>
              </a:lnSpc>
              <a:buNone/>
            </a:pPr>
            <a:r>
              <a:rPr lang="zh-TW" altLang="en-US" sz="3200" dirty="0">
                <a:ea typeface="SimHei" panose="02010609060101010101" pitchFamily="49" charset="-122"/>
              </a:rPr>
              <a:t>論可否吃祭偶像之物</a:t>
            </a:r>
            <a:endParaRPr lang="en-US" altLang="zh-TW" sz="3200" dirty="0">
              <a:ea typeface="SimHei" panose="02010609060101010101" pitchFamily="49" charset="-122"/>
            </a:endParaRPr>
          </a:p>
          <a:p>
            <a:pPr marL="457200" lvl="1" indent="0">
              <a:lnSpc>
                <a:spcPct val="140000"/>
              </a:lnSpc>
              <a:buNone/>
            </a:pPr>
            <a:r>
              <a:rPr lang="zh-TW" altLang="en-US" sz="2800" dirty="0">
                <a:ea typeface="SimHei" panose="02010609060101010101" pitchFamily="49" charset="-122"/>
              </a:rPr>
              <a:t>偶像</a:t>
            </a:r>
            <a:endParaRPr lang="en-US" altLang="zh-TW" sz="2800" dirty="0">
              <a:ea typeface="SimHei" panose="02010609060101010101" pitchFamily="49" charset="-122"/>
            </a:endParaRPr>
          </a:p>
          <a:p>
            <a:pPr marL="457200" lvl="1" indent="0">
              <a:lnSpc>
                <a:spcPct val="140000"/>
              </a:lnSpc>
              <a:buNone/>
            </a:pPr>
            <a:r>
              <a:rPr lang="zh-TW" altLang="en-US" sz="2800" dirty="0">
                <a:latin typeface="SimHei" panose="02010609060101010101" pitchFamily="49" charset="-122"/>
                <a:ea typeface="SimHei" panose="02010609060101010101" pitchFamily="49" charset="-122"/>
              </a:rPr>
              <a:t>良心</a:t>
            </a:r>
            <a:endParaRPr lang="en-US" altLang="zh-TW" sz="2800" dirty="0">
              <a:latin typeface="SimHei" panose="02010609060101010101" pitchFamily="49" charset="-122"/>
              <a:ea typeface="SimHei" panose="02010609060101010101" pitchFamily="49" charset="-122"/>
            </a:endParaRPr>
          </a:p>
          <a:p>
            <a:pPr marL="457200" lvl="1" indent="0">
              <a:lnSpc>
                <a:spcPct val="140000"/>
              </a:lnSpc>
              <a:buNone/>
            </a:pPr>
            <a:r>
              <a:rPr lang="zh-TW" altLang="en-US" sz="2800" dirty="0">
                <a:latin typeface="SimHei" panose="02010609060101010101" pitchFamily="49" charset="-122"/>
                <a:ea typeface="SimHei" panose="02010609060101010101" pitchFamily="49" charset="-122"/>
              </a:rPr>
              <a:t>愛心與自由</a:t>
            </a:r>
            <a:endParaRPr lang="en-US" altLang="zh-TW" sz="2800" dirty="0">
              <a:latin typeface="SimHei" panose="02010609060101010101" pitchFamily="49" charset="-122"/>
              <a:ea typeface="SimHei" panose="02010609060101010101" pitchFamily="49" charset="-122"/>
            </a:endParaRPr>
          </a:p>
          <a:p>
            <a:pPr marL="457200" lvl="1" indent="0">
              <a:lnSpc>
                <a:spcPct val="140000"/>
              </a:lnSpc>
              <a:buNone/>
            </a:pPr>
            <a:r>
              <a:rPr lang="zh-TW" altLang="en-US" sz="2800" dirty="0">
                <a:ea typeface="SimHei" panose="02010609060101010101" pitchFamily="49" charset="-122"/>
              </a:rPr>
              <a:t>當約束自己的自由，以免絆倒人</a:t>
            </a:r>
          </a:p>
          <a:p>
            <a:pPr marL="0" indent="0">
              <a:lnSpc>
                <a:spcPct val="140000"/>
              </a:lnSpc>
              <a:buNone/>
            </a:pPr>
            <a:r>
              <a:rPr lang="zh-TW" altLang="en-US" sz="3200" dirty="0">
                <a:ea typeface="SimHei" panose="02010609060101010101" pitchFamily="49" charset="-122"/>
              </a:rPr>
              <a:t>保羅約束自己使徒的自由，不受奉獻</a:t>
            </a:r>
            <a:endParaRPr lang="en-US" altLang="zh-TW" sz="3200" dirty="0">
              <a:ea typeface="SimHei" panose="02010609060101010101" pitchFamily="49" charset="-122"/>
            </a:endParaRPr>
          </a:p>
          <a:p>
            <a:pPr marL="0" indent="0">
              <a:lnSpc>
                <a:spcPct val="140000"/>
              </a:lnSpc>
              <a:buNone/>
            </a:pPr>
            <a:r>
              <a:rPr lang="zh-TW" altLang="en-US" sz="3200" dirty="0">
                <a:ea typeface="SimHei" panose="02010609060101010101" pitchFamily="49" charset="-122"/>
              </a:rPr>
              <a:t>保羅約束自己的自由，俯就他人，為要多得人</a:t>
            </a:r>
          </a:p>
          <a:p>
            <a:pPr marL="0" indent="0">
              <a:lnSpc>
                <a:spcPct val="140000"/>
              </a:lnSpc>
              <a:buNone/>
            </a:pPr>
            <a:r>
              <a:rPr lang="zh-TW" altLang="en-US" sz="3200" dirty="0">
                <a:ea typeface="SimHei" panose="02010609060101010101" pitchFamily="49" charset="-122"/>
              </a:rPr>
              <a:t>信徒奔跑天路，也當約束自己，免得跌倒</a:t>
            </a:r>
            <a:endParaRPr lang="en-US" altLang="zh-TW" sz="3200" dirty="0">
              <a:ea typeface="SimHei" panose="02010609060101010101" pitchFamily="49" charset="-122"/>
            </a:endParaRPr>
          </a:p>
          <a:p>
            <a:pPr marL="0" indent="0">
              <a:lnSpc>
                <a:spcPct val="120000"/>
              </a:lnSpc>
              <a:buNone/>
            </a:pPr>
            <a:r>
              <a:rPr lang="zh-TW" altLang="en-US" sz="3200" dirty="0">
                <a:ea typeface="SimHei" panose="02010609060101010101" pitchFamily="49" charset="-122"/>
              </a:rPr>
              <a:t>勿吃祭偶像之物，因是與鬼相交</a:t>
            </a:r>
            <a:endParaRPr lang="en-US" altLang="zh-TW" sz="3200" dirty="0">
              <a:ea typeface="SimHei" panose="02010609060101010101" pitchFamily="49" charset="-122"/>
            </a:endParaRPr>
          </a:p>
          <a:p>
            <a:pPr marL="0" indent="0">
              <a:lnSpc>
                <a:spcPct val="120000"/>
              </a:lnSpc>
              <a:buNone/>
            </a:pPr>
            <a:r>
              <a:rPr lang="zh-TW" altLang="en-US" sz="3200" dirty="0">
                <a:ea typeface="SimHei" panose="02010609060101010101" pitchFamily="49" charset="-122"/>
              </a:rPr>
              <a:t>或吃或不吃，只求別人的益處</a:t>
            </a:r>
            <a:endParaRPr lang="en-US" altLang="zh-TW" sz="32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2673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ssons from 1 Corinthians: Unity In the Church | WMBC">
            <a:extLst>
              <a:ext uri="{FF2B5EF4-FFF2-40B4-BE49-F238E27FC236}">
                <a16:creationId xmlns:a16="http://schemas.microsoft.com/office/drawing/2014/main" id="{36FA4796-1DF8-495D-9505-4166B30E1E33}"/>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93DA493-4E37-483A-A51E-1FA9DEBBB192}"/>
              </a:ext>
            </a:extLst>
          </p:cNvPr>
          <p:cNvSpPr/>
          <p:nvPr/>
        </p:nvSpPr>
        <p:spPr>
          <a:xfrm>
            <a:off x="137651" y="88488"/>
            <a:ext cx="8888361" cy="6640151"/>
          </a:xfrm>
          <a:prstGeom prst="rect">
            <a:avLst/>
          </a:prstGeom>
        </p:spPr>
        <p:txBody>
          <a:bodyPr wrap="square">
            <a:spAutoFit/>
          </a:bodyPr>
          <a:lstStyle/>
          <a:p>
            <a:pPr>
              <a:lnSpc>
                <a:spcPct val="150000"/>
              </a:lnSpc>
            </a:pPr>
            <a:r>
              <a:rPr lang="zh-TW" altLang="en-US" sz="2200" dirty="0">
                <a:solidFill>
                  <a:srgbClr val="000000"/>
                </a:solidFill>
                <a:latin typeface="SimHei" panose="02010609060101010101" pitchFamily="49" charset="-122"/>
                <a:ea typeface="SimHei" panose="02010609060101010101" pitchFamily="49" charset="-122"/>
              </a:rPr>
              <a:t>聖靈有話說：「你們今日若聽他的話， </a:t>
            </a:r>
            <a:r>
              <a:rPr lang="en-US" altLang="zh-TW" sz="2200" b="1" baseline="30000" dirty="0">
                <a:solidFill>
                  <a:srgbClr val="000000"/>
                </a:solidFill>
                <a:latin typeface="SimHei" panose="02010609060101010101" pitchFamily="49" charset="-122"/>
                <a:ea typeface="SimHei" panose="02010609060101010101" pitchFamily="49" charset="-122"/>
              </a:rPr>
              <a:t>8 </a:t>
            </a:r>
            <a:r>
              <a:rPr lang="zh-TW" altLang="en-US" sz="2200" dirty="0">
                <a:solidFill>
                  <a:srgbClr val="000000"/>
                </a:solidFill>
                <a:latin typeface="SimHei" panose="02010609060101010101" pitchFamily="49" charset="-122"/>
                <a:ea typeface="SimHei" panose="02010609060101010101" pitchFamily="49" charset="-122"/>
              </a:rPr>
              <a:t>就不可</a:t>
            </a:r>
            <a:r>
              <a:rPr lang="zh-TW" altLang="en-US" sz="2200" dirty="0">
                <a:solidFill>
                  <a:srgbClr val="FF0000"/>
                </a:solidFill>
                <a:latin typeface="SimHei" panose="02010609060101010101" pitchFamily="49" charset="-122"/>
                <a:ea typeface="SimHei" panose="02010609060101010101" pitchFamily="49" charset="-122"/>
              </a:rPr>
              <a:t>硬著心</a:t>
            </a:r>
            <a:r>
              <a:rPr lang="zh-TW" altLang="en-US" sz="2200" dirty="0">
                <a:solidFill>
                  <a:srgbClr val="000000"/>
                </a:solidFill>
                <a:latin typeface="SimHei" panose="02010609060101010101" pitchFamily="49" charset="-122"/>
                <a:ea typeface="SimHei" panose="02010609060101010101" pitchFamily="49" charset="-122"/>
              </a:rPr>
              <a:t>，像在曠野惹他發怒、</a:t>
            </a:r>
            <a:r>
              <a:rPr lang="zh-TW" altLang="en-US" sz="2200" dirty="0">
                <a:solidFill>
                  <a:srgbClr val="FF0000"/>
                </a:solidFill>
                <a:latin typeface="SimHei" panose="02010609060101010101" pitchFamily="49" charset="-122"/>
                <a:ea typeface="SimHei" panose="02010609060101010101" pitchFamily="49" charset="-122"/>
              </a:rPr>
              <a:t>試探他</a:t>
            </a:r>
            <a:r>
              <a:rPr lang="zh-TW" altLang="en-US" sz="2200" dirty="0">
                <a:solidFill>
                  <a:srgbClr val="000000"/>
                </a:solidFill>
                <a:latin typeface="SimHei" panose="02010609060101010101" pitchFamily="49" charset="-122"/>
                <a:ea typeface="SimHei" panose="02010609060101010101" pitchFamily="49" charset="-122"/>
              </a:rPr>
              <a:t>的時候一樣。 </a:t>
            </a:r>
            <a:r>
              <a:rPr lang="en-US" altLang="zh-TW" sz="2200" b="1" baseline="30000" dirty="0">
                <a:solidFill>
                  <a:srgbClr val="000000"/>
                </a:solidFill>
                <a:latin typeface="SimHei" panose="02010609060101010101" pitchFamily="49" charset="-122"/>
                <a:ea typeface="SimHei" panose="02010609060101010101" pitchFamily="49" charset="-122"/>
              </a:rPr>
              <a:t>9 </a:t>
            </a:r>
            <a:r>
              <a:rPr lang="zh-TW" altLang="en-US" sz="2200" dirty="0">
                <a:solidFill>
                  <a:srgbClr val="000000"/>
                </a:solidFill>
                <a:latin typeface="SimHei" panose="02010609060101010101" pitchFamily="49" charset="-122"/>
                <a:ea typeface="SimHei" panose="02010609060101010101" pitchFamily="49" charset="-122"/>
              </a:rPr>
              <a:t>在那裡，你們的祖宗</a:t>
            </a:r>
            <a:r>
              <a:rPr lang="zh-TW" altLang="en-US" sz="2200" dirty="0">
                <a:solidFill>
                  <a:srgbClr val="FF0000"/>
                </a:solidFill>
                <a:latin typeface="SimHei" panose="02010609060101010101" pitchFamily="49" charset="-122"/>
                <a:ea typeface="SimHei" panose="02010609060101010101" pitchFamily="49" charset="-122"/>
              </a:rPr>
              <a:t>試我探我</a:t>
            </a:r>
            <a:r>
              <a:rPr lang="zh-TW" altLang="en-US" sz="2200" dirty="0">
                <a:solidFill>
                  <a:srgbClr val="000000"/>
                </a:solidFill>
                <a:latin typeface="SimHei" panose="02010609060101010101" pitchFamily="49" charset="-122"/>
                <a:ea typeface="SimHei" panose="02010609060101010101" pitchFamily="49" charset="-122"/>
              </a:rPr>
              <a:t>，並且觀看我的作為有四十年之久。 </a:t>
            </a:r>
            <a:r>
              <a:rPr lang="en-US" altLang="zh-TW" sz="2200" b="1" baseline="30000" dirty="0">
                <a:solidFill>
                  <a:srgbClr val="000000"/>
                </a:solidFill>
                <a:latin typeface="SimHei" panose="02010609060101010101" pitchFamily="49" charset="-122"/>
                <a:ea typeface="SimHei" panose="02010609060101010101" pitchFamily="49" charset="-122"/>
              </a:rPr>
              <a:t>10 </a:t>
            </a:r>
            <a:r>
              <a:rPr lang="zh-TW" altLang="en-US" sz="2200" dirty="0">
                <a:solidFill>
                  <a:srgbClr val="000000"/>
                </a:solidFill>
                <a:latin typeface="SimHei" panose="02010609060101010101" pitchFamily="49" charset="-122"/>
                <a:ea typeface="SimHei" panose="02010609060101010101" pitchFamily="49" charset="-122"/>
              </a:rPr>
              <a:t>所以，我厭煩那世代的人，說：</a:t>
            </a:r>
            <a:r>
              <a:rPr lang="en-US" altLang="zh-TW" sz="2200" dirty="0">
                <a:solidFill>
                  <a:srgbClr val="000000"/>
                </a:solidFill>
                <a:latin typeface="SimHei" panose="02010609060101010101" pitchFamily="49" charset="-122"/>
                <a:ea typeface="SimHei" panose="02010609060101010101" pitchFamily="49" charset="-122"/>
              </a:rPr>
              <a:t>『</a:t>
            </a:r>
            <a:r>
              <a:rPr lang="zh-TW" altLang="en-US" sz="2200" dirty="0">
                <a:solidFill>
                  <a:srgbClr val="000000"/>
                </a:solidFill>
                <a:latin typeface="SimHei" panose="02010609060101010101" pitchFamily="49" charset="-122"/>
                <a:ea typeface="SimHei" panose="02010609060101010101" pitchFamily="49" charset="-122"/>
              </a:rPr>
              <a:t>他們心裡常常迷糊，竟不曉得我的作為。</a:t>
            </a:r>
            <a:r>
              <a:rPr lang="en-US" altLang="zh-TW" sz="2200" dirty="0">
                <a:solidFill>
                  <a:srgbClr val="000000"/>
                </a:solidFill>
                <a:latin typeface="SimHei" panose="02010609060101010101" pitchFamily="49" charset="-122"/>
                <a:ea typeface="SimHei" panose="02010609060101010101" pitchFamily="49" charset="-122"/>
              </a:rPr>
              <a:t>』 </a:t>
            </a:r>
            <a:r>
              <a:rPr lang="en-US" altLang="zh-TW" sz="2200" b="1" baseline="30000" dirty="0">
                <a:solidFill>
                  <a:srgbClr val="000000"/>
                </a:solidFill>
                <a:latin typeface="SimHei" panose="02010609060101010101" pitchFamily="49" charset="-122"/>
                <a:ea typeface="SimHei" panose="02010609060101010101" pitchFamily="49" charset="-122"/>
              </a:rPr>
              <a:t>11 </a:t>
            </a:r>
            <a:r>
              <a:rPr lang="zh-TW" altLang="en-US" sz="2200" dirty="0">
                <a:solidFill>
                  <a:srgbClr val="000000"/>
                </a:solidFill>
                <a:latin typeface="SimHei" panose="02010609060101010101" pitchFamily="49" charset="-122"/>
                <a:ea typeface="SimHei" panose="02010609060101010101" pitchFamily="49" charset="-122"/>
              </a:rPr>
              <a:t>我就在怒中起誓說：</a:t>
            </a:r>
            <a:r>
              <a:rPr lang="en-US" altLang="zh-TW" sz="2200" dirty="0">
                <a:solidFill>
                  <a:srgbClr val="000000"/>
                </a:solidFill>
                <a:latin typeface="SimHei" panose="02010609060101010101" pitchFamily="49" charset="-122"/>
                <a:ea typeface="SimHei" panose="02010609060101010101" pitchFamily="49" charset="-122"/>
              </a:rPr>
              <a:t>『</a:t>
            </a:r>
            <a:r>
              <a:rPr lang="zh-TW" altLang="en-US" sz="2200" dirty="0">
                <a:solidFill>
                  <a:srgbClr val="000000"/>
                </a:solidFill>
                <a:latin typeface="SimHei" panose="02010609060101010101" pitchFamily="49" charset="-122"/>
                <a:ea typeface="SimHei" panose="02010609060101010101" pitchFamily="49" charset="-122"/>
              </a:rPr>
              <a:t>他們斷不可進入我的安息。</a:t>
            </a:r>
            <a:r>
              <a:rPr lang="en-US" altLang="zh-TW" sz="2200" dirty="0">
                <a:solidFill>
                  <a:srgbClr val="000000"/>
                </a:solidFill>
                <a:latin typeface="SimHei" panose="02010609060101010101" pitchFamily="49" charset="-122"/>
                <a:ea typeface="SimHei" panose="02010609060101010101" pitchFamily="49" charset="-122"/>
              </a:rPr>
              <a:t>』</a:t>
            </a:r>
            <a:r>
              <a:rPr lang="zh-TW" altLang="en-US" sz="2200" dirty="0">
                <a:solidFill>
                  <a:srgbClr val="000000"/>
                </a:solidFill>
                <a:latin typeface="SimHei" panose="02010609060101010101" pitchFamily="49" charset="-122"/>
                <a:ea typeface="SimHei" panose="02010609060101010101" pitchFamily="49" charset="-122"/>
              </a:rPr>
              <a:t>」 </a:t>
            </a:r>
            <a:r>
              <a:rPr lang="en-US" altLang="zh-TW" sz="2200" b="1" baseline="30000" dirty="0">
                <a:solidFill>
                  <a:srgbClr val="000000"/>
                </a:solidFill>
                <a:latin typeface="SimHei" panose="02010609060101010101" pitchFamily="49" charset="-122"/>
                <a:ea typeface="SimHei" panose="02010609060101010101" pitchFamily="49" charset="-122"/>
              </a:rPr>
              <a:t>12 </a:t>
            </a:r>
            <a:r>
              <a:rPr lang="zh-TW" altLang="en-US" sz="2200" dirty="0">
                <a:solidFill>
                  <a:srgbClr val="000000"/>
                </a:solidFill>
                <a:latin typeface="SimHei" panose="02010609060101010101" pitchFamily="49" charset="-122"/>
                <a:ea typeface="SimHei" panose="02010609060101010101" pitchFamily="49" charset="-122"/>
              </a:rPr>
              <a:t>弟兄們，你們要謹慎，免得你們中間或有人存著</a:t>
            </a:r>
            <a:r>
              <a:rPr lang="zh-TW" altLang="en-US" sz="2200" dirty="0">
                <a:solidFill>
                  <a:srgbClr val="FF0000"/>
                </a:solidFill>
                <a:latin typeface="SimHei" panose="02010609060101010101" pitchFamily="49" charset="-122"/>
                <a:ea typeface="SimHei" panose="02010609060101010101" pitchFamily="49" charset="-122"/>
              </a:rPr>
              <a:t>不信</a:t>
            </a:r>
            <a:r>
              <a:rPr lang="zh-TW" altLang="en-US" sz="2200" dirty="0">
                <a:solidFill>
                  <a:srgbClr val="000000"/>
                </a:solidFill>
                <a:latin typeface="SimHei" panose="02010609060101010101" pitchFamily="49" charset="-122"/>
                <a:ea typeface="SimHei" panose="02010609060101010101" pitchFamily="49" charset="-122"/>
              </a:rPr>
              <a:t>的惡心，把永生神離棄了。 </a:t>
            </a:r>
            <a:r>
              <a:rPr lang="en-US" altLang="zh-TW" sz="2200" b="1" baseline="30000" dirty="0">
                <a:solidFill>
                  <a:srgbClr val="000000"/>
                </a:solidFill>
                <a:latin typeface="SimHei" panose="02010609060101010101" pitchFamily="49" charset="-122"/>
                <a:ea typeface="SimHei" panose="02010609060101010101" pitchFamily="49" charset="-122"/>
              </a:rPr>
              <a:t>13 </a:t>
            </a:r>
            <a:r>
              <a:rPr lang="zh-TW" altLang="en-US" sz="2200" dirty="0">
                <a:solidFill>
                  <a:srgbClr val="000000"/>
                </a:solidFill>
                <a:latin typeface="SimHei" panose="02010609060101010101" pitchFamily="49" charset="-122"/>
                <a:ea typeface="SimHei" panose="02010609060101010101" pitchFamily="49" charset="-122"/>
              </a:rPr>
              <a:t>總要趁著還有今日，天天彼此相勸，免得你們中間有人被罪迷惑，心裡就剛硬了。 </a:t>
            </a:r>
            <a:r>
              <a:rPr lang="en-US" altLang="zh-TW" sz="2200" b="1" baseline="30000" dirty="0">
                <a:solidFill>
                  <a:srgbClr val="000000"/>
                </a:solidFill>
                <a:latin typeface="SimHei" panose="02010609060101010101" pitchFamily="49" charset="-122"/>
                <a:ea typeface="SimHei" panose="02010609060101010101" pitchFamily="49" charset="-122"/>
              </a:rPr>
              <a:t>14 </a:t>
            </a:r>
            <a:r>
              <a:rPr lang="zh-TW" altLang="en-US" sz="2200" dirty="0">
                <a:solidFill>
                  <a:srgbClr val="000000"/>
                </a:solidFill>
                <a:latin typeface="SimHei" panose="02010609060101010101" pitchFamily="49" charset="-122"/>
                <a:ea typeface="SimHei" panose="02010609060101010101" pitchFamily="49" charset="-122"/>
              </a:rPr>
              <a:t>我們若將</a:t>
            </a:r>
            <a:r>
              <a:rPr lang="zh-TW" altLang="en-US" sz="2200" dirty="0">
                <a:solidFill>
                  <a:srgbClr val="00B0F0"/>
                </a:solidFill>
                <a:latin typeface="SimHei" panose="02010609060101010101" pitchFamily="49" charset="-122"/>
                <a:ea typeface="SimHei" panose="02010609060101010101" pitchFamily="49" charset="-122"/>
              </a:rPr>
              <a:t>起初確實的信心堅持到底，就在基督裡有份了</a:t>
            </a:r>
            <a:r>
              <a:rPr lang="zh-TW" altLang="en-US" sz="2200" dirty="0">
                <a:solidFill>
                  <a:srgbClr val="000000"/>
                </a:solidFill>
                <a:latin typeface="SimHei" panose="02010609060101010101" pitchFamily="49" charset="-122"/>
                <a:ea typeface="SimHei" panose="02010609060101010101" pitchFamily="49" charset="-122"/>
              </a:rPr>
              <a:t>。 </a:t>
            </a:r>
            <a:r>
              <a:rPr lang="en-US" altLang="zh-TW" sz="2200" b="1" baseline="30000" dirty="0">
                <a:solidFill>
                  <a:srgbClr val="000000"/>
                </a:solidFill>
                <a:latin typeface="SimHei" panose="02010609060101010101" pitchFamily="49" charset="-122"/>
                <a:ea typeface="SimHei" panose="02010609060101010101" pitchFamily="49" charset="-122"/>
              </a:rPr>
              <a:t>15 </a:t>
            </a:r>
            <a:r>
              <a:rPr lang="zh-TW" altLang="en-US" sz="2200" dirty="0">
                <a:solidFill>
                  <a:srgbClr val="000000"/>
                </a:solidFill>
                <a:latin typeface="SimHei" panose="02010609060101010101" pitchFamily="49" charset="-122"/>
                <a:ea typeface="SimHei" panose="02010609060101010101" pitchFamily="49" charset="-122"/>
              </a:rPr>
              <a:t>經上說：「你們今日若聽他的話，就不可硬著心，像惹他發怒的日子一樣。」</a:t>
            </a:r>
            <a:r>
              <a:rPr lang="en-US" altLang="zh-TW" sz="2200" b="1" baseline="30000" dirty="0">
                <a:solidFill>
                  <a:srgbClr val="000000"/>
                </a:solidFill>
                <a:latin typeface="SimHei" panose="02010609060101010101" pitchFamily="49" charset="-122"/>
                <a:ea typeface="SimHei" panose="02010609060101010101" pitchFamily="49" charset="-122"/>
              </a:rPr>
              <a:t>16 </a:t>
            </a:r>
            <a:r>
              <a:rPr lang="zh-TW" altLang="en-US" sz="2200" dirty="0">
                <a:solidFill>
                  <a:srgbClr val="000000"/>
                </a:solidFill>
                <a:latin typeface="SimHei" panose="02010609060101010101" pitchFamily="49" charset="-122"/>
                <a:ea typeface="SimHei" panose="02010609060101010101" pitchFamily="49" charset="-122"/>
              </a:rPr>
              <a:t>那時聽見他話惹他發怒的是誰呢？豈不是跟著</a:t>
            </a:r>
            <a:r>
              <a:rPr lang="zh-TW" altLang="en-US" sz="2200" u="sng" dirty="0">
                <a:solidFill>
                  <a:srgbClr val="000000"/>
                </a:solidFill>
                <a:latin typeface="SimHei" panose="02010609060101010101" pitchFamily="49" charset="-122"/>
                <a:ea typeface="SimHei" panose="02010609060101010101" pitchFamily="49" charset="-122"/>
              </a:rPr>
              <a:t>摩西</a:t>
            </a:r>
            <a:r>
              <a:rPr lang="zh-TW" altLang="en-US" sz="2200" dirty="0">
                <a:solidFill>
                  <a:srgbClr val="000000"/>
                </a:solidFill>
                <a:latin typeface="SimHei" panose="02010609060101010101" pitchFamily="49" charset="-122"/>
                <a:ea typeface="SimHei" panose="02010609060101010101" pitchFamily="49" charset="-122"/>
              </a:rPr>
              <a:t>從</a:t>
            </a:r>
            <a:r>
              <a:rPr lang="zh-TW" altLang="en-US" sz="2200" u="sng" dirty="0">
                <a:solidFill>
                  <a:srgbClr val="000000"/>
                </a:solidFill>
                <a:latin typeface="SimHei" panose="02010609060101010101" pitchFamily="49" charset="-122"/>
                <a:ea typeface="SimHei" panose="02010609060101010101" pitchFamily="49" charset="-122"/>
              </a:rPr>
              <a:t>埃及</a:t>
            </a:r>
            <a:r>
              <a:rPr lang="zh-TW" altLang="en-US" sz="2200" dirty="0">
                <a:solidFill>
                  <a:srgbClr val="000000"/>
                </a:solidFill>
                <a:latin typeface="SimHei" panose="02010609060101010101" pitchFamily="49" charset="-122"/>
                <a:ea typeface="SimHei" panose="02010609060101010101" pitchFamily="49" charset="-122"/>
              </a:rPr>
              <a:t>出來的眾人嗎？ </a:t>
            </a:r>
            <a:r>
              <a:rPr lang="en-US" altLang="zh-TW" sz="2200" b="1" baseline="30000" dirty="0">
                <a:solidFill>
                  <a:srgbClr val="000000"/>
                </a:solidFill>
                <a:latin typeface="SimHei" panose="02010609060101010101" pitchFamily="49" charset="-122"/>
                <a:ea typeface="SimHei" panose="02010609060101010101" pitchFamily="49" charset="-122"/>
              </a:rPr>
              <a:t>17 </a:t>
            </a:r>
            <a:r>
              <a:rPr lang="zh-TW" altLang="en-US" sz="2200" dirty="0">
                <a:solidFill>
                  <a:srgbClr val="000000"/>
                </a:solidFill>
                <a:latin typeface="SimHei" panose="02010609060101010101" pitchFamily="49" charset="-122"/>
                <a:ea typeface="SimHei" panose="02010609060101010101" pitchFamily="49" charset="-122"/>
              </a:rPr>
              <a:t>神四十年之久又厭煩誰呢？豈不是那些犯罪屍首倒在曠野的人嗎？ </a:t>
            </a:r>
            <a:r>
              <a:rPr lang="en-US" altLang="zh-TW" sz="2200" b="1" baseline="30000" dirty="0">
                <a:solidFill>
                  <a:srgbClr val="000000"/>
                </a:solidFill>
                <a:latin typeface="SimHei" panose="02010609060101010101" pitchFamily="49" charset="-122"/>
                <a:ea typeface="SimHei" panose="02010609060101010101" pitchFamily="49" charset="-122"/>
              </a:rPr>
              <a:t>18 </a:t>
            </a:r>
            <a:r>
              <a:rPr lang="zh-TW" altLang="en-US" sz="2200" dirty="0">
                <a:solidFill>
                  <a:srgbClr val="000000"/>
                </a:solidFill>
                <a:latin typeface="SimHei" panose="02010609060101010101" pitchFamily="49" charset="-122"/>
                <a:ea typeface="SimHei" panose="02010609060101010101" pitchFamily="49" charset="-122"/>
              </a:rPr>
              <a:t>又向誰起誓，不容他們進入他的安息呢？豈不是向那些</a:t>
            </a:r>
            <a:r>
              <a:rPr lang="zh-TW" altLang="en-US" sz="2200" dirty="0">
                <a:solidFill>
                  <a:srgbClr val="FF0000"/>
                </a:solidFill>
                <a:latin typeface="SimHei" panose="02010609060101010101" pitchFamily="49" charset="-122"/>
                <a:ea typeface="SimHei" panose="02010609060101010101" pitchFamily="49" charset="-122"/>
              </a:rPr>
              <a:t>不信從的人</a:t>
            </a:r>
            <a:r>
              <a:rPr lang="zh-TW" altLang="en-US" sz="2200" dirty="0">
                <a:solidFill>
                  <a:srgbClr val="000000"/>
                </a:solidFill>
                <a:latin typeface="SimHei" panose="02010609060101010101" pitchFamily="49" charset="-122"/>
                <a:ea typeface="SimHei" panose="02010609060101010101" pitchFamily="49" charset="-122"/>
              </a:rPr>
              <a:t>嗎？ </a:t>
            </a:r>
            <a:r>
              <a:rPr lang="en-US" altLang="zh-TW" sz="2200" b="1" baseline="30000" dirty="0">
                <a:solidFill>
                  <a:srgbClr val="000000"/>
                </a:solidFill>
                <a:latin typeface="SimHei" panose="02010609060101010101" pitchFamily="49" charset="-122"/>
                <a:ea typeface="SimHei" panose="02010609060101010101" pitchFamily="49" charset="-122"/>
              </a:rPr>
              <a:t>19 </a:t>
            </a:r>
            <a:r>
              <a:rPr lang="zh-TW" altLang="en-US" sz="2200" dirty="0">
                <a:solidFill>
                  <a:srgbClr val="000000"/>
                </a:solidFill>
                <a:latin typeface="SimHei" panose="02010609060101010101" pitchFamily="49" charset="-122"/>
                <a:ea typeface="SimHei" panose="02010609060101010101" pitchFamily="49" charset="-122"/>
              </a:rPr>
              <a:t>這樣看來，</a:t>
            </a:r>
            <a:r>
              <a:rPr lang="zh-TW" altLang="en-US" sz="2200" dirty="0">
                <a:solidFill>
                  <a:srgbClr val="FF0000"/>
                </a:solidFill>
                <a:latin typeface="SimHei" panose="02010609060101010101" pitchFamily="49" charset="-122"/>
                <a:ea typeface="SimHei" panose="02010609060101010101" pitchFamily="49" charset="-122"/>
              </a:rPr>
              <a:t>他們不能進入安息是因為不信的緣故了。</a:t>
            </a:r>
            <a:r>
              <a:rPr lang="zh-TW" altLang="en-US" sz="2200" dirty="0">
                <a:solidFill>
                  <a:srgbClr val="000000"/>
                </a:solidFill>
                <a:latin typeface="SimHei" panose="02010609060101010101" pitchFamily="49" charset="-122"/>
                <a:ea typeface="SimHei" panose="02010609060101010101" pitchFamily="49" charset="-122"/>
              </a:rPr>
              <a:t>     來</a:t>
            </a:r>
            <a:r>
              <a:rPr lang="en-US" altLang="zh-TW" sz="2200" dirty="0">
                <a:solidFill>
                  <a:srgbClr val="000000"/>
                </a:solidFill>
                <a:latin typeface="SimHei" panose="02010609060101010101" pitchFamily="49" charset="-122"/>
                <a:ea typeface="SimHei" panose="02010609060101010101" pitchFamily="49" charset="-122"/>
              </a:rPr>
              <a:t>3:7-19</a:t>
            </a:r>
            <a:endParaRPr lang="zh-TW" altLang="en-US" sz="2200" b="0" i="0" dirty="0">
              <a:solidFill>
                <a:srgbClr val="000000"/>
              </a:solidFill>
              <a:effectLst/>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77071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2F72EAE6-A4C0-4211-AC56-0F974DEAB54C}"/>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8280A56-5C19-4EA7-A5EC-99D2C52EB4DD}"/>
              </a:ext>
            </a:extLst>
          </p:cNvPr>
          <p:cNvSpPr/>
          <p:nvPr/>
        </p:nvSpPr>
        <p:spPr>
          <a:xfrm>
            <a:off x="284696" y="190210"/>
            <a:ext cx="8574607" cy="1930337"/>
          </a:xfrm>
          <a:prstGeom prst="rect">
            <a:avLst/>
          </a:prstGeom>
        </p:spPr>
        <p:txBody>
          <a:bodyPr wrap="square">
            <a:spAutoFit/>
          </a:bodyPr>
          <a:lstStyle/>
          <a:p>
            <a:pPr>
              <a:lnSpc>
                <a:spcPct val="150000"/>
              </a:lnSpc>
            </a:pPr>
            <a:r>
              <a:rPr lang="en-US" altLang="zh-TW" sz="2800" b="1" baseline="30000" dirty="0">
                <a:latin typeface="SimHei" panose="02010609060101010101" pitchFamily="49" charset="-122"/>
                <a:ea typeface="SimHei" panose="02010609060101010101" pitchFamily="49" charset="-122"/>
              </a:rPr>
              <a:t>11 </a:t>
            </a:r>
            <a:r>
              <a:rPr lang="zh-TW" altLang="en-US" sz="2800" dirty="0">
                <a:latin typeface="SimHei" panose="02010609060101010101" pitchFamily="49" charset="-122"/>
                <a:ea typeface="SimHei" panose="02010609060101010101" pitchFamily="49" charset="-122"/>
              </a:rPr>
              <a:t>他們遭遇這些事都要作為鑒戒，並且寫在經上正是警戒我們這末世的人。 </a:t>
            </a:r>
            <a:r>
              <a:rPr lang="en-US" altLang="zh-TW" sz="2800" b="1" baseline="30000" dirty="0">
                <a:latin typeface="SimHei" panose="02010609060101010101" pitchFamily="49" charset="-122"/>
                <a:ea typeface="SimHei" panose="02010609060101010101" pitchFamily="49" charset="-122"/>
              </a:rPr>
              <a:t>12 </a:t>
            </a:r>
            <a:r>
              <a:rPr lang="zh-TW" altLang="en-US" sz="2800" dirty="0">
                <a:highlight>
                  <a:srgbClr val="FFFF00"/>
                </a:highlight>
                <a:latin typeface="SimHei" panose="02010609060101010101" pitchFamily="49" charset="-122"/>
                <a:ea typeface="SimHei" panose="02010609060101010101" pitchFamily="49" charset="-122"/>
              </a:rPr>
              <a:t>所以</a:t>
            </a:r>
            <a:r>
              <a:rPr lang="zh-TW" altLang="en-US" sz="2800" dirty="0">
                <a:latin typeface="SimHei" panose="02010609060101010101" pitchFamily="49" charset="-122"/>
                <a:ea typeface="SimHei" panose="02010609060101010101" pitchFamily="49" charset="-122"/>
              </a:rPr>
              <a:t>，自己以為站得穩的須要謹慎，免得跌倒。</a:t>
            </a:r>
            <a:endParaRPr lang="en-US" sz="2800" dirty="0">
              <a:latin typeface="SimHei" panose="02010609060101010101" pitchFamily="49" charset="-122"/>
              <a:ea typeface="SimHei" panose="02010609060101010101" pitchFamily="49" charset="-122"/>
            </a:endParaRPr>
          </a:p>
        </p:txBody>
      </p:sp>
      <p:sp>
        <p:nvSpPr>
          <p:cNvPr id="3" name="TextBox 2">
            <a:extLst>
              <a:ext uri="{FF2B5EF4-FFF2-40B4-BE49-F238E27FC236}">
                <a16:creationId xmlns:a16="http://schemas.microsoft.com/office/drawing/2014/main" id="{965AD65B-8D93-4DE5-9C1A-1427F8249F96}"/>
              </a:ext>
            </a:extLst>
          </p:cNvPr>
          <p:cNvSpPr txBox="1"/>
          <p:nvPr/>
        </p:nvSpPr>
        <p:spPr>
          <a:xfrm>
            <a:off x="284696" y="2654155"/>
            <a:ext cx="8574606" cy="3670236"/>
          </a:xfrm>
          <a:prstGeom prst="rect">
            <a:avLst/>
          </a:prstGeom>
          <a:noFill/>
        </p:spPr>
        <p:txBody>
          <a:bodyPr wrap="square" rtlCol="0">
            <a:spAutoFit/>
          </a:bodyPr>
          <a:lstStyle/>
          <a:p>
            <a:pPr>
              <a:lnSpc>
                <a:spcPct val="150000"/>
              </a:lnSpc>
            </a:pPr>
            <a:r>
              <a:rPr lang="zh-TW" altLang="en-US" sz="3200" dirty="0">
                <a:solidFill>
                  <a:schemeClr val="accent2"/>
                </a:solidFill>
                <a:latin typeface="SimHei" panose="02010609060101010101" pitchFamily="49" charset="-122"/>
                <a:ea typeface="SimHei" panose="02010609060101010101" pitchFamily="49" charset="-122"/>
              </a:rPr>
              <a:t>自以為屬靈的信徒應以曠野的經歷為戒</a:t>
            </a:r>
            <a:r>
              <a:rPr lang="en-US" altLang="zh-TW" sz="3200" dirty="0">
                <a:solidFill>
                  <a:schemeClr val="accent2"/>
                </a:solidFill>
                <a:latin typeface="SimHei" panose="02010609060101010101" pitchFamily="49" charset="-122"/>
                <a:ea typeface="SimHei" panose="02010609060101010101" pitchFamily="49" charset="-122"/>
              </a:rPr>
              <a:t>,</a:t>
            </a:r>
            <a:r>
              <a:rPr lang="zh-TW" altLang="en-US" sz="3200" dirty="0">
                <a:solidFill>
                  <a:schemeClr val="accent2"/>
                </a:solidFill>
                <a:latin typeface="SimHei" panose="02010609060101010101" pitchFamily="49" charset="-122"/>
                <a:ea typeface="SimHei" panose="02010609060101010101" pitchFamily="49" charset="-122"/>
              </a:rPr>
              <a:t> 不要過分自信</a:t>
            </a:r>
            <a:r>
              <a:rPr lang="en-US" altLang="zh-TW" sz="3200" dirty="0">
                <a:solidFill>
                  <a:schemeClr val="accent2"/>
                </a:solidFill>
                <a:latin typeface="SimHei" panose="02010609060101010101" pitchFamily="49" charset="-122"/>
                <a:ea typeface="SimHei" panose="02010609060101010101" pitchFamily="49" charset="-122"/>
              </a:rPr>
              <a:t>,</a:t>
            </a:r>
            <a:r>
              <a:rPr lang="zh-TW" altLang="en-US" sz="3200" dirty="0">
                <a:solidFill>
                  <a:schemeClr val="accent2"/>
                </a:solidFill>
                <a:latin typeface="SimHei" panose="02010609060101010101" pitchFamily="49" charset="-122"/>
                <a:ea typeface="SimHei" panose="02010609060101010101" pitchFamily="49" charset="-122"/>
              </a:rPr>
              <a:t> 故意去接受拜偶像的誘惑</a:t>
            </a:r>
            <a:r>
              <a:rPr lang="en-US" altLang="zh-TW" sz="3200" dirty="0">
                <a:solidFill>
                  <a:schemeClr val="accent2"/>
                </a:solidFill>
                <a:latin typeface="SimHei" panose="02010609060101010101" pitchFamily="49" charset="-122"/>
                <a:ea typeface="SimHei" panose="02010609060101010101" pitchFamily="49" charset="-122"/>
              </a:rPr>
              <a:t>,</a:t>
            </a:r>
            <a:r>
              <a:rPr lang="zh-TW" altLang="en-US" sz="3200" dirty="0">
                <a:solidFill>
                  <a:schemeClr val="accent2"/>
                </a:solidFill>
                <a:latin typeface="SimHei" panose="02010609060101010101" pitchFamily="49" charset="-122"/>
                <a:ea typeface="SimHei" panose="02010609060101010101" pitchFamily="49" charset="-122"/>
              </a:rPr>
              <a:t> 那便注定要跌倒。</a:t>
            </a:r>
            <a:endParaRPr lang="en-US" altLang="zh-TW" sz="3200" dirty="0">
              <a:solidFill>
                <a:schemeClr val="accent2"/>
              </a:solidFill>
              <a:latin typeface="SimHei" panose="02010609060101010101" pitchFamily="49" charset="-122"/>
              <a:ea typeface="SimHei" panose="02010609060101010101" pitchFamily="49" charset="-122"/>
            </a:endParaRPr>
          </a:p>
          <a:p>
            <a:pPr>
              <a:lnSpc>
                <a:spcPct val="150000"/>
              </a:lnSpc>
            </a:pPr>
            <a:r>
              <a:rPr lang="zh-TW" altLang="en-US" sz="3200" dirty="0">
                <a:solidFill>
                  <a:schemeClr val="accent2"/>
                </a:solidFill>
                <a:latin typeface="SimHei" panose="02010609060101010101" pitchFamily="49" charset="-122"/>
                <a:ea typeface="SimHei" panose="02010609060101010101" pitchFamily="49" charset="-122"/>
              </a:rPr>
              <a:t>神阻擋驕傲的人，賜恩給謙卑的人。 雅 </a:t>
            </a:r>
            <a:r>
              <a:rPr lang="en-US" altLang="zh-TW" sz="3200" dirty="0">
                <a:solidFill>
                  <a:schemeClr val="accent2"/>
                </a:solidFill>
                <a:latin typeface="SimHei" panose="02010609060101010101" pitchFamily="49" charset="-122"/>
                <a:ea typeface="SimHei" panose="02010609060101010101" pitchFamily="49" charset="-122"/>
              </a:rPr>
              <a:t>4:6</a:t>
            </a:r>
          </a:p>
          <a:p>
            <a:pPr>
              <a:lnSpc>
                <a:spcPct val="150000"/>
              </a:lnSpc>
            </a:pPr>
            <a:r>
              <a:rPr lang="zh-TW" altLang="en-US" sz="3200" dirty="0">
                <a:solidFill>
                  <a:schemeClr val="accent2"/>
                </a:solidFill>
                <a:latin typeface="SimHei" panose="02010609060101010101" pitchFamily="49" charset="-122"/>
                <a:ea typeface="SimHei" panose="02010609060101010101" pitchFamily="49" charset="-122"/>
              </a:rPr>
              <a:t>驕傲在敗壞以先，狂心在跌倒之前。 箴 </a:t>
            </a:r>
            <a:r>
              <a:rPr lang="en-US" altLang="zh-TW" sz="3200" dirty="0">
                <a:solidFill>
                  <a:schemeClr val="accent2"/>
                </a:solidFill>
                <a:latin typeface="SimHei" panose="02010609060101010101" pitchFamily="49" charset="-122"/>
                <a:ea typeface="SimHei" panose="02010609060101010101" pitchFamily="49" charset="-122"/>
              </a:rPr>
              <a:t>16:18</a:t>
            </a:r>
            <a:endParaRPr lang="en-US" sz="3200" dirty="0">
              <a:solidFill>
                <a:schemeClr val="accent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266731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0C674E9B-1836-4D35-8F4D-30EBB3287679}"/>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353427-A625-4824-AA33-10D5C8C3F673}"/>
              </a:ext>
            </a:extLst>
          </p:cNvPr>
          <p:cNvSpPr>
            <a:spLocks noGrp="1"/>
          </p:cNvSpPr>
          <p:nvPr>
            <p:ph idx="1"/>
          </p:nvPr>
        </p:nvSpPr>
        <p:spPr>
          <a:xfrm>
            <a:off x="461501" y="468773"/>
            <a:ext cx="8249880" cy="6128672"/>
          </a:xfrm>
        </p:spPr>
        <p:txBody>
          <a:bodyPr>
            <a:normAutofit lnSpcReduction="10000"/>
          </a:bodyPr>
          <a:lstStyle/>
          <a:p>
            <a:pPr marL="0" indent="0">
              <a:lnSpc>
                <a:spcPct val="150000"/>
              </a:lnSpc>
              <a:spcBef>
                <a:spcPts val="0"/>
              </a:spcBef>
              <a:buNone/>
            </a:pPr>
            <a:r>
              <a:rPr lang="en-US" altLang="zh-TW" b="1" baseline="30000" dirty="0">
                <a:latin typeface="SimHei" panose="02010609060101010101" pitchFamily="49" charset="-122"/>
                <a:ea typeface="SimHei" panose="02010609060101010101" pitchFamily="49" charset="-122"/>
              </a:rPr>
              <a:t>11 </a:t>
            </a:r>
            <a:r>
              <a:rPr lang="zh-TW" altLang="en-US" dirty="0">
                <a:latin typeface="SimHei" panose="02010609060101010101" pitchFamily="49" charset="-122"/>
                <a:ea typeface="SimHei" panose="02010609060101010101" pitchFamily="49" charset="-122"/>
              </a:rPr>
              <a:t>他們遭遇這些事都要作為鑒戒，並且寫在經上正是警戒我們這末世的人。 </a:t>
            </a:r>
            <a:r>
              <a:rPr lang="en-US" altLang="zh-TW" b="1" baseline="30000" dirty="0">
                <a:latin typeface="SimHei" panose="02010609060101010101" pitchFamily="49" charset="-122"/>
                <a:ea typeface="SimHei" panose="02010609060101010101" pitchFamily="49" charset="-122"/>
              </a:rPr>
              <a:t>12 </a:t>
            </a:r>
            <a:r>
              <a:rPr lang="zh-TW" altLang="en-US" dirty="0">
                <a:latin typeface="SimHei" panose="02010609060101010101" pitchFamily="49" charset="-122"/>
                <a:ea typeface="SimHei" panose="02010609060101010101" pitchFamily="49" charset="-122"/>
              </a:rPr>
              <a:t>所以，自己以為站得穩的須要謹慎，免得跌倒。 </a:t>
            </a:r>
            <a:r>
              <a:rPr lang="en-US" altLang="zh-TW" b="1" baseline="30000" dirty="0">
                <a:latin typeface="SimHei" panose="02010609060101010101" pitchFamily="49" charset="-122"/>
                <a:ea typeface="SimHei" panose="02010609060101010101" pitchFamily="49" charset="-122"/>
              </a:rPr>
              <a:t>13 </a:t>
            </a:r>
            <a:r>
              <a:rPr lang="zh-TW" altLang="en-US" dirty="0">
                <a:latin typeface="SimHei" panose="02010609060101010101" pitchFamily="49" charset="-122"/>
                <a:ea typeface="SimHei" panose="02010609060101010101" pitchFamily="49" charset="-122"/>
              </a:rPr>
              <a:t>你們所遇見的試探，無非是人所能受的。神是信實的，必不叫你們受試探過於所能受的，在受試探的時候，總要給你們開一條出路，叫你們能忍受得住。</a:t>
            </a:r>
            <a:r>
              <a:rPr lang="en-US" altLang="zh-TW" b="1" baseline="30000" dirty="0">
                <a:latin typeface="SimHei" panose="02010609060101010101" pitchFamily="49" charset="-122"/>
                <a:ea typeface="SimHei" panose="02010609060101010101" pitchFamily="49" charset="-122"/>
              </a:rPr>
              <a:t>14 </a:t>
            </a:r>
            <a:r>
              <a:rPr lang="zh-TW" altLang="en-US" dirty="0">
                <a:latin typeface="SimHei" panose="02010609060101010101" pitchFamily="49" charset="-122"/>
                <a:ea typeface="SimHei" panose="02010609060101010101" pitchFamily="49" charset="-122"/>
              </a:rPr>
              <a:t>我所親愛的弟兄啊，你們要逃避拜偶像的事。</a:t>
            </a:r>
            <a:endParaRPr lang="en-US" altLang="zh-TW" dirty="0">
              <a:latin typeface="SimHei" panose="02010609060101010101" pitchFamily="49" charset="-122"/>
              <a:ea typeface="SimHei" panose="02010609060101010101" pitchFamily="49" charset="-122"/>
            </a:endParaRPr>
          </a:p>
          <a:p>
            <a:pPr marL="0" indent="0">
              <a:lnSpc>
                <a:spcPct val="150000"/>
              </a:lnSpc>
              <a:spcBef>
                <a:spcPts val="0"/>
              </a:spcBef>
              <a:buNone/>
            </a:pPr>
            <a:r>
              <a:rPr lang="en-US" b="1" baseline="30000" dirty="0"/>
              <a:t>12 </a:t>
            </a:r>
            <a:r>
              <a:rPr lang="en-US" dirty="0">
                <a:highlight>
                  <a:srgbClr val="FFFF00"/>
                </a:highlight>
              </a:rPr>
              <a:t>So</a:t>
            </a:r>
            <a:r>
              <a:rPr lang="en-US" dirty="0"/>
              <a:t>, if you think you are standing firm, be careful that you don’t fall!</a:t>
            </a:r>
            <a:endParaRPr lang="en-US" altLang="zh-TW" dirty="0"/>
          </a:p>
          <a:p>
            <a:pPr marL="0" indent="0">
              <a:lnSpc>
                <a:spcPct val="150000"/>
              </a:lnSpc>
              <a:spcBef>
                <a:spcPts val="0"/>
              </a:spcBef>
              <a:buNone/>
            </a:pPr>
            <a:r>
              <a:rPr lang="en-US" b="1" baseline="30000" dirty="0"/>
              <a:t>14 </a:t>
            </a:r>
            <a:r>
              <a:rPr lang="en-US" dirty="0">
                <a:highlight>
                  <a:srgbClr val="FFFF00"/>
                </a:highlight>
              </a:rPr>
              <a:t>Therefore</a:t>
            </a:r>
            <a:r>
              <a:rPr lang="en-US" dirty="0"/>
              <a:t>, my dear friends, flee from idolatry.</a:t>
            </a:r>
          </a:p>
        </p:txBody>
      </p:sp>
    </p:spTree>
    <p:extLst>
      <p:ext uri="{BB962C8B-B14F-4D97-AF65-F5344CB8AC3E}">
        <p14:creationId xmlns:p14="http://schemas.microsoft.com/office/powerpoint/2010/main" val="3009978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DE37ACD6-0B44-4183-A47C-7EDC48EDAA95}"/>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C910EF-DB1B-4A0C-A814-3CE6A2C02966}"/>
              </a:ext>
            </a:extLst>
          </p:cNvPr>
          <p:cNvSpPr>
            <a:spLocks noGrp="1"/>
          </p:cNvSpPr>
          <p:nvPr>
            <p:ph type="title"/>
          </p:nvPr>
        </p:nvSpPr>
        <p:spPr>
          <a:xfrm>
            <a:off x="442298" y="197861"/>
            <a:ext cx="8259404" cy="1325563"/>
          </a:xfrm>
        </p:spPr>
        <p:txBody>
          <a:bodyPr>
            <a:normAutofit fontScale="90000"/>
          </a:bodyPr>
          <a:lstStyle/>
          <a:p>
            <a:pPr algn="ctr">
              <a:lnSpc>
                <a:spcPct val="120000"/>
              </a:lnSpc>
            </a:pPr>
            <a:r>
              <a:rPr lang="zh-TW" altLang="en-US" sz="4000" dirty="0">
                <a:latin typeface="SimHei" panose="02010609060101010101" pitchFamily="49" charset="-122"/>
                <a:ea typeface="SimHei" panose="02010609060101010101" pitchFamily="49" charset="-122"/>
              </a:rPr>
              <a:t>神是信實的，必不叫你們受試探過於所能受的</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0E59DB26-5FF0-4746-8A23-D0FE35461E59}"/>
              </a:ext>
            </a:extLst>
          </p:cNvPr>
          <p:cNvSpPr>
            <a:spLocks noGrp="1"/>
          </p:cNvSpPr>
          <p:nvPr>
            <p:ph idx="1"/>
          </p:nvPr>
        </p:nvSpPr>
        <p:spPr>
          <a:xfrm>
            <a:off x="442298" y="1849106"/>
            <a:ext cx="8259404" cy="5008894"/>
          </a:xfrm>
        </p:spPr>
        <p:txBody>
          <a:bodyPr>
            <a:normAutofit/>
          </a:bodyPr>
          <a:lstStyle/>
          <a:p>
            <a:pPr marL="0" indent="0">
              <a:lnSpc>
                <a:spcPct val="130000"/>
              </a:lnSpc>
              <a:spcBef>
                <a:spcPts val="0"/>
              </a:spcBef>
              <a:buNone/>
            </a:pPr>
            <a:r>
              <a:rPr lang="zh-TW" altLang="en-US" dirty="0">
                <a:solidFill>
                  <a:schemeClr val="accent2"/>
                </a:solidFill>
                <a:latin typeface="SimHei" panose="02010609060101010101" pitchFamily="49" charset="-122"/>
                <a:ea typeface="SimHei" panose="02010609060101010101" pitchFamily="49" charset="-122"/>
              </a:rPr>
              <a:t>人被試探，不可說「我是被神試探」，因為神不能被惡試探，他也不試探人。但各人被試探，乃是被自己的私慾牽引、誘惑的。   雅各書 </a:t>
            </a:r>
            <a:r>
              <a:rPr lang="en-US" altLang="zh-TW" dirty="0">
                <a:solidFill>
                  <a:schemeClr val="accent2"/>
                </a:solidFill>
                <a:latin typeface="SimHei" panose="02010609060101010101" pitchFamily="49" charset="-122"/>
                <a:ea typeface="SimHei" panose="02010609060101010101" pitchFamily="49" charset="-122"/>
              </a:rPr>
              <a:t>1:13-14</a:t>
            </a:r>
          </a:p>
          <a:p>
            <a:pPr marL="0" indent="0">
              <a:lnSpc>
                <a:spcPct val="130000"/>
              </a:lnSpc>
              <a:spcBef>
                <a:spcPts val="0"/>
              </a:spcBef>
              <a:buNone/>
            </a:pPr>
            <a:r>
              <a:rPr lang="zh-TW" altLang="en-US" dirty="0">
                <a:solidFill>
                  <a:srgbClr val="00B0F0"/>
                </a:solidFill>
                <a:latin typeface="SimHei" panose="02010609060101010101" pitchFamily="49" charset="-122"/>
                <a:ea typeface="SimHei" panose="02010609060101010101" pitchFamily="49" charset="-122"/>
              </a:rPr>
              <a:t>不叫我們遇見試探，救我們脫離凶惡。 太</a:t>
            </a:r>
            <a:r>
              <a:rPr lang="en-US" altLang="zh-TW" dirty="0">
                <a:solidFill>
                  <a:srgbClr val="00B0F0"/>
                </a:solidFill>
                <a:latin typeface="SimHei" panose="02010609060101010101" pitchFamily="49" charset="-122"/>
                <a:ea typeface="SimHei" panose="02010609060101010101" pitchFamily="49" charset="-122"/>
              </a:rPr>
              <a:t>6:13</a:t>
            </a:r>
          </a:p>
          <a:p>
            <a:pPr marL="0" indent="0">
              <a:lnSpc>
                <a:spcPct val="130000"/>
              </a:lnSpc>
              <a:spcBef>
                <a:spcPts val="0"/>
              </a:spcBef>
              <a:buNone/>
            </a:pPr>
            <a:r>
              <a:rPr lang="zh-TW" altLang="en-US" dirty="0">
                <a:solidFill>
                  <a:schemeClr val="accent2"/>
                </a:solidFill>
                <a:latin typeface="SimHei" panose="02010609060101010101" pitchFamily="49" charset="-122"/>
                <a:ea typeface="SimHei" panose="02010609060101010101" pitchFamily="49" charset="-122"/>
              </a:rPr>
              <a:t>耶和華對撒旦說：「凡他所有的都在你手中，只是不可伸手加害於他。」   約伯記 </a:t>
            </a:r>
            <a:r>
              <a:rPr lang="en-US" altLang="zh-TW" dirty="0">
                <a:solidFill>
                  <a:schemeClr val="accent2"/>
                </a:solidFill>
                <a:latin typeface="SimHei" panose="02010609060101010101" pitchFamily="49" charset="-122"/>
                <a:ea typeface="SimHei" panose="02010609060101010101" pitchFamily="49" charset="-122"/>
              </a:rPr>
              <a:t>1:12</a:t>
            </a:r>
          </a:p>
          <a:p>
            <a:pPr marL="0" indent="0">
              <a:lnSpc>
                <a:spcPct val="130000"/>
              </a:lnSpc>
              <a:spcBef>
                <a:spcPts val="0"/>
              </a:spcBef>
              <a:buNone/>
            </a:pPr>
            <a:r>
              <a:rPr lang="zh-TW" altLang="en-US" dirty="0">
                <a:solidFill>
                  <a:srgbClr val="00B0F0"/>
                </a:solidFill>
                <a:latin typeface="SimHei" panose="02010609060101010101" pitchFamily="49" charset="-122"/>
                <a:ea typeface="SimHei" panose="02010609060101010101" pitchFamily="49" charset="-122"/>
              </a:rPr>
              <a:t>耶和華對撒旦說：「他在你手中，只要存留他的性命。」   約伯記 </a:t>
            </a:r>
            <a:r>
              <a:rPr lang="en-US" altLang="zh-TW" dirty="0">
                <a:solidFill>
                  <a:srgbClr val="00B0F0"/>
                </a:solidFill>
                <a:latin typeface="SimHei" panose="02010609060101010101" pitchFamily="49" charset="-122"/>
                <a:ea typeface="SimHei" panose="02010609060101010101" pitchFamily="49" charset="-122"/>
              </a:rPr>
              <a:t>2:6</a:t>
            </a:r>
            <a:endParaRPr lang="en-US" dirty="0">
              <a:solidFill>
                <a:srgbClr val="00B0F0"/>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55818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84404EA-7739-45B8-A1EE-6130C2464FA4}"/>
              </a:ext>
            </a:extLst>
          </p:cNvPr>
          <p:cNvGraphicFramePr>
            <a:graphicFrameLocks noGrp="1"/>
          </p:cNvGraphicFramePr>
          <p:nvPr>
            <p:ph idx="1"/>
            <p:extLst>
              <p:ext uri="{D42A27DB-BD31-4B8C-83A1-F6EECF244321}">
                <p14:modId xmlns:p14="http://schemas.microsoft.com/office/powerpoint/2010/main" val="3100331346"/>
              </p:ext>
            </p:extLst>
          </p:nvPr>
        </p:nvGraphicFramePr>
        <p:xfrm>
          <a:off x="0" y="0"/>
          <a:ext cx="9144000" cy="6858000"/>
        </p:xfrm>
        <a:graphic>
          <a:graphicData uri="http://schemas.openxmlformats.org/drawingml/2006/table">
            <a:tbl>
              <a:tblPr firstRow="1" bandRow="1">
                <a:tableStyleId>{5C22544A-7EE6-4342-B048-85BDC9FD1C3A}</a:tableStyleId>
              </a:tblPr>
              <a:tblGrid>
                <a:gridCol w="1706881">
                  <a:extLst>
                    <a:ext uri="{9D8B030D-6E8A-4147-A177-3AD203B41FA5}">
                      <a16:colId xmlns:a16="http://schemas.microsoft.com/office/drawing/2014/main" val="1975686952"/>
                    </a:ext>
                  </a:extLst>
                </a:gridCol>
                <a:gridCol w="2855287">
                  <a:extLst>
                    <a:ext uri="{9D8B030D-6E8A-4147-A177-3AD203B41FA5}">
                      <a16:colId xmlns:a16="http://schemas.microsoft.com/office/drawing/2014/main" val="1524421961"/>
                    </a:ext>
                  </a:extLst>
                </a:gridCol>
                <a:gridCol w="2448232">
                  <a:extLst>
                    <a:ext uri="{9D8B030D-6E8A-4147-A177-3AD203B41FA5}">
                      <a16:colId xmlns:a16="http://schemas.microsoft.com/office/drawing/2014/main" val="3297353135"/>
                    </a:ext>
                  </a:extLst>
                </a:gridCol>
                <a:gridCol w="2133600">
                  <a:extLst>
                    <a:ext uri="{9D8B030D-6E8A-4147-A177-3AD203B41FA5}">
                      <a16:colId xmlns:a16="http://schemas.microsoft.com/office/drawing/2014/main" val="252436997"/>
                    </a:ext>
                  </a:extLst>
                </a:gridCol>
              </a:tblGrid>
              <a:tr h="1363146">
                <a:tc gridSpan="4">
                  <a:txBody>
                    <a:bodyPr/>
                    <a:lstStyle/>
                    <a:p>
                      <a:pPr algn="ctr">
                        <a:lnSpc>
                          <a:spcPct val="120000"/>
                        </a:lnSpc>
                      </a:pPr>
                      <a:r>
                        <a:rPr lang="zh-TW" altLang="en-US" sz="2800" b="0" i="0" kern="1200" dirty="0">
                          <a:solidFill>
                            <a:schemeClr val="lt1"/>
                          </a:solidFill>
                          <a:effectLst/>
                          <a:latin typeface="SimHei" panose="02010609060101010101" pitchFamily="49" charset="-122"/>
                          <a:ea typeface="SimHei" panose="02010609060101010101" pitchFamily="49" charset="-122"/>
                          <a:cs typeface="+mn-cs"/>
                        </a:rPr>
                        <a:t>你們不能喝主的杯，又喝鬼的杯；不能吃主的筵席，又吃鬼的筵席。</a:t>
                      </a:r>
                      <a:endParaRPr lang="en-US" sz="2800" dirty="0">
                        <a:latin typeface="SimHei" panose="02010609060101010101" pitchFamily="49" charset="-122"/>
                        <a:ea typeface="SimHei" panose="02010609060101010101" pitchFamily="49" charset="-122"/>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19505445"/>
                  </a:ext>
                </a:extLst>
              </a:tr>
              <a:tr h="2179838">
                <a:tc>
                  <a:txBody>
                    <a:bodyPr/>
                    <a:lstStyle/>
                    <a:p>
                      <a:pPr>
                        <a:lnSpc>
                          <a:spcPct val="130000"/>
                        </a:lnSpc>
                      </a:pPr>
                      <a:r>
                        <a:rPr lang="zh-TW" altLang="en-US" sz="2400" dirty="0">
                          <a:latin typeface="SimHei" panose="02010609060101010101" pitchFamily="49" charset="-122"/>
                          <a:ea typeface="SimHei" panose="02010609060101010101" pitchFamily="49" charset="-122"/>
                        </a:rPr>
                        <a:t>信徒</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杯</a:t>
                      </a:r>
                      <a:r>
                        <a:rPr lang="en-US" altLang="zh-TW" sz="2400" dirty="0">
                          <a:latin typeface="SimHei" panose="02010609060101010101" pitchFamily="49" charset="-122"/>
                          <a:ea typeface="SimHei" panose="02010609060101010101" pitchFamily="49" charset="-122"/>
                        </a:rPr>
                        <a:t>:</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同領基督的血</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主為我們流血</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餅</a:t>
                      </a:r>
                      <a:r>
                        <a:rPr lang="en-US" altLang="zh-TW" sz="2400" dirty="0">
                          <a:latin typeface="SimHei" panose="02010609060101010101" pitchFamily="49" charset="-122"/>
                          <a:ea typeface="SimHei" panose="02010609060101010101" pitchFamily="49" charset="-122"/>
                        </a:rPr>
                        <a:t>:</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同領基督的身體</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主為我們捨身</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我們雖多，仍是一個餅、一個身體，因為我們都是分受這一個餅。</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主的</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筵席</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a:lnSpc>
                          <a:spcPct val="130000"/>
                        </a:lnSpc>
                      </a:pPr>
                      <a:r>
                        <a:rPr lang="zh-TW" altLang="en-US" sz="2400" dirty="0">
                          <a:latin typeface="SimHei" panose="02010609060101010101" pitchFamily="49" charset="-122"/>
                          <a:ea typeface="SimHei" panose="02010609060101010101" pitchFamily="49" charset="-122"/>
                        </a:rPr>
                        <a:t>與基督聯合</a:t>
                      </a: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2746319824"/>
                  </a:ext>
                </a:extLst>
              </a:tr>
              <a:tr h="1043269">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1425742255"/>
                  </a:ext>
                </a:extLst>
              </a:tr>
              <a:tr h="1096436">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3096983054"/>
                  </a:ext>
                </a:extLst>
              </a:tr>
              <a:tr h="1175311">
                <a:tc gridSpan="4">
                  <a:txBody>
                    <a:bodyPr/>
                    <a:lstStyle/>
                    <a:p>
                      <a:pPr algn="ctr">
                        <a:lnSpc>
                          <a:spcPct val="120000"/>
                        </a:lnSpc>
                      </a:pPr>
                      <a:endParaRPr lang="en-US" altLang="zh-TW" sz="3200" b="0" i="0" kern="1200" dirty="0">
                        <a:solidFill>
                          <a:srgbClr val="FF0000"/>
                        </a:solidFill>
                        <a:effectLst/>
                        <a:latin typeface="SimHei" panose="02010609060101010101" pitchFamily="49" charset="-122"/>
                        <a:ea typeface="SimHei" panose="02010609060101010101" pitchFamily="49" charset="-122"/>
                        <a:cs typeface="+mn-cs"/>
                      </a:endParaRPr>
                    </a:p>
                  </a:txBody>
                  <a:tcPr anchor="ctr"/>
                </a:tc>
                <a:tc hMerge="1">
                  <a:txBody>
                    <a:bodyPr/>
                    <a:lstStyle/>
                    <a:p>
                      <a:endParaRPr lang="en-US" sz="2800" dirty="0">
                        <a:latin typeface="SimHei" panose="02010609060101010101" pitchFamily="49" charset="-122"/>
                        <a:ea typeface="SimHei" panose="02010609060101010101" pitchFamily="49" charset="-122"/>
                      </a:endParaRPr>
                    </a:p>
                  </a:txBody>
                  <a:tcPr/>
                </a:tc>
                <a:tc hMerge="1">
                  <a:txBody>
                    <a:bodyPr/>
                    <a:lstStyle/>
                    <a:p>
                      <a:endParaRPr lang="en-US" sz="2800" dirty="0">
                        <a:latin typeface="SimHei" panose="02010609060101010101" pitchFamily="49" charset="-122"/>
                        <a:ea typeface="SimHei" panose="02010609060101010101" pitchFamily="49" charset="-122"/>
                      </a:endParaRPr>
                    </a:p>
                  </a:txBody>
                  <a:tcPr/>
                </a:tc>
                <a:tc hMerge="1">
                  <a:txBody>
                    <a:bodyPr/>
                    <a:lstStyle/>
                    <a:p>
                      <a:endParaRPr lang="en-US" sz="28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604542339"/>
                  </a:ext>
                </a:extLst>
              </a:tr>
            </a:tbl>
          </a:graphicData>
        </a:graphic>
      </p:graphicFrame>
    </p:spTree>
    <p:extLst>
      <p:ext uri="{BB962C8B-B14F-4D97-AF65-F5344CB8AC3E}">
        <p14:creationId xmlns:p14="http://schemas.microsoft.com/office/powerpoint/2010/main" val="364973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84404EA-7739-45B8-A1EE-6130C2464FA4}"/>
              </a:ext>
            </a:extLst>
          </p:cNvPr>
          <p:cNvGraphicFramePr>
            <a:graphicFrameLocks noGrp="1"/>
          </p:cNvGraphicFramePr>
          <p:nvPr>
            <p:ph idx="1"/>
            <p:extLst>
              <p:ext uri="{D42A27DB-BD31-4B8C-83A1-F6EECF244321}">
                <p14:modId xmlns:p14="http://schemas.microsoft.com/office/powerpoint/2010/main" val="1185988762"/>
              </p:ext>
            </p:extLst>
          </p:nvPr>
        </p:nvGraphicFramePr>
        <p:xfrm>
          <a:off x="0" y="0"/>
          <a:ext cx="9144000" cy="6858000"/>
        </p:xfrm>
        <a:graphic>
          <a:graphicData uri="http://schemas.openxmlformats.org/drawingml/2006/table">
            <a:tbl>
              <a:tblPr firstRow="1" bandRow="1">
                <a:tableStyleId>{5C22544A-7EE6-4342-B048-85BDC9FD1C3A}</a:tableStyleId>
              </a:tblPr>
              <a:tblGrid>
                <a:gridCol w="1706881">
                  <a:extLst>
                    <a:ext uri="{9D8B030D-6E8A-4147-A177-3AD203B41FA5}">
                      <a16:colId xmlns:a16="http://schemas.microsoft.com/office/drawing/2014/main" val="1975686952"/>
                    </a:ext>
                  </a:extLst>
                </a:gridCol>
                <a:gridCol w="2855287">
                  <a:extLst>
                    <a:ext uri="{9D8B030D-6E8A-4147-A177-3AD203B41FA5}">
                      <a16:colId xmlns:a16="http://schemas.microsoft.com/office/drawing/2014/main" val="1524421961"/>
                    </a:ext>
                  </a:extLst>
                </a:gridCol>
                <a:gridCol w="2448232">
                  <a:extLst>
                    <a:ext uri="{9D8B030D-6E8A-4147-A177-3AD203B41FA5}">
                      <a16:colId xmlns:a16="http://schemas.microsoft.com/office/drawing/2014/main" val="3297353135"/>
                    </a:ext>
                  </a:extLst>
                </a:gridCol>
                <a:gridCol w="2133600">
                  <a:extLst>
                    <a:ext uri="{9D8B030D-6E8A-4147-A177-3AD203B41FA5}">
                      <a16:colId xmlns:a16="http://schemas.microsoft.com/office/drawing/2014/main" val="252436997"/>
                    </a:ext>
                  </a:extLst>
                </a:gridCol>
              </a:tblGrid>
              <a:tr h="1363146">
                <a:tc gridSpan="4">
                  <a:txBody>
                    <a:bodyPr/>
                    <a:lstStyle/>
                    <a:p>
                      <a:pPr algn="ctr">
                        <a:lnSpc>
                          <a:spcPct val="120000"/>
                        </a:lnSpc>
                      </a:pPr>
                      <a:r>
                        <a:rPr lang="zh-TW" altLang="en-US" sz="2800" b="0" i="0" kern="1200" dirty="0">
                          <a:solidFill>
                            <a:schemeClr val="lt1"/>
                          </a:solidFill>
                          <a:effectLst/>
                          <a:latin typeface="SimHei" panose="02010609060101010101" pitchFamily="49" charset="-122"/>
                          <a:ea typeface="SimHei" panose="02010609060101010101" pitchFamily="49" charset="-122"/>
                          <a:cs typeface="+mn-cs"/>
                        </a:rPr>
                        <a:t>你們不能喝主的杯，又喝鬼的杯；不能吃主的筵席，又吃鬼的筵席。</a:t>
                      </a:r>
                      <a:endParaRPr lang="en-US" sz="2800" dirty="0">
                        <a:latin typeface="SimHei" panose="02010609060101010101" pitchFamily="49" charset="-122"/>
                        <a:ea typeface="SimHei" panose="02010609060101010101" pitchFamily="49" charset="-122"/>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19505445"/>
                  </a:ext>
                </a:extLst>
              </a:tr>
              <a:tr h="2179838">
                <a:tc>
                  <a:txBody>
                    <a:bodyPr/>
                    <a:lstStyle/>
                    <a:p>
                      <a:pPr>
                        <a:lnSpc>
                          <a:spcPct val="130000"/>
                        </a:lnSpc>
                      </a:pPr>
                      <a:r>
                        <a:rPr lang="zh-TW" altLang="en-US" sz="2400" dirty="0">
                          <a:latin typeface="SimHei" panose="02010609060101010101" pitchFamily="49" charset="-122"/>
                          <a:ea typeface="SimHei" panose="02010609060101010101" pitchFamily="49" charset="-122"/>
                        </a:rPr>
                        <a:t>信徒</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杯</a:t>
                      </a:r>
                      <a:r>
                        <a:rPr lang="en-US" altLang="zh-TW" sz="2400" dirty="0">
                          <a:latin typeface="SimHei" panose="02010609060101010101" pitchFamily="49" charset="-122"/>
                          <a:ea typeface="SimHei" panose="02010609060101010101" pitchFamily="49" charset="-122"/>
                        </a:rPr>
                        <a:t>:</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同領基督的血</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主為我們流血</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餅</a:t>
                      </a:r>
                      <a:r>
                        <a:rPr lang="en-US" altLang="zh-TW" sz="2400" dirty="0">
                          <a:latin typeface="SimHei" panose="02010609060101010101" pitchFamily="49" charset="-122"/>
                          <a:ea typeface="SimHei" panose="02010609060101010101" pitchFamily="49" charset="-122"/>
                        </a:rPr>
                        <a:t>:</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同領基督的身體</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主為我們捨身</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我們雖多，仍是一個餅、一個身體，因為我們都是分受這一個餅。</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主的</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筵席</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a:lnSpc>
                          <a:spcPct val="130000"/>
                        </a:lnSpc>
                      </a:pPr>
                      <a:r>
                        <a:rPr lang="zh-TW" altLang="en-US" sz="2400" dirty="0">
                          <a:latin typeface="SimHei" panose="02010609060101010101" pitchFamily="49" charset="-122"/>
                          <a:ea typeface="SimHei" panose="02010609060101010101" pitchFamily="49" charset="-122"/>
                        </a:rPr>
                        <a:t>與基督聯合</a:t>
                      </a: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2746319824"/>
                  </a:ext>
                </a:extLst>
              </a:tr>
              <a:tr h="1043269">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屬肉體的</a:t>
                      </a:r>
                      <a:r>
                        <a:rPr lang="zh-TW" altLang="en-US" sz="2400" b="0" i="0" u="sng" kern="1200" dirty="0">
                          <a:solidFill>
                            <a:schemeClr val="dk1"/>
                          </a:solidFill>
                          <a:effectLst/>
                          <a:latin typeface="SimHei" panose="02010609060101010101" pitchFamily="49" charset="-122"/>
                          <a:ea typeface="SimHei" panose="02010609060101010101" pitchFamily="49" charset="-122"/>
                          <a:cs typeface="+mn-cs"/>
                        </a:rPr>
                        <a:t>以色列</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人</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吃祭物</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在祭壇上有份</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dirty="0">
                          <a:latin typeface="SimHei" panose="02010609060101010101" pitchFamily="49" charset="-122"/>
                          <a:ea typeface="SimHei" panose="02010609060101010101" pitchFamily="49" charset="-122"/>
                        </a:rPr>
                        <a:t>神的祭壇</a:t>
                      </a:r>
                      <a:r>
                        <a:rPr lang="en-US" altLang="zh-TW" sz="2400" dirty="0">
                          <a:latin typeface="SimHei" panose="02010609060101010101" pitchFamily="49" charset="-122"/>
                          <a:ea typeface="SimHei" panose="02010609060101010101" pitchFamily="49" charset="-122"/>
                        </a:rPr>
                        <a:t>,</a:t>
                      </a:r>
                      <a:r>
                        <a:rPr lang="zh-TW" altLang="en-US" sz="2400" dirty="0">
                          <a:latin typeface="SimHei" panose="02010609060101010101" pitchFamily="49" charset="-122"/>
                          <a:ea typeface="SimHei" panose="02010609060101010101" pitchFamily="49" charset="-122"/>
                        </a:rPr>
                        <a:t> 與神有份</a:t>
                      </a: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1425742255"/>
                  </a:ext>
                </a:extLst>
              </a:tr>
              <a:tr h="1096436">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3096983054"/>
                  </a:ext>
                </a:extLst>
              </a:tr>
              <a:tr h="1175311">
                <a:tc gridSpan="4">
                  <a:txBody>
                    <a:bodyPr/>
                    <a:lstStyle/>
                    <a:p>
                      <a:pPr algn="ctr">
                        <a:lnSpc>
                          <a:spcPct val="120000"/>
                        </a:lnSpc>
                      </a:pPr>
                      <a:endParaRPr lang="en-US" altLang="zh-TW" sz="3200" b="0" i="0" kern="1200" dirty="0">
                        <a:solidFill>
                          <a:srgbClr val="FF0000"/>
                        </a:solidFill>
                        <a:effectLst/>
                        <a:latin typeface="SimHei" panose="02010609060101010101" pitchFamily="49" charset="-122"/>
                        <a:ea typeface="SimHei" panose="02010609060101010101" pitchFamily="49" charset="-122"/>
                        <a:cs typeface="+mn-cs"/>
                      </a:endParaRPr>
                    </a:p>
                  </a:txBody>
                  <a:tcPr anchor="ctr"/>
                </a:tc>
                <a:tc hMerge="1">
                  <a:txBody>
                    <a:bodyPr/>
                    <a:lstStyle/>
                    <a:p>
                      <a:endParaRPr lang="en-US" sz="2800" dirty="0">
                        <a:latin typeface="SimHei" panose="02010609060101010101" pitchFamily="49" charset="-122"/>
                        <a:ea typeface="SimHei" panose="02010609060101010101" pitchFamily="49" charset="-122"/>
                      </a:endParaRPr>
                    </a:p>
                  </a:txBody>
                  <a:tcPr/>
                </a:tc>
                <a:tc hMerge="1">
                  <a:txBody>
                    <a:bodyPr/>
                    <a:lstStyle/>
                    <a:p>
                      <a:endParaRPr lang="en-US" sz="2800" dirty="0">
                        <a:latin typeface="SimHei" panose="02010609060101010101" pitchFamily="49" charset="-122"/>
                        <a:ea typeface="SimHei" panose="02010609060101010101" pitchFamily="49" charset="-122"/>
                      </a:endParaRPr>
                    </a:p>
                  </a:txBody>
                  <a:tcPr/>
                </a:tc>
                <a:tc hMerge="1">
                  <a:txBody>
                    <a:bodyPr/>
                    <a:lstStyle/>
                    <a:p>
                      <a:endParaRPr lang="en-US" sz="28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604542339"/>
                  </a:ext>
                </a:extLst>
              </a:tr>
            </a:tbl>
          </a:graphicData>
        </a:graphic>
      </p:graphicFrame>
    </p:spTree>
    <p:extLst>
      <p:ext uri="{BB962C8B-B14F-4D97-AF65-F5344CB8AC3E}">
        <p14:creationId xmlns:p14="http://schemas.microsoft.com/office/powerpoint/2010/main" val="216807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84404EA-7739-45B8-A1EE-6130C2464FA4}"/>
              </a:ext>
            </a:extLst>
          </p:cNvPr>
          <p:cNvGraphicFramePr>
            <a:graphicFrameLocks noGrp="1"/>
          </p:cNvGraphicFramePr>
          <p:nvPr>
            <p:ph idx="1"/>
            <p:extLst>
              <p:ext uri="{D42A27DB-BD31-4B8C-83A1-F6EECF244321}">
                <p14:modId xmlns:p14="http://schemas.microsoft.com/office/powerpoint/2010/main" val="2402321441"/>
              </p:ext>
            </p:extLst>
          </p:nvPr>
        </p:nvGraphicFramePr>
        <p:xfrm>
          <a:off x="0" y="0"/>
          <a:ext cx="9144000" cy="6858000"/>
        </p:xfrm>
        <a:graphic>
          <a:graphicData uri="http://schemas.openxmlformats.org/drawingml/2006/table">
            <a:tbl>
              <a:tblPr firstRow="1" bandRow="1">
                <a:tableStyleId>{5C22544A-7EE6-4342-B048-85BDC9FD1C3A}</a:tableStyleId>
              </a:tblPr>
              <a:tblGrid>
                <a:gridCol w="1706881">
                  <a:extLst>
                    <a:ext uri="{9D8B030D-6E8A-4147-A177-3AD203B41FA5}">
                      <a16:colId xmlns:a16="http://schemas.microsoft.com/office/drawing/2014/main" val="1975686952"/>
                    </a:ext>
                  </a:extLst>
                </a:gridCol>
                <a:gridCol w="2855287">
                  <a:extLst>
                    <a:ext uri="{9D8B030D-6E8A-4147-A177-3AD203B41FA5}">
                      <a16:colId xmlns:a16="http://schemas.microsoft.com/office/drawing/2014/main" val="1524421961"/>
                    </a:ext>
                  </a:extLst>
                </a:gridCol>
                <a:gridCol w="2448232">
                  <a:extLst>
                    <a:ext uri="{9D8B030D-6E8A-4147-A177-3AD203B41FA5}">
                      <a16:colId xmlns:a16="http://schemas.microsoft.com/office/drawing/2014/main" val="3297353135"/>
                    </a:ext>
                  </a:extLst>
                </a:gridCol>
                <a:gridCol w="2133600">
                  <a:extLst>
                    <a:ext uri="{9D8B030D-6E8A-4147-A177-3AD203B41FA5}">
                      <a16:colId xmlns:a16="http://schemas.microsoft.com/office/drawing/2014/main" val="252436997"/>
                    </a:ext>
                  </a:extLst>
                </a:gridCol>
              </a:tblGrid>
              <a:tr h="1363146">
                <a:tc gridSpan="4">
                  <a:txBody>
                    <a:bodyPr/>
                    <a:lstStyle/>
                    <a:p>
                      <a:pPr algn="ctr">
                        <a:lnSpc>
                          <a:spcPct val="120000"/>
                        </a:lnSpc>
                      </a:pPr>
                      <a:r>
                        <a:rPr lang="zh-TW" altLang="en-US" sz="2800" b="0" i="0" kern="1200" dirty="0">
                          <a:solidFill>
                            <a:schemeClr val="lt1"/>
                          </a:solidFill>
                          <a:effectLst/>
                          <a:latin typeface="SimHei" panose="02010609060101010101" pitchFamily="49" charset="-122"/>
                          <a:ea typeface="SimHei" panose="02010609060101010101" pitchFamily="49" charset="-122"/>
                          <a:cs typeface="+mn-cs"/>
                        </a:rPr>
                        <a:t>你們不能喝主的杯，又喝鬼的杯；不能吃主的筵席，又吃鬼的筵席。</a:t>
                      </a:r>
                      <a:endParaRPr lang="en-US" sz="2800" dirty="0">
                        <a:latin typeface="SimHei" panose="02010609060101010101" pitchFamily="49" charset="-122"/>
                        <a:ea typeface="SimHei" panose="02010609060101010101" pitchFamily="49" charset="-122"/>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19505445"/>
                  </a:ext>
                </a:extLst>
              </a:tr>
              <a:tr h="2179838">
                <a:tc>
                  <a:txBody>
                    <a:bodyPr/>
                    <a:lstStyle/>
                    <a:p>
                      <a:pPr>
                        <a:lnSpc>
                          <a:spcPct val="130000"/>
                        </a:lnSpc>
                      </a:pPr>
                      <a:r>
                        <a:rPr lang="zh-TW" altLang="en-US" sz="2400" dirty="0">
                          <a:latin typeface="SimHei" panose="02010609060101010101" pitchFamily="49" charset="-122"/>
                          <a:ea typeface="SimHei" panose="02010609060101010101" pitchFamily="49" charset="-122"/>
                        </a:rPr>
                        <a:t>信徒</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杯</a:t>
                      </a:r>
                      <a:r>
                        <a:rPr lang="en-US" altLang="zh-TW" sz="2400" dirty="0">
                          <a:latin typeface="SimHei" panose="02010609060101010101" pitchFamily="49" charset="-122"/>
                          <a:ea typeface="SimHei" panose="02010609060101010101" pitchFamily="49" charset="-122"/>
                        </a:rPr>
                        <a:t>:</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同領基督的血</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主為我們流血</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餅</a:t>
                      </a:r>
                      <a:r>
                        <a:rPr lang="en-US" altLang="zh-TW" sz="2400" dirty="0">
                          <a:latin typeface="SimHei" panose="02010609060101010101" pitchFamily="49" charset="-122"/>
                          <a:ea typeface="SimHei" panose="02010609060101010101" pitchFamily="49" charset="-122"/>
                        </a:rPr>
                        <a:t>:</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同領基督的身體</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主為我們捨身</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我們雖多，仍是一個餅、一個身體，因為我們都是分受這一個餅。</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主的</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筵席</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a:lnSpc>
                          <a:spcPct val="130000"/>
                        </a:lnSpc>
                      </a:pPr>
                      <a:r>
                        <a:rPr lang="zh-TW" altLang="en-US" sz="2400" dirty="0">
                          <a:latin typeface="SimHei" panose="02010609060101010101" pitchFamily="49" charset="-122"/>
                          <a:ea typeface="SimHei" panose="02010609060101010101" pitchFamily="49" charset="-122"/>
                        </a:rPr>
                        <a:t>與基督聯合</a:t>
                      </a: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2746319824"/>
                  </a:ext>
                </a:extLst>
              </a:tr>
              <a:tr h="1043269">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屬肉體的</a:t>
                      </a:r>
                      <a:r>
                        <a:rPr lang="zh-TW" altLang="en-US" sz="2400" b="0" i="0" u="sng" kern="1200" dirty="0">
                          <a:solidFill>
                            <a:schemeClr val="dk1"/>
                          </a:solidFill>
                          <a:effectLst/>
                          <a:latin typeface="SimHei" panose="02010609060101010101" pitchFamily="49" charset="-122"/>
                          <a:ea typeface="SimHei" panose="02010609060101010101" pitchFamily="49" charset="-122"/>
                          <a:cs typeface="+mn-cs"/>
                        </a:rPr>
                        <a:t>以色列</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人</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吃祭物</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在祭壇上有份</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dirty="0">
                          <a:latin typeface="SimHei" panose="02010609060101010101" pitchFamily="49" charset="-122"/>
                          <a:ea typeface="SimHei" panose="02010609060101010101" pitchFamily="49" charset="-122"/>
                        </a:rPr>
                        <a:t>神的祭壇</a:t>
                      </a:r>
                      <a:r>
                        <a:rPr lang="en-US" altLang="zh-TW" sz="2400" dirty="0">
                          <a:latin typeface="SimHei" panose="02010609060101010101" pitchFamily="49" charset="-122"/>
                          <a:ea typeface="SimHei" panose="02010609060101010101" pitchFamily="49" charset="-122"/>
                        </a:rPr>
                        <a:t>,</a:t>
                      </a:r>
                      <a:r>
                        <a:rPr lang="zh-TW" altLang="en-US" sz="2400" dirty="0">
                          <a:latin typeface="SimHei" panose="02010609060101010101" pitchFamily="49" charset="-122"/>
                          <a:ea typeface="SimHei" panose="02010609060101010101" pitchFamily="49" charset="-122"/>
                        </a:rPr>
                        <a:t> 與神有份</a:t>
                      </a: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1425742255"/>
                  </a:ext>
                </a:extLst>
              </a:tr>
              <a:tr h="1096436">
                <a:tc>
                  <a:txBody>
                    <a:bodyPr/>
                    <a:lstStyle/>
                    <a:p>
                      <a:pPr>
                        <a:lnSpc>
                          <a:spcPct val="130000"/>
                        </a:lnSpc>
                      </a:pPr>
                      <a:r>
                        <a:rPr lang="zh-TW" altLang="en-US" sz="2400" dirty="0">
                          <a:latin typeface="SimHei" panose="02010609060101010101" pitchFamily="49" charset="-122"/>
                          <a:ea typeface="SimHei" panose="02010609060101010101" pitchFamily="49" charset="-122"/>
                        </a:rPr>
                        <a:t>外邦人</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獻祭</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祭鬼</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kern="1200" dirty="0">
                          <a:solidFill>
                            <a:schemeClr val="dk1"/>
                          </a:solidFill>
                          <a:latin typeface="SimHei" panose="02010609060101010101" pitchFamily="49" charset="-122"/>
                          <a:ea typeface="SimHei" panose="02010609060101010101" pitchFamily="49" charset="-122"/>
                          <a:cs typeface="+mn-cs"/>
                        </a:rPr>
                        <a:t>鬼的筵席</a:t>
                      </a:r>
                      <a:endParaRPr lang="en-US" altLang="zh-TW" sz="2400" kern="1200" dirty="0">
                        <a:solidFill>
                          <a:schemeClr val="dk1"/>
                        </a:solidFill>
                        <a:latin typeface="SimHei" panose="02010609060101010101" pitchFamily="49" charset="-122"/>
                        <a:ea typeface="SimHei" panose="02010609060101010101" pitchFamily="49" charset="-122"/>
                        <a:cs typeface="+mn-cs"/>
                      </a:endParaRPr>
                    </a:p>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與鬼相交</a:t>
                      </a: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3096983054"/>
                  </a:ext>
                </a:extLst>
              </a:tr>
              <a:tr h="1175311">
                <a:tc gridSpan="4">
                  <a:txBody>
                    <a:bodyPr/>
                    <a:lstStyle/>
                    <a:p>
                      <a:pPr algn="ctr">
                        <a:lnSpc>
                          <a:spcPct val="120000"/>
                        </a:lnSpc>
                      </a:pPr>
                      <a:r>
                        <a:rPr lang="en-US" altLang="zh-TW" sz="2800" b="1" i="0" kern="1200" baseline="30000" dirty="0">
                          <a:solidFill>
                            <a:schemeClr val="dk1"/>
                          </a:solidFill>
                          <a:effectLst/>
                          <a:latin typeface="SimHei" panose="02010609060101010101" pitchFamily="49" charset="-122"/>
                          <a:ea typeface="SimHei" panose="02010609060101010101" pitchFamily="49" charset="-122"/>
                          <a:cs typeface="+mn-cs"/>
                        </a:rPr>
                        <a:t> </a:t>
                      </a:r>
                      <a:endParaRPr lang="en-US" altLang="zh-TW" sz="3200" b="0" i="0" kern="1200" dirty="0">
                        <a:solidFill>
                          <a:srgbClr val="FF0000"/>
                        </a:solidFill>
                        <a:effectLst/>
                        <a:latin typeface="SimHei" panose="02010609060101010101" pitchFamily="49" charset="-122"/>
                        <a:ea typeface="SimHei" panose="02010609060101010101" pitchFamily="49" charset="-122"/>
                        <a:cs typeface="+mn-cs"/>
                      </a:endParaRPr>
                    </a:p>
                  </a:txBody>
                  <a:tcPr anchor="ctr"/>
                </a:tc>
                <a:tc hMerge="1">
                  <a:txBody>
                    <a:bodyPr/>
                    <a:lstStyle/>
                    <a:p>
                      <a:endParaRPr lang="en-US" sz="2800" dirty="0">
                        <a:latin typeface="SimHei" panose="02010609060101010101" pitchFamily="49" charset="-122"/>
                        <a:ea typeface="SimHei" panose="02010609060101010101" pitchFamily="49" charset="-122"/>
                      </a:endParaRPr>
                    </a:p>
                  </a:txBody>
                  <a:tcPr/>
                </a:tc>
                <a:tc hMerge="1">
                  <a:txBody>
                    <a:bodyPr/>
                    <a:lstStyle/>
                    <a:p>
                      <a:endParaRPr lang="en-US" sz="2800" dirty="0">
                        <a:latin typeface="SimHei" panose="02010609060101010101" pitchFamily="49" charset="-122"/>
                        <a:ea typeface="SimHei" panose="02010609060101010101" pitchFamily="49" charset="-122"/>
                      </a:endParaRPr>
                    </a:p>
                  </a:txBody>
                  <a:tcPr/>
                </a:tc>
                <a:tc hMerge="1">
                  <a:txBody>
                    <a:bodyPr/>
                    <a:lstStyle/>
                    <a:p>
                      <a:endParaRPr lang="en-US" sz="28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604542339"/>
                  </a:ext>
                </a:extLst>
              </a:tr>
            </a:tbl>
          </a:graphicData>
        </a:graphic>
      </p:graphicFrame>
    </p:spTree>
    <p:extLst>
      <p:ext uri="{BB962C8B-B14F-4D97-AF65-F5344CB8AC3E}">
        <p14:creationId xmlns:p14="http://schemas.microsoft.com/office/powerpoint/2010/main" val="50524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84404EA-7739-45B8-A1EE-6130C2464FA4}"/>
              </a:ext>
            </a:extLst>
          </p:cNvPr>
          <p:cNvGraphicFramePr>
            <a:graphicFrameLocks noGrp="1"/>
          </p:cNvGraphicFramePr>
          <p:nvPr>
            <p:ph idx="1"/>
            <p:extLst>
              <p:ext uri="{D42A27DB-BD31-4B8C-83A1-F6EECF244321}">
                <p14:modId xmlns:p14="http://schemas.microsoft.com/office/powerpoint/2010/main" val="3395952142"/>
              </p:ext>
            </p:extLst>
          </p:nvPr>
        </p:nvGraphicFramePr>
        <p:xfrm>
          <a:off x="0" y="0"/>
          <a:ext cx="9144000" cy="6861180"/>
        </p:xfrm>
        <a:graphic>
          <a:graphicData uri="http://schemas.openxmlformats.org/drawingml/2006/table">
            <a:tbl>
              <a:tblPr firstRow="1" bandRow="1">
                <a:tableStyleId>{5C22544A-7EE6-4342-B048-85BDC9FD1C3A}</a:tableStyleId>
              </a:tblPr>
              <a:tblGrid>
                <a:gridCol w="1706881">
                  <a:extLst>
                    <a:ext uri="{9D8B030D-6E8A-4147-A177-3AD203B41FA5}">
                      <a16:colId xmlns:a16="http://schemas.microsoft.com/office/drawing/2014/main" val="1975686952"/>
                    </a:ext>
                  </a:extLst>
                </a:gridCol>
                <a:gridCol w="2855287">
                  <a:extLst>
                    <a:ext uri="{9D8B030D-6E8A-4147-A177-3AD203B41FA5}">
                      <a16:colId xmlns:a16="http://schemas.microsoft.com/office/drawing/2014/main" val="1524421961"/>
                    </a:ext>
                  </a:extLst>
                </a:gridCol>
                <a:gridCol w="2448232">
                  <a:extLst>
                    <a:ext uri="{9D8B030D-6E8A-4147-A177-3AD203B41FA5}">
                      <a16:colId xmlns:a16="http://schemas.microsoft.com/office/drawing/2014/main" val="3297353135"/>
                    </a:ext>
                  </a:extLst>
                </a:gridCol>
                <a:gridCol w="2133600">
                  <a:extLst>
                    <a:ext uri="{9D8B030D-6E8A-4147-A177-3AD203B41FA5}">
                      <a16:colId xmlns:a16="http://schemas.microsoft.com/office/drawing/2014/main" val="252436997"/>
                    </a:ext>
                  </a:extLst>
                </a:gridCol>
              </a:tblGrid>
              <a:tr h="1297540">
                <a:tc gridSpan="4">
                  <a:txBody>
                    <a:bodyPr/>
                    <a:lstStyle/>
                    <a:p>
                      <a:pPr algn="ctr">
                        <a:lnSpc>
                          <a:spcPct val="120000"/>
                        </a:lnSpc>
                      </a:pPr>
                      <a:r>
                        <a:rPr lang="zh-TW" altLang="en-US" sz="2800" b="0" i="0" kern="1200" dirty="0">
                          <a:solidFill>
                            <a:schemeClr val="lt1"/>
                          </a:solidFill>
                          <a:effectLst/>
                          <a:latin typeface="SimHei" panose="02010609060101010101" pitchFamily="49" charset="-122"/>
                          <a:ea typeface="SimHei" panose="02010609060101010101" pitchFamily="49" charset="-122"/>
                          <a:cs typeface="+mn-cs"/>
                        </a:rPr>
                        <a:t>你們不能喝主的杯，又喝鬼的杯；不能吃主的筵席，又吃鬼的筵席。</a:t>
                      </a:r>
                      <a:endParaRPr lang="en-US" sz="2800" dirty="0">
                        <a:latin typeface="SimHei" panose="02010609060101010101" pitchFamily="49" charset="-122"/>
                        <a:ea typeface="SimHei" panose="02010609060101010101" pitchFamily="49" charset="-122"/>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19505445"/>
                  </a:ext>
                </a:extLst>
              </a:tr>
              <a:tr h="2074925">
                <a:tc>
                  <a:txBody>
                    <a:bodyPr/>
                    <a:lstStyle/>
                    <a:p>
                      <a:pPr>
                        <a:lnSpc>
                          <a:spcPct val="130000"/>
                        </a:lnSpc>
                      </a:pPr>
                      <a:r>
                        <a:rPr lang="zh-TW" altLang="en-US" sz="2400" dirty="0">
                          <a:latin typeface="SimHei" panose="02010609060101010101" pitchFamily="49" charset="-122"/>
                          <a:ea typeface="SimHei" panose="02010609060101010101" pitchFamily="49" charset="-122"/>
                        </a:rPr>
                        <a:t>信徒</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杯</a:t>
                      </a:r>
                      <a:r>
                        <a:rPr lang="en-US" altLang="zh-TW" sz="2400" dirty="0">
                          <a:latin typeface="SimHei" panose="02010609060101010101" pitchFamily="49" charset="-122"/>
                          <a:ea typeface="SimHei" panose="02010609060101010101" pitchFamily="49" charset="-122"/>
                        </a:rPr>
                        <a:t>:</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同領基督的血</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主為我們流血</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餅</a:t>
                      </a:r>
                      <a:r>
                        <a:rPr lang="en-US" altLang="zh-TW" sz="2400" dirty="0">
                          <a:latin typeface="SimHei" panose="02010609060101010101" pitchFamily="49" charset="-122"/>
                          <a:ea typeface="SimHei" panose="02010609060101010101" pitchFamily="49" charset="-122"/>
                        </a:rPr>
                        <a:t>:</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同領基督的身體</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主為我們捨身</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我們雖多，仍是一個餅、一個身體，因為我們都是分受這一個餅。</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主的</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筵席</a:t>
                      </a:r>
                      <a:endParaRPr lang="en-US" altLang="zh-TW" sz="2400" b="0" i="0" kern="1200" dirty="0">
                        <a:solidFill>
                          <a:schemeClr val="dk1"/>
                        </a:solidFill>
                        <a:effectLst/>
                        <a:latin typeface="SimHei" panose="02010609060101010101" pitchFamily="49" charset="-122"/>
                        <a:ea typeface="SimHei" panose="02010609060101010101" pitchFamily="49" charset="-122"/>
                        <a:cs typeface="+mn-cs"/>
                      </a:endParaRPr>
                    </a:p>
                    <a:p>
                      <a:pPr>
                        <a:lnSpc>
                          <a:spcPct val="130000"/>
                        </a:lnSpc>
                      </a:pPr>
                      <a:r>
                        <a:rPr lang="zh-TW" altLang="en-US" sz="2400" dirty="0">
                          <a:latin typeface="SimHei" panose="02010609060101010101" pitchFamily="49" charset="-122"/>
                          <a:ea typeface="SimHei" panose="02010609060101010101" pitchFamily="49" charset="-122"/>
                        </a:rPr>
                        <a:t>與基督聯合</a:t>
                      </a: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2746319824"/>
                  </a:ext>
                </a:extLst>
              </a:tr>
              <a:tr h="993058">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屬肉體的</a:t>
                      </a:r>
                      <a:r>
                        <a:rPr lang="zh-TW" altLang="en-US" sz="2400" b="0" i="0" u="sng" kern="1200" dirty="0">
                          <a:solidFill>
                            <a:schemeClr val="dk1"/>
                          </a:solidFill>
                          <a:effectLst/>
                          <a:latin typeface="SimHei" panose="02010609060101010101" pitchFamily="49" charset="-122"/>
                          <a:ea typeface="SimHei" panose="02010609060101010101" pitchFamily="49" charset="-122"/>
                          <a:cs typeface="+mn-cs"/>
                        </a:rPr>
                        <a:t>以色列</a:t>
                      </a: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人</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吃祭物</a:t>
                      </a:r>
                      <a:endParaRPr lang="en-US" sz="24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在祭壇上有份</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dirty="0">
                          <a:latin typeface="SimHei" panose="02010609060101010101" pitchFamily="49" charset="-122"/>
                          <a:ea typeface="SimHei" panose="02010609060101010101" pitchFamily="49" charset="-122"/>
                        </a:rPr>
                        <a:t>神的祭壇</a:t>
                      </a:r>
                      <a:r>
                        <a:rPr lang="en-US" altLang="zh-TW" sz="2400" dirty="0">
                          <a:latin typeface="SimHei" panose="02010609060101010101" pitchFamily="49" charset="-122"/>
                          <a:ea typeface="SimHei" panose="02010609060101010101" pitchFamily="49" charset="-122"/>
                        </a:rPr>
                        <a:t>,</a:t>
                      </a:r>
                      <a:r>
                        <a:rPr lang="zh-TW" altLang="en-US" sz="2400" dirty="0">
                          <a:latin typeface="SimHei" panose="02010609060101010101" pitchFamily="49" charset="-122"/>
                          <a:ea typeface="SimHei" panose="02010609060101010101" pitchFamily="49" charset="-122"/>
                        </a:rPr>
                        <a:t> 與神有份</a:t>
                      </a: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1425742255"/>
                  </a:ext>
                </a:extLst>
              </a:tr>
              <a:tr h="1043666">
                <a:tc>
                  <a:txBody>
                    <a:bodyPr/>
                    <a:lstStyle/>
                    <a:p>
                      <a:pPr>
                        <a:lnSpc>
                          <a:spcPct val="130000"/>
                        </a:lnSpc>
                      </a:pPr>
                      <a:r>
                        <a:rPr lang="zh-TW" altLang="en-US" sz="2400" dirty="0">
                          <a:latin typeface="SimHei" panose="02010609060101010101" pitchFamily="49" charset="-122"/>
                          <a:ea typeface="SimHei" panose="02010609060101010101" pitchFamily="49" charset="-122"/>
                        </a:rPr>
                        <a:t>外邦人</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獻祭</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祭鬼</a:t>
                      </a:r>
                      <a:endParaRPr lang="en-US" sz="2400" dirty="0">
                        <a:latin typeface="SimHei" panose="02010609060101010101" pitchFamily="49" charset="-122"/>
                        <a:ea typeface="SimHei" panose="02010609060101010101" pitchFamily="49" charset="-122"/>
                      </a:endParaRPr>
                    </a:p>
                  </a:txBody>
                  <a:tcPr anchor="ctr"/>
                </a:tc>
                <a:tc>
                  <a:txBody>
                    <a:bodyPr/>
                    <a:lstStyle/>
                    <a:p>
                      <a:pPr>
                        <a:lnSpc>
                          <a:spcPct val="130000"/>
                        </a:lnSpc>
                      </a:pPr>
                      <a:r>
                        <a:rPr lang="zh-TW" altLang="en-US" sz="2400" kern="1200" dirty="0">
                          <a:solidFill>
                            <a:schemeClr val="dk1"/>
                          </a:solidFill>
                          <a:latin typeface="SimHei" panose="02010609060101010101" pitchFamily="49" charset="-122"/>
                          <a:ea typeface="SimHei" panose="02010609060101010101" pitchFamily="49" charset="-122"/>
                          <a:cs typeface="+mn-cs"/>
                        </a:rPr>
                        <a:t>鬼的筵席</a:t>
                      </a:r>
                      <a:endParaRPr lang="en-US" altLang="zh-TW" sz="2400" kern="1200" dirty="0">
                        <a:solidFill>
                          <a:schemeClr val="dk1"/>
                        </a:solidFill>
                        <a:latin typeface="SimHei" panose="02010609060101010101" pitchFamily="49" charset="-122"/>
                        <a:ea typeface="SimHei" panose="02010609060101010101" pitchFamily="49" charset="-122"/>
                        <a:cs typeface="+mn-cs"/>
                      </a:endParaRPr>
                    </a:p>
                    <a:p>
                      <a:pPr>
                        <a:lnSpc>
                          <a:spcPct val="130000"/>
                        </a:lnSpc>
                      </a:pPr>
                      <a:r>
                        <a:rPr lang="zh-TW" altLang="en-US" sz="2400" b="0" i="0" kern="1200" dirty="0">
                          <a:solidFill>
                            <a:schemeClr val="dk1"/>
                          </a:solidFill>
                          <a:effectLst/>
                          <a:latin typeface="SimHei" panose="02010609060101010101" pitchFamily="49" charset="-122"/>
                          <a:ea typeface="SimHei" panose="02010609060101010101" pitchFamily="49" charset="-122"/>
                          <a:cs typeface="+mn-cs"/>
                        </a:rPr>
                        <a:t>與鬼相交</a:t>
                      </a:r>
                      <a:endParaRPr lang="en-US" sz="24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3096983054"/>
                  </a:ext>
                </a:extLst>
              </a:tr>
              <a:tr h="1118745">
                <a:tc gridSpan="4">
                  <a:txBody>
                    <a:bodyPr/>
                    <a:lstStyle/>
                    <a:p>
                      <a:pPr algn="ctr">
                        <a:lnSpc>
                          <a:spcPct val="120000"/>
                        </a:lnSpc>
                      </a:pPr>
                      <a:r>
                        <a:rPr lang="en-US" altLang="zh-TW" sz="2800" b="1" i="0" kern="1200" baseline="30000" dirty="0">
                          <a:solidFill>
                            <a:schemeClr val="dk1"/>
                          </a:solidFill>
                          <a:effectLst/>
                          <a:latin typeface="SimHei" panose="02010609060101010101" pitchFamily="49" charset="-122"/>
                          <a:ea typeface="SimHei" panose="02010609060101010101" pitchFamily="49" charset="-122"/>
                          <a:cs typeface="+mn-cs"/>
                        </a:rPr>
                        <a:t> </a:t>
                      </a:r>
                      <a:r>
                        <a:rPr lang="zh-TW" altLang="en-US" sz="2800" b="0" i="0" kern="1200" dirty="0">
                          <a:solidFill>
                            <a:schemeClr val="dk1"/>
                          </a:solidFill>
                          <a:effectLst/>
                          <a:latin typeface="SimHei" panose="02010609060101010101" pitchFamily="49" charset="-122"/>
                          <a:ea typeface="SimHei" panose="02010609060101010101" pitchFamily="49" charset="-122"/>
                          <a:cs typeface="+mn-cs"/>
                        </a:rPr>
                        <a:t>我們可惹主的憤恨嗎</a:t>
                      </a:r>
                      <a:r>
                        <a:rPr lang="en-US" altLang="zh-TW" sz="2800" b="0" i="0" kern="1200" dirty="0">
                          <a:solidFill>
                            <a:schemeClr val="dk1"/>
                          </a:solidFill>
                          <a:effectLst/>
                          <a:latin typeface="SimHei" panose="02010609060101010101" pitchFamily="49" charset="-122"/>
                          <a:ea typeface="SimHei" panose="02010609060101010101" pitchFamily="49" charset="-122"/>
                          <a:cs typeface="+mn-cs"/>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2800" b="0" i="0" kern="1200" dirty="0">
                          <a:solidFill>
                            <a:schemeClr val="dk1"/>
                          </a:solidFill>
                          <a:effectLst/>
                          <a:latin typeface="+mn-lt"/>
                          <a:ea typeface="SimHei" panose="02010609060101010101" pitchFamily="49" charset="-122"/>
                          <a:cs typeface="+mn-cs"/>
                        </a:rPr>
                        <a:t>Are we trying to arouse the Lord’s jealousy?</a:t>
                      </a:r>
                      <a:endParaRPr lang="en-US" sz="4000" dirty="0">
                        <a:latin typeface="+mn-lt"/>
                        <a:ea typeface="SimHei" panose="02010609060101010101" pitchFamily="49" charset="-122"/>
                      </a:endParaRPr>
                    </a:p>
                    <a:p>
                      <a:pPr algn="ctr">
                        <a:lnSpc>
                          <a:spcPct val="120000"/>
                        </a:lnSpc>
                      </a:pPr>
                      <a:r>
                        <a:rPr lang="zh-TW" altLang="en-US" sz="2000" b="0" i="0" kern="1200" dirty="0">
                          <a:solidFill>
                            <a:srgbClr val="FF0000"/>
                          </a:solidFill>
                          <a:effectLst/>
                          <a:latin typeface="+mn-lt"/>
                          <a:ea typeface="+mn-ea"/>
                          <a:cs typeface="+mn-cs"/>
                        </a:rPr>
                        <a:t>不可跪拜那些像，也不可侍奉它，因為我耶和華你的神是忌邪的神。   出</a:t>
                      </a:r>
                      <a:r>
                        <a:rPr lang="en-US" altLang="zh-TW" sz="2000" b="0" i="0" kern="1200" dirty="0">
                          <a:solidFill>
                            <a:srgbClr val="FF0000"/>
                          </a:solidFill>
                          <a:effectLst/>
                          <a:latin typeface="+mn-lt"/>
                          <a:ea typeface="+mn-ea"/>
                          <a:cs typeface="+mn-cs"/>
                        </a:rPr>
                        <a:t>20:5</a:t>
                      </a:r>
                      <a:endParaRPr lang="en-US" altLang="zh-TW" sz="3200" b="0" i="0" kern="1200" dirty="0">
                        <a:solidFill>
                          <a:srgbClr val="FF0000"/>
                        </a:solidFill>
                        <a:effectLst/>
                        <a:latin typeface="SimHei" panose="02010609060101010101" pitchFamily="49" charset="-122"/>
                        <a:ea typeface="SimHei" panose="02010609060101010101" pitchFamily="49" charset="-122"/>
                        <a:cs typeface="+mn-cs"/>
                      </a:endParaRPr>
                    </a:p>
                  </a:txBody>
                  <a:tcPr anchor="ctr"/>
                </a:tc>
                <a:tc hMerge="1">
                  <a:txBody>
                    <a:bodyPr/>
                    <a:lstStyle/>
                    <a:p>
                      <a:endParaRPr lang="en-US" sz="2800" dirty="0">
                        <a:latin typeface="SimHei" panose="02010609060101010101" pitchFamily="49" charset="-122"/>
                        <a:ea typeface="SimHei" panose="02010609060101010101" pitchFamily="49" charset="-122"/>
                      </a:endParaRPr>
                    </a:p>
                  </a:txBody>
                  <a:tcPr/>
                </a:tc>
                <a:tc hMerge="1">
                  <a:txBody>
                    <a:bodyPr/>
                    <a:lstStyle/>
                    <a:p>
                      <a:endParaRPr lang="en-US" sz="2800" dirty="0">
                        <a:latin typeface="SimHei" panose="02010609060101010101" pitchFamily="49" charset="-122"/>
                        <a:ea typeface="SimHei" panose="02010609060101010101" pitchFamily="49" charset="-122"/>
                      </a:endParaRPr>
                    </a:p>
                  </a:txBody>
                  <a:tcPr/>
                </a:tc>
                <a:tc hMerge="1">
                  <a:txBody>
                    <a:bodyPr/>
                    <a:lstStyle/>
                    <a:p>
                      <a:endParaRPr lang="en-US" sz="28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604542339"/>
                  </a:ext>
                </a:extLst>
              </a:tr>
            </a:tbl>
          </a:graphicData>
        </a:graphic>
      </p:graphicFrame>
    </p:spTree>
    <p:extLst>
      <p:ext uri="{BB962C8B-B14F-4D97-AF65-F5344CB8AC3E}">
        <p14:creationId xmlns:p14="http://schemas.microsoft.com/office/powerpoint/2010/main" val="191712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56C0A11E-CCF5-42AF-B8DF-CF82C3A432F3}"/>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0BB48F-51AF-4D5B-8C50-02EC4F5099B8}"/>
              </a:ext>
            </a:extLst>
          </p:cNvPr>
          <p:cNvSpPr>
            <a:spLocks noGrp="1"/>
          </p:cNvSpPr>
          <p:nvPr>
            <p:ph type="title"/>
          </p:nvPr>
        </p:nvSpPr>
        <p:spPr>
          <a:xfrm>
            <a:off x="456893" y="365125"/>
            <a:ext cx="8230214" cy="1325563"/>
          </a:xfrm>
        </p:spPr>
        <p:txBody>
          <a:bodyPr>
            <a:normAutofit fontScale="90000"/>
          </a:bodyPr>
          <a:lstStyle/>
          <a:p>
            <a:pPr algn="ctr">
              <a:lnSpc>
                <a:spcPct val="120000"/>
              </a:lnSpc>
            </a:pPr>
            <a:r>
              <a:rPr lang="zh-TW" altLang="en-US" sz="4000" dirty="0">
                <a:solidFill>
                  <a:schemeClr val="accent2">
                    <a:lumMod val="75000"/>
                  </a:schemeClr>
                </a:solidFill>
                <a:latin typeface="SimHei" panose="02010609060101010101" pitchFamily="49" charset="-122"/>
                <a:ea typeface="SimHei" panose="02010609060101010101" pitchFamily="49" charset="-122"/>
              </a:rPr>
              <a:t>魔鬼邪靈藉著偶像控制人心</a:t>
            </a:r>
            <a:r>
              <a:rPr lang="en-US" altLang="zh-TW" sz="4000" dirty="0">
                <a:solidFill>
                  <a:schemeClr val="accent2">
                    <a:lumMod val="75000"/>
                  </a:schemeClr>
                </a:solidFill>
                <a:latin typeface="SimHei" panose="02010609060101010101" pitchFamily="49" charset="-122"/>
                <a:ea typeface="SimHei" panose="02010609060101010101" pitchFamily="49" charset="-122"/>
              </a:rPr>
              <a:t>,</a:t>
            </a:r>
            <a:r>
              <a:rPr lang="zh-TW" altLang="en-US" sz="4000" dirty="0">
                <a:solidFill>
                  <a:schemeClr val="accent2">
                    <a:lumMod val="75000"/>
                  </a:schemeClr>
                </a:solidFill>
                <a:latin typeface="SimHei" panose="02010609060101010101" pitchFamily="49" charset="-122"/>
                <a:ea typeface="SimHei" panose="02010609060101010101" pitchFamily="49" charset="-122"/>
              </a:rPr>
              <a:t>我們要靠主得勝</a:t>
            </a:r>
            <a:r>
              <a:rPr lang="en-US" altLang="zh-TW" sz="4000" dirty="0">
                <a:solidFill>
                  <a:schemeClr val="accent2">
                    <a:lumMod val="75000"/>
                  </a:schemeClr>
                </a:solidFill>
                <a:latin typeface="SimHei" panose="02010609060101010101" pitchFamily="49" charset="-122"/>
                <a:ea typeface="SimHei" panose="02010609060101010101" pitchFamily="49" charset="-122"/>
              </a:rPr>
              <a:t>!</a:t>
            </a:r>
            <a:endParaRPr lang="en-US" sz="4000" dirty="0">
              <a:solidFill>
                <a:schemeClr val="accent2">
                  <a:lumMod val="75000"/>
                </a:schemeClr>
              </a:solidFill>
            </a:endParaRPr>
          </a:p>
        </p:txBody>
      </p:sp>
      <p:sp>
        <p:nvSpPr>
          <p:cNvPr id="3" name="Content Placeholder 2">
            <a:extLst>
              <a:ext uri="{FF2B5EF4-FFF2-40B4-BE49-F238E27FC236}">
                <a16:creationId xmlns:a16="http://schemas.microsoft.com/office/drawing/2014/main" id="{03D08381-C917-4ED7-8C10-58C493A839B2}"/>
              </a:ext>
            </a:extLst>
          </p:cNvPr>
          <p:cNvSpPr>
            <a:spLocks noGrp="1"/>
          </p:cNvSpPr>
          <p:nvPr>
            <p:ph idx="1"/>
          </p:nvPr>
        </p:nvSpPr>
        <p:spPr>
          <a:xfrm>
            <a:off x="456892" y="1858937"/>
            <a:ext cx="8230215" cy="4830814"/>
          </a:xfrm>
        </p:spPr>
        <p:txBody>
          <a:bodyPr>
            <a:normAutofit/>
          </a:bodyPr>
          <a:lstStyle/>
          <a:p>
            <a:pPr>
              <a:lnSpc>
                <a:spcPct val="160000"/>
              </a:lnSpc>
            </a:pPr>
            <a:r>
              <a:rPr lang="zh-TW" altLang="en-US" dirty="0">
                <a:latin typeface="SimHei" panose="02010609060101010101" pitchFamily="49" charset="-122"/>
                <a:ea typeface="SimHei" panose="02010609060101010101" pitchFamily="49" charset="-122"/>
              </a:rPr>
              <a:t>我乃是說：外邦人</a:t>
            </a:r>
            <a:r>
              <a:rPr lang="zh-TW" altLang="en-US" dirty="0">
                <a:solidFill>
                  <a:srgbClr val="FF0000"/>
                </a:solidFill>
                <a:latin typeface="SimHei" panose="02010609060101010101" pitchFamily="49" charset="-122"/>
                <a:ea typeface="SimHei" panose="02010609060101010101" pitchFamily="49" charset="-122"/>
              </a:rPr>
              <a:t>所獻的祭是祭鬼</a:t>
            </a:r>
            <a:r>
              <a:rPr lang="zh-TW" altLang="en-US" dirty="0">
                <a:latin typeface="SimHei" panose="02010609060101010101" pitchFamily="49" charset="-122"/>
                <a:ea typeface="SimHei" panose="02010609060101010101" pitchFamily="49" charset="-122"/>
              </a:rPr>
              <a:t>，不是祭神。我不願意你們與鬼相交。  </a:t>
            </a:r>
            <a:r>
              <a:rPr lang="zh-TW" altLang="en-US" sz="2400" dirty="0">
                <a:latin typeface="SimHei" panose="02010609060101010101" pitchFamily="49" charset="-122"/>
                <a:ea typeface="SimHei" panose="02010609060101010101" pitchFamily="49" charset="-122"/>
              </a:rPr>
              <a:t>林前</a:t>
            </a:r>
            <a:r>
              <a:rPr lang="en-US" altLang="zh-TW" sz="2400" dirty="0">
                <a:latin typeface="SimHei" panose="02010609060101010101" pitchFamily="49" charset="-122"/>
                <a:ea typeface="SimHei" panose="02010609060101010101" pitchFamily="49" charset="-122"/>
              </a:rPr>
              <a:t>10:20</a:t>
            </a:r>
            <a:endParaRPr lang="en-US" altLang="zh-TW" dirty="0">
              <a:latin typeface="SimHei" panose="02010609060101010101" pitchFamily="49" charset="-122"/>
              <a:ea typeface="SimHei" panose="02010609060101010101" pitchFamily="49" charset="-122"/>
            </a:endParaRPr>
          </a:p>
          <a:p>
            <a:pPr>
              <a:lnSpc>
                <a:spcPct val="160000"/>
              </a:lnSpc>
              <a:spcBef>
                <a:spcPts val="0"/>
              </a:spcBef>
            </a:pPr>
            <a:r>
              <a:rPr lang="zh-TW" altLang="en-US" dirty="0">
                <a:latin typeface="SimHei" panose="02010609060101010101" pitchFamily="49" charset="-122"/>
                <a:ea typeface="SimHei" panose="02010609060101010101" pitchFamily="49" charset="-122"/>
              </a:rPr>
              <a:t>聖靈明說，在後來的時候，必有人離棄真道，聽從那引誘人的</a:t>
            </a:r>
            <a:r>
              <a:rPr lang="zh-TW" altLang="en-US" dirty="0">
                <a:solidFill>
                  <a:srgbClr val="FF0000"/>
                </a:solidFill>
                <a:latin typeface="SimHei" panose="02010609060101010101" pitchFamily="49" charset="-122"/>
                <a:ea typeface="SimHei" panose="02010609060101010101" pitchFamily="49" charset="-122"/>
              </a:rPr>
              <a:t>邪靈和鬼魔</a:t>
            </a:r>
            <a:r>
              <a:rPr lang="zh-TW" altLang="en-US" dirty="0">
                <a:latin typeface="SimHei" panose="02010609060101010101" pitchFamily="49" charset="-122"/>
                <a:ea typeface="SimHei" panose="02010609060101010101" pitchFamily="49" charset="-122"/>
              </a:rPr>
              <a:t>的道理。 </a:t>
            </a:r>
            <a:r>
              <a:rPr lang="zh-TW" altLang="en-US" sz="2400" dirty="0">
                <a:latin typeface="SimHei" panose="02010609060101010101" pitchFamily="49" charset="-122"/>
                <a:ea typeface="SimHei" panose="02010609060101010101" pitchFamily="49" charset="-122"/>
              </a:rPr>
              <a:t>提前</a:t>
            </a:r>
            <a:r>
              <a:rPr lang="en-US" altLang="zh-TW" sz="2400" dirty="0">
                <a:latin typeface="SimHei" panose="02010609060101010101" pitchFamily="49" charset="-122"/>
                <a:ea typeface="SimHei" panose="02010609060101010101" pitchFamily="49" charset="-122"/>
              </a:rPr>
              <a:t>4:1</a:t>
            </a:r>
            <a:endParaRPr lang="en-US" altLang="zh-TW" dirty="0">
              <a:latin typeface="SimHei" panose="02010609060101010101" pitchFamily="49" charset="-122"/>
              <a:ea typeface="SimHei" panose="02010609060101010101" pitchFamily="49" charset="-122"/>
            </a:endParaRPr>
          </a:p>
          <a:p>
            <a:pPr>
              <a:lnSpc>
                <a:spcPct val="160000"/>
              </a:lnSpc>
              <a:spcBef>
                <a:spcPts val="0"/>
              </a:spcBef>
            </a:pPr>
            <a:r>
              <a:rPr lang="zh-TW" altLang="en-US" dirty="0">
                <a:latin typeface="SimHei" panose="02010609060101010101" pitchFamily="49" charset="-122"/>
                <a:ea typeface="SimHei" panose="02010609060101010101" pitchFamily="49" charset="-122"/>
              </a:rPr>
              <a:t>小子們哪，你們是屬神的，並且勝了他們；因為</a:t>
            </a:r>
            <a:r>
              <a:rPr lang="zh-TW" altLang="en-US" dirty="0">
                <a:solidFill>
                  <a:schemeClr val="accent2"/>
                </a:solidFill>
                <a:highlight>
                  <a:srgbClr val="00FF00"/>
                </a:highlight>
                <a:latin typeface="SimHei" panose="02010609060101010101" pitchFamily="49" charset="-122"/>
                <a:ea typeface="SimHei" panose="02010609060101010101" pitchFamily="49" charset="-122"/>
              </a:rPr>
              <a:t>那在你們裡面的，比那在世界上的更大</a:t>
            </a:r>
            <a:r>
              <a:rPr lang="zh-TW" altLang="en-US" dirty="0">
                <a:latin typeface="SimHei" panose="02010609060101010101" pitchFamily="49" charset="-122"/>
                <a:ea typeface="SimHei" panose="02010609060101010101" pitchFamily="49" charset="-122"/>
              </a:rPr>
              <a:t>。 </a:t>
            </a:r>
            <a:r>
              <a:rPr lang="zh-TW" altLang="en-US" sz="2400" dirty="0">
                <a:latin typeface="SimHei" panose="02010609060101010101" pitchFamily="49" charset="-122"/>
                <a:ea typeface="SimHei" panose="02010609060101010101" pitchFamily="49" charset="-122"/>
              </a:rPr>
              <a:t>約一</a:t>
            </a:r>
            <a:r>
              <a:rPr lang="en-US" altLang="zh-TW" sz="2400" dirty="0">
                <a:latin typeface="SimHei" panose="02010609060101010101" pitchFamily="49" charset="-122"/>
                <a:ea typeface="SimHei" panose="02010609060101010101" pitchFamily="49" charset="-122"/>
              </a:rPr>
              <a:t>4:4</a:t>
            </a:r>
          </a:p>
          <a:p>
            <a:pPr>
              <a:lnSpc>
                <a:spcPct val="160000"/>
              </a:lnSpc>
            </a:pPr>
            <a:endParaRPr lang="en-US" altLang="zh-TW" dirty="0">
              <a:latin typeface="SimHei" panose="02010609060101010101" pitchFamily="49" charset="-122"/>
              <a:ea typeface="SimHei" panose="02010609060101010101" pitchFamily="49" charset="-122"/>
            </a:endParaRPr>
          </a:p>
          <a:p>
            <a:pPr>
              <a:lnSpc>
                <a:spcPct val="160000"/>
              </a:lnSpc>
            </a:pPr>
            <a:endParaRPr lang="en-US"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73497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Origin of Halloween Colors | Blog">
            <a:extLst>
              <a:ext uri="{FF2B5EF4-FFF2-40B4-BE49-F238E27FC236}">
                <a16:creationId xmlns:a16="http://schemas.microsoft.com/office/drawing/2014/main" id="{E7597CB9-9EA2-4084-B4C5-3042C0AE21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37419"/>
            <a:ext cx="9144000" cy="46092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6C9F80-FD96-4892-A3A2-983BC800DB7C}"/>
              </a:ext>
            </a:extLst>
          </p:cNvPr>
          <p:cNvSpPr>
            <a:spLocks noGrp="1"/>
          </p:cNvSpPr>
          <p:nvPr>
            <p:ph type="title"/>
          </p:nvPr>
        </p:nvSpPr>
        <p:spPr>
          <a:xfrm>
            <a:off x="3189276" y="872367"/>
            <a:ext cx="2765448" cy="651632"/>
          </a:xfrm>
        </p:spPr>
        <p:txBody>
          <a:bodyPr>
            <a:normAutofit/>
          </a:bodyPr>
          <a:lstStyle/>
          <a:p>
            <a:pPr algn="ctr"/>
            <a:r>
              <a:rPr lang="en-US" altLang="zh-TW" sz="3200" dirty="0">
                <a:solidFill>
                  <a:schemeClr val="bg1"/>
                </a:solidFill>
              </a:rPr>
              <a:t>HALLOWEEN</a:t>
            </a:r>
            <a:endParaRPr lang="en-US" sz="3200" dirty="0">
              <a:solidFill>
                <a:schemeClr val="bg1"/>
              </a:solidFill>
            </a:endParaRPr>
          </a:p>
        </p:txBody>
      </p:sp>
      <p:grpSp>
        <p:nvGrpSpPr>
          <p:cNvPr id="4" name="Group 3">
            <a:extLst>
              <a:ext uri="{FF2B5EF4-FFF2-40B4-BE49-F238E27FC236}">
                <a16:creationId xmlns:a16="http://schemas.microsoft.com/office/drawing/2014/main" id="{9D88B3D7-3DB3-406C-AC84-D5DA905B4C0C}"/>
              </a:ext>
            </a:extLst>
          </p:cNvPr>
          <p:cNvGrpSpPr/>
          <p:nvPr/>
        </p:nvGrpSpPr>
        <p:grpSpPr>
          <a:xfrm>
            <a:off x="0" y="737419"/>
            <a:ext cx="9144000" cy="5600700"/>
            <a:chOff x="0" y="0"/>
            <a:chExt cx="9144000" cy="5600700"/>
          </a:xfrm>
        </p:grpSpPr>
        <p:pic>
          <p:nvPicPr>
            <p:cNvPr id="1028" name="Picture 4" descr="Harvest Festivals and Thanksgiving Celebrations - Blog In2English">
              <a:extLst>
                <a:ext uri="{FF2B5EF4-FFF2-40B4-BE49-F238E27FC236}">
                  <a16:creationId xmlns:a16="http://schemas.microsoft.com/office/drawing/2014/main" id="{76E35F18-914B-4DF5-BE5A-335568083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00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EFC6C25-9863-430B-89AC-174DF4C2DD17}"/>
                </a:ext>
              </a:extLst>
            </p:cNvPr>
            <p:cNvSpPr/>
            <p:nvPr/>
          </p:nvSpPr>
          <p:spPr>
            <a:xfrm>
              <a:off x="5184837" y="342671"/>
              <a:ext cx="3687291" cy="646331"/>
            </a:xfrm>
            <a:prstGeom prst="rect">
              <a:avLst/>
            </a:prstGeom>
          </p:spPr>
          <p:txBody>
            <a:bodyPr wrap="none">
              <a:spAutoFit/>
            </a:bodyPr>
            <a:lstStyle/>
            <a:p>
              <a:r>
                <a:rPr lang="en-US" altLang="zh-TW" sz="3600" dirty="0">
                  <a:solidFill>
                    <a:schemeClr val="accent2"/>
                  </a:solidFill>
                </a:rPr>
                <a:t>HARVEST</a:t>
              </a:r>
              <a:r>
                <a:rPr lang="zh-TW" altLang="en-US" sz="3600" dirty="0">
                  <a:solidFill>
                    <a:schemeClr val="accent2"/>
                  </a:solidFill>
                </a:rPr>
                <a:t> </a:t>
              </a:r>
              <a:r>
                <a:rPr lang="en-US" altLang="zh-TW" sz="3600" dirty="0">
                  <a:solidFill>
                    <a:schemeClr val="accent2"/>
                  </a:solidFill>
                </a:rPr>
                <a:t>FESTIVAL</a:t>
              </a:r>
              <a:endParaRPr lang="en-US" sz="3600" dirty="0">
                <a:solidFill>
                  <a:schemeClr val="accent2"/>
                </a:solidFill>
              </a:endParaRPr>
            </a:p>
          </p:txBody>
        </p:sp>
      </p:grpSp>
    </p:spTree>
    <p:extLst>
      <p:ext uri="{BB962C8B-B14F-4D97-AF65-F5344CB8AC3E}">
        <p14:creationId xmlns:p14="http://schemas.microsoft.com/office/powerpoint/2010/main" val="301967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FB065C8B-F1CF-4BB2-8E9F-2318C08AF761}"/>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59DCF6-C2E1-409D-9A55-7D9EDDF35276}"/>
              </a:ext>
            </a:extLst>
          </p:cNvPr>
          <p:cNvSpPr>
            <a:spLocks noGrp="1"/>
          </p:cNvSpPr>
          <p:nvPr>
            <p:ph type="title"/>
          </p:nvPr>
        </p:nvSpPr>
        <p:spPr>
          <a:xfrm>
            <a:off x="628650" y="18255"/>
            <a:ext cx="7886700" cy="1325563"/>
          </a:xfrm>
        </p:spPr>
        <p:txBody>
          <a:bodyPr>
            <a:normAutofit/>
          </a:bodyPr>
          <a:lstStyle/>
          <a:p>
            <a:r>
              <a:rPr lang="zh-TW" altLang="en-US" sz="4000" dirty="0">
                <a:latin typeface="SimHei" panose="02010609060101010101" pitchFamily="49" charset="-122"/>
                <a:ea typeface="SimHei" panose="02010609060101010101" pitchFamily="49" charset="-122"/>
              </a:rPr>
              <a:t>背景</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6FBADDA1-2DE6-48EF-ADD3-DBEC972FDBEB}"/>
              </a:ext>
            </a:extLst>
          </p:cNvPr>
          <p:cNvSpPr>
            <a:spLocks noGrp="1"/>
          </p:cNvSpPr>
          <p:nvPr>
            <p:ph idx="1"/>
          </p:nvPr>
        </p:nvSpPr>
        <p:spPr>
          <a:xfrm>
            <a:off x="628650" y="1362073"/>
            <a:ext cx="7992836" cy="5234670"/>
          </a:xfrm>
        </p:spPr>
        <p:txBody>
          <a:bodyPr>
            <a:normAutofit/>
          </a:bodyPr>
          <a:lstStyle/>
          <a:p>
            <a:pPr marL="0" indent="0">
              <a:lnSpc>
                <a:spcPct val="140000"/>
              </a:lnSpc>
              <a:buNone/>
            </a:pPr>
            <a:r>
              <a:rPr lang="zh-TW" altLang="en-US" sz="3200" dirty="0">
                <a:latin typeface="SimHei" panose="02010609060101010101" pitchFamily="49" charset="-122"/>
                <a:ea typeface="SimHei" panose="02010609060101010101" pitchFamily="49" charset="-122"/>
              </a:rPr>
              <a:t>哥林多教會部分信徒</a:t>
            </a:r>
            <a:endParaRPr lang="en-US" altLang="zh-TW" sz="3200" dirty="0">
              <a:latin typeface="SimHei" panose="02010609060101010101" pitchFamily="49" charset="-122"/>
              <a:ea typeface="SimHei" panose="02010609060101010101" pitchFamily="49" charset="-122"/>
            </a:endParaRPr>
          </a:p>
          <a:p>
            <a:pPr marL="457200" lvl="1" indent="0">
              <a:lnSpc>
                <a:spcPct val="140000"/>
              </a:lnSpc>
              <a:buNone/>
            </a:pPr>
            <a:r>
              <a:rPr lang="zh-TW" altLang="en-US" sz="2800" dirty="0">
                <a:latin typeface="SimHei" panose="02010609060101010101" pitchFamily="49" charset="-122"/>
                <a:ea typeface="SimHei" panose="02010609060101010101" pitchFamily="49" charset="-122"/>
              </a:rPr>
              <a:t>對拜偶像的罪認識不足</a:t>
            </a:r>
            <a:r>
              <a:rPr lang="en-US" altLang="zh-TW" sz="2800" dirty="0">
                <a:latin typeface="SimHei" panose="02010609060101010101" pitchFamily="49" charset="-122"/>
                <a:ea typeface="SimHei" panose="02010609060101010101" pitchFamily="49" charset="-122"/>
              </a:rPr>
              <a:t>,</a:t>
            </a:r>
            <a:r>
              <a:rPr lang="zh-TW" altLang="en-US" sz="2800" dirty="0">
                <a:latin typeface="SimHei" panose="02010609060101010101" pitchFamily="49" charset="-122"/>
                <a:ea typeface="SimHei" panose="02010609060101010101" pitchFamily="49" charset="-122"/>
              </a:rPr>
              <a:t>以致牽涉在內</a:t>
            </a:r>
            <a:endParaRPr lang="en-US" altLang="zh-TW" sz="2800" dirty="0">
              <a:latin typeface="SimHei" panose="02010609060101010101" pitchFamily="49" charset="-122"/>
              <a:ea typeface="SimHei" panose="02010609060101010101" pitchFamily="49" charset="-122"/>
            </a:endParaRPr>
          </a:p>
          <a:p>
            <a:pPr marL="457200" lvl="1" indent="0">
              <a:lnSpc>
                <a:spcPct val="140000"/>
              </a:lnSpc>
              <a:buNone/>
            </a:pPr>
            <a:r>
              <a:rPr lang="zh-TW" altLang="en-US" sz="2800" dirty="0">
                <a:latin typeface="SimHei" panose="02010609060101010101" pitchFamily="49" charset="-122"/>
                <a:ea typeface="SimHei" panose="02010609060101010101" pitchFamily="49" charset="-122"/>
              </a:rPr>
              <a:t>把受水禮和領聖餐當作免罪和逃避將來審判的保障</a:t>
            </a:r>
            <a:endParaRPr lang="en-US" altLang="zh-TW" sz="28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148170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6F0C0ECD-BB1B-4CA2-9C80-1E2BE608E1F7}"/>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07D5EC-527D-4D5B-9054-2391B58BFB45}"/>
              </a:ext>
            </a:extLst>
          </p:cNvPr>
          <p:cNvSpPr>
            <a:spLocks noGrp="1"/>
          </p:cNvSpPr>
          <p:nvPr>
            <p:ph type="title"/>
          </p:nvPr>
        </p:nvSpPr>
        <p:spPr>
          <a:xfrm>
            <a:off x="319548" y="0"/>
            <a:ext cx="7886700" cy="1325563"/>
          </a:xfrm>
        </p:spPr>
        <p:txBody>
          <a:bodyPr>
            <a:normAutofit/>
          </a:bodyPr>
          <a:lstStyle/>
          <a:p>
            <a:r>
              <a:rPr lang="zh-TW" altLang="en-US" sz="4000" dirty="0">
                <a:latin typeface="SimHei" panose="02010609060101010101" pitchFamily="49" charset="-122"/>
                <a:ea typeface="SimHei" panose="02010609060101010101" pitchFamily="49" charset="-122"/>
              </a:rPr>
              <a:t>隱形的偶像</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7DAB2710-1167-4AE2-8BD4-9CEC511EBC78}"/>
              </a:ext>
            </a:extLst>
          </p:cNvPr>
          <p:cNvSpPr>
            <a:spLocks noGrp="1"/>
          </p:cNvSpPr>
          <p:nvPr>
            <p:ph idx="1"/>
          </p:nvPr>
        </p:nvSpPr>
        <p:spPr>
          <a:xfrm>
            <a:off x="319548" y="1471664"/>
            <a:ext cx="8504903" cy="5056956"/>
          </a:xfrm>
        </p:spPr>
        <p:txBody>
          <a:bodyPr>
            <a:normAutofit/>
          </a:bodyPr>
          <a:lstStyle/>
          <a:p>
            <a:pPr marL="0" indent="0">
              <a:lnSpc>
                <a:spcPct val="150000"/>
              </a:lnSpc>
              <a:spcBef>
                <a:spcPts val="0"/>
              </a:spcBef>
              <a:buNone/>
            </a:pPr>
            <a:r>
              <a:rPr lang="zh-TW" altLang="en-US" sz="3200" dirty="0">
                <a:latin typeface="SimHei" panose="02010609060101010101" pitchFamily="49" charset="-122"/>
                <a:ea typeface="SimHei" panose="02010609060101010101" pitchFamily="49" charset="-122"/>
              </a:rPr>
              <a:t>所以要治死你們在地上的肢體，就如淫亂、汙穢、邪情、惡慾和貪婪，</a:t>
            </a:r>
            <a:r>
              <a:rPr lang="zh-TW" altLang="en-US" sz="3200" dirty="0">
                <a:solidFill>
                  <a:srgbClr val="FF0000"/>
                </a:solidFill>
                <a:latin typeface="SimHei" panose="02010609060101010101" pitchFamily="49" charset="-122"/>
                <a:ea typeface="SimHei" panose="02010609060101010101" pitchFamily="49" charset="-122"/>
              </a:rPr>
              <a:t>貪婪就與拜偶像一樣</a:t>
            </a:r>
            <a:r>
              <a:rPr lang="zh-TW" altLang="en-US" sz="3200" dirty="0">
                <a:latin typeface="SimHei" panose="02010609060101010101" pitchFamily="49" charset="-122"/>
                <a:ea typeface="SimHei" panose="02010609060101010101" pitchFamily="49" charset="-122"/>
              </a:rPr>
              <a:t>。  </a:t>
            </a:r>
            <a:r>
              <a:rPr lang="zh-TW" altLang="en-US" dirty="0">
                <a:latin typeface="SimHei" panose="02010609060101010101" pitchFamily="49" charset="-122"/>
                <a:ea typeface="SimHei" panose="02010609060101010101" pitchFamily="49" charset="-122"/>
              </a:rPr>
              <a:t>西</a:t>
            </a:r>
            <a:r>
              <a:rPr lang="en-US" altLang="zh-TW" dirty="0">
                <a:latin typeface="SimHei" panose="02010609060101010101" pitchFamily="49" charset="-122"/>
                <a:ea typeface="SimHei" panose="02010609060101010101" pitchFamily="49" charset="-122"/>
              </a:rPr>
              <a:t>3:5</a:t>
            </a:r>
            <a:endParaRPr lang="en-US" altLang="zh-TW" sz="3200" dirty="0">
              <a:latin typeface="SimHei" panose="02010609060101010101" pitchFamily="49" charset="-122"/>
              <a:ea typeface="SimHei" panose="02010609060101010101" pitchFamily="49" charset="-122"/>
            </a:endParaRPr>
          </a:p>
          <a:p>
            <a:pPr marL="0" indent="0">
              <a:lnSpc>
                <a:spcPct val="150000"/>
              </a:lnSpc>
              <a:spcBef>
                <a:spcPts val="0"/>
              </a:spcBef>
              <a:buNone/>
            </a:pPr>
            <a:r>
              <a:rPr lang="zh-TW" altLang="en-US" sz="3200" dirty="0">
                <a:latin typeface="SimHei" panose="02010609060101010101" pitchFamily="49" charset="-122"/>
                <a:ea typeface="SimHei" panose="02010609060101010101" pitchFamily="49" charset="-122"/>
              </a:rPr>
              <a:t>一個人不能侍奉兩個主，不是惡這個愛那個，就是重這個輕那個。你們不能又侍奉神，</a:t>
            </a:r>
            <a:r>
              <a:rPr lang="zh-TW" altLang="en-US" sz="3200" dirty="0">
                <a:solidFill>
                  <a:srgbClr val="FF0000"/>
                </a:solidFill>
                <a:latin typeface="SimHei" panose="02010609060101010101" pitchFamily="49" charset="-122"/>
                <a:ea typeface="SimHei" panose="02010609060101010101" pitchFamily="49" charset="-122"/>
              </a:rPr>
              <a:t>又侍奉瑪門</a:t>
            </a:r>
            <a:r>
              <a:rPr lang="zh-TW" altLang="en-US" sz="3200" dirty="0">
                <a:latin typeface="SimHei" panose="02010609060101010101" pitchFamily="49" charset="-122"/>
                <a:ea typeface="SimHei" panose="02010609060101010101" pitchFamily="49" charset="-122"/>
              </a:rPr>
              <a:t> 。</a:t>
            </a:r>
            <a:r>
              <a:rPr lang="zh-TW" altLang="en-US" sz="2400" dirty="0">
                <a:latin typeface="SimHei" panose="02010609060101010101" pitchFamily="49" charset="-122"/>
                <a:ea typeface="SimHei" panose="02010609060101010101" pitchFamily="49" charset="-122"/>
              </a:rPr>
              <a:t>太</a:t>
            </a:r>
            <a:r>
              <a:rPr lang="en-US" altLang="zh-TW" sz="2400" dirty="0">
                <a:latin typeface="SimHei" panose="02010609060101010101" pitchFamily="49" charset="-122"/>
                <a:ea typeface="SimHei" panose="02010609060101010101" pitchFamily="49" charset="-122"/>
              </a:rPr>
              <a:t>6:24</a:t>
            </a:r>
          </a:p>
          <a:p>
            <a:pPr marL="0" indent="0">
              <a:lnSpc>
                <a:spcPct val="150000"/>
              </a:lnSpc>
              <a:spcBef>
                <a:spcPts val="0"/>
              </a:spcBef>
              <a:buNone/>
            </a:pPr>
            <a:r>
              <a:rPr lang="en-US" altLang="zh-TW" sz="2400" dirty="0">
                <a:latin typeface="SimHei" panose="02010609060101010101" pitchFamily="49" charset="-122"/>
                <a:ea typeface="SimHei" panose="02010609060101010101" pitchFamily="49" charset="-122"/>
              </a:rPr>
              <a:t>…</a:t>
            </a:r>
            <a:endParaRPr lang="en-US" altLang="zh-TW" sz="3200" dirty="0">
              <a:latin typeface="SimHei" panose="02010609060101010101" pitchFamily="49" charset="-122"/>
              <a:ea typeface="SimHei" panose="02010609060101010101" pitchFamily="49" charset="-122"/>
            </a:endParaRPr>
          </a:p>
          <a:p>
            <a:pPr marL="0" indent="0">
              <a:lnSpc>
                <a:spcPct val="150000"/>
              </a:lnSpc>
              <a:spcBef>
                <a:spcPts val="0"/>
              </a:spcBef>
              <a:buNone/>
            </a:pPr>
            <a:endParaRPr lang="en-US" sz="32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33231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C4EDF869-7A85-4F65-91A2-B73C53CD1675}"/>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893E3A-F7F5-4632-B7C0-2DF5521B7EF2}"/>
              </a:ext>
            </a:extLst>
          </p:cNvPr>
          <p:cNvSpPr>
            <a:spLocks noGrp="1"/>
          </p:cNvSpPr>
          <p:nvPr>
            <p:ph type="title"/>
          </p:nvPr>
        </p:nvSpPr>
        <p:spPr/>
        <p:txBody>
          <a:bodyPr/>
          <a:lstStyle/>
          <a:p>
            <a:r>
              <a:rPr lang="zh-TW" altLang="en-US" b="1" dirty="0">
                <a:latin typeface="SimHei" panose="02010609060101010101" pitchFamily="49" charset="-122"/>
                <a:ea typeface="SimHei" panose="02010609060101010101" pitchFamily="49" charset="-122"/>
              </a:rPr>
              <a:t>三</a:t>
            </a:r>
            <a:r>
              <a:rPr lang="en-US" b="1" dirty="0">
                <a:latin typeface="SimHei" panose="02010609060101010101" pitchFamily="49" charset="-122"/>
                <a:ea typeface="SimHei" panose="02010609060101010101" pitchFamily="49" charset="-122"/>
              </a:rPr>
              <a:t>. </a:t>
            </a:r>
            <a:r>
              <a:rPr lang="zh-TW" altLang="en-US" b="1" u="sng" dirty="0">
                <a:latin typeface="SimHei" panose="02010609060101010101" pitchFamily="49" charset="-122"/>
                <a:ea typeface="SimHei" panose="02010609060101010101" pitchFamily="49" charset="-122"/>
              </a:rPr>
              <a:t>歷史的鑒戒</a:t>
            </a:r>
            <a:r>
              <a:rPr lang="en-US" dirty="0">
                <a:latin typeface="SimHei" panose="02010609060101010101" pitchFamily="49" charset="-122"/>
                <a:ea typeface="SimHei" panose="02010609060101010101" pitchFamily="49" charset="-122"/>
              </a:rPr>
              <a:t> (10:1-22)</a:t>
            </a:r>
            <a:endParaRPr lang="en-US" dirty="0"/>
          </a:p>
        </p:txBody>
      </p:sp>
      <p:sp>
        <p:nvSpPr>
          <p:cNvPr id="3" name="Content Placeholder 2">
            <a:extLst>
              <a:ext uri="{FF2B5EF4-FFF2-40B4-BE49-F238E27FC236}">
                <a16:creationId xmlns:a16="http://schemas.microsoft.com/office/drawing/2014/main" id="{39C4F43E-8FE7-421B-862E-379011B4AF61}"/>
              </a:ext>
            </a:extLst>
          </p:cNvPr>
          <p:cNvSpPr>
            <a:spLocks noGrp="1"/>
          </p:cNvSpPr>
          <p:nvPr>
            <p:ph idx="1"/>
          </p:nvPr>
        </p:nvSpPr>
        <p:spPr/>
        <p:txBody>
          <a:bodyPr>
            <a:normAutofit/>
          </a:bodyPr>
          <a:lstStyle/>
          <a:p>
            <a:pPr marL="0" indent="0">
              <a:lnSpc>
                <a:spcPct val="150000"/>
              </a:lnSpc>
              <a:spcBef>
                <a:spcPts val="0"/>
              </a:spcBef>
              <a:buNone/>
            </a:pPr>
            <a:r>
              <a:rPr lang="en-US" sz="3600" dirty="0">
                <a:latin typeface="SimHei" panose="02010609060101010101" pitchFamily="49" charset="-122"/>
                <a:ea typeface="SimHei" panose="02010609060101010101" pitchFamily="49" charset="-122"/>
              </a:rPr>
              <a:t>C.</a:t>
            </a:r>
            <a:r>
              <a:rPr lang="zh-TW" altLang="en-US" sz="3600" dirty="0">
                <a:latin typeface="SimHei" panose="02010609060101010101" pitchFamily="49" charset="-122"/>
                <a:ea typeface="SimHei" panose="02010609060101010101" pitchFamily="49" charset="-122"/>
              </a:rPr>
              <a:t>小結： </a:t>
            </a:r>
            <a:endParaRPr lang="en-US" altLang="zh-TW" sz="3600"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sz="3200" dirty="0">
                <a:latin typeface="SimHei" panose="02010609060101010101" pitchFamily="49" charset="-122"/>
                <a:ea typeface="SimHei" panose="02010609060101010101" pitchFamily="49" charset="-122"/>
              </a:rPr>
              <a:t>1.</a:t>
            </a:r>
            <a:r>
              <a:rPr lang="zh-TW" altLang="en-US" sz="3200" dirty="0">
                <a:latin typeface="SimHei" panose="02010609060101010101" pitchFamily="49" charset="-122"/>
                <a:ea typeface="SimHei" panose="02010609060101010101" pitchFamily="49" charset="-122"/>
              </a:rPr>
              <a:t>特權不保證人成功</a:t>
            </a:r>
            <a:endParaRPr lang="en-US" sz="3200"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sz="3200" dirty="0">
                <a:latin typeface="SimHei" panose="02010609060101010101" pitchFamily="49" charset="-122"/>
                <a:ea typeface="SimHei" panose="02010609060101010101" pitchFamily="49" charset="-122"/>
              </a:rPr>
              <a:t>2.</a:t>
            </a:r>
            <a:r>
              <a:rPr lang="zh-TW" altLang="en-US" sz="3200" dirty="0">
                <a:latin typeface="SimHei" panose="02010609060101010101" pitchFamily="49" charset="-122"/>
                <a:ea typeface="SimHei" panose="02010609060101010101" pitchFamily="49" charset="-122"/>
              </a:rPr>
              <a:t>好的開始不保證好的結束</a:t>
            </a:r>
            <a:endParaRPr lang="en-US" sz="3200"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sz="3200" dirty="0">
                <a:latin typeface="SimHei" panose="02010609060101010101" pitchFamily="49" charset="-122"/>
                <a:ea typeface="SimHei" panose="02010609060101010101" pitchFamily="49" charset="-122"/>
              </a:rPr>
              <a:t>3.</a:t>
            </a:r>
            <a:r>
              <a:rPr lang="zh-TW" altLang="en-US" sz="3200" dirty="0">
                <a:latin typeface="SimHei" panose="02010609060101010101" pitchFamily="49" charset="-122"/>
                <a:ea typeface="SimHei" panose="02010609060101010101" pitchFamily="49" charset="-122"/>
              </a:rPr>
              <a:t>試探要逃避，不能硬碰</a:t>
            </a:r>
            <a:endParaRPr lang="en-US" sz="3200" dirty="0">
              <a:latin typeface="SimHei" panose="02010609060101010101" pitchFamily="49" charset="-122"/>
              <a:ea typeface="SimHei" panose="02010609060101010101" pitchFamily="49" charset="-122"/>
            </a:endParaRPr>
          </a:p>
          <a:p>
            <a:pPr marL="0" indent="0">
              <a:lnSpc>
                <a:spcPct val="150000"/>
              </a:lnSpc>
              <a:spcBef>
                <a:spcPts val="0"/>
              </a:spcBef>
              <a:buNone/>
            </a:pPr>
            <a:r>
              <a:rPr lang="en-US" sz="3600" dirty="0">
                <a:latin typeface="SimHei" panose="02010609060101010101" pitchFamily="49" charset="-122"/>
                <a:ea typeface="SimHei" panose="02010609060101010101" pitchFamily="49" charset="-122"/>
              </a:rPr>
              <a:t> </a:t>
            </a:r>
          </a:p>
        </p:txBody>
      </p:sp>
    </p:spTree>
    <p:extLst>
      <p:ext uri="{BB962C8B-B14F-4D97-AF65-F5344CB8AC3E}">
        <p14:creationId xmlns:p14="http://schemas.microsoft.com/office/powerpoint/2010/main" val="514087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E6AD816-EC9A-448C-9821-F96495B8CE51}"/>
              </a:ext>
            </a:extLst>
          </p:cNvPr>
          <p:cNvGraphicFramePr>
            <a:graphicFrameLocks noGrp="1"/>
          </p:cNvGraphicFramePr>
          <p:nvPr>
            <p:ph idx="1"/>
            <p:extLst>
              <p:ext uri="{D42A27DB-BD31-4B8C-83A1-F6EECF244321}">
                <p14:modId xmlns:p14="http://schemas.microsoft.com/office/powerpoint/2010/main" val="99029825"/>
              </p:ext>
            </p:extLst>
          </p:nvPr>
        </p:nvGraphicFramePr>
        <p:xfrm>
          <a:off x="0" y="0"/>
          <a:ext cx="9144000" cy="6858001"/>
        </p:xfrm>
        <a:graphic>
          <a:graphicData uri="http://schemas.openxmlformats.org/drawingml/2006/table">
            <a:tbl>
              <a:tblPr firstRow="1" bandRow="1">
                <a:tableStyleId>{5C22544A-7EE6-4342-B048-85BDC9FD1C3A}</a:tableStyleId>
              </a:tblPr>
              <a:tblGrid>
                <a:gridCol w="2871019">
                  <a:extLst>
                    <a:ext uri="{9D8B030D-6E8A-4147-A177-3AD203B41FA5}">
                      <a16:colId xmlns:a16="http://schemas.microsoft.com/office/drawing/2014/main" val="2169450226"/>
                    </a:ext>
                  </a:extLst>
                </a:gridCol>
                <a:gridCol w="5191433">
                  <a:extLst>
                    <a:ext uri="{9D8B030D-6E8A-4147-A177-3AD203B41FA5}">
                      <a16:colId xmlns:a16="http://schemas.microsoft.com/office/drawing/2014/main" val="4194027315"/>
                    </a:ext>
                  </a:extLst>
                </a:gridCol>
                <a:gridCol w="1081548">
                  <a:extLst>
                    <a:ext uri="{9D8B030D-6E8A-4147-A177-3AD203B41FA5}">
                      <a16:colId xmlns:a16="http://schemas.microsoft.com/office/drawing/2014/main" val="3748655711"/>
                    </a:ext>
                  </a:extLst>
                </a:gridCol>
              </a:tblGrid>
              <a:tr h="730853">
                <a:tc>
                  <a:txBody>
                    <a:bodyPr/>
                    <a:lstStyle/>
                    <a:p>
                      <a:r>
                        <a:rPr lang="zh-TW" altLang="en-US" sz="2800" dirty="0">
                          <a:latin typeface="SimHei" panose="02010609060101010101" pitchFamily="49" charset="-122"/>
                          <a:ea typeface="SimHei" panose="02010609060101010101" pitchFamily="49" charset="-122"/>
                        </a:rPr>
                        <a:t>不同的場景</a:t>
                      </a:r>
                      <a:endParaRPr lang="en-US" sz="2800" dirty="0">
                        <a:latin typeface="SimHei" panose="02010609060101010101" pitchFamily="49" charset="-122"/>
                        <a:ea typeface="SimHei" panose="02010609060101010101" pitchFamily="49" charset="-122"/>
                      </a:endParaRPr>
                    </a:p>
                  </a:txBody>
                  <a:tcPr anchor="ctr"/>
                </a:tc>
                <a:tc>
                  <a:txBody>
                    <a:bodyPr/>
                    <a:lstStyle/>
                    <a:p>
                      <a:r>
                        <a:rPr lang="zh-TW" altLang="en-US" sz="2800" dirty="0">
                          <a:latin typeface="SimHei" panose="02010609060101010101" pitchFamily="49" charset="-122"/>
                          <a:ea typeface="SimHei" panose="02010609060101010101" pitchFamily="49" charset="-122"/>
                        </a:rPr>
                        <a:t>吃不吃的原因</a:t>
                      </a:r>
                      <a:endParaRPr lang="en-US" sz="2800" dirty="0">
                        <a:latin typeface="SimHei" panose="02010609060101010101" pitchFamily="49" charset="-122"/>
                        <a:ea typeface="SimHei" panose="02010609060101010101" pitchFamily="49" charset="-122"/>
                      </a:endParaRPr>
                    </a:p>
                  </a:txBody>
                  <a:tcPr anchor="ctr"/>
                </a:tc>
                <a:tc>
                  <a:txBody>
                    <a:bodyPr/>
                    <a:lstStyle/>
                    <a:p>
                      <a:endParaRPr lang="en-US" sz="28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263710300"/>
                  </a:ext>
                </a:extLst>
              </a:tr>
              <a:tr h="1802102">
                <a:tc>
                  <a:txBody>
                    <a:bodyPr/>
                    <a:lstStyle/>
                    <a:p>
                      <a:r>
                        <a:rPr lang="zh-TW" altLang="en-US" sz="2800" dirty="0">
                          <a:latin typeface="SimHei" panose="02010609060101010101" pitchFamily="49" charset="-122"/>
                          <a:ea typeface="SimHei" panose="02010609060101010101" pitchFamily="49" charset="-122"/>
                        </a:rPr>
                        <a:t>市場上買的</a:t>
                      </a:r>
                      <a:endParaRPr lang="en-US" sz="28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i="0" kern="1200" dirty="0">
                          <a:solidFill>
                            <a:schemeClr val="dk1"/>
                          </a:solidFill>
                          <a:effectLst/>
                          <a:latin typeface="SimHei" panose="02010609060101010101" pitchFamily="49" charset="-122"/>
                          <a:ea typeface="SimHei" panose="02010609060101010101" pitchFamily="49" charset="-122"/>
                          <a:cs typeface="+mn-cs"/>
                        </a:rPr>
                        <a:t>凡市上所賣的，你們只管吃，不要為良心的緣故問什麼話，因為地和其中所充滿的都屬乎主。</a:t>
                      </a:r>
                      <a:endParaRPr lang="en-US" sz="2800" dirty="0">
                        <a:latin typeface="SimHei" panose="02010609060101010101" pitchFamily="49" charset="-122"/>
                        <a:ea typeface="SimHei" panose="02010609060101010101" pitchFamily="49" charset="-122"/>
                      </a:endParaRPr>
                    </a:p>
                  </a:txBody>
                  <a:tcPr anchor="ctr"/>
                </a:tc>
                <a:tc>
                  <a:txBody>
                    <a:bodyPr/>
                    <a:lstStyle/>
                    <a:p>
                      <a:endParaRPr lang="en-US" sz="28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538561393"/>
                  </a:ext>
                </a:extLst>
              </a:tr>
              <a:tr h="1261472">
                <a:tc>
                  <a:txBody>
                    <a:bodyPr/>
                    <a:lstStyle/>
                    <a:p>
                      <a:r>
                        <a:rPr lang="zh-TW" altLang="en-US" sz="2800" dirty="0">
                          <a:latin typeface="SimHei" panose="02010609060101010101" pitchFamily="49" charset="-122"/>
                          <a:ea typeface="SimHei" panose="02010609060101010101" pitchFamily="49" charset="-122"/>
                        </a:rPr>
                        <a:t>赴私人筵席 </a:t>
                      </a:r>
                      <a:r>
                        <a:rPr lang="en-US" altLang="zh-TW" sz="2800" dirty="0">
                          <a:latin typeface="SimHei" panose="02010609060101010101" pitchFamily="49" charset="-122"/>
                          <a:ea typeface="SimHei" panose="02010609060101010101" pitchFamily="49" charset="-122"/>
                        </a:rPr>
                        <a:t>- 1</a:t>
                      </a:r>
                      <a:endParaRPr lang="en-US" sz="2800" dirty="0">
                        <a:latin typeface="SimHei" panose="02010609060101010101" pitchFamily="49" charset="-122"/>
                        <a:ea typeface="SimHei" panose="02010609060101010101" pitchFamily="49" charset="-122"/>
                      </a:endParaRPr>
                    </a:p>
                  </a:txBody>
                  <a:tcPr anchor="ctr"/>
                </a:tc>
                <a:tc>
                  <a:txBody>
                    <a:bodyPr/>
                    <a:lstStyle/>
                    <a:p>
                      <a:r>
                        <a:rPr lang="zh-TW" altLang="en-US" sz="2800" b="0" i="0" kern="1200" dirty="0">
                          <a:solidFill>
                            <a:schemeClr val="dk1"/>
                          </a:solidFill>
                          <a:effectLst/>
                          <a:latin typeface="SimHei" panose="02010609060101010101" pitchFamily="49" charset="-122"/>
                          <a:ea typeface="SimHei" panose="02010609060101010101" pitchFamily="49" charset="-122"/>
                          <a:cs typeface="+mn-cs"/>
                        </a:rPr>
                        <a:t>凡擺在你們面前的，只管吃，不要為良心的緣故問什麼話。</a:t>
                      </a:r>
                      <a:endParaRPr lang="en-US" sz="2800" dirty="0">
                        <a:latin typeface="SimHei" panose="02010609060101010101" pitchFamily="49" charset="-122"/>
                        <a:ea typeface="SimHei" panose="02010609060101010101" pitchFamily="49" charset="-122"/>
                      </a:endParaRPr>
                    </a:p>
                  </a:txBody>
                  <a:tcPr anchor="ctr"/>
                </a:tc>
                <a:tc>
                  <a:txBody>
                    <a:bodyPr/>
                    <a:lstStyle/>
                    <a:p>
                      <a:endParaRPr lang="en-US" sz="280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3607081315"/>
                  </a:ext>
                </a:extLst>
              </a:tr>
              <a:tr h="1802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a:latin typeface="SimHei" panose="02010609060101010101" pitchFamily="49" charset="-122"/>
                          <a:ea typeface="SimHei" panose="02010609060101010101" pitchFamily="49" charset="-122"/>
                        </a:rPr>
                        <a:t>赴私人筵席 </a:t>
                      </a:r>
                      <a:r>
                        <a:rPr lang="en-US" altLang="zh-TW" sz="2800" dirty="0">
                          <a:latin typeface="SimHei" panose="02010609060101010101" pitchFamily="49" charset="-122"/>
                          <a:ea typeface="SimHei" panose="02010609060101010101" pitchFamily="49" charset="-122"/>
                        </a:rPr>
                        <a:t>- 2</a:t>
                      </a:r>
                      <a:endParaRPr lang="en-US" sz="2800" dirty="0">
                        <a:latin typeface="SimHei" panose="02010609060101010101" pitchFamily="49" charset="-122"/>
                        <a:ea typeface="SimHei" panose="02010609060101010101" pitchFamily="49" charset="-122"/>
                      </a:endParaRPr>
                    </a:p>
                    <a:p>
                      <a:endParaRPr lang="en-US" sz="2800" dirty="0">
                        <a:latin typeface="SimHei" panose="02010609060101010101" pitchFamily="49" charset="-122"/>
                        <a:ea typeface="SimHei" panose="02010609060101010101" pitchFamily="49" charset="-122"/>
                      </a:endParaRPr>
                    </a:p>
                  </a:txBody>
                  <a:tcPr anchor="ctr"/>
                </a:tc>
                <a:tc>
                  <a:txBody>
                    <a:bodyPr/>
                    <a:lstStyle/>
                    <a:p>
                      <a:r>
                        <a:rPr lang="zh-TW" altLang="en-US" sz="2800" b="0" i="0" kern="1200" dirty="0">
                          <a:solidFill>
                            <a:schemeClr val="dk1"/>
                          </a:solidFill>
                          <a:effectLst/>
                          <a:latin typeface="SimHei" panose="02010609060101010101" pitchFamily="49" charset="-122"/>
                          <a:ea typeface="SimHei" panose="02010609060101010101" pitchFamily="49" charset="-122"/>
                          <a:cs typeface="+mn-cs"/>
                        </a:rPr>
                        <a:t>若有人對你們說：「這是獻過祭的物」，就要為那告訴你們的人，並為良心的緣故不吃。</a:t>
                      </a:r>
                      <a:endParaRPr lang="en-US" sz="2800" dirty="0">
                        <a:latin typeface="SimHei" panose="02010609060101010101" pitchFamily="49" charset="-122"/>
                        <a:ea typeface="SimHei" panose="02010609060101010101" pitchFamily="49" charset="-122"/>
                      </a:endParaRPr>
                    </a:p>
                  </a:txBody>
                  <a:tcPr anchor="ctr"/>
                </a:tc>
                <a:tc>
                  <a:txBody>
                    <a:bodyPr/>
                    <a:lstStyle/>
                    <a:p>
                      <a:endParaRPr lang="en-US" sz="280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2791160913"/>
                  </a:ext>
                </a:extLst>
              </a:tr>
              <a:tr h="1261472">
                <a:tc>
                  <a:txBody>
                    <a:bodyPr/>
                    <a:lstStyle/>
                    <a:p>
                      <a:r>
                        <a:rPr lang="zh-TW" altLang="en-US" sz="2800" b="0" i="0" kern="1200" dirty="0">
                          <a:solidFill>
                            <a:schemeClr val="dk1"/>
                          </a:solidFill>
                          <a:effectLst/>
                          <a:latin typeface="SimHei" panose="02010609060101010101" pitchFamily="49" charset="-122"/>
                          <a:ea typeface="SimHei" panose="02010609060101010101" pitchFamily="49" charset="-122"/>
                          <a:cs typeface="+mn-cs"/>
                        </a:rPr>
                        <a:t>偶像的廟裡坐席</a:t>
                      </a:r>
                      <a:endParaRPr lang="en-US" sz="2800" dirty="0">
                        <a:latin typeface="SimHei" panose="02010609060101010101" pitchFamily="49" charset="-122"/>
                        <a:ea typeface="SimHei" panose="02010609060101010101" pitchFamily="49" charset="-122"/>
                      </a:endParaRPr>
                    </a:p>
                  </a:txBody>
                  <a:tcPr anchor="ctr"/>
                </a:tc>
                <a:tc>
                  <a:txBody>
                    <a:bodyPr/>
                    <a:lstStyle/>
                    <a:p>
                      <a:r>
                        <a:rPr lang="zh-TW" altLang="en-US" sz="2800" b="0" i="0" kern="1200" dirty="0">
                          <a:solidFill>
                            <a:schemeClr val="dk1"/>
                          </a:solidFill>
                          <a:effectLst/>
                          <a:latin typeface="SimHei" panose="02010609060101010101" pitchFamily="49" charset="-122"/>
                          <a:ea typeface="SimHei" panose="02010609060101010101" pitchFamily="49" charset="-122"/>
                          <a:cs typeface="+mn-cs"/>
                        </a:rPr>
                        <a:t>外邦人所獻的祭是祭鬼，不是祭神。我不願意你們與鬼相交。</a:t>
                      </a:r>
                      <a:endParaRPr lang="en-US" sz="2800" dirty="0">
                        <a:latin typeface="SimHei" panose="02010609060101010101" pitchFamily="49" charset="-122"/>
                        <a:ea typeface="SimHei" panose="02010609060101010101" pitchFamily="49" charset="-122"/>
                      </a:endParaRPr>
                    </a:p>
                  </a:txBody>
                  <a:tcPr anchor="ctr"/>
                </a:tc>
                <a:tc>
                  <a:txBody>
                    <a:bodyPr/>
                    <a:lstStyle/>
                    <a:p>
                      <a:endParaRPr lang="en-US" sz="28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3852823076"/>
                  </a:ext>
                </a:extLst>
              </a:tr>
            </a:tbl>
          </a:graphicData>
        </a:graphic>
      </p:graphicFrame>
      <p:pic>
        <p:nvPicPr>
          <p:cNvPr id="8" name="Picture 4" descr="Check mark icon and cross sign Royalty Free Vector Image">
            <a:extLst>
              <a:ext uri="{FF2B5EF4-FFF2-40B4-BE49-F238E27FC236}">
                <a16:creationId xmlns:a16="http://schemas.microsoft.com/office/drawing/2014/main" id="{0275F7DF-1AB8-41ED-9350-A9FACE9C31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14" t="29460" r="50411" b="37143"/>
          <a:stretch/>
        </p:blipFill>
        <p:spPr bwMode="auto">
          <a:xfrm>
            <a:off x="8266998" y="1276376"/>
            <a:ext cx="609600" cy="568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 mark icon and cross sign Royalty Free Vector Image">
            <a:extLst>
              <a:ext uri="{FF2B5EF4-FFF2-40B4-BE49-F238E27FC236}">
                <a16:creationId xmlns:a16="http://schemas.microsoft.com/office/drawing/2014/main" id="{ECA07318-0D0F-42F5-976A-018D5C23A8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663" t="29460" r="10091" b="37143"/>
          <a:stretch/>
        </p:blipFill>
        <p:spPr bwMode="auto">
          <a:xfrm>
            <a:off x="8266998" y="4401815"/>
            <a:ext cx="593271" cy="6071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mark icon and cross sign Royalty Free Vector Image">
            <a:extLst>
              <a:ext uri="{FF2B5EF4-FFF2-40B4-BE49-F238E27FC236}">
                <a16:creationId xmlns:a16="http://schemas.microsoft.com/office/drawing/2014/main" id="{B01E8C7B-25FF-45EE-BABA-8DD984D479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663" t="29460" r="10091" b="37143"/>
          <a:stretch/>
        </p:blipFill>
        <p:spPr bwMode="auto">
          <a:xfrm>
            <a:off x="8292893" y="5834980"/>
            <a:ext cx="593271" cy="6071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mark icon and cross sign Royalty Free Vector Image">
            <a:extLst>
              <a:ext uri="{FF2B5EF4-FFF2-40B4-BE49-F238E27FC236}">
                <a16:creationId xmlns:a16="http://schemas.microsoft.com/office/drawing/2014/main" id="{5B505841-AF5B-480F-B449-C3EDAFAD8A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14" t="29460" r="50411" b="37143"/>
          <a:stretch/>
        </p:blipFill>
        <p:spPr bwMode="auto">
          <a:xfrm>
            <a:off x="8276564" y="2860472"/>
            <a:ext cx="609600" cy="5685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D147105-CABF-461E-BDB0-47041BC6470C}"/>
              </a:ext>
            </a:extLst>
          </p:cNvPr>
          <p:cNvSpPr/>
          <p:nvPr/>
        </p:nvSpPr>
        <p:spPr>
          <a:xfrm>
            <a:off x="0" y="2508639"/>
            <a:ext cx="9144000" cy="128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AEB723-412C-4E06-9E42-63B36AF40372}"/>
              </a:ext>
            </a:extLst>
          </p:cNvPr>
          <p:cNvSpPr/>
          <p:nvPr/>
        </p:nvSpPr>
        <p:spPr>
          <a:xfrm>
            <a:off x="0" y="3815680"/>
            <a:ext cx="9144000" cy="1765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6AE322-8052-4CB5-BA15-16AFB5893CE3}"/>
              </a:ext>
            </a:extLst>
          </p:cNvPr>
          <p:cNvSpPr/>
          <p:nvPr/>
        </p:nvSpPr>
        <p:spPr>
          <a:xfrm>
            <a:off x="0" y="5581623"/>
            <a:ext cx="9144000" cy="1296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2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E6AD816-EC9A-448C-9821-F96495B8CE51}"/>
              </a:ext>
            </a:extLst>
          </p:cNvPr>
          <p:cNvGraphicFramePr>
            <a:graphicFrameLocks noGrp="1"/>
          </p:cNvGraphicFramePr>
          <p:nvPr>
            <p:ph idx="1"/>
          </p:nvPr>
        </p:nvGraphicFramePr>
        <p:xfrm>
          <a:off x="0" y="0"/>
          <a:ext cx="9144000" cy="6858001"/>
        </p:xfrm>
        <a:graphic>
          <a:graphicData uri="http://schemas.openxmlformats.org/drawingml/2006/table">
            <a:tbl>
              <a:tblPr firstRow="1" bandRow="1">
                <a:tableStyleId>{5C22544A-7EE6-4342-B048-85BDC9FD1C3A}</a:tableStyleId>
              </a:tblPr>
              <a:tblGrid>
                <a:gridCol w="2871019">
                  <a:extLst>
                    <a:ext uri="{9D8B030D-6E8A-4147-A177-3AD203B41FA5}">
                      <a16:colId xmlns:a16="http://schemas.microsoft.com/office/drawing/2014/main" val="2169450226"/>
                    </a:ext>
                  </a:extLst>
                </a:gridCol>
                <a:gridCol w="5191433">
                  <a:extLst>
                    <a:ext uri="{9D8B030D-6E8A-4147-A177-3AD203B41FA5}">
                      <a16:colId xmlns:a16="http://schemas.microsoft.com/office/drawing/2014/main" val="4194027315"/>
                    </a:ext>
                  </a:extLst>
                </a:gridCol>
                <a:gridCol w="1081548">
                  <a:extLst>
                    <a:ext uri="{9D8B030D-6E8A-4147-A177-3AD203B41FA5}">
                      <a16:colId xmlns:a16="http://schemas.microsoft.com/office/drawing/2014/main" val="3748655711"/>
                    </a:ext>
                  </a:extLst>
                </a:gridCol>
              </a:tblGrid>
              <a:tr h="730853">
                <a:tc>
                  <a:txBody>
                    <a:bodyPr/>
                    <a:lstStyle/>
                    <a:p>
                      <a:r>
                        <a:rPr lang="zh-TW" altLang="en-US" sz="2800" dirty="0">
                          <a:latin typeface="SimHei" panose="02010609060101010101" pitchFamily="49" charset="-122"/>
                          <a:ea typeface="SimHei" panose="02010609060101010101" pitchFamily="49" charset="-122"/>
                        </a:rPr>
                        <a:t>不同的場景</a:t>
                      </a:r>
                      <a:endParaRPr lang="en-US" sz="2800" dirty="0">
                        <a:latin typeface="SimHei" panose="02010609060101010101" pitchFamily="49" charset="-122"/>
                        <a:ea typeface="SimHei" panose="02010609060101010101" pitchFamily="49" charset="-122"/>
                      </a:endParaRPr>
                    </a:p>
                  </a:txBody>
                  <a:tcPr anchor="ctr"/>
                </a:tc>
                <a:tc>
                  <a:txBody>
                    <a:bodyPr/>
                    <a:lstStyle/>
                    <a:p>
                      <a:r>
                        <a:rPr lang="zh-TW" altLang="en-US" sz="2800" dirty="0">
                          <a:latin typeface="SimHei" panose="02010609060101010101" pitchFamily="49" charset="-122"/>
                          <a:ea typeface="SimHei" panose="02010609060101010101" pitchFamily="49" charset="-122"/>
                        </a:rPr>
                        <a:t>吃不吃的原因</a:t>
                      </a:r>
                      <a:endParaRPr lang="en-US" sz="2800" dirty="0">
                        <a:latin typeface="SimHei" panose="02010609060101010101" pitchFamily="49" charset="-122"/>
                        <a:ea typeface="SimHei" panose="02010609060101010101" pitchFamily="49" charset="-122"/>
                      </a:endParaRPr>
                    </a:p>
                  </a:txBody>
                  <a:tcPr anchor="ctr"/>
                </a:tc>
                <a:tc>
                  <a:txBody>
                    <a:bodyPr/>
                    <a:lstStyle/>
                    <a:p>
                      <a:endParaRPr lang="en-US" sz="28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263710300"/>
                  </a:ext>
                </a:extLst>
              </a:tr>
              <a:tr h="1802102">
                <a:tc>
                  <a:txBody>
                    <a:bodyPr/>
                    <a:lstStyle/>
                    <a:p>
                      <a:r>
                        <a:rPr lang="zh-TW" altLang="en-US" sz="2800" dirty="0">
                          <a:latin typeface="SimHei" panose="02010609060101010101" pitchFamily="49" charset="-122"/>
                          <a:ea typeface="SimHei" panose="02010609060101010101" pitchFamily="49" charset="-122"/>
                        </a:rPr>
                        <a:t>市場上買的</a:t>
                      </a:r>
                      <a:endParaRPr lang="en-US" sz="28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i="0" kern="1200" dirty="0">
                          <a:solidFill>
                            <a:schemeClr val="dk1"/>
                          </a:solidFill>
                          <a:effectLst/>
                          <a:latin typeface="SimHei" panose="02010609060101010101" pitchFamily="49" charset="-122"/>
                          <a:ea typeface="SimHei" panose="02010609060101010101" pitchFamily="49" charset="-122"/>
                          <a:cs typeface="+mn-cs"/>
                        </a:rPr>
                        <a:t>凡市上所賣的，你們只管吃，不要為良心的緣故問什麼話，因為地和其中所充滿的都屬乎主。</a:t>
                      </a:r>
                      <a:endParaRPr lang="en-US" sz="2800" dirty="0">
                        <a:latin typeface="SimHei" panose="02010609060101010101" pitchFamily="49" charset="-122"/>
                        <a:ea typeface="SimHei" panose="02010609060101010101" pitchFamily="49" charset="-122"/>
                      </a:endParaRPr>
                    </a:p>
                  </a:txBody>
                  <a:tcPr anchor="ctr"/>
                </a:tc>
                <a:tc>
                  <a:txBody>
                    <a:bodyPr/>
                    <a:lstStyle/>
                    <a:p>
                      <a:endParaRPr lang="en-US" sz="28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538561393"/>
                  </a:ext>
                </a:extLst>
              </a:tr>
              <a:tr h="1261472">
                <a:tc>
                  <a:txBody>
                    <a:bodyPr/>
                    <a:lstStyle/>
                    <a:p>
                      <a:r>
                        <a:rPr lang="zh-TW" altLang="en-US" sz="2800" dirty="0">
                          <a:latin typeface="SimHei" panose="02010609060101010101" pitchFamily="49" charset="-122"/>
                          <a:ea typeface="SimHei" panose="02010609060101010101" pitchFamily="49" charset="-122"/>
                        </a:rPr>
                        <a:t>赴私人筵席 </a:t>
                      </a:r>
                      <a:r>
                        <a:rPr lang="en-US" altLang="zh-TW" sz="2800" dirty="0">
                          <a:latin typeface="SimHei" panose="02010609060101010101" pitchFamily="49" charset="-122"/>
                          <a:ea typeface="SimHei" panose="02010609060101010101" pitchFamily="49" charset="-122"/>
                        </a:rPr>
                        <a:t>- 1</a:t>
                      </a:r>
                      <a:endParaRPr lang="en-US" sz="2800" dirty="0">
                        <a:latin typeface="SimHei" panose="02010609060101010101" pitchFamily="49" charset="-122"/>
                        <a:ea typeface="SimHei" panose="02010609060101010101" pitchFamily="49" charset="-122"/>
                      </a:endParaRPr>
                    </a:p>
                  </a:txBody>
                  <a:tcPr anchor="ctr"/>
                </a:tc>
                <a:tc>
                  <a:txBody>
                    <a:bodyPr/>
                    <a:lstStyle/>
                    <a:p>
                      <a:r>
                        <a:rPr lang="zh-TW" altLang="en-US" sz="2800" b="0" i="0" kern="1200" dirty="0">
                          <a:solidFill>
                            <a:schemeClr val="dk1"/>
                          </a:solidFill>
                          <a:effectLst/>
                          <a:latin typeface="SimHei" panose="02010609060101010101" pitchFamily="49" charset="-122"/>
                          <a:ea typeface="SimHei" panose="02010609060101010101" pitchFamily="49" charset="-122"/>
                          <a:cs typeface="+mn-cs"/>
                        </a:rPr>
                        <a:t>凡擺在你們面前的，只管吃，不要為良心的緣故問什麼話。</a:t>
                      </a:r>
                      <a:endParaRPr lang="en-US" sz="2800" dirty="0">
                        <a:latin typeface="SimHei" panose="02010609060101010101" pitchFamily="49" charset="-122"/>
                        <a:ea typeface="SimHei" panose="02010609060101010101" pitchFamily="49" charset="-122"/>
                      </a:endParaRPr>
                    </a:p>
                  </a:txBody>
                  <a:tcPr anchor="ctr"/>
                </a:tc>
                <a:tc>
                  <a:txBody>
                    <a:bodyPr/>
                    <a:lstStyle/>
                    <a:p>
                      <a:endParaRPr lang="en-US" sz="280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3607081315"/>
                  </a:ext>
                </a:extLst>
              </a:tr>
              <a:tr h="1802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a:latin typeface="SimHei" panose="02010609060101010101" pitchFamily="49" charset="-122"/>
                          <a:ea typeface="SimHei" panose="02010609060101010101" pitchFamily="49" charset="-122"/>
                        </a:rPr>
                        <a:t>赴私人筵席 </a:t>
                      </a:r>
                      <a:r>
                        <a:rPr lang="en-US" altLang="zh-TW" sz="2800" dirty="0">
                          <a:latin typeface="SimHei" panose="02010609060101010101" pitchFamily="49" charset="-122"/>
                          <a:ea typeface="SimHei" panose="02010609060101010101" pitchFamily="49" charset="-122"/>
                        </a:rPr>
                        <a:t>- 2</a:t>
                      </a:r>
                      <a:endParaRPr lang="en-US" sz="2800" dirty="0">
                        <a:latin typeface="SimHei" panose="02010609060101010101" pitchFamily="49" charset="-122"/>
                        <a:ea typeface="SimHei" panose="02010609060101010101" pitchFamily="49" charset="-122"/>
                      </a:endParaRPr>
                    </a:p>
                    <a:p>
                      <a:endParaRPr lang="en-US" sz="2800" dirty="0">
                        <a:latin typeface="SimHei" panose="02010609060101010101" pitchFamily="49" charset="-122"/>
                        <a:ea typeface="SimHei" panose="02010609060101010101" pitchFamily="49" charset="-122"/>
                      </a:endParaRPr>
                    </a:p>
                  </a:txBody>
                  <a:tcPr anchor="ctr"/>
                </a:tc>
                <a:tc>
                  <a:txBody>
                    <a:bodyPr/>
                    <a:lstStyle/>
                    <a:p>
                      <a:r>
                        <a:rPr lang="zh-TW" altLang="en-US" sz="2800" b="0" i="0" kern="1200" dirty="0">
                          <a:solidFill>
                            <a:schemeClr val="dk1"/>
                          </a:solidFill>
                          <a:effectLst/>
                          <a:latin typeface="SimHei" panose="02010609060101010101" pitchFamily="49" charset="-122"/>
                          <a:ea typeface="SimHei" panose="02010609060101010101" pitchFamily="49" charset="-122"/>
                          <a:cs typeface="+mn-cs"/>
                        </a:rPr>
                        <a:t>若有人對你們說：「這是獻過祭的物」，就要為那告訴你們的人，並為良心的緣故不吃。</a:t>
                      </a:r>
                      <a:endParaRPr lang="en-US" sz="2800" dirty="0">
                        <a:latin typeface="SimHei" panose="02010609060101010101" pitchFamily="49" charset="-122"/>
                        <a:ea typeface="SimHei" panose="02010609060101010101" pitchFamily="49" charset="-122"/>
                      </a:endParaRPr>
                    </a:p>
                  </a:txBody>
                  <a:tcPr anchor="ctr"/>
                </a:tc>
                <a:tc>
                  <a:txBody>
                    <a:bodyPr/>
                    <a:lstStyle/>
                    <a:p>
                      <a:endParaRPr lang="en-US" sz="280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2791160913"/>
                  </a:ext>
                </a:extLst>
              </a:tr>
              <a:tr h="1261472">
                <a:tc>
                  <a:txBody>
                    <a:bodyPr/>
                    <a:lstStyle/>
                    <a:p>
                      <a:r>
                        <a:rPr lang="zh-TW" altLang="en-US" sz="2800" b="0" i="0" kern="1200" dirty="0">
                          <a:solidFill>
                            <a:schemeClr val="dk1"/>
                          </a:solidFill>
                          <a:effectLst/>
                          <a:latin typeface="SimHei" panose="02010609060101010101" pitchFamily="49" charset="-122"/>
                          <a:ea typeface="SimHei" panose="02010609060101010101" pitchFamily="49" charset="-122"/>
                          <a:cs typeface="+mn-cs"/>
                        </a:rPr>
                        <a:t>偶像的廟裡坐席</a:t>
                      </a:r>
                      <a:endParaRPr lang="en-US" sz="2800" dirty="0">
                        <a:latin typeface="SimHei" panose="02010609060101010101" pitchFamily="49" charset="-122"/>
                        <a:ea typeface="SimHei" panose="02010609060101010101" pitchFamily="49" charset="-122"/>
                      </a:endParaRPr>
                    </a:p>
                  </a:txBody>
                  <a:tcPr anchor="ctr"/>
                </a:tc>
                <a:tc>
                  <a:txBody>
                    <a:bodyPr/>
                    <a:lstStyle/>
                    <a:p>
                      <a:r>
                        <a:rPr lang="zh-TW" altLang="en-US" sz="2800" b="0" i="0" kern="1200" dirty="0">
                          <a:solidFill>
                            <a:schemeClr val="dk1"/>
                          </a:solidFill>
                          <a:effectLst/>
                          <a:latin typeface="SimHei" panose="02010609060101010101" pitchFamily="49" charset="-122"/>
                          <a:ea typeface="SimHei" panose="02010609060101010101" pitchFamily="49" charset="-122"/>
                          <a:cs typeface="+mn-cs"/>
                        </a:rPr>
                        <a:t>外邦人所獻的祭是祭鬼，不是祭神。我不願意你們與鬼相交。</a:t>
                      </a:r>
                      <a:endParaRPr lang="en-US" sz="2800" dirty="0">
                        <a:latin typeface="SimHei" panose="02010609060101010101" pitchFamily="49" charset="-122"/>
                        <a:ea typeface="SimHei" panose="02010609060101010101" pitchFamily="49" charset="-122"/>
                      </a:endParaRPr>
                    </a:p>
                  </a:txBody>
                  <a:tcPr anchor="ctr"/>
                </a:tc>
                <a:tc>
                  <a:txBody>
                    <a:bodyPr/>
                    <a:lstStyle/>
                    <a:p>
                      <a:endParaRPr lang="en-US" sz="28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3852823076"/>
                  </a:ext>
                </a:extLst>
              </a:tr>
            </a:tbl>
          </a:graphicData>
        </a:graphic>
      </p:graphicFrame>
      <p:pic>
        <p:nvPicPr>
          <p:cNvPr id="8" name="Picture 4" descr="Check mark icon and cross sign Royalty Free Vector Image">
            <a:extLst>
              <a:ext uri="{FF2B5EF4-FFF2-40B4-BE49-F238E27FC236}">
                <a16:creationId xmlns:a16="http://schemas.microsoft.com/office/drawing/2014/main" id="{0275F7DF-1AB8-41ED-9350-A9FACE9C31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14" t="29460" r="50411" b="37143"/>
          <a:stretch/>
        </p:blipFill>
        <p:spPr bwMode="auto">
          <a:xfrm>
            <a:off x="8266998" y="1276376"/>
            <a:ext cx="609600" cy="568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 mark icon and cross sign Royalty Free Vector Image">
            <a:extLst>
              <a:ext uri="{FF2B5EF4-FFF2-40B4-BE49-F238E27FC236}">
                <a16:creationId xmlns:a16="http://schemas.microsoft.com/office/drawing/2014/main" id="{ECA07318-0D0F-42F5-976A-018D5C23A8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663" t="29460" r="10091" b="37143"/>
          <a:stretch/>
        </p:blipFill>
        <p:spPr bwMode="auto">
          <a:xfrm>
            <a:off x="8266998" y="4401815"/>
            <a:ext cx="593271" cy="6071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mark icon and cross sign Royalty Free Vector Image">
            <a:extLst>
              <a:ext uri="{FF2B5EF4-FFF2-40B4-BE49-F238E27FC236}">
                <a16:creationId xmlns:a16="http://schemas.microsoft.com/office/drawing/2014/main" id="{B01E8C7B-25FF-45EE-BABA-8DD984D479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663" t="29460" r="10091" b="37143"/>
          <a:stretch/>
        </p:blipFill>
        <p:spPr bwMode="auto">
          <a:xfrm>
            <a:off x="8292893" y="5834980"/>
            <a:ext cx="593271" cy="6071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mark icon and cross sign Royalty Free Vector Image">
            <a:extLst>
              <a:ext uri="{FF2B5EF4-FFF2-40B4-BE49-F238E27FC236}">
                <a16:creationId xmlns:a16="http://schemas.microsoft.com/office/drawing/2014/main" id="{5B505841-AF5B-480F-B449-C3EDAFAD8A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14" t="29460" r="50411" b="37143"/>
          <a:stretch/>
        </p:blipFill>
        <p:spPr bwMode="auto">
          <a:xfrm>
            <a:off x="8276564" y="2860472"/>
            <a:ext cx="609600" cy="56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524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a:extLst>
              <a:ext uri="{FF2B5EF4-FFF2-40B4-BE49-F238E27FC236}">
                <a16:creationId xmlns:a16="http://schemas.microsoft.com/office/drawing/2014/main" id="{C2ABA87A-8805-4903-88CC-494D97E05B3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624" t="18" b="7149"/>
          <a:stretch/>
        </p:blipFill>
        <p:spPr bwMode="auto">
          <a:xfrm>
            <a:off x="0" y="1281"/>
            <a:ext cx="9143999" cy="68567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在曠野遇見神: 第八章概論、論祭偶像之物（哥林多前書8章）">
            <a:extLst>
              <a:ext uri="{FF2B5EF4-FFF2-40B4-BE49-F238E27FC236}">
                <a16:creationId xmlns:a16="http://schemas.microsoft.com/office/drawing/2014/main" id="{65692D87-3905-4700-919A-A5E9975CC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514"/>
            <a:ext cx="9153411" cy="606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1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fade">
                                      <p:cBhvr>
                                        <p:cTn id="13" dur="1000"/>
                                        <p:tgtEl>
                                          <p:spTgt spid="5126"/>
                                        </p:tgtEl>
                                      </p:cBhvr>
                                    </p:animEffect>
                                    <p:anim calcmode="lin" valueType="num">
                                      <p:cBhvr>
                                        <p:cTn id="14" dur="1000" fill="hold"/>
                                        <p:tgtEl>
                                          <p:spTgt spid="5126"/>
                                        </p:tgtEl>
                                        <p:attrNameLst>
                                          <p:attrName>ppt_x</p:attrName>
                                        </p:attrNameLst>
                                      </p:cBhvr>
                                      <p:tavLst>
                                        <p:tav tm="0">
                                          <p:val>
                                            <p:strVal val="#ppt_x"/>
                                          </p:val>
                                        </p:tav>
                                        <p:tav tm="100000">
                                          <p:val>
                                            <p:strVal val="#ppt_x"/>
                                          </p:val>
                                        </p:tav>
                                      </p:tavLst>
                                    </p:anim>
                                    <p:anim calcmode="lin" valueType="num">
                                      <p:cBhvr>
                                        <p:cTn id="15"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DDABE410-A290-4E09-BD2B-5BF6AB84CC38}"/>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3DD8F4-5428-4844-A0BB-7DE1099E3304}"/>
              </a:ext>
            </a:extLst>
          </p:cNvPr>
          <p:cNvSpPr>
            <a:spLocks noGrp="1"/>
          </p:cNvSpPr>
          <p:nvPr>
            <p:ph type="title"/>
          </p:nvPr>
        </p:nvSpPr>
        <p:spPr/>
        <p:txBody>
          <a:bodyPr>
            <a:normAutofit/>
          </a:bodyPr>
          <a:lstStyle/>
          <a:p>
            <a:r>
              <a:rPr lang="zh-TW" altLang="en-US" sz="4000" dirty="0">
                <a:latin typeface="SimHei" panose="02010609060101010101" pitchFamily="49" charset="-122"/>
                <a:ea typeface="SimHei" panose="02010609060101010101" pitchFamily="49" charset="-122"/>
              </a:rPr>
              <a:t>四</a:t>
            </a:r>
            <a:r>
              <a:rPr lang="en-US" sz="4000" dirty="0">
                <a:latin typeface="SimHei" panose="02010609060101010101" pitchFamily="49" charset="-122"/>
                <a:ea typeface="SimHei" panose="02010609060101010101" pitchFamily="49" charset="-122"/>
              </a:rPr>
              <a:t>.</a:t>
            </a:r>
            <a:r>
              <a:rPr lang="zh-TW" altLang="en-US" sz="4000" u="sng" dirty="0">
                <a:latin typeface="SimHei" panose="02010609060101010101" pitchFamily="49" charset="-122"/>
                <a:ea typeface="SimHei" panose="02010609060101010101" pitchFamily="49" charset="-122"/>
              </a:rPr>
              <a:t>運用自由的準則</a:t>
            </a:r>
            <a:r>
              <a:rPr lang="en-US" sz="4000" dirty="0">
                <a:latin typeface="SimHei" panose="02010609060101010101" pitchFamily="49" charset="-122"/>
                <a:ea typeface="SimHei" panose="02010609060101010101" pitchFamily="49" charset="-122"/>
              </a:rPr>
              <a:t> (10:23-33)</a:t>
            </a:r>
          </a:p>
        </p:txBody>
      </p:sp>
      <p:sp>
        <p:nvSpPr>
          <p:cNvPr id="3" name="Content Placeholder 2">
            <a:extLst>
              <a:ext uri="{FF2B5EF4-FFF2-40B4-BE49-F238E27FC236}">
                <a16:creationId xmlns:a16="http://schemas.microsoft.com/office/drawing/2014/main" id="{53897D34-AB74-489A-86B7-ECBAB9E5932E}"/>
              </a:ext>
            </a:extLst>
          </p:cNvPr>
          <p:cNvSpPr>
            <a:spLocks noGrp="1"/>
          </p:cNvSpPr>
          <p:nvPr>
            <p:ph idx="1"/>
          </p:nvPr>
        </p:nvSpPr>
        <p:spPr/>
        <p:txBody>
          <a:bodyPr>
            <a:normAutofit fontScale="92500"/>
          </a:bodyPr>
          <a:lstStyle/>
          <a:p>
            <a:pPr marL="0" indent="0">
              <a:lnSpc>
                <a:spcPct val="170000"/>
              </a:lnSpc>
              <a:spcBef>
                <a:spcPts val="0"/>
              </a:spcBef>
              <a:buNone/>
            </a:pPr>
            <a:r>
              <a:rPr lang="en-US" sz="3000" dirty="0">
                <a:latin typeface="SimHei" panose="02010609060101010101" pitchFamily="49" charset="-122"/>
                <a:ea typeface="SimHei" panose="02010609060101010101" pitchFamily="49" charset="-122"/>
              </a:rPr>
              <a:t>A.</a:t>
            </a:r>
            <a:r>
              <a:rPr lang="zh-TW" altLang="en-US" sz="3000" dirty="0">
                <a:latin typeface="SimHei" panose="02010609060101010101" pitchFamily="49" charset="-122"/>
                <a:ea typeface="SimHei" panose="02010609060101010101" pitchFamily="49" charset="-122"/>
              </a:rPr>
              <a:t>求別人的益處</a:t>
            </a:r>
            <a:endParaRPr lang="en-US" sz="3000" dirty="0">
              <a:latin typeface="SimHei" panose="02010609060101010101" pitchFamily="49" charset="-122"/>
              <a:ea typeface="SimHei" panose="02010609060101010101" pitchFamily="49" charset="-122"/>
            </a:endParaRPr>
          </a:p>
          <a:p>
            <a:pPr marL="0" indent="0">
              <a:lnSpc>
                <a:spcPct val="170000"/>
              </a:lnSpc>
              <a:spcBef>
                <a:spcPts val="0"/>
              </a:spcBef>
              <a:buNone/>
            </a:pPr>
            <a:r>
              <a:rPr lang="en-US" sz="3000" dirty="0">
                <a:latin typeface="SimHei" panose="02010609060101010101" pitchFamily="49" charset="-122"/>
                <a:ea typeface="SimHei" panose="02010609060101010101" pitchFamily="49" charset="-122"/>
              </a:rPr>
              <a:t>B.</a:t>
            </a:r>
            <a:r>
              <a:rPr lang="zh-TW" altLang="en-US" sz="3000" dirty="0">
                <a:latin typeface="SimHei" panose="02010609060101010101" pitchFamily="49" charset="-122"/>
                <a:ea typeface="SimHei" panose="02010609060101010101" pitchFamily="49" charset="-122"/>
              </a:rPr>
              <a:t>為別人的良心</a:t>
            </a:r>
            <a:endParaRPr lang="en-US" sz="3000" dirty="0">
              <a:latin typeface="SimHei" panose="02010609060101010101" pitchFamily="49" charset="-122"/>
              <a:ea typeface="SimHei" panose="02010609060101010101" pitchFamily="49" charset="-122"/>
            </a:endParaRPr>
          </a:p>
          <a:p>
            <a:pPr marL="0" indent="0">
              <a:lnSpc>
                <a:spcPct val="170000"/>
              </a:lnSpc>
              <a:spcBef>
                <a:spcPts val="0"/>
              </a:spcBef>
              <a:buNone/>
            </a:pPr>
            <a:r>
              <a:rPr lang="en-US" sz="3000" dirty="0">
                <a:latin typeface="SimHei" panose="02010609060101010101" pitchFamily="49" charset="-122"/>
                <a:ea typeface="SimHei" panose="02010609060101010101" pitchFamily="49" charset="-122"/>
              </a:rPr>
              <a:t>C.</a:t>
            </a:r>
            <a:r>
              <a:rPr lang="zh-TW" altLang="en-US" sz="3000" dirty="0">
                <a:latin typeface="SimHei" panose="02010609060101010101" pitchFamily="49" charset="-122"/>
                <a:ea typeface="SimHei" panose="02010609060101010101" pitchFamily="49" charset="-122"/>
              </a:rPr>
              <a:t>為榮耀神而行</a:t>
            </a:r>
            <a:endParaRPr lang="en-US" sz="3000" dirty="0">
              <a:latin typeface="SimHei" panose="02010609060101010101" pitchFamily="49" charset="-122"/>
              <a:ea typeface="SimHei" panose="02010609060101010101" pitchFamily="49" charset="-122"/>
            </a:endParaRPr>
          </a:p>
          <a:p>
            <a:pPr marL="0" indent="0">
              <a:lnSpc>
                <a:spcPct val="170000"/>
              </a:lnSpc>
              <a:spcBef>
                <a:spcPts val="0"/>
              </a:spcBef>
              <a:buNone/>
            </a:pPr>
            <a:r>
              <a:rPr lang="en-US" sz="3000" dirty="0">
                <a:latin typeface="SimHei" panose="02010609060101010101" pitchFamily="49" charset="-122"/>
                <a:ea typeface="SimHei" panose="02010609060101010101" pitchFamily="49" charset="-122"/>
              </a:rPr>
              <a:t>D.</a:t>
            </a:r>
            <a:r>
              <a:rPr lang="zh-TW" altLang="en-US" sz="3000" dirty="0">
                <a:latin typeface="SimHei" panose="02010609060101010101" pitchFamily="49" charset="-122"/>
                <a:ea typeface="SimHei" panose="02010609060101010101" pitchFamily="49" charset="-122"/>
              </a:rPr>
              <a:t>為要叫人得救</a:t>
            </a:r>
            <a:endParaRPr lang="en-US" sz="3000" dirty="0">
              <a:latin typeface="SimHei" panose="02010609060101010101" pitchFamily="49" charset="-122"/>
              <a:ea typeface="SimHei" panose="02010609060101010101" pitchFamily="49" charset="-122"/>
            </a:endParaRPr>
          </a:p>
          <a:p>
            <a:pPr marL="0" indent="0">
              <a:lnSpc>
                <a:spcPct val="170000"/>
              </a:lnSpc>
              <a:spcBef>
                <a:spcPts val="0"/>
              </a:spcBef>
              <a:buNone/>
            </a:pPr>
            <a:r>
              <a:rPr lang="en-US" dirty="0">
                <a:latin typeface="SimHei" panose="02010609060101010101" pitchFamily="49" charset="-122"/>
                <a:ea typeface="SimHei" panose="02010609060101010101" pitchFamily="49" charset="-122"/>
              </a:rPr>
              <a:t> </a:t>
            </a:r>
          </a:p>
          <a:p>
            <a:pPr marL="0" indent="0">
              <a:lnSpc>
                <a:spcPct val="170000"/>
              </a:lnSpc>
              <a:spcBef>
                <a:spcPts val="0"/>
              </a:spcBef>
              <a:buNone/>
            </a:pPr>
            <a:r>
              <a:rPr lang="en-US" dirty="0">
                <a:latin typeface="SimHei" panose="02010609060101010101" pitchFamily="49" charset="-122"/>
                <a:ea typeface="SimHei" panose="02010609060101010101" pitchFamily="49" charset="-122"/>
              </a:rPr>
              <a:t> </a:t>
            </a:r>
          </a:p>
          <a:p>
            <a:pPr marL="0" indent="0">
              <a:lnSpc>
                <a:spcPct val="170000"/>
              </a:lnSpc>
              <a:spcBef>
                <a:spcPts val="0"/>
              </a:spcBef>
              <a:buNone/>
            </a:pPr>
            <a:endParaRPr lang="en-US" dirty="0">
              <a:latin typeface="SimHei" panose="02010609060101010101" pitchFamily="49" charset="-122"/>
              <a:ea typeface="SimHei" panose="02010609060101010101" pitchFamily="49" charset="-122"/>
            </a:endParaRPr>
          </a:p>
        </p:txBody>
      </p:sp>
      <p:sp>
        <p:nvSpPr>
          <p:cNvPr id="5" name="TextBox 4">
            <a:extLst>
              <a:ext uri="{FF2B5EF4-FFF2-40B4-BE49-F238E27FC236}">
                <a16:creationId xmlns:a16="http://schemas.microsoft.com/office/drawing/2014/main" id="{29B26C42-5322-49F8-AD0F-DA7BA792446B}"/>
              </a:ext>
            </a:extLst>
          </p:cNvPr>
          <p:cNvSpPr txBox="1"/>
          <p:nvPr/>
        </p:nvSpPr>
        <p:spPr>
          <a:xfrm>
            <a:off x="467032" y="5453292"/>
            <a:ext cx="8209936" cy="646331"/>
          </a:xfrm>
          <a:prstGeom prst="rect">
            <a:avLst/>
          </a:prstGeom>
          <a:noFill/>
        </p:spPr>
        <p:txBody>
          <a:bodyPr wrap="square" rtlCol="0">
            <a:spAutoFit/>
          </a:bodyPr>
          <a:lstStyle/>
          <a:p>
            <a:pPr algn="ctr"/>
            <a:r>
              <a:rPr lang="zh-TW" altLang="en-US" sz="3600" dirty="0">
                <a:solidFill>
                  <a:schemeClr val="accent2"/>
                </a:solidFill>
                <a:latin typeface="SimHei" panose="02010609060101010101" pitchFamily="49" charset="-122"/>
                <a:ea typeface="SimHei" panose="02010609060101010101" pitchFamily="49" charset="-122"/>
              </a:rPr>
              <a:t>不僅僅</a:t>
            </a:r>
            <a:r>
              <a:rPr lang="zh-CN" altLang="en-US" sz="3600" dirty="0">
                <a:solidFill>
                  <a:schemeClr val="accent2"/>
                </a:solidFill>
                <a:latin typeface="SimHei" panose="02010609060101010101" pitchFamily="49" charset="-122"/>
                <a:ea typeface="SimHei" panose="02010609060101010101" pitchFamily="49" charset="-122"/>
              </a:rPr>
              <a:t>應用於</a:t>
            </a:r>
            <a:r>
              <a:rPr lang="zh-TW" altLang="en-US" sz="3600" dirty="0">
                <a:solidFill>
                  <a:schemeClr val="accent2"/>
                </a:solidFill>
                <a:latin typeface="SimHei" panose="02010609060101010101" pitchFamily="49" charset="-122"/>
                <a:ea typeface="SimHei" panose="02010609060101010101" pitchFamily="49" charset="-122"/>
              </a:rPr>
              <a:t>吃拜偶像之物</a:t>
            </a:r>
            <a:endParaRPr lang="en-US" sz="3600" dirty="0">
              <a:solidFill>
                <a:schemeClr val="accent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1070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8B5EC717-B991-41F2-8B9A-40FE41649010}"/>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697FAC-871F-4048-89D5-7044240C2CB9}"/>
              </a:ext>
            </a:extLst>
          </p:cNvPr>
          <p:cNvSpPr>
            <a:spLocks noGrp="1"/>
          </p:cNvSpPr>
          <p:nvPr>
            <p:ph type="title"/>
          </p:nvPr>
        </p:nvSpPr>
        <p:spPr>
          <a:xfrm>
            <a:off x="628650" y="18255"/>
            <a:ext cx="7886700" cy="1325563"/>
          </a:xfrm>
        </p:spPr>
        <p:txBody>
          <a:bodyPr>
            <a:normAutofit/>
          </a:bodyPr>
          <a:lstStyle/>
          <a:p>
            <a:r>
              <a:rPr lang="zh-TW" altLang="en-US" sz="4000" u="sng" dirty="0">
                <a:latin typeface="SimHei" panose="02010609060101010101" pitchFamily="49" charset="-122"/>
                <a:ea typeface="SimHei" panose="02010609060101010101" pitchFamily="49" charset="-122"/>
              </a:rPr>
              <a:t>總結</a:t>
            </a:r>
            <a:r>
              <a:rPr lang="zh-TW" altLang="en-US" sz="4000" dirty="0">
                <a:latin typeface="SimHei" panose="02010609060101010101" pitchFamily="49" charset="-122"/>
                <a:ea typeface="SimHei" panose="02010609060101010101" pitchFamily="49" charset="-122"/>
              </a:rPr>
              <a:t>：</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56DECC56-3D8D-4A6E-B98D-449004FACB49}"/>
              </a:ext>
            </a:extLst>
          </p:cNvPr>
          <p:cNvSpPr>
            <a:spLocks noGrp="1"/>
          </p:cNvSpPr>
          <p:nvPr>
            <p:ph idx="1"/>
          </p:nvPr>
        </p:nvSpPr>
        <p:spPr>
          <a:xfrm>
            <a:off x="628650" y="1497013"/>
            <a:ext cx="7886700" cy="4351338"/>
          </a:xfrm>
        </p:spPr>
        <p:txBody>
          <a:bodyPr>
            <a:normAutofit/>
          </a:bodyPr>
          <a:lstStyle/>
          <a:p>
            <a:pPr marL="0" indent="0">
              <a:buNone/>
            </a:pPr>
            <a:r>
              <a:rPr lang="en-US" dirty="0">
                <a:latin typeface="SimHei" panose="02010609060101010101" pitchFamily="49" charset="-122"/>
                <a:ea typeface="SimHei" panose="02010609060101010101" pitchFamily="49" charset="-122"/>
              </a:rPr>
              <a:t>1.</a:t>
            </a:r>
            <a:r>
              <a:rPr lang="zh-TW" altLang="en-US" dirty="0">
                <a:latin typeface="SimHei" panose="02010609060101010101" pitchFamily="49" charset="-122"/>
                <a:ea typeface="SimHei" panose="02010609060101010101" pitchFamily="49" charset="-122"/>
              </a:rPr>
              <a:t>知識要用愛心來平衡</a:t>
            </a:r>
            <a:r>
              <a:rPr lang="en-US" dirty="0">
                <a:latin typeface="SimHei" panose="02010609060101010101" pitchFamily="49" charset="-122"/>
                <a:ea typeface="SimHei" panose="02010609060101010101" pitchFamily="49" charset="-122"/>
              </a:rPr>
              <a:t> (8</a:t>
            </a:r>
            <a:r>
              <a:rPr lang="zh-TW" altLang="en-US" dirty="0">
                <a:latin typeface="SimHei" panose="02010609060101010101" pitchFamily="49" charset="-122"/>
                <a:ea typeface="SimHei" panose="02010609060101010101" pitchFamily="49" charset="-122"/>
              </a:rPr>
              <a:t>章</a:t>
            </a:r>
            <a:r>
              <a:rPr lang="en-US" dirty="0">
                <a:latin typeface="SimHei" panose="02010609060101010101" pitchFamily="49" charset="-122"/>
                <a:ea typeface="SimHei" panose="02010609060101010101" pitchFamily="49" charset="-122"/>
              </a:rPr>
              <a:t>)</a:t>
            </a:r>
          </a:p>
          <a:p>
            <a:pPr marL="0" indent="0">
              <a:buNone/>
            </a:pPr>
            <a:r>
              <a:rPr lang="en-US" dirty="0">
                <a:latin typeface="SimHei" panose="02010609060101010101" pitchFamily="49" charset="-122"/>
                <a:ea typeface="SimHei" panose="02010609060101010101" pitchFamily="49" charset="-122"/>
              </a:rPr>
              <a:t> </a:t>
            </a:r>
          </a:p>
          <a:p>
            <a:pPr marL="0" indent="0">
              <a:buNone/>
            </a:pPr>
            <a:r>
              <a:rPr lang="en-US" dirty="0">
                <a:latin typeface="SimHei" panose="02010609060101010101" pitchFamily="49" charset="-122"/>
                <a:ea typeface="SimHei" panose="02010609060101010101" pitchFamily="49" charset="-122"/>
              </a:rPr>
              <a:t>2.</a:t>
            </a:r>
            <a:r>
              <a:rPr lang="zh-TW" altLang="en-US" dirty="0">
                <a:latin typeface="SimHei" panose="02010609060101010101" pitchFamily="49" charset="-122"/>
                <a:ea typeface="SimHei" panose="02010609060101010101" pitchFamily="49" charset="-122"/>
              </a:rPr>
              <a:t>權柄要用紀律來平衡</a:t>
            </a:r>
            <a:r>
              <a:rPr lang="en-US" dirty="0">
                <a:latin typeface="SimHei" panose="02010609060101010101" pitchFamily="49" charset="-122"/>
                <a:ea typeface="SimHei" panose="02010609060101010101" pitchFamily="49" charset="-122"/>
              </a:rPr>
              <a:t> (9</a:t>
            </a:r>
            <a:r>
              <a:rPr lang="zh-TW" altLang="en-US" dirty="0">
                <a:latin typeface="SimHei" panose="02010609060101010101" pitchFamily="49" charset="-122"/>
                <a:ea typeface="SimHei" panose="02010609060101010101" pitchFamily="49" charset="-122"/>
              </a:rPr>
              <a:t>章</a:t>
            </a:r>
            <a:r>
              <a:rPr lang="en-US" dirty="0">
                <a:latin typeface="SimHei" panose="02010609060101010101" pitchFamily="49" charset="-122"/>
                <a:ea typeface="SimHei" panose="02010609060101010101" pitchFamily="49" charset="-122"/>
              </a:rPr>
              <a:t>)</a:t>
            </a:r>
          </a:p>
          <a:p>
            <a:pPr marL="0" indent="0">
              <a:buNone/>
            </a:pPr>
            <a:r>
              <a:rPr lang="en-US" dirty="0">
                <a:latin typeface="SimHei" panose="02010609060101010101" pitchFamily="49" charset="-122"/>
                <a:ea typeface="SimHei" panose="02010609060101010101" pitchFamily="49" charset="-122"/>
              </a:rPr>
              <a:t>  </a:t>
            </a:r>
          </a:p>
          <a:p>
            <a:pPr marL="0" indent="0">
              <a:buNone/>
            </a:pPr>
            <a:r>
              <a:rPr lang="en-US" dirty="0">
                <a:latin typeface="SimHei" panose="02010609060101010101" pitchFamily="49" charset="-122"/>
                <a:ea typeface="SimHei" panose="02010609060101010101" pitchFamily="49" charset="-122"/>
              </a:rPr>
              <a:t>3.</a:t>
            </a:r>
            <a:r>
              <a:rPr lang="zh-TW" altLang="en-US" dirty="0">
                <a:latin typeface="SimHei" panose="02010609060101010101" pitchFamily="49" charset="-122"/>
                <a:ea typeface="SimHei" panose="02010609060101010101" pitchFamily="49" charset="-122"/>
              </a:rPr>
              <a:t>經驗要用謹慎來平衡</a:t>
            </a:r>
            <a:r>
              <a:rPr lang="en-US" dirty="0">
                <a:latin typeface="SimHei" panose="02010609060101010101" pitchFamily="49" charset="-122"/>
                <a:ea typeface="SimHei" panose="02010609060101010101" pitchFamily="49" charset="-122"/>
              </a:rPr>
              <a:t> (10:1-22)</a:t>
            </a:r>
          </a:p>
          <a:p>
            <a:pPr marL="0" indent="0">
              <a:buNone/>
            </a:pPr>
            <a:r>
              <a:rPr lang="en-US" dirty="0">
                <a:latin typeface="SimHei" panose="02010609060101010101" pitchFamily="49" charset="-122"/>
                <a:ea typeface="SimHei" panose="02010609060101010101" pitchFamily="49" charset="-122"/>
              </a:rPr>
              <a:t>  </a:t>
            </a:r>
          </a:p>
          <a:p>
            <a:pPr marL="0" indent="0">
              <a:buNone/>
            </a:pPr>
            <a:r>
              <a:rPr lang="en-US" dirty="0">
                <a:latin typeface="SimHei" panose="02010609060101010101" pitchFamily="49" charset="-122"/>
                <a:ea typeface="SimHei" panose="02010609060101010101" pitchFamily="49" charset="-122"/>
              </a:rPr>
              <a:t>4.</a:t>
            </a:r>
            <a:r>
              <a:rPr lang="zh-TW" altLang="en-US" dirty="0">
                <a:latin typeface="SimHei" panose="02010609060101010101" pitchFamily="49" charset="-122"/>
                <a:ea typeface="SimHei" panose="02010609060101010101" pitchFamily="49" charset="-122"/>
              </a:rPr>
              <a:t>自由要用責任來平衡</a:t>
            </a:r>
            <a:r>
              <a:rPr lang="en-US" dirty="0">
                <a:latin typeface="SimHei" panose="02010609060101010101" pitchFamily="49" charset="-122"/>
                <a:ea typeface="SimHei" panose="02010609060101010101" pitchFamily="49" charset="-122"/>
              </a:rPr>
              <a:t> (10:23-33)</a:t>
            </a:r>
          </a:p>
        </p:txBody>
      </p:sp>
    </p:spTree>
    <p:extLst>
      <p:ext uri="{BB962C8B-B14F-4D97-AF65-F5344CB8AC3E}">
        <p14:creationId xmlns:p14="http://schemas.microsoft.com/office/powerpoint/2010/main" val="369294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FB065C8B-F1CF-4BB2-8E9F-2318C08AF761}"/>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59DCF6-C2E1-409D-9A55-7D9EDDF35276}"/>
              </a:ext>
            </a:extLst>
          </p:cNvPr>
          <p:cNvSpPr>
            <a:spLocks noGrp="1"/>
          </p:cNvSpPr>
          <p:nvPr>
            <p:ph type="title"/>
          </p:nvPr>
        </p:nvSpPr>
        <p:spPr>
          <a:xfrm>
            <a:off x="628650" y="18255"/>
            <a:ext cx="7886700" cy="1325563"/>
          </a:xfrm>
        </p:spPr>
        <p:txBody>
          <a:bodyPr>
            <a:normAutofit/>
          </a:bodyPr>
          <a:lstStyle/>
          <a:p>
            <a:r>
              <a:rPr lang="zh-TW" altLang="en-US" sz="4000" b="1" dirty="0">
                <a:latin typeface="SimHei" panose="02010609060101010101" pitchFamily="49" charset="-122"/>
                <a:ea typeface="SimHei" panose="02010609060101010101" pitchFamily="49" charset="-122"/>
              </a:rPr>
              <a:t>三</a:t>
            </a:r>
            <a:r>
              <a:rPr lang="en-US" sz="4000" b="1" dirty="0">
                <a:latin typeface="SimHei" panose="02010609060101010101" pitchFamily="49" charset="-122"/>
                <a:ea typeface="SimHei" panose="02010609060101010101" pitchFamily="49" charset="-122"/>
              </a:rPr>
              <a:t>. </a:t>
            </a:r>
            <a:r>
              <a:rPr lang="zh-TW" altLang="en-US" sz="4000" b="1" u="sng" dirty="0">
                <a:latin typeface="SimHei" panose="02010609060101010101" pitchFamily="49" charset="-122"/>
                <a:ea typeface="SimHei" panose="02010609060101010101" pitchFamily="49" charset="-122"/>
              </a:rPr>
              <a:t>歷史的鑒戒</a:t>
            </a:r>
            <a:r>
              <a:rPr lang="en-US" sz="4000" dirty="0">
                <a:latin typeface="SimHei" panose="02010609060101010101" pitchFamily="49" charset="-122"/>
                <a:ea typeface="SimHei" panose="02010609060101010101" pitchFamily="49" charset="-122"/>
              </a:rPr>
              <a:t> (10:1-22)</a:t>
            </a:r>
          </a:p>
        </p:txBody>
      </p:sp>
      <p:sp>
        <p:nvSpPr>
          <p:cNvPr id="3" name="Content Placeholder 2">
            <a:extLst>
              <a:ext uri="{FF2B5EF4-FFF2-40B4-BE49-F238E27FC236}">
                <a16:creationId xmlns:a16="http://schemas.microsoft.com/office/drawing/2014/main" id="{6FBADDA1-2DE6-48EF-ADD3-DBEC972FDBEB}"/>
              </a:ext>
            </a:extLst>
          </p:cNvPr>
          <p:cNvSpPr>
            <a:spLocks noGrp="1"/>
          </p:cNvSpPr>
          <p:nvPr>
            <p:ph idx="1"/>
          </p:nvPr>
        </p:nvSpPr>
        <p:spPr>
          <a:xfrm>
            <a:off x="628650" y="1362073"/>
            <a:ext cx="7886700" cy="4351338"/>
          </a:xfrm>
        </p:spPr>
        <p:txBody>
          <a:bodyPr>
            <a:normAutofit/>
          </a:bodyPr>
          <a:lstStyle/>
          <a:p>
            <a:pPr marL="0" indent="0">
              <a:lnSpc>
                <a:spcPct val="150000"/>
              </a:lnSpc>
              <a:spcBef>
                <a:spcPts val="0"/>
              </a:spcBef>
              <a:buNone/>
            </a:pPr>
            <a:r>
              <a:rPr lang="en-US" sz="3200" dirty="0">
                <a:latin typeface="SimHei" panose="02010609060101010101" pitchFamily="49" charset="-122"/>
                <a:ea typeface="SimHei" panose="02010609060101010101" pitchFamily="49" charset="-122"/>
              </a:rPr>
              <a:t>A.</a:t>
            </a:r>
            <a:r>
              <a:rPr lang="zh-TW" altLang="en-US" sz="3200" dirty="0">
                <a:latin typeface="SimHei" panose="02010609060101010101" pitchFamily="49" charset="-122"/>
                <a:ea typeface="SimHei" panose="02010609060101010101" pitchFamily="49" charset="-122"/>
              </a:rPr>
              <a:t>以色列所蒙之恩</a:t>
            </a:r>
            <a:endParaRPr lang="en-US" sz="3200"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sz="2800" dirty="0">
                <a:latin typeface="SimHei" panose="02010609060101010101" pitchFamily="49" charset="-122"/>
                <a:ea typeface="SimHei" panose="02010609060101010101" pitchFamily="49" charset="-122"/>
              </a:rPr>
              <a:t>1.</a:t>
            </a:r>
            <a:r>
              <a:rPr lang="zh-TW" altLang="en-US" sz="2800" dirty="0">
                <a:latin typeface="SimHei" panose="02010609060101010101" pitchFamily="49" charset="-122"/>
                <a:ea typeface="SimHei" panose="02010609060101010101" pitchFamily="49" charset="-122"/>
              </a:rPr>
              <a:t>雲、海裡受洗</a:t>
            </a:r>
            <a:endParaRPr lang="en-US" sz="2800"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sz="2800" dirty="0">
                <a:latin typeface="SimHei" panose="02010609060101010101" pitchFamily="49" charset="-122"/>
                <a:ea typeface="SimHei" panose="02010609060101010101" pitchFamily="49" charset="-122"/>
              </a:rPr>
              <a:t>2.</a:t>
            </a:r>
            <a:r>
              <a:rPr lang="zh-TW" altLang="en-US" sz="2800" dirty="0">
                <a:latin typeface="SimHei" panose="02010609060101010101" pitchFamily="49" charset="-122"/>
                <a:ea typeface="SimHei" panose="02010609060101010101" pitchFamily="49" charset="-122"/>
              </a:rPr>
              <a:t>靈食、靈水</a:t>
            </a:r>
            <a:endParaRPr lang="en-US" sz="2800"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sz="2800" dirty="0">
                <a:latin typeface="SimHei" panose="02010609060101010101" pitchFamily="49" charset="-122"/>
                <a:ea typeface="SimHei" panose="02010609060101010101" pitchFamily="49" charset="-122"/>
              </a:rPr>
              <a:t>3.</a:t>
            </a:r>
            <a:r>
              <a:rPr lang="zh-TW" altLang="en-US" sz="2800" dirty="0">
                <a:latin typeface="SimHei" panose="02010609060101010101" pitchFamily="49" charset="-122"/>
                <a:ea typeface="SimHei" panose="02010609060101010101" pitchFamily="49" charset="-122"/>
              </a:rPr>
              <a:t>靈磐石</a:t>
            </a:r>
            <a:endParaRPr lang="en-US" sz="2800" dirty="0">
              <a:latin typeface="SimHei" panose="02010609060101010101" pitchFamily="49" charset="-122"/>
              <a:ea typeface="SimHei" panose="02010609060101010101" pitchFamily="49" charset="-122"/>
            </a:endParaRPr>
          </a:p>
          <a:p>
            <a:pPr marL="0" indent="0">
              <a:lnSpc>
                <a:spcPct val="150000"/>
              </a:lnSpc>
              <a:spcBef>
                <a:spcPts val="0"/>
              </a:spcBef>
              <a:buNone/>
            </a:pPr>
            <a:endParaRPr lang="en-US" sz="32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67898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2DA67-215A-4B5C-A5A2-843112C17CE6}"/>
              </a:ext>
            </a:extLst>
          </p:cNvPr>
          <p:cNvSpPr>
            <a:spLocks noGrp="1"/>
          </p:cNvSpPr>
          <p:nvPr>
            <p:ph idx="1"/>
          </p:nvPr>
        </p:nvSpPr>
        <p:spPr>
          <a:xfrm>
            <a:off x="240890" y="314633"/>
            <a:ext cx="8662219" cy="6381135"/>
          </a:xfrm>
        </p:spPr>
        <p:txBody>
          <a:bodyPr>
            <a:normAutofit/>
          </a:bodyPr>
          <a:lstStyle/>
          <a:p>
            <a:pPr marL="0" indent="0">
              <a:lnSpc>
                <a:spcPct val="170000"/>
              </a:lnSpc>
              <a:spcBef>
                <a:spcPts val="0"/>
              </a:spcBef>
              <a:buNone/>
            </a:pPr>
            <a:r>
              <a:rPr lang="en-US" altLang="zh-TW" sz="2000" b="1" dirty="0">
                <a:latin typeface="SimHei" panose="02010609060101010101" pitchFamily="49" charset="-122"/>
                <a:ea typeface="SimHei" panose="02010609060101010101" pitchFamily="49" charset="-122"/>
              </a:rPr>
              <a:t>10 </a:t>
            </a:r>
            <a:r>
              <a:rPr lang="zh-TW" altLang="en-US" sz="2000" dirty="0">
                <a:latin typeface="SimHei" panose="02010609060101010101" pitchFamily="49" charset="-122"/>
                <a:ea typeface="SimHei" panose="02010609060101010101" pitchFamily="49" charset="-122"/>
              </a:rPr>
              <a:t>弟兄們，我不願意你們不曉得：我們的祖宗從前都在雲下，都從海中經過， </a:t>
            </a:r>
            <a:r>
              <a:rPr lang="en-US" altLang="zh-TW" sz="2000" b="1" baseline="30000" dirty="0">
                <a:latin typeface="SimHei" panose="02010609060101010101" pitchFamily="49" charset="-122"/>
                <a:ea typeface="SimHei" panose="02010609060101010101" pitchFamily="49" charset="-122"/>
              </a:rPr>
              <a:t>2 </a:t>
            </a:r>
            <a:r>
              <a:rPr lang="zh-TW" altLang="en-US" sz="2000" dirty="0">
                <a:latin typeface="SimHei" panose="02010609060101010101" pitchFamily="49" charset="-122"/>
                <a:ea typeface="SimHei" panose="02010609060101010101" pitchFamily="49" charset="-122"/>
              </a:rPr>
              <a:t>都在雲裡、海裡受洗歸了</a:t>
            </a:r>
            <a:r>
              <a:rPr lang="zh-TW" altLang="en-US" sz="2000" u="sng" dirty="0">
                <a:latin typeface="SimHei" panose="02010609060101010101" pitchFamily="49" charset="-122"/>
                <a:ea typeface="SimHei" panose="02010609060101010101" pitchFamily="49" charset="-122"/>
              </a:rPr>
              <a:t>摩西</a:t>
            </a:r>
            <a:r>
              <a:rPr lang="zh-TW" altLang="en-US" sz="2000" dirty="0">
                <a:latin typeface="SimHei" panose="02010609060101010101" pitchFamily="49" charset="-122"/>
                <a:ea typeface="SimHei" panose="02010609060101010101" pitchFamily="49" charset="-122"/>
              </a:rPr>
              <a:t>， </a:t>
            </a:r>
            <a:r>
              <a:rPr lang="en-US" altLang="zh-TW" sz="2000" b="1" baseline="30000" dirty="0">
                <a:latin typeface="SimHei" panose="02010609060101010101" pitchFamily="49" charset="-122"/>
                <a:ea typeface="SimHei" panose="02010609060101010101" pitchFamily="49" charset="-122"/>
              </a:rPr>
              <a:t>3 </a:t>
            </a:r>
            <a:r>
              <a:rPr lang="zh-TW" altLang="en-US" sz="2000" dirty="0">
                <a:latin typeface="SimHei" panose="02010609060101010101" pitchFamily="49" charset="-122"/>
                <a:ea typeface="SimHei" panose="02010609060101010101" pitchFamily="49" charset="-122"/>
              </a:rPr>
              <a:t>並且都吃了一樣的靈食， </a:t>
            </a:r>
            <a:r>
              <a:rPr lang="en-US" altLang="zh-TW" sz="2000" b="1" baseline="30000" dirty="0">
                <a:latin typeface="SimHei" panose="02010609060101010101" pitchFamily="49" charset="-122"/>
                <a:ea typeface="SimHei" panose="02010609060101010101" pitchFamily="49" charset="-122"/>
              </a:rPr>
              <a:t>4 </a:t>
            </a:r>
            <a:r>
              <a:rPr lang="zh-TW" altLang="en-US" sz="2000" dirty="0">
                <a:latin typeface="SimHei" panose="02010609060101010101" pitchFamily="49" charset="-122"/>
                <a:ea typeface="SimHei" panose="02010609060101010101" pitchFamily="49" charset="-122"/>
              </a:rPr>
              <a:t>也都喝了一樣的靈水；所喝的是出於隨著他們的靈磐石，那磐石就是基督。 </a:t>
            </a:r>
            <a:r>
              <a:rPr lang="en-US" altLang="zh-TW" sz="2000" b="1" baseline="30000" dirty="0">
                <a:latin typeface="SimHei" panose="02010609060101010101" pitchFamily="49" charset="-122"/>
                <a:ea typeface="SimHei" panose="02010609060101010101" pitchFamily="49" charset="-122"/>
              </a:rPr>
              <a:t>5 </a:t>
            </a:r>
            <a:r>
              <a:rPr lang="zh-TW" altLang="en-US" sz="2000" dirty="0">
                <a:latin typeface="SimHei" panose="02010609060101010101" pitchFamily="49" charset="-122"/>
                <a:ea typeface="SimHei" panose="02010609060101010101" pitchFamily="49" charset="-122"/>
              </a:rPr>
              <a:t>但他們中間多半是神不喜歡的人，所以在曠野倒斃。 </a:t>
            </a:r>
            <a:r>
              <a:rPr lang="en-US" altLang="zh-TW" sz="2000" b="1" baseline="30000" dirty="0">
                <a:latin typeface="SimHei" panose="02010609060101010101" pitchFamily="49" charset="-122"/>
                <a:ea typeface="SimHei" panose="02010609060101010101" pitchFamily="49" charset="-122"/>
              </a:rPr>
              <a:t>6 </a:t>
            </a:r>
            <a:r>
              <a:rPr lang="zh-TW" altLang="en-US" sz="2000" dirty="0">
                <a:latin typeface="SimHei" panose="02010609060101010101" pitchFamily="49" charset="-122"/>
                <a:ea typeface="SimHei" panose="02010609060101010101" pitchFamily="49" charset="-122"/>
              </a:rPr>
              <a:t>這些事都是我們的鑒戒，叫我們不要貪戀惡事，像他們那樣貪戀的。 </a:t>
            </a:r>
            <a:r>
              <a:rPr lang="en-US" altLang="zh-TW" sz="2000" b="1" baseline="30000" dirty="0">
                <a:latin typeface="SimHei" panose="02010609060101010101" pitchFamily="49" charset="-122"/>
                <a:ea typeface="SimHei" panose="02010609060101010101" pitchFamily="49" charset="-122"/>
              </a:rPr>
              <a:t>7 </a:t>
            </a:r>
            <a:r>
              <a:rPr lang="zh-TW" altLang="en-US" sz="2000" dirty="0">
                <a:latin typeface="SimHei" panose="02010609060101010101" pitchFamily="49" charset="-122"/>
                <a:ea typeface="SimHei" panose="02010609060101010101" pitchFamily="49" charset="-122"/>
              </a:rPr>
              <a:t>也不要拜偶像，像他們有人拜的，如經上所記：「百姓坐下吃喝，起來玩耍。」 </a:t>
            </a:r>
            <a:r>
              <a:rPr lang="en-US" altLang="zh-TW" sz="2000" b="1" baseline="30000" dirty="0">
                <a:latin typeface="SimHei" panose="02010609060101010101" pitchFamily="49" charset="-122"/>
                <a:ea typeface="SimHei" panose="02010609060101010101" pitchFamily="49" charset="-122"/>
              </a:rPr>
              <a:t>8 </a:t>
            </a:r>
            <a:r>
              <a:rPr lang="zh-TW" altLang="en-US" sz="2000" dirty="0">
                <a:latin typeface="SimHei" panose="02010609060101010101" pitchFamily="49" charset="-122"/>
                <a:ea typeface="SimHei" panose="02010609060101010101" pitchFamily="49" charset="-122"/>
              </a:rPr>
              <a:t>我們也不要行姦淫，像他們有人行的，一天就倒斃了二萬三千人。 </a:t>
            </a:r>
            <a:r>
              <a:rPr lang="en-US" altLang="zh-TW" sz="2000" b="1" baseline="30000" dirty="0">
                <a:latin typeface="SimHei" panose="02010609060101010101" pitchFamily="49" charset="-122"/>
                <a:ea typeface="SimHei" panose="02010609060101010101" pitchFamily="49" charset="-122"/>
              </a:rPr>
              <a:t>9 </a:t>
            </a:r>
            <a:r>
              <a:rPr lang="zh-TW" altLang="en-US" sz="2000" dirty="0">
                <a:latin typeface="SimHei" panose="02010609060101010101" pitchFamily="49" charset="-122"/>
                <a:ea typeface="SimHei" panose="02010609060101010101" pitchFamily="49" charset="-122"/>
              </a:rPr>
              <a:t>也不要試探主</a:t>
            </a:r>
            <a:r>
              <a:rPr lang="en-US" altLang="zh-TW" sz="2000" baseline="30000" dirty="0">
                <a:latin typeface="SimHei" panose="02010609060101010101" pitchFamily="49" charset="-122"/>
                <a:ea typeface="SimHei" panose="02010609060101010101" pitchFamily="49" charset="-122"/>
              </a:rPr>
              <a:t>[</a:t>
            </a:r>
            <a:r>
              <a:rPr lang="en-US" altLang="zh-TW" sz="2000" baseline="30000" dirty="0">
                <a:latin typeface="SimHei" panose="02010609060101010101" pitchFamily="49" charset="-122"/>
                <a:ea typeface="SimHei" panose="02010609060101010101" pitchFamily="49" charset="-122"/>
                <a:hlinkClick r:id="rId2" tooltip="See footnote a"/>
              </a:rPr>
              <a:t>a</a:t>
            </a:r>
            <a:r>
              <a:rPr lang="en-US" altLang="zh-TW" sz="2000" baseline="30000" dirty="0">
                <a:latin typeface="SimHei" panose="02010609060101010101" pitchFamily="49" charset="-122"/>
                <a:ea typeface="SimHei" panose="02010609060101010101" pitchFamily="49" charset="-122"/>
              </a:rPr>
              <a:t>]</a:t>
            </a:r>
            <a:r>
              <a:rPr lang="zh-TW" altLang="en-US" sz="2000" dirty="0">
                <a:latin typeface="SimHei" panose="02010609060101010101" pitchFamily="49" charset="-122"/>
                <a:ea typeface="SimHei" panose="02010609060101010101" pitchFamily="49" charset="-122"/>
              </a:rPr>
              <a:t>，像他們有人試探的，就被蛇所滅。 </a:t>
            </a:r>
            <a:r>
              <a:rPr lang="en-US" altLang="zh-TW" sz="2000" b="1" baseline="30000" dirty="0">
                <a:latin typeface="SimHei" panose="02010609060101010101" pitchFamily="49" charset="-122"/>
                <a:ea typeface="SimHei" panose="02010609060101010101" pitchFamily="49" charset="-122"/>
              </a:rPr>
              <a:t>10 </a:t>
            </a:r>
            <a:r>
              <a:rPr lang="zh-TW" altLang="en-US" sz="2000" dirty="0">
                <a:latin typeface="SimHei" panose="02010609060101010101" pitchFamily="49" charset="-122"/>
                <a:ea typeface="SimHei" panose="02010609060101010101" pitchFamily="49" charset="-122"/>
              </a:rPr>
              <a:t>你們也不要發怨言，像他們有發怨言的，就被滅命的所滅。 </a:t>
            </a:r>
            <a:r>
              <a:rPr lang="en-US" altLang="zh-TW" sz="2000" b="1" baseline="30000" dirty="0">
                <a:latin typeface="SimHei" panose="02010609060101010101" pitchFamily="49" charset="-122"/>
                <a:ea typeface="SimHei" panose="02010609060101010101" pitchFamily="49" charset="-122"/>
              </a:rPr>
              <a:t>11 </a:t>
            </a:r>
            <a:r>
              <a:rPr lang="zh-TW" altLang="en-US" sz="2000" dirty="0">
                <a:latin typeface="SimHei" panose="02010609060101010101" pitchFamily="49" charset="-122"/>
                <a:ea typeface="SimHei" panose="02010609060101010101" pitchFamily="49" charset="-122"/>
              </a:rPr>
              <a:t>他們遭遇這些事都要作為鑒戒，並且寫在經上正是警戒我們這末世的人。 </a:t>
            </a:r>
            <a:r>
              <a:rPr lang="en-US" altLang="zh-TW" sz="2000" b="1" baseline="30000" dirty="0">
                <a:latin typeface="SimHei" panose="02010609060101010101" pitchFamily="49" charset="-122"/>
                <a:ea typeface="SimHei" panose="02010609060101010101" pitchFamily="49" charset="-122"/>
              </a:rPr>
              <a:t>12 </a:t>
            </a:r>
            <a:r>
              <a:rPr lang="zh-TW" altLang="en-US" sz="2000" dirty="0">
                <a:latin typeface="SimHei" panose="02010609060101010101" pitchFamily="49" charset="-122"/>
                <a:ea typeface="SimHei" panose="02010609060101010101" pitchFamily="49" charset="-122"/>
              </a:rPr>
              <a:t>所以，自己以為站得穩的須要謹慎，免得跌倒。 </a:t>
            </a:r>
            <a:r>
              <a:rPr lang="en-US" altLang="zh-TW" sz="2000" b="1" baseline="30000" dirty="0">
                <a:latin typeface="SimHei" panose="02010609060101010101" pitchFamily="49" charset="-122"/>
                <a:ea typeface="SimHei" panose="02010609060101010101" pitchFamily="49" charset="-122"/>
              </a:rPr>
              <a:t>13 </a:t>
            </a:r>
            <a:r>
              <a:rPr lang="zh-TW" altLang="en-US" sz="2000" dirty="0">
                <a:latin typeface="SimHei" panose="02010609060101010101" pitchFamily="49" charset="-122"/>
                <a:ea typeface="SimHei" panose="02010609060101010101" pitchFamily="49" charset="-122"/>
              </a:rPr>
              <a:t>你們所遇見的試探，無非是人所能受的。神是信實的，必不叫你們受試探過於所能受的，在受試探的時候，總要給你們開一條出路，叫你們能忍受得住。</a:t>
            </a:r>
            <a:endParaRPr lang="en-US" sz="20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9767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016-01-02 晨更信息:雲柱火柱– 卓越盈峯行道會">
            <a:extLst>
              <a:ext uri="{FF2B5EF4-FFF2-40B4-BE49-F238E27FC236}">
                <a16:creationId xmlns:a16="http://schemas.microsoft.com/office/drawing/2014/main" id="{F350A928-AE41-4358-AB47-DB16000EF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76" t="14606" r="6875" b="12241"/>
          <a:stretch/>
        </p:blipFill>
        <p:spPr bwMode="auto">
          <a:xfrm>
            <a:off x="0" y="-1"/>
            <a:ext cx="9153001" cy="30283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811C5C-8FFB-4640-BC20-66DDB9F3EA73}"/>
              </a:ext>
            </a:extLst>
          </p:cNvPr>
          <p:cNvSpPr>
            <a:spLocks noGrp="1"/>
          </p:cNvSpPr>
          <p:nvPr>
            <p:ph type="title"/>
          </p:nvPr>
        </p:nvSpPr>
        <p:spPr>
          <a:xfrm>
            <a:off x="628650" y="365126"/>
            <a:ext cx="7886700" cy="1325563"/>
          </a:xfrm>
        </p:spPr>
        <p:txBody>
          <a:bodyPr/>
          <a:lstStyle/>
          <a:p>
            <a:endParaRPr lang="en-US"/>
          </a:p>
        </p:txBody>
      </p:sp>
      <p:pic>
        <p:nvPicPr>
          <p:cNvPr id="1026" name="Picture 2" descr="PPT - 雲柱與火柱PowerPoint Presentation, free download - ID:4384413">
            <a:extLst>
              <a:ext uri="{FF2B5EF4-FFF2-40B4-BE49-F238E27FC236}">
                <a16:creationId xmlns:a16="http://schemas.microsoft.com/office/drawing/2014/main" id="{F04EECCC-F9F4-4D11-A6A6-554E1BBAF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6E522C-30F6-4A36-8782-74068E860D8B}"/>
              </a:ext>
            </a:extLst>
          </p:cNvPr>
          <p:cNvSpPr>
            <a:spLocks noGrp="1"/>
          </p:cNvSpPr>
          <p:nvPr>
            <p:ph idx="1"/>
          </p:nvPr>
        </p:nvSpPr>
        <p:spPr>
          <a:xfrm>
            <a:off x="-9001" y="4678822"/>
            <a:ext cx="9153001" cy="2179177"/>
          </a:xfrm>
          <a:solidFill>
            <a:srgbClr val="FFFF99"/>
          </a:solidFill>
        </p:spPr>
        <p:txBody>
          <a:bodyPr>
            <a:normAutofit/>
          </a:bodyPr>
          <a:lstStyle/>
          <a:p>
            <a:pPr marL="0" indent="0">
              <a:lnSpc>
                <a:spcPct val="150000"/>
              </a:lnSpc>
              <a:spcBef>
                <a:spcPts val="0"/>
              </a:spcBef>
              <a:buNone/>
            </a:pPr>
            <a:r>
              <a:rPr lang="zh-TW" altLang="en-US" sz="3200" dirty="0">
                <a:solidFill>
                  <a:schemeClr val="accent2"/>
                </a:solidFill>
                <a:latin typeface="SimHei" panose="02010609060101010101" pitchFamily="49" charset="-122"/>
                <a:ea typeface="SimHei" panose="02010609060101010101" pitchFamily="49" charset="-122"/>
              </a:rPr>
              <a:t>日間耶和華在雲柱中領他們的路，夜間在火柱中光照他們，使他們日夜都可以行走。 日間雲柱，夜間火柱，總不離開百姓的面前。 </a:t>
            </a:r>
            <a:r>
              <a:rPr lang="zh-TW" altLang="en-US" sz="2400" dirty="0">
                <a:solidFill>
                  <a:schemeClr val="accent2"/>
                </a:solidFill>
                <a:latin typeface="SimHei" panose="02010609060101010101" pitchFamily="49" charset="-122"/>
                <a:ea typeface="SimHei" panose="02010609060101010101" pitchFamily="49" charset="-122"/>
              </a:rPr>
              <a:t>出</a:t>
            </a:r>
            <a:r>
              <a:rPr lang="en-US" altLang="zh-TW" sz="2400" dirty="0">
                <a:solidFill>
                  <a:schemeClr val="accent2"/>
                </a:solidFill>
                <a:latin typeface="SimHei" panose="02010609060101010101" pitchFamily="49" charset="-122"/>
                <a:ea typeface="SimHei" panose="02010609060101010101" pitchFamily="49" charset="-122"/>
              </a:rPr>
              <a:t>13:21-22</a:t>
            </a:r>
            <a:endParaRPr lang="en-US" sz="3200" dirty="0">
              <a:solidFill>
                <a:schemeClr val="accent2"/>
              </a:solidFill>
              <a:latin typeface="SimHei" panose="02010609060101010101" pitchFamily="49" charset="-122"/>
              <a:ea typeface="SimHei" panose="02010609060101010101" pitchFamily="49" charset="-122"/>
            </a:endParaRPr>
          </a:p>
        </p:txBody>
      </p:sp>
      <p:sp>
        <p:nvSpPr>
          <p:cNvPr id="4" name="Rectangle 3">
            <a:extLst>
              <a:ext uri="{FF2B5EF4-FFF2-40B4-BE49-F238E27FC236}">
                <a16:creationId xmlns:a16="http://schemas.microsoft.com/office/drawing/2014/main" id="{0C8396B9-310B-4CFB-82C3-95EF8854CBE6}"/>
              </a:ext>
            </a:extLst>
          </p:cNvPr>
          <p:cNvSpPr/>
          <p:nvPr/>
        </p:nvSpPr>
        <p:spPr>
          <a:xfrm>
            <a:off x="-9002" y="1839547"/>
            <a:ext cx="9153001" cy="2377574"/>
          </a:xfrm>
          <a:prstGeom prst="rect">
            <a:avLst/>
          </a:prstGeom>
          <a:solidFill>
            <a:srgbClr val="FFFF00"/>
          </a:solidFill>
        </p:spPr>
        <p:txBody>
          <a:bodyPr wrap="square">
            <a:spAutoFit/>
          </a:bodyPr>
          <a:lstStyle/>
          <a:p>
            <a:pPr>
              <a:lnSpc>
                <a:spcPct val="120000"/>
              </a:lnSpc>
            </a:pPr>
            <a:r>
              <a:rPr lang="zh-TW" altLang="en-US" sz="3200" dirty="0">
                <a:solidFill>
                  <a:schemeClr val="accent2"/>
                </a:solidFill>
                <a:latin typeface="SimHei" panose="02010609060101010101" pitchFamily="49" charset="-122"/>
                <a:ea typeface="SimHei" panose="02010609060101010101" pitchFamily="49" charset="-122"/>
              </a:rPr>
              <a:t>在</a:t>
            </a:r>
            <a:r>
              <a:rPr lang="zh-TW" altLang="en-US" sz="3200" u="sng" dirty="0">
                <a:solidFill>
                  <a:schemeClr val="accent2"/>
                </a:solidFill>
                <a:latin typeface="SimHei" panose="02010609060101010101" pitchFamily="49" charset="-122"/>
                <a:ea typeface="SimHei" panose="02010609060101010101" pitchFamily="49" charset="-122"/>
              </a:rPr>
              <a:t>以色列</a:t>
            </a:r>
            <a:r>
              <a:rPr lang="zh-TW" altLang="en-US" sz="3200" dirty="0">
                <a:solidFill>
                  <a:schemeClr val="accent2"/>
                </a:solidFill>
                <a:latin typeface="SimHei" panose="02010609060101010101" pitchFamily="49" charset="-122"/>
                <a:ea typeface="SimHei" panose="02010609060101010101" pitchFamily="49" charset="-122"/>
              </a:rPr>
              <a:t>營前行走神的使者，轉到他們後邊去，雲柱也從他們前邊轉到他們後邊立住。在</a:t>
            </a:r>
            <a:r>
              <a:rPr lang="zh-TW" altLang="en-US" sz="3200" u="sng" dirty="0">
                <a:solidFill>
                  <a:schemeClr val="accent2"/>
                </a:solidFill>
                <a:latin typeface="SimHei" panose="02010609060101010101" pitchFamily="49" charset="-122"/>
                <a:ea typeface="SimHei" panose="02010609060101010101" pitchFamily="49" charset="-122"/>
              </a:rPr>
              <a:t>埃及</a:t>
            </a:r>
            <a:r>
              <a:rPr lang="zh-TW" altLang="en-US" sz="3200" dirty="0">
                <a:solidFill>
                  <a:schemeClr val="accent2"/>
                </a:solidFill>
                <a:latin typeface="SimHei" panose="02010609060101010101" pitchFamily="49" charset="-122"/>
                <a:ea typeface="SimHei" panose="02010609060101010101" pitchFamily="49" charset="-122"/>
              </a:rPr>
              <a:t>營和</a:t>
            </a:r>
            <a:r>
              <a:rPr lang="zh-TW" altLang="en-US" sz="3200" u="sng" dirty="0">
                <a:solidFill>
                  <a:schemeClr val="accent2"/>
                </a:solidFill>
                <a:latin typeface="SimHei" panose="02010609060101010101" pitchFamily="49" charset="-122"/>
                <a:ea typeface="SimHei" panose="02010609060101010101" pitchFamily="49" charset="-122"/>
              </a:rPr>
              <a:t>以色列</a:t>
            </a:r>
            <a:r>
              <a:rPr lang="zh-TW" altLang="en-US" sz="3200" dirty="0">
                <a:solidFill>
                  <a:schemeClr val="accent2"/>
                </a:solidFill>
                <a:latin typeface="SimHei" panose="02010609060101010101" pitchFamily="49" charset="-122"/>
                <a:ea typeface="SimHei" panose="02010609060101010101" pitchFamily="49" charset="-122"/>
              </a:rPr>
              <a:t>營中間有雲柱，一邊黑暗，一邊發光，終夜兩下不得相近。  </a:t>
            </a:r>
            <a:r>
              <a:rPr lang="zh-TW" altLang="en-US" sz="2400" dirty="0">
                <a:solidFill>
                  <a:schemeClr val="accent2"/>
                </a:solidFill>
                <a:latin typeface="SimHei" panose="02010609060101010101" pitchFamily="49" charset="-122"/>
                <a:ea typeface="SimHei" panose="02010609060101010101" pitchFamily="49" charset="-122"/>
              </a:rPr>
              <a:t>出</a:t>
            </a:r>
            <a:r>
              <a:rPr lang="en-US" altLang="zh-TW" sz="2400" dirty="0">
                <a:solidFill>
                  <a:schemeClr val="accent2"/>
                </a:solidFill>
                <a:latin typeface="SimHei" panose="02010609060101010101" pitchFamily="49" charset="-122"/>
                <a:ea typeface="SimHei" panose="02010609060101010101" pitchFamily="49" charset="-122"/>
              </a:rPr>
              <a:t>14:19-20</a:t>
            </a:r>
            <a:endParaRPr lang="zh-TW" altLang="en-US" sz="3200" dirty="0">
              <a:solidFill>
                <a:schemeClr val="accent2"/>
              </a:solidFill>
              <a:latin typeface="SimHei" panose="02010609060101010101" pitchFamily="49" charset="-122"/>
              <a:ea typeface="SimHei" panose="02010609060101010101" pitchFamily="49" charset="-122"/>
            </a:endParaRPr>
          </a:p>
        </p:txBody>
      </p:sp>
      <p:sp>
        <p:nvSpPr>
          <p:cNvPr id="5" name="Rectangle 4">
            <a:extLst>
              <a:ext uri="{FF2B5EF4-FFF2-40B4-BE49-F238E27FC236}">
                <a16:creationId xmlns:a16="http://schemas.microsoft.com/office/drawing/2014/main" id="{C4C5FDFA-66FE-4537-B329-3748B826D24D}"/>
              </a:ext>
            </a:extLst>
          </p:cNvPr>
          <p:cNvSpPr/>
          <p:nvPr/>
        </p:nvSpPr>
        <p:spPr>
          <a:xfrm>
            <a:off x="1" y="-3557"/>
            <a:ext cx="9143998" cy="1015663"/>
          </a:xfrm>
          <a:prstGeom prst="rect">
            <a:avLst/>
          </a:prstGeom>
          <a:solidFill>
            <a:schemeClr val="bg1"/>
          </a:solidFill>
        </p:spPr>
        <p:txBody>
          <a:bodyPr wrap="square">
            <a:spAutoFit/>
          </a:bodyPr>
          <a:lstStyle/>
          <a:p>
            <a:pPr algn="ctr"/>
            <a:r>
              <a:rPr lang="zh-TW" altLang="en-US" sz="3000" dirty="0">
                <a:solidFill>
                  <a:schemeClr val="accent2"/>
                </a:solidFill>
                <a:latin typeface="SimHei" panose="02010609060101010101" pitchFamily="49" charset="-122"/>
                <a:ea typeface="SimHei" panose="02010609060101010101" pitchFamily="49" charset="-122"/>
              </a:rPr>
              <a:t>弟兄們，我不願意你們不曉得：我們的祖宗從前都在雲下，都從海中經過， 都在雲裡、海裡受洗歸了</a:t>
            </a:r>
            <a:r>
              <a:rPr lang="zh-TW" altLang="en-US" sz="3000" u="sng" dirty="0">
                <a:solidFill>
                  <a:schemeClr val="accent2"/>
                </a:solidFill>
                <a:latin typeface="SimHei" panose="02010609060101010101" pitchFamily="49" charset="-122"/>
                <a:ea typeface="SimHei" panose="02010609060101010101" pitchFamily="49" charset="-122"/>
              </a:rPr>
              <a:t>摩西</a:t>
            </a:r>
            <a:r>
              <a:rPr lang="zh-TW" altLang="en-US" sz="3000" dirty="0">
                <a:solidFill>
                  <a:schemeClr val="accent2"/>
                </a:solidFill>
                <a:latin typeface="SimHei" panose="02010609060101010101" pitchFamily="49" charset="-122"/>
                <a:ea typeface="SimHei" panose="02010609060101010101" pitchFamily="49" charset="-122"/>
              </a:rPr>
              <a:t>，</a:t>
            </a:r>
            <a:endParaRPr lang="en-US" sz="3000" dirty="0">
              <a:solidFill>
                <a:schemeClr val="accent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6034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4FA6-61D3-4BA7-BC71-65FE53C54B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8B4757-2D45-4BCA-A21A-9C4C86E03166}"/>
              </a:ext>
            </a:extLst>
          </p:cNvPr>
          <p:cNvSpPr>
            <a:spLocks noGrp="1"/>
          </p:cNvSpPr>
          <p:nvPr>
            <p:ph idx="1"/>
          </p:nvPr>
        </p:nvSpPr>
        <p:spPr/>
        <p:txBody>
          <a:bodyPr/>
          <a:lstStyle/>
          <a:p>
            <a:endParaRPr lang="en-US" dirty="0"/>
          </a:p>
        </p:txBody>
      </p:sp>
      <p:pic>
        <p:nvPicPr>
          <p:cNvPr id="4" name="Picture 5" descr="6a00d8341bffb053ef01543200c16a970c-500wi">
            <a:extLst>
              <a:ext uri="{FF2B5EF4-FFF2-40B4-BE49-F238E27FC236}">
                <a16:creationId xmlns:a16="http://schemas.microsoft.com/office/drawing/2014/main" id="{C650829A-5E45-493C-9467-422F5E33A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 y="0"/>
            <a:ext cx="9148353" cy="50501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11E79D6-AD7E-494E-AD04-0F452F4D1C6D}"/>
              </a:ext>
            </a:extLst>
          </p:cNvPr>
          <p:cNvSpPr/>
          <p:nvPr/>
        </p:nvSpPr>
        <p:spPr>
          <a:xfrm>
            <a:off x="-4353" y="4611231"/>
            <a:ext cx="9144000" cy="2246769"/>
          </a:xfrm>
          <a:prstGeom prst="rect">
            <a:avLst/>
          </a:prstGeom>
          <a:solidFill>
            <a:srgbClr val="FFFF00"/>
          </a:solidFill>
        </p:spPr>
        <p:txBody>
          <a:bodyPr wrap="square">
            <a:spAutoFit/>
          </a:bodyPr>
          <a:lstStyle/>
          <a:p>
            <a:r>
              <a:rPr lang="en-US" altLang="zh-TW" sz="2800" b="1" baseline="30000" dirty="0">
                <a:solidFill>
                  <a:schemeClr val="accent2"/>
                </a:solidFill>
                <a:latin typeface="SimHei" panose="02010609060101010101" pitchFamily="49" charset="-122"/>
                <a:ea typeface="SimHei" panose="02010609060101010101" pitchFamily="49" charset="-122"/>
              </a:rPr>
              <a:t>16 </a:t>
            </a:r>
            <a:r>
              <a:rPr lang="zh-TW" altLang="en-US" sz="2800" dirty="0">
                <a:solidFill>
                  <a:schemeClr val="accent2"/>
                </a:solidFill>
                <a:latin typeface="SimHei" panose="02010609060101010101" pitchFamily="49" charset="-122"/>
                <a:ea typeface="SimHei" panose="02010609060101010101" pitchFamily="49" charset="-122"/>
              </a:rPr>
              <a:t>你舉手向海伸杖，把水分開，</a:t>
            </a:r>
            <a:r>
              <a:rPr lang="zh-TW" altLang="en-US" sz="2800" u="sng" dirty="0">
                <a:solidFill>
                  <a:schemeClr val="accent2"/>
                </a:solidFill>
                <a:latin typeface="SimHei" panose="02010609060101010101" pitchFamily="49" charset="-122"/>
                <a:ea typeface="SimHei" panose="02010609060101010101" pitchFamily="49" charset="-122"/>
              </a:rPr>
              <a:t>以色列</a:t>
            </a:r>
            <a:r>
              <a:rPr lang="zh-TW" altLang="en-US" sz="2800" dirty="0">
                <a:solidFill>
                  <a:schemeClr val="accent2"/>
                </a:solidFill>
                <a:latin typeface="SimHei" panose="02010609060101010101" pitchFamily="49" charset="-122"/>
                <a:ea typeface="SimHei" panose="02010609060101010101" pitchFamily="49" charset="-122"/>
              </a:rPr>
              <a:t>人要下海中走乾地。 </a:t>
            </a:r>
            <a:endParaRPr lang="en-US" altLang="zh-TW" sz="2800" dirty="0">
              <a:solidFill>
                <a:schemeClr val="accent2"/>
              </a:solidFill>
              <a:latin typeface="SimHei" panose="02010609060101010101" pitchFamily="49" charset="-122"/>
              <a:ea typeface="SimHei" panose="02010609060101010101" pitchFamily="49" charset="-122"/>
            </a:endParaRPr>
          </a:p>
          <a:p>
            <a:r>
              <a:rPr lang="en-US" altLang="zh-TW" sz="2800" b="1" baseline="30000" dirty="0">
                <a:solidFill>
                  <a:schemeClr val="accent2"/>
                </a:solidFill>
                <a:latin typeface="SimHei" panose="02010609060101010101" pitchFamily="49" charset="-122"/>
                <a:ea typeface="SimHei" panose="02010609060101010101" pitchFamily="49" charset="-122"/>
              </a:rPr>
              <a:t>21 </a:t>
            </a:r>
            <a:r>
              <a:rPr lang="zh-TW" altLang="en-US" sz="2800" u="sng" dirty="0">
                <a:solidFill>
                  <a:schemeClr val="accent2"/>
                </a:solidFill>
                <a:latin typeface="SimHei" panose="02010609060101010101" pitchFamily="49" charset="-122"/>
                <a:ea typeface="SimHei" panose="02010609060101010101" pitchFamily="49" charset="-122"/>
              </a:rPr>
              <a:t>摩西</a:t>
            </a:r>
            <a:r>
              <a:rPr lang="zh-TW" altLang="en-US" sz="2800" dirty="0">
                <a:solidFill>
                  <a:schemeClr val="accent2"/>
                </a:solidFill>
                <a:latin typeface="SimHei" panose="02010609060101010101" pitchFamily="49" charset="-122"/>
                <a:ea typeface="SimHei" panose="02010609060101010101" pitchFamily="49" charset="-122"/>
              </a:rPr>
              <a:t>向海伸杖，耶和華便用大東風使海水一夜退去，水便分開，海就成了乾地。 </a:t>
            </a:r>
            <a:r>
              <a:rPr lang="en-US" altLang="zh-TW" sz="2800" b="1" baseline="30000" dirty="0">
                <a:solidFill>
                  <a:schemeClr val="accent2"/>
                </a:solidFill>
                <a:latin typeface="SimHei" panose="02010609060101010101" pitchFamily="49" charset="-122"/>
                <a:ea typeface="SimHei" panose="02010609060101010101" pitchFamily="49" charset="-122"/>
              </a:rPr>
              <a:t>22 </a:t>
            </a:r>
            <a:r>
              <a:rPr lang="zh-TW" altLang="en-US" sz="2800" u="sng" dirty="0">
                <a:solidFill>
                  <a:schemeClr val="accent2"/>
                </a:solidFill>
                <a:latin typeface="SimHei" panose="02010609060101010101" pitchFamily="49" charset="-122"/>
                <a:ea typeface="SimHei" panose="02010609060101010101" pitchFamily="49" charset="-122"/>
              </a:rPr>
              <a:t>以色列</a:t>
            </a:r>
            <a:r>
              <a:rPr lang="zh-TW" altLang="en-US" sz="2800" dirty="0">
                <a:solidFill>
                  <a:schemeClr val="accent2"/>
                </a:solidFill>
                <a:latin typeface="SimHei" panose="02010609060101010101" pitchFamily="49" charset="-122"/>
                <a:ea typeface="SimHei" panose="02010609060101010101" pitchFamily="49" charset="-122"/>
              </a:rPr>
              <a:t>人下海中走乾地，水在他們的左右做了牆垣。    </a:t>
            </a:r>
            <a:r>
              <a:rPr lang="zh-TW" altLang="en-US" sz="2000" dirty="0">
                <a:solidFill>
                  <a:schemeClr val="accent2"/>
                </a:solidFill>
                <a:latin typeface="SimHei" panose="02010609060101010101" pitchFamily="49" charset="-122"/>
                <a:ea typeface="SimHei" panose="02010609060101010101" pitchFamily="49" charset="-122"/>
              </a:rPr>
              <a:t>出</a:t>
            </a:r>
            <a:r>
              <a:rPr lang="en-US" altLang="zh-TW" sz="2000" dirty="0">
                <a:solidFill>
                  <a:schemeClr val="accent2"/>
                </a:solidFill>
                <a:latin typeface="SimHei" panose="02010609060101010101" pitchFamily="49" charset="-122"/>
                <a:ea typeface="SimHei" panose="02010609060101010101" pitchFamily="49" charset="-122"/>
              </a:rPr>
              <a:t>14:16,</a:t>
            </a:r>
            <a:r>
              <a:rPr lang="zh-TW" altLang="en-US" sz="2000" dirty="0">
                <a:solidFill>
                  <a:schemeClr val="accent2"/>
                </a:solidFill>
                <a:latin typeface="SimHei" panose="02010609060101010101" pitchFamily="49" charset="-122"/>
                <a:ea typeface="SimHei" panose="02010609060101010101" pitchFamily="49" charset="-122"/>
              </a:rPr>
              <a:t> </a:t>
            </a:r>
            <a:r>
              <a:rPr lang="en-US" altLang="zh-TW" sz="2000" dirty="0">
                <a:solidFill>
                  <a:schemeClr val="accent2"/>
                </a:solidFill>
                <a:latin typeface="SimHei" panose="02010609060101010101" pitchFamily="49" charset="-122"/>
                <a:ea typeface="SimHei" panose="02010609060101010101" pitchFamily="49" charset="-122"/>
              </a:rPr>
              <a:t>21-22</a:t>
            </a:r>
            <a:endParaRPr lang="zh-TW" altLang="en-US" sz="2800" b="0" i="0" dirty="0">
              <a:solidFill>
                <a:schemeClr val="accent2"/>
              </a:solidFill>
              <a:effectLst/>
              <a:latin typeface="SimHei" panose="02010609060101010101" pitchFamily="49" charset="-122"/>
              <a:ea typeface="SimHei" panose="02010609060101010101" pitchFamily="49" charset="-122"/>
            </a:endParaRPr>
          </a:p>
        </p:txBody>
      </p:sp>
      <p:sp>
        <p:nvSpPr>
          <p:cNvPr id="6" name="Rectangle 5">
            <a:extLst>
              <a:ext uri="{FF2B5EF4-FFF2-40B4-BE49-F238E27FC236}">
                <a16:creationId xmlns:a16="http://schemas.microsoft.com/office/drawing/2014/main" id="{48F2FEA9-E8AD-4B41-9BFA-E9922ACC7059}"/>
              </a:ext>
            </a:extLst>
          </p:cNvPr>
          <p:cNvSpPr/>
          <p:nvPr/>
        </p:nvSpPr>
        <p:spPr>
          <a:xfrm>
            <a:off x="0" y="359758"/>
            <a:ext cx="9148352" cy="1569660"/>
          </a:xfrm>
          <a:prstGeom prst="rect">
            <a:avLst/>
          </a:prstGeom>
        </p:spPr>
        <p:txBody>
          <a:bodyPr wrap="square">
            <a:spAutoFit/>
          </a:bodyPr>
          <a:lstStyle/>
          <a:p>
            <a:r>
              <a:rPr lang="zh-TW" altLang="en-US" sz="3200" dirty="0">
                <a:solidFill>
                  <a:schemeClr val="bg1"/>
                </a:solidFill>
                <a:latin typeface="SimHei" panose="02010609060101010101" pitchFamily="49" charset="-122"/>
                <a:ea typeface="SimHei" panose="02010609060101010101" pitchFamily="49" charset="-122"/>
              </a:rPr>
              <a:t>弟兄們，我不願意你們不曉得：我們的祖宗從前都在雲下，都從海中經過， </a:t>
            </a:r>
            <a:r>
              <a:rPr lang="en-US" altLang="zh-TW" sz="3200" b="1" baseline="30000" dirty="0">
                <a:solidFill>
                  <a:schemeClr val="bg1"/>
                </a:solidFill>
                <a:latin typeface="SimHei" panose="02010609060101010101" pitchFamily="49" charset="-122"/>
                <a:ea typeface="SimHei" panose="02010609060101010101" pitchFamily="49" charset="-122"/>
              </a:rPr>
              <a:t>2 </a:t>
            </a:r>
            <a:r>
              <a:rPr lang="zh-TW" altLang="en-US" sz="3200" dirty="0">
                <a:solidFill>
                  <a:schemeClr val="bg1"/>
                </a:solidFill>
                <a:latin typeface="SimHei" panose="02010609060101010101" pitchFamily="49" charset="-122"/>
                <a:ea typeface="SimHei" panose="02010609060101010101" pitchFamily="49" charset="-122"/>
              </a:rPr>
              <a:t>都在雲裡、海裡受洗歸了</a:t>
            </a:r>
            <a:r>
              <a:rPr lang="zh-TW" altLang="en-US" sz="3200" u="sng" dirty="0">
                <a:solidFill>
                  <a:schemeClr val="bg1"/>
                </a:solidFill>
                <a:latin typeface="SimHei" panose="02010609060101010101" pitchFamily="49" charset="-122"/>
                <a:ea typeface="SimHei" panose="02010609060101010101" pitchFamily="49" charset="-122"/>
              </a:rPr>
              <a:t>摩西</a:t>
            </a:r>
            <a:r>
              <a:rPr lang="zh-TW" altLang="en-US" sz="3200" dirty="0">
                <a:solidFill>
                  <a:schemeClr val="bg1"/>
                </a:solidFill>
                <a:latin typeface="SimHei" panose="02010609060101010101" pitchFamily="49" charset="-122"/>
                <a:ea typeface="SimHei" panose="02010609060101010101" pitchFamily="49" charset="-122"/>
              </a:rPr>
              <a:t>，</a:t>
            </a:r>
            <a:endParaRPr lang="en-US" sz="3200" dirty="0">
              <a:solidFill>
                <a:schemeClr val="bg1"/>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6591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F09B-65C3-431D-B5A7-9ACF221E0207}"/>
              </a:ext>
            </a:extLst>
          </p:cNvPr>
          <p:cNvSpPr>
            <a:spLocks noGrp="1"/>
          </p:cNvSpPr>
          <p:nvPr>
            <p:ph type="title"/>
          </p:nvPr>
        </p:nvSpPr>
        <p:spPr>
          <a:xfrm>
            <a:off x="628650" y="18256"/>
            <a:ext cx="7886700" cy="1126332"/>
          </a:xfrm>
        </p:spPr>
        <p:txBody>
          <a:bodyPr>
            <a:normAutofit/>
          </a:bodyPr>
          <a:lstStyle/>
          <a:p>
            <a:pPr algn="ctr"/>
            <a:r>
              <a:rPr lang="zh-TW" altLang="en-US" sz="4000" dirty="0">
                <a:latin typeface="SimHei" panose="02010609060101010101" pitchFamily="49" charset="-122"/>
                <a:ea typeface="SimHei" panose="02010609060101010101" pitchFamily="49" charset="-122"/>
              </a:rPr>
              <a:t>並且都吃了一樣的靈食</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82BEA17E-79A6-4875-AA83-508FD6D4B587}"/>
              </a:ext>
            </a:extLst>
          </p:cNvPr>
          <p:cNvSpPr>
            <a:spLocks noGrp="1"/>
          </p:cNvSpPr>
          <p:nvPr>
            <p:ph idx="1"/>
          </p:nvPr>
        </p:nvSpPr>
        <p:spPr/>
        <p:txBody>
          <a:bodyPr/>
          <a:lstStyle/>
          <a:p>
            <a:endParaRPr lang="en-US" dirty="0"/>
          </a:p>
        </p:txBody>
      </p:sp>
      <p:pic>
        <p:nvPicPr>
          <p:cNvPr id="2052" name="Picture 4" descr="神降嗎哪和鵪鶉">
            <a:extLst>
              <a:ext uri="{FF2B5EF4-FFF2-40B4-BE49-F238E27FC236}">
                <a16:creationId xmlns:a16="http://schemas.microsoft.com/office/drawing/2014/main" id="{71D763AD-970B-4CDC-A178-9FE5BB31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 y="1150375"/>
            <a:ext cx="9141815" cy="5707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9DFFC74-BE8E-421B-ABDA-9D8B3F7BC6B5}"/>
              </a:ext>
            </a:extLst>
          </p:cNvPr>
          <p:cNvSpPr/>
          <p:nvPr/>
        </p:nvSpPr>
        <p:spPr>
          <a:xfrm>
            <a:off x="2185" y="1144587"/>
            <a:ext cx="9141815" cy="2576667"/>
          </a:xfrm>
          <a:prstGeom prst="rect">
            <a:avLst/>
          </a:prstGeom>
          <a:solidFill>
            <a:srgbClr val="FFFF00"/>
          </a:solidFill>
        </p:spPr>
        <p:txBody>
          <a:bodyPr wrap="square">
            <a:spAutoFit/>
          </a:bodyPr>
          <a:lstStyle/>
          <a:p>
            <a:pPr>
              <a:lnSpc>
                <a:spcPct val="150000"/>
              </a:lnSpc>
            </a:pPr>
            <a:r>
              <a:rPr lang="en-US" altLang="zh-TW" sz="2800" b="1" baseline="30000" dirty="0">
                <a:solidFill>
                  <a:schemeClr val="accent2"/>
                </a:solidFill>
                <a:latin typeface="SimHei" panose="02010609060101010101" pitchFamily="49" charset="-122"/>
                <a:ea typeface="SimHei" panose="02010609060101010101" pitchFamily="49" charset="-122"/>
              </a:rPr>
              <a:t>4 </a:t>
            </a:r>
            <a:r>
              <a:rPr lang="zh-TW" altLang="en-US" sz="2800" dirty="0">
                <a:solidFill>
                  <a:schemeClr val="accent2"/>
                </a:solidFill>
                <a:latin typeface="SimHei" panose="02010609060101010101" pitchFamily="49" charset="-122"/>
                <a:ea typeface="SimHei" panose="02010609060101010101" pitchFamily="49" charset="-122"/>
              </a:rPr>
              <a:t>耶和華對</a:t>
            </a:r>
            <a:r>
              <a:rPr lang="zh-TW" altLang="en-US" sz="2800" u="sng" dirty="0">
                <a:solidFill>
                  <a:schemeClr val="accent2"/>
                </a:solidFill>
                <a:latin typeface="SimHei" panose="02010609060101010101" pitchFamily="49" charset="-122"/>
                <a:ea typeface="SimHei" panose="02010609060101010101" pitchFamily="49" charset="-122"/>
              </a:rPr>
              <a:t>摩西</a:t>
            </a:r>
            <a:r>
              <a:rPr lang="zh-TW" altLang="en-US" sz="2800" dirty="0">
                <a:solidFill>
                  <a:schemeClr val="accent2"/>
                </a:solidFill>
                <a:latin typeface="SimHei" panose="02010609060101010101" pitchFamily="49" charset="-122"/>
                <a:ea typeface="SimHei" panose="02010609060101010101" pitchFamily="49" charset="-122"/>
              </a:rPr>
              <a:t>說：「我要將糧食從天降給你們。百姓可以出去，每天收每天的份，我好試驗他們遵不遵我的法度。 </a:t>
            </a:r>
            <a:r>
              <a:rPr lang="en-US" altLang="zh-TW" sz="2800" b="1" baseline="30000" dirty="0">
                <a:solidFill>
                  <a:schemeClr val="accent2"/>
                </a:solidFill>
                <a:latin typeface="SimHei" panose="02010609060101010101" pitchFamily="49" charset="-122"/>
                <a:ea typeface="SimHei" panose="02010609060101010101" pitchFamily="49" charset="-122"/>
              </a:rPr>
              <a:t>5 </a:t>
            </a:r>
            <a:r>
              <a:rPr lang="zh-TW" altLang="en-US" sz="2800" dirty="0">
                <a:solidFill>
                  <a:schemeClr val="accent2"/>
                </a:solidFill>
                <a:latin typeface="SimHei" panose="02010609060101010101" pitchFamily="49" charset="-122"/>
                <a:ea typeface="SimHei" panose="02010609060101010101" pitchFamily="49" charset="-122"/>
              </a:rPr>
              <a:t>到第六天，他們要把所收進來的預備好了，比每天所收的多一倍。」   出</a:t>
            </a:r>
            <a:r>
              <a:rPr lang="en-US" altLang="zh-TW" sz="2800" dirty="0">
                <a:solidFill>
                  <a:schemeClr val="accent2"/>
                </a:solidFill>
                <a:latin typeface="SimHei" panose="02010609060101010101" pitchFamily="49" charset="-122"/>
                <a:ea typeface="SimHei" panose="02010609060101010101" pitchFamily="49" charset="-122"/>
              </a:rPr>
              <a:t>16:4-5</a:t>
            </a:r>
            <a:endParaRPr lang="en-US" sz="2800" dirty="0">
              <a:solidFill>
                <a:schemeClr val="accent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69619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236-3436-427A-BAC8-C24F4E7776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2CD405-5CAD-4542-B35E-0D952A1B3CA0}"/>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CE57ADB7-A536-4C2C-9476-606F5BC45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9708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FA1454666ED349A3A5EC5DCB7EBBC6" ma:contentTypeVersion="13" ma:contentTypeDescription="Create a new document." ma:contentTypeScope="" ma:versionID="18ce8733eda0a819cfcb5a3f84c20cb5">
  <xsd:schema xmlns:xsd="http://www.w3.org/2001/XMLSchema" xmlns:xs="http://www.w3.org/2001/XMLSchema" xmlns:p="http://schemas.microsoft.com/office/2006/metadata/properties" xmlns:ns3="da005a5e-8a2b-4bb4-a57f-7e1145d53929" xmlns:ns4="715fba1b-9a6f-4b19-a244-36b3d6917d6a" targetNamespace="http://schemas.microsoft.com/office/2006/metadata/properties" ma:root="true" ma:fieldsID="41fb9e52bb94a8cd33ce58a285ef7085" ns3:_="" ns4:_="">
    <xsd:import namespace="da005a5e-8a2b-4bb4-a57f-7e1145d53929"/>
    <xsd:import namespace="715fba1b-9a6f-4b19-a244-36b3d6917d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05a5e-8a2b-4bb4-a57f-7e1145d53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5fba1b-9a6f-4b19-a244-36b3d6917d6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793DCE-24ED-4AB2-BB5A-80C446F31E2A}">
  <ds:schemaRefs>
    <ds:schemaRef ds:uri="http://schemas.microsoft.com/sharepoint/v3/contenttype/forms"/>
  </ds:schemaRefs>
</ds:datastoreItem>
</file>

<file path=customXml/itemProps2.xml><?xml version="1.0" encoding="utf-8"?>
<ds:datastoreItem xmlns:ds="http://schemas.openxmlformats.org/officeDocument/2006/customXml" ds:itemID="{8FC48926-E20D-4674-A3C7-3021BFF1B0A4}">
  <ds:schemaRefs>
    <ds:schemaRef ds:uri="http://schemas.microsoft.com/office/2006/documentManagement/types"/>
    <ds:schemaRef ds:uri="http://schemas.openxmlformats.org/package/2006/metadata/core-properties"/>
    <ds:schemaRef ds:uri="http://purl.org/dc/dcmitype/"/>
    <ds:schemaRef ds:uri="http://purl.org/dc/elements/1.1/"/>
    <ds:schemaRef ds:uri="da005a5e-8a2b-4bb4-a57f-7e1145d53929"/>
    <ds:schemaRef ds:uri="http://schemas.microsoft.com/office/2006/metadata/properties"/>
    <ds:schemaRef ds:uri="http://purl.org/dc/terms/"/>
    <ds:schemaRef ds:uri="http://schemas.microsoft.com/office/infopath/2007/PartnerControls"/>
    <ds:schemaRef ds:uri="715fba1b-9a6f-4b19-a244-36b3d6917d6a"/>
    <ds:schemaRef ds:uri="http://www.w3.org/XML/1998/namespace"/>
  </ds:schemaRefs>
</ds:datastoreItem>
</file>

<file path=customXml/itemProps3.xml><?xml version="1.0" encoding="utf-8"?>
<ds:datastoreItem xmlns:ds="http://schemas.openxmlformats.org/officeDocument/2006/customXml" ds:itemID="{864C32E4-8FB8-4DE7-9E67-3E27B6E44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005a5e-8a2b-4bb4-a57f-7e1145d53929"/>
    <ds:schemaRef ds:uri="715fba1b-9a6f-4b19-a244-36b3d6917d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1206</TotalTime>
  <Words>5423</Words>
  <Application>Microsoft Office PowerPoint</Application>
  <PresentationFormat>On-screen Show (4:3)</PresentationFormat>
  <Paragraphs>230</Paragraphs>
  <Slides>36</Slides>
  <Notes>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SimHei</vt:lpstr>
      <vt:lpstr>王漢宗勘亭流繁</vt:lpstr>
      <vt:lpstr>王漢宗空疊圓繁</vt:lpstr>
      <vt:lpstr>Arial</vt:lpstr>
      <vt:lpstr>Calibri</vt:lpstr>
      <vt:lpstr>Calibri Light</vt:lpstr>
      <vt:lpstr>Office Theme</vt:lpstr>
      <vt:lpstr>PowerPoint Presentation</vt:lpstr>
      <vt:lpstr>基督徒的自由</vt:lpstr>
      <vt:lpstr>背景</vt:lpstr>
      <vt:lpstr>三. 歷史的鑒戒 (10:1-22)</vt:lpstr>
      <vt:lpstr>PowerPoint Presentation</vt:lpstr>
      <vt:lpstr>PowerPoint Presentation</vt:lpstr>
      <vt:lpstr>PowerPoint Presentation</vt:lpstr>
      <vt:lpstr>並且都吃了一樣的靈食</vt:lpstr>
      <vt:lpstr>PowerPoint Presentation</vt:lpstr>
      <vt:lpstr>PowerPoint Presentation</vt:lpstr>
      <vt:lpstr>PowerPoint Presentation</vt:lpstr>
      <vt:lpstr>但他们中间，多半是神不喜欢的人，所以在旷野倒毙。（10:5）</vt:lpstr>
      <vt:lpstr>PowerPoint Presentation</vt:lpstr>
      <vt:lpstr>三. 歷史的鑒戒 (10:1-22)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神是信實的，必不叫你們受試探過於所能受的</vt:lpstr>
      <vt:lpstr>PowerPoint Presentation</vt:lpstr>
      <vt:lpstr>PowerPoint Presentation</vt:lpstr>
      <vt:lpstr>PowerPoint Presentation</vt:lpstr>
      <vt:lpstr>PowerPoint Presentation</vt:lpstr>
      <vt:lpstr>魔鬼邪靈藉著偶像控制人心,我們要靠主得勝!</vt:lpstr>
      <vt:lpstr>HALLOWEEN</vt:lpstr>
      <vt:lpstr>隱形的偶像</vt:lpstr>
      <vt:lpstr>三. 歷史的鑒戒 (10:1-22)</vt:lpstr>
      <vt:lpstr>PowerPoint Presentation</vt:lpstr>
      <vt:lpstr>PowerPoint Presentation</vt:lpstr>
      <vt:lpstr>PowerPoint Presentation</vt:lpstr>
      <vt:lpstr>四.運用自由的準則 (10:23-33)</vt:lpstr>
      <vt:lpstr>總結：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Nanhai</dc:creator>
  <cp:lastModifiedBy>yumei wu</cp:lastModifiedBy>
  <cp:revision>5</cp:revision>
  <dcterms:created xsi:type="dcterms:W3CDTF">2021-01-24T00:26:06Z</dcterms:created>
  <dcterms:modified xsi:type="dcterms:W3CDTF">2021-01-24T20:44:14Z</dcterms:modified>
</cp:coreProperties>
</file>