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332" r:id="rId4"/>
    <p:sldId id="333" r:id="rId5"/>
    <p:sldId id="336" r:id="rId6"/>
    <p:sldId id="334" r:id="rId7"/>
    <p:sldId id="337" r:id="rId8"/>
    <p:sldId id="338" r:id="rId9"/>
    <p:sldId id="335" r:id="rId10"/>
    <p:sldId id="353" r:id="rId11"/>
    <p:sldId id="339" r:id="rId12"/>
    <p:sldId id="340" r:id="rId13"/>
    <p:sldId id="341" r:id="rId14"/>
    <p:sldId id="342" r:id="rId15"/>
    <p:sldId id="354" r:id="rId16"/>
    <p:sldId id="343" r:id="rId17"/>
    <p:sldId id="345" r:id="rId18"/>
    <p:sldId id="347" r:id="rId19"/>
    <p:sldId id="348" r:id="rId20"/>
    <p:sldId id="349" r:id="rId21"/>
    <p:sldId id="350" r:id="rId22"/>
    <p:sldId id="351" r:id="rId23"/>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496" autoAdjust="0"/>
  </p:normalViewPr>
  <p:slideViewPr>
    <p:cSldViewPr>
      <p:cViewPr varScale="1">
        <p:scale>
          <a:sx n="61" d="100"/>
          <a:sy n="61" d="100"/>
        </p:scale>
        <p:origin x="-1570"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B5085793-4952-4EC9-AD43-A2D8E28C51C3}" type="datetimeFigureOut">
              <a:rPr lang="en-US" smtClean="0"/>
              <a:t>5/13/2020</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DFFB6782-E22B-44B8-BE55-B98FFE7079DD}" type="slidenum">
              <a:rPr lang="en-US" smtClean="0"/>
              <a:t>‹#›</a:t>
            </a:fld>
            <a:endParaRPr lang="en-US"/>
          </a:p>
        </p:txBody>
      </p:sp>
    </p:spTree>
    <p:extLst>
      <p:ext uri="{BB962C8B-B14F-4D97-AF65-F5344CB8AC3E}">
        <p14:creationId xmlns:p14="http://schemas.microsoft.com/office/powerpoint/2010/main" val="3923446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kern="1200" dirty="0" smtClean="0">
                <a:solidFill>
                  <a:schemeClr val="tx1"/>
                </a:solidFill>
                <a:effectLst/>
                <a:latin typeface="+mn-lt"/>
                <a:ea typeface="+mn-ea"/>
                <a:cs typeface="+mn-cs"/>
              </a:rPr>
              <a:t>金牛犊事件是一个插曲</a:t>
            </a:r>
            <a:endParaRPr lang="en-US" altLang="zh-CN" sz="1800" kern="1200" dirty="0" smtClean="0">
              <a:solidFill>
                <a:schemeClr val="tx1"/>
              </a:solidFill>
              <a:effectLst/>
              <a:latin typeface="+mn-lt"/>
              <a:ea typeface="+mn-ea"/>
              <a:cs typeface="+mn-cs"/>
            </a:endParaRPr>
          </a:p>
          <a:p>
            <a:r>
              <a:rPr lang="zh-CN" altLang="en-US" sz="1800" kern="1200" dirty="0" smtClean="0">
                <a:solidFill>
                  <a:schemeClr val="tx1"/>
                </a:solidFill>
                <a:effectLst/>
                <a:latin typeface="+mn-lt"/>
                <a:ea typeface="+mn-ea"/>
                <a:cs typeface="+mn-cs"/>
              </a:rPr>
              <a:t>以色列百姓犯罪，如何因着摩西的代求而逐渐恢复，并且是神的启示达到到另一个高点。</a:t>
            </a:r>
            <a:endParaRPr lang="en-US" sz="18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1</a:t>
            </a:fld>
            <a:endParaRPr lang="en-US"/>
          </a:p>
        </p:txBody>
      </p:sp>
    </p:spTree>
    <p:extLst>
      <p:ext uri="{BB962C8B-B14F-4D97-AF65-F5344CB8AC3E}">
        <p14:creationId xmlns:p14="http://schemas.microsoft.com/office/powerpoint/2010/main" val="1257731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10</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金牛犊的风波没有完全过去。关系的恢复有双方的工作。</a:t>
            </a:r>
            <a:endParaRPr lang="en-US" altLang="zh-CN" sz="1800" dirty="0" smtClean="0"/>
          </a:p>
          <a:p>
            <a:pPr marL="0" indent="0">
              <a:buFont typeface="Arial" panose="020B0604020202020204" pitchFamily="34" charset="0"/>
              <a:buNone/>
            </a:pPr>
            <a:r>
              <a:rPr lang="zh-CN" altLang="en-US" sz="1800" dirty="0" smtClean="0"/>
              <a:t>新的问题：神的疏远。神仍然要兑现祂的应许，但是神不同他们上去。</a:t>
            </a:r>
            <a:endParaRPr lang="en-US" altLang="zh-CN" sz="1800" dirty="0" smtClean="0"/>
          </a:p>
          <a:p>
            <a:pPr marL="0" indent="0">
              <a:buFont typeface="Arial" panose="020B0604020202020204" pitchFamily="34" charset="0"/>
              <a:buNone/>
            </a:pPr>
            <a:r>
              <a:rPr lang="zh-CN" altLang="en-US" sz="1800" dirty="0" smtClean="0"/>
              <a:t>如果你是以色列的百姓，你听到这个消息会如何反应？</a:t>
            </a:r>
            <a:r>
              <a:rPr lang="en-US" altLang="zh-CN" sz="1800" dirty="0" smtClean="0"/>
              <a:t>1. </a:t>
            </a:r>
            <a:r>
              <a:rPr lang="zh-CN" altLang="en-US" sz="1800" dirty="0" smtClean="0"/>
              <a:t>不再追讨，</a:t>
            </a:r>
            <a:r>
              <a:rPr lang="en-US" altLang="zh-CN" sz="1800" dirty="0" smtClean="0"/>
              <a:t>2.</a:t>
            </a:r>
            <a:r>
              <a:rPr lang="en-US" altLang="zh-CN" sz="1800" baseline="0" dirty="0" smtClean="0"/>
              <a:t> </a:t>
            </a:r>
            <a:r>
              <a:rPr lang="zh-CN" altLang="en-US" sz="1800" baseline="0" dirty="0" smtClean="0"/>
              <a:t>仍有应许，</a:t>
            </a:r>
            <a:r>
              <a:rPr lang="en-US" altLang="zh-CN" sz="1800" baseline="0" dirty="0" smtClean="0"/>
              <a:t>3.</a:t>
            </a:r>
            <a:r>
              <a:rPr lang="zh-CN" altLang="en-US" sz="1800" baseline="0" dirty="0" smtClean="0"/>
              <a:t>有使者带领</a:t>
            </a:r>
            <a:endParaRPr lang="en-US" altLang="zh-CN" sz="1800" baseline="0" dirty="0" smtClean="0"/>
          </a:p>
          <a:p>
            <a:pPr marL="0" indent="0">
              <a:buFont typeface="Arial" panose="020B0604020202020204" pitchFamily="34" charset="0"/>
              <a:buNone/>
            </a:pPr>
            <a:r>
              <a:rPr lang="zh-CN" altLang="en-US" sz="1800" baseline="0" dirty="0" smtClean="0"/>
              <a:t>这是对以色列人的试验。你要你的神，还是只要祂的福？没有神就没有赦免。</a:t>
            </a:r>
            <a:endParaRPr lang="en-US" altLang="zh-CN" sz="1800" baseline="0" dirty="0" smtClean="0"/>
          </a:p>
          <a:p>
            <a:pPr marL="0" indent="0">
              <a:buFont typeface="Arial" panose="020B0604020202020204" pitchFamily="34" charset="0"/>
              <a:buNone/>
            </a:pPr>
            <a:r>
              <a:rPr lang="en-US" altLang="zh-CN" sz="1800" baseline="0" dirty="0" smtClean="0"/>
              <a:t>Lev 22:3 </a:t>
            </a:r>
            <a:r>
              <a:rPr lang="zh-CN" altLang="en-US" sz="1800" baseline="0" dirty="0" smtClean="0"/>
              <a:t>你要对他们说，你们世世代代的后裔，凡身上有污秽，亲近以色列人所分别为圣，归耶和华圣物的，那人必在</a:t>
            </a:r>
            <a:r>
              <a:rPr lang="zh-CN" altLang="en-US" sz="1800" b="1" baseline="0" dirty="0" smtClean="0"/>
              <a:t>我面前剪除</a:t>
            </a:r>
            <a:r>
              <a:rPr lang="zh-CN" altLang="en-US" sz="1800" baseline="0" dirty="0" smtClean="0"/>
              <a:t>。我是耶和华。</a:t>
            </a:r>
            <a:r>
              <a:rPr lang="en-US" altLang="zh-CN" sz="1800" baseline="0" dirty="0" smtClean="0"/>
              <a:t>VS</a:t>
            </a:r>
            <a:r>
              <a:rPr lang="zh-CN" altLang="en-US" sz="1800" baseline="0" dirty="0" smtClean="0"/>
              <a:t>从民中剪除</a:t>
            </a:r>
            <a:endParaRPr lang="en-US" altLang="zh-CN" sz="1800" baseline="0" dirty="0" smtClean="0"/>
          </a:p>
          <a:p>
            <a:pPr marL="0" indent="0">
              <a:buFont typeface="Arial" panose="020B0604020202020204" pitchFamily="34" charset="0"/>
              <a:buNone/>
            </a:pP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11</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摩西素常将帐棚支搭在营外</a:t>
            </a:r>
            <a:endParaRPr lang="en-US" altLang="zh-CN" sz="1800" dirty="0" smtClean="0"/>
          </a:p>
          <a:p>
            <a:pPr marL="0" indent="0">
              <a:buFont typeface="Arial" panose="020B0604020202020204" pitchFamily="34" charset="0"/>
              <a:buNone/>
            </a:pPr>
            <a:r>
              <a:rPr lang="en-US" altLang="zh-CN" sz="1800" dirty="0" smtClean="0"/>
              <a:t>[</a:t>
            </a:r>
            <a:r>
              <a:rPr lang="en-US" altLang="zh-CN" sz="1800" dirty="0" err="1" smtClean="0"/>
              <a:t>niv</a:t>
            </a:r>
            <a:r>
              <a:rPr lang="en-US" altLang="zh-CN" sz="1800" dirty="0" smtClean="0"/>
              <a:t>] Now Moses used to take a tent and pitch it outside the camp some distance away, calling it the "tent of meeting." Anyone inquiring of the LORD would go to the tent of meeting outside the camp. </a:t>
            </a:r>
          </a:p>
          <a:p>
            <a:pPr marL="0" indent="0">
              <a:buFont typeface="Arial" panose="020B0604020202020204" pitchFamily="34" charset="0"/>
              <a:buNone/>
            </a:pPr>
            <a:r>
              <a:rPr lang="zh-CN" altLang="en-US" sz="1800" dirty="0" smtClean="0"/>
              <a:t>神的同在已经在营外。在一个遥远的帐篷。没有利未人祭司，只有一个以法连人约书亚为帮手。</a:t>
            </a:r>
            <a:endParaRPr lang="en-US" altLang="zh-CN" sz="1800" dirty="0" smtClean="0"/>
          </a:p>
          <a:p>
            <a:pPr marL="0" indent="0">
              <a:buFont typeface="Arial" panose="020B0604020202020204" pitchFamily="34" charset="0"/>
              <a:buNone/>
            </a:pPr>
            <a:r>
              <a:rPr lang="zh-CN" altLang="en-US" sz="1800" dirty="0" smtClean="0"/>
              <a:t>从前摩西与神会面是隐藏的，现在是可见的</a:t>
            </a:r>
            <a:endParaRPr lang="en-US" altLang="zh-CN" sz="1800" dirty="0" smtClean="0"/>
          </a:p>
          <a:p>
            <a:pPr marL="0" indent="0">
              <a:buFont typeface="Arial" panose="020B0604020202020204" pitchFamily="34" charset="0"/>
              <a:buNone/>
            </a:pPr>
            <a:r>
              <a:rPr lang="zh-CN" altLang="en-US" sz="1800" dirty="0" smtClean="0"/>
              <a:t>对比，摩西与神的关系却是很亲近。没有一个与神有交通的人不知道神心里的意念，反过来说，没有一个不肯与神有交通的人能知道神的事</a:t>
            </a:r>
            <a:endParaRPr lang="en-US" altLang="zh-CN" sz="1800" dirty="0" smtClean="0"/>
          </a:p>
          <a:p>
            <a:pPr marL="0" indent="0">
              <a:buFont typeface="Arial" panose="020B0604020202020204" pitchFamily="34" charset="0"/>
              <a:buNone/>
            </a:pPr>
            <a:r>
              <a:rPr lang="zh-CN" altLang="en-US" sz="1800" dirty="0" smtClean="0"/>
              <a:t>诗篇</a:t>
            </a:r>
            <a:r>
              <a:rPr lang="en-US" altLang="zh-CN" sz="1800" dirty="0" smtClean="0"/>
              <a:t>25:14 </a:t>
            </a:r>
            <a:r>
              <a:rPr lang="zh-CN" altLang="en-US" sz="1800" dirty="0" smtClean="0"/>
              <a:t>耶和华与敬畏他的人亲密。原意就是说，“耶和华向敬畏祂的人没有秘密。” </a:t>
            </a:r>
            <a:r>
              <a:rPr lang="en-US" altLang="zh-CN" sz="1800" dirty="0" smtClean="0"/>
              <a:t>[</a:t>
            </a:r>
            <a:r>
              <a:rPr lang="en-US" altLang="zh-CN" sz="1800" dirty="0" err="1" smtClean="0"/>
              <a:t>kjv</a:t>
            </a:r>
            <a:r>
              <a:rPr lang="en-US" altLang="zh-CN" sz="1800" dirty="0" smtClean="0"/>
              <a:t>] The secret of the LORD is with them that fear him; </a:t>
            </a: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ltLang="zh-CN" sz="1800" dirty="0" smtClean="0"/>
              <a:t>3</a:t>
            </a:r>
            <a:r>
              <a:rPr lang="zh-CN" altLang="en-US" sz="1800" dirty="0" smtClean="0"/>
              <a:t>个请求（祷告）（从个人到团体）：</a:t>
            </a:r>
            <a:r>
              <a:rPr lang="en-US" altLang="zh-CN" sz="1800" dirty="0" smtClean="0"/>
              <a:t>1.</a:t>
            </a:r>
            <a:r>
              <a:rPr lang="zh-CN" altLang="en-US" sz="1800" dirty="0" smtClean="0"/>
              <a:t>求你将你的道指示我。 </a:t>
            </a:r>
            <a:r>
              <a:rPr lang="en-US" altLang="zh-CN" sz="1800" dirty="0" smtClean="0"/>
              <a:t>2. </a:t>
            </a:r>
            <a:r>
              <a:rPr lang="zh-CN" altLang="en-US" sz="1800" dirty="0" smtClean="0"/>
              <a:t>与神的民同去，重新收纳以色列民为神的子民。</a:t>
            </a:r>
            <a:endParaRPr lang="en-US" altLang="zh-CN" sz="1800" dirty="0" smtClean="0"/>
          </a:p>
          <a:p>
            <a:pPr marL="0" indent="0">
              <a:buFont typeface="Arial" panose="020B0604020202020204" pitchFamily="34" charset="0"/>
              <a:buNone/>
            </a:pPr>
            <a:r>
              <a:rPr lang="en-US" altLang="zh-CN" sz="1800" dirty="0" smtClean="0"/>
              <a:t>3:12 [</a:t>
            </a:r>
            <a:r>
              <a:rPr lang="en-US" altLang="zh-CN" sz="1800" dirty="0" err="1" smtClean="0"/>
              <a:t>cbgb</a:t>
            </a:r>
            <a:r>
              <a:rPr lang="en-US" altLang="zh-CN" sz="1800" dirty="0" smtClean="0"/>
              <a:t>] </a:t>
            </a:r>
            <a:r>
              <a:rPr lang="zh-CN" altLang="en-US" sz="1800" dirty="0" smtClean="0"/>
              <a:t>　神说，我必与你同在。你将百姓从埃及领出来之后，你们必在这山上事奉我，这就是我打发你去的证据。</a:t>
            </a:r>
            <a:endParaRPr lang="en-US" altLang="zh-CN" sz="1800" dirty="0" smtClean="0"/>
          </a:p>
          <a:p>
            <a:pPr marL="0" indent="0">
              <a:buFont typeface="Arial" panose="020B0604020202020204" pitchFamily="34" charset="0"/>
              <a:buNone/>
            </a:pPr>
            <a:r>
              <a:rPr lang="zh-CN" altLang="en-US" sz="1800" dirty="0" smtClean="0"/>
              <a:t>我的同在将与你同去</a:t>
            </a:r>
            <a:endParaRPr lang="en-US" altLang="zh-CN" sz="1800" dirty="0" smtClean="0"/>
          </a:p>
          <a:p>
            <a:pPr marL="0" indent="0">
              <a:buFont typeface="Arial" panose="020B0604020202020204" pitchFamily="34" charset="0"/>
              <a:buNone/>
            </a:pPr>
            <a:r>
              <a:rPr lang="zh-CN" altLang="en-US" sz="1800" dirty="0" smtClean="0"/>
              <a:t>摩西代求的结果：神应许与他同去，神与以色列人同去。 </a:t>
            </a:r>
            <a:endParaRPr lang="en-US" altLang="zh-CN" sz="1800" dirty="0" smtClean="0"/>
          </a:p>
          <a:p>
            <a:pPr marL="0" indent="0">
              <a:buFont typeface="Arial" panose="020B0604020202020204" pitchFamily="34" charset="0"/>
              <a:buNone/>
            </a:pPr>
            <a:r>
              <a:rPr lang="en-US" altLang="zh-CN" sz="1800" dirty="0" smtClean="0"/>
              <a:t>[</a:t>
            </a:r>
            <a:r>
              <a:rPr lang="en-US" altLang="zh-CN" sz="1800" dirty="0" err="1" smtClean="0"/>
              <a:t>niv</a:t>
            </a:r>
            <a:r>
              <a:rPr lang="en-US" altLang="zh-CN" sz="1800" dirty="0" smtClean="0"/>
              <a:t>] And the LORD said to Moses, "I will do the very thing you have asked, because I am pleased with you and I know you by name." </a:t>
            </a:r>
          </a:p>
          <a:p>
            <a:pPr marL="0" indent="0">
              <a:buFont typeface="Arial" panose="020B0604020202020204" pitchFamily="34" charset="0"/>
              <a:buNone/>
            </a:pPr>
            <a:r>
              <a:rPr lang="en-US" altLang="zh-CN" sz="1800" dirty="0" smtClean="0"/>
              <a:t>[</a:t>
            </a:r>
            <a:r>
              <a:rPr lang="en-US" altLang="zh-CN" sz="1800" dirty="0" err="1" smtClean="0"/>
              <a:t>asv</a:t>
            </a:r>
            <a:r>
              <a:rPr lang="en-US" altLang="zh-CN" sz="1800" dirty="0" smtClean="0"/>
              <a:t>] And Jehovah said unto Moses, I will do this thing also that thou hast spoken; for thou hast found favor in my sight, and I know thee by name. </a:t>
            </a:r>
          </a:p>
          <a:p>
            <a:pPr marL="0" indent="0">
              <a:buFont typeface="Arial" panose="020B0604020202020204" pitchFamily="34" charset="0"/>
              <a:buNone/>
            </a:pPr>
            <a:r>
              <a:rPr lang="en-US" sz="1800" dirty="0" smtClean="0"/>
              <a:t>[</a:t>
            </a:r>
            <a:r>
              <a:rPr lang="en-US" sz="1800" dirty="0" err="1" smtClean="0"/>
              <a:t>kjv</a:t>
            </a:r>
            <a:r>
              <a:rPr lang="en-US" sz="1800" dirty="0" smtClean="0"/>
              <a:t>] And the LORD said unto Moses, I will do this thing also that thou hast spoken: for thou hast found grace in my sight, and I know thee by name.</a:t>
            </a: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从</a:t>
            </a:r>
            <a:r>
              <a:rPr lang="en-US" altLang="zh-CN" sz="1800" dirty="0" smtClean="0"/>
              <a:t>3</a:t>
            </a:r>
            <a:r>
              <a:rPr lang="zh-CN" altLang="en-US" sz="1800" dirty="0" smtClean="0"/>
              <a:t>：</a:t>
            </a:r>
            <a:r>
              <a:rPr lang="en-US" altLang="zh-CN" sz="1800" dirty="0" smtClean="0"/>
              <a:t>13</a:t>
            </a:r>
            <a:r>
              <a:rPr lang="zh-CN" altLang="en-US" sz="1800" dirty="0" smtClean="0"/>
              <a:t>求你将你的道指示我</a:t>
            </a:r>
            <a:r>
              <a:rPr lang="en-US" altLang="zh-CN" sz="1800" dirty="0" smtClean="0"/>
              <a:t>-》</a:t>
            </a:r>
            <a:r>
              <a:rPr lang="zh-CN" altLang="en-US" sz="1800" dirty="0" smtClean="0"/>
              <a:t>求你显出你的荣耀给我看。</a:t>
            </a:r>
            <a:r>
              <a:rPr lang="en-US" altLang="zh-CN" sz="1800" dirty="0" smtClean="0"/>
              <a:t>Personal</a:t>
            </a:r>
            <a:r>
              <a:rPr lang="zh-CN" altLang="en-US" sz="1800" dirty="0" smtClean="0"/>
              <a:t>。</a:t>
            </a:r>
            <a:r>
              <a:rPr lang="en-US" altLang="zh-CN" sz="1800" dirty="0" smtClean="0"/>
              <a:t>[</a:t>
            </a:r>
            <a:r>
              <a:rPr lang="en-US" altLang="zh-CN" sz="1800" dirty="0" err="1" smtClean="0"/>
              <a:t>kjv</a:t>
            </a:r>
            <a:r>
              <a:rPr lang="en-US" altLang="zh-CN" sz="1800" dirty="0" smtClean="0"/>
              <a:t>] And he said, I beseech thee, shew me thy glory. </a:t>
            </a:r>
          </a:p>
          <a:p>
            <a:pPr marL="0" indent="0">
              <a:buFont typeface="Arial" panose="020B0604020202020204" pitchFamily="34" charset="0"/>
              <a:buNone/>
            </a:pPr>
            <a:r>
              <a:rPr lang="zh-CN" altLang="en-US" sz="1800" dirty="0" smtClean="0"/>
              <a:t>神的荣耀：我要显我一切的恩慈，宣告我的名。我要恩待谁就恩待谁，要怜悯谁就怜悯谁。</a:t>
            </a:r>
            <a:endParaRPr lang="en-US" altLang="zh-CN" sz="1800" dirty="0" smtClean="0"/>
          </a:p>
          <a:p>
            <a:pPr marL="0" indent="0">
              <a:buFont typeface="Arial" panose="020B0604020202020204" pitchFamily="34" charset="0"/>
              <a:buNone/>
            </a:pPr>
            <a:r>
              <a:rPr lang="zh-CN" altLang="en-US" sz="1800" dirty="0" smtClean="0"/>
              <a:t>在我这里有地方。盘石来指着基督。摩西所看见还只是一部分，</a:t>
            </a:r>
            <a:endParaRPr lang="en-US" altLang="zh-CN" sz="1800" dirty="0" smtClean="0"/>
          </a:p>
          <a:p>
            <a:pPr marL="0" indent="0">
              <a:buFont typeface="Arial" panose="020B0604020202020204" pitchFamily="34" charset="0"/>
              <a:buNone/>
            </a:pPr>
            <a:r>
              <a:rPr lang="en-US" altLang="zh-CN" sz="1800" dirty="0" err="1" smtClean="0"/>
              <a:t>Jhn</a:t>
            </a:r>
            <a:r>
              <a:rPr lang="en-US" altLang="zh-CN" sz="1800" dirty="0" smtClean="0"/>
              <a:t> 1:14 </a:t>
            </a:r>
            <a:r>
              <a:rPr lang="zh-CN" altLang="en-US" sz="1800" dirty="0" smtClean="0"/>
              <a:t>道成了肉身住在我们中间，充充满满的有恩典有真理。我们也见过他的荣光，正是父独生子的荣光。</a:t>
            </a:r>
            <a:endParaRPr lang="en-US" altLang="zh-CN" sz="1800" dirty="0" smtClean="0"/>
          </a:p>
          <a:p>
            <a:pPr marL="0" indent="0">
              <a:buFont typeface="Arial" panose="020B0604020202020204" pitchFamily="34" charset="0"/>
              <a:buNone/>
            </a:pPr>
            <a:r>
              <a:rPr lang="en-US" altLang="zh-CN" sz="1800" dirty="0" err="1" smtClean="0"/>
              <a:t>Jhn</a:t>
            </a:r>
            <a:r>
              <a:rPr lang="en-US" altLang="zh-CN" sz="1800" dirty="0" smtClean="0"/>
              <a:t> 1:18 </a:t>
            </a:r>
            <a:r>
              <a:rPr lang="zh-CN" altLang="en-US" sz="1800" dirty="0" smtClean="0"/>
              <a:t>从来没有人看见神。只有在父怀里的独生子将他表明出来。</a:t>
            </a:r>
            <a:endParaRPr lang="en-US" altLang="zh-CN" sz="1800" dirty="0" smtClean="0"/>
          </a:p>
          <a:p>
            <a:pPr marL="0" indent="0">
              <a:buFont typeface="Arial" panose="020B0604020202020204" pitchFamily="34" charset="0"/>
              <a:buNone/>
            </a:pPr>
            <a:r>
              <a:rPr lang="en-US" altLang="zh-CN" sz="1800" dirty="0" smtClean="0"/>
              <a:t>Col 1:19 </a:t>
            </a:r>
            <a:r>
              <a:rPr lang="zh-TW" altLang="en-US" sz="1800" dirty="0" smtClean="0"/>
              <a:t>因为父喜欢叫一切的丰盛，在他里面居住。</a:t>
            </a:r>
            <a:endParaRPr lang="en-US" altLang="zh-CN" sz="1800" dirty="0" smtClean="0"/>
          </a:p>
          <a:p>
            <a:pPr marL="0" indent="0">
              <a:buFont typeface="Arial" panose="020B0604020202020204" pitchFamily="34" charset="0"/>
              <a:buNone/>
            </a:pPr>
            <a:r>
              <a:rPr lang="en-US" altLang="zh-CN" sz="1800" dirty="0" smtClean="0"/>
              <a:t>Col 2:9 </a:t>
            </a:r>
            <a:r>
              <a:rPr lang="zh-CN" altLang="en-US" sz="1800" dirty="0" smtClean="0"/>
              <a:t>因为神本性一切的丰盛，都有形有体的居住在基督里面。</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神应允了摩西的三个祷告，下面是神的实现。</a:t>
            </a:r>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en-US" altLang="zh-CN" sz="1800" dirty="0" smtClean="0"/>
              <a:t>1.</a:t>
            </a:r>
            <a:r>
              <a:rPr lang="zh-CN" altLang="en-US" sz="1800" dirty="0" smtClean="0"/>
              <a:t>新的石板。人预备，神主宰。</a:t>
            </a:r>
            <a:endParaRPr lang="en-US" altLang="zh-CN" sz="1800" dirty="0" smtClean="0"/>
          </a:p>
          <a:p>
            <a:pPr marL="0" indent="0">
              <a:buFont typeface="Arial" panose="020B0604020202020204" pitchFamily="34" charset="0"/>
              <a:buNone/>
            </a:pPr>
            <a:r>
              <a:rPr lang="en-US" altLang="zh-CN" sz="1800" dirty="0" smtClean="0"/>
              <a:t>2. </a:t>
            </a:r>
            <a:r>
              <a:rPr lang="zh-CN" altLang="en-US" sz="1800" dirty="0" smtClean="0"/>
              <a:t>与上次对比。</a:t>
            </a:r>
            <a:r>
              <a:rPr lang="en-US" altLang="zh-CN" sz="1800" dirty="0" smtClean="0"/>
              <a:t>Exo 24:13 </a:t>
            </a:r>
            <a:r>
              <a:rPr lang="zh-CN" altLang="en-US" sz="1800" dirty="0" smtClean="0"/>
              <a:t>摩西和他的帮手约书亚起来，上了神的山。</a:t>
            </a:r>
            <a:r>
              <a:rPr lang="en-US" altLang="zh-CN" sz="1800" dirty="0" smtClean="0"/>
              <a:t>Exo 24:14 </a:t>
            </a:r>
            <a:r>
              <a:rPr lang="zh-CN" altLang="en-US" sz="1800" dirty="0" smtClean="0"/>
              <a:t>摩西对长老说，你们在这里等着，</a:t>
            </a:r>
          </a:p>
        </p:txBody>
      </p:sp>
      <p:sp>
        <p:nvSpPr>
          <p:cNvPr id="4" name="Slide Number Placeholder 3"/>
          <p:cNvSpPr>
            <a:spLocks noGrp="1"/>
          </p:cNvSpPr>
          <p:nvPr>
            <p:ph type="sldNum" sz="quarter" idx="10"/>
          </p:nvPr>
        </p:nvSpPr>
        <p:spPr/>
        <p:txBody>
          <a:bodyPr/>
          <a:lstStyle/>
          <a:p>
            <a:fld id="{DFFB6782-E22B-44B8-BE55-B98FFE7079DD}" type="slidenum">
              <a:rPr lang="en-US" smtClean="0"/>
              <a:t>16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祂不是在那里先宣告祂的严厉与祂的严肃，神乃是宣告祂是怎么样的一位满了恩典和怜悯的神，神也宣告祂是不轻易发怒的神。</a:t>
            </a:r>
            <a:endParaRPr lang="en-US" altLang="zh-CN" sz="1800" dirty="0" smtClean="0"/>
          </a:p>
          <a:p>
            <a:pPr marL="0" indent="0">
              <a:buFont typeface="Arial" panose="020B0604020202020204" pitchFamily="34" charset="0"/>
              <a:buNone/>
            </a:pPr>
            <a:r>
              <a:rPr lang="zh-CN" altLang="en-US" sz="1800" dirty="0" smtClean="0"/>
              <a:t>也是公义的神</a:t>
            </a:r>
          </a:p>
        </p:txBody>
      </p:sp>
      <p:sp>
        <p:nvSpPr>
          <p:cNvPr id="4" name="Slide Number Placeholder 3"/>
          <p:cNvSpPr>
            <a:spLocks noGrp="1"/>
          </p:cNvSpPr>
          <p:nvPr>
            <p:ph type="sldNum" sz="quarter" idx="10"/>
          </p:nvPr>
        </p:nvSpPr>
        <p:spPr/>
        <p:txBody>
          <a:bodyPr/>
          <a:lstStyle/>
          <a:p>
            <a:fld id="{DFFB6782-E22B-44B8-BE55-B98FFE7079DD}" type="slidenum">
              <a:rPr lang="en-US" smtClean="0"/>
              <a:t>17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再一次立约：神所要作的</a:t>
            </a:r>
            <a:endParaRPr lang="en-US" altLang="zh-CN" sz="1800" dirty="0" smtClean="0"/>
          </a:p>
          <a:p>
            <a:pPr marL="0" indent="0">
              <a:buFont typeface="Arial" panose="020B0604020202020204" pitchFamily="34" charset="0"/>
              <a:buNone/>
            </a:pPr>
            <a:r>
              <a:rPr lang="zh-CN" altLang="en-US" sz="1800" dirty="0" smtClean="0"/>
              <a:t>下面是人所要作的</a:t>
            </a:r>
          </a:p>
        </p:txBody>
      </p:sp>
      <p:sp>
        <p:nvSpPr>
          <p:cNvPr id="4" name="Slide Number Placeholder 3"/>
          <p:cNvSpPr>
            <a:spLocks noGrp="1"/>
          </p:cNvSpPr>
          <p:nvPr>
            <p:ph type="sldNum" sz="quarter" idx="10"/>
          </p:nvPr>
        </p:nvSpPr>
        <p:spPr/>
        <p:txBody>
          <a:bodyPr/>
          <a:lstStyle/>
          <a:p>
            <a:fld id="{DFFB6782-E22B-44B8-BE55-B98FFE7079DD}" type="slidenum">
              <a:rPr lang="en-US" smtClean="0"/>
              <a:t>18</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迦南人拜偶像更厉害</a:t>
            </a:r>
          </a:p>
        </p:txBody>
      </p:sp>
      <p:sp>
        <p:nvSpPr>
          <p:cNvPr id="4" name="Slide Number Placeholder 3"/>
          <p:cNvSpPr>
            <a:spLocks noGrp="1"/>
          </p:cNvSpPr>
          <p:nvPr>
            <p:ph type="sldNum" sz="quarter" idx="10"/>
          </p:nvPr>
        </p:nvSpPr>
        <p:spPr/>
        <p:txBody>
          <a:bodyPr/>
          <a:lstStyle/>
          <a:p>
            <a:fld id="{DFFB6782-E22B-44B8-BE55-B98FFE7079DD}" type="slidenum">
              <a:rPr lang="en-US" smtClean="0"/>
              <a:t>19</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要对付罪</a:t>
            </a:r>
            <a:endParaRPr lang="en-US" altLang="zh-CN" sz="1800" dirty="0" smtClean="0"/>
          </a:p>
          <a:p>
            <a:pPr marL="0" indent="0">
              <a:buFont typeface="Arial" panose="020B0604020202020204" pitchFamily="34" charset="0"/>
              <a:buNone/>
            </a:pPr>
            <a:r>
              <a:rPr lang="zh-CN" altLang="en-US" sz="1800" dirty="0" smtClean="0"/>
              <a:t>要奉献</a:t>
            </a:r>
            <a:endParaRPr lang="en-US" altLang="zh-CN" sz="1800" dirty="0" smtClean="0"/>
          </a:p>
          <a:p>
            <a:pPr marL="0" indent="0">
              <a:buFont typeface="Arial" panose="020B0604020202020204" pitchFamily="34" charset="0"/>
              <a:buNone/>
            </a:pP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20</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要信靠神</a:t>
            </a:r>
          </a:p>
        </p:txBody>
      </p:sp>
      <p:sp>
        <p:nvSpPr>
          <p:cNvPr id="4" name="Slide Number Placeholder 3"/>
          <p:cNvSpPr>
            <a:spLocks noGrp="1"/>
          </p:cNvSpPr>
          <p:nvPr>
            <p:ph type="sldNum" sz="quarter" idx="10"/>
          </p:nvPr>
        </p:nvSpPr>
        <p:spPr/>
        <p:txBody>
          <a:bodyPr/>
          <a:lstStyle/>
          <a:p>
            <a:fld id="{DFFB6782-E22B-44B8-BE55-B98FFE7079DD}" type="slidenum">
              <a:rPr lang="en-US" smtClean="0"/>
              <a:t>21</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当神显现荣耀的时候，人却没有预备好。</a:t>
            </a:r>
            <a:endParaRPr lang="en-US" altLang="zh-CN" sz="1800" dirty="0" smtClean="0"/>
          </a:p>
          <a:p>
            <a:pPr marL="0" indent="0">
              <a:buFont typeface="Arial" panose="020B0604020202020204" pitchFamily="34" charset="0"/>
              <a:buNone/>
            </a:pPr>
            <a:r>
              <a:rPr lang="en-US" altLang="zh-CN" sz="1800" dirty="0" smtClean="0"/>
              <a:t>2Co 3:13 </a:t>
            </a:r>
            <a:r>
              <a:rPr lang="zh-CN" altLang="en-US" sz="1800" dirty="0" smtClean="0"/>
              <a:t>不像摩西将帕子蒙在脸上，叫以色列人不能定睛看到那将废者的结局。</a:t>
            </a:r>
          </a:p>
          <a:p>
            <a:pPr marL="0" indent="0">
              <a:buFont typeface="Arial" panose="020B0604020202020204" pitchFamily="34" charset="0"/>
              <a:buNone/>
            </a:pPr>
            <a:r>
              <a:rPr lang="en-US" altLang="zh-CN" sz="1800" dirty="0" smtClean="0"/>
              <a:t>2Co 3:14 </a:t>
            </a:r>
            <a:r>
              <a:rPr lang="zh-CN" altLang="en-US" sz="1800" dirty="0" smtClean="0"/>
              <a:t>但他们的心地刚硬。直到今日诵读旧约的时候，这帕子还没有揭去。这帕子在基督里已经废去了。</a:t>
            </a:r>
          </a:p>
          <a:p>
            <a:pPr marL="0" indent="0">
              <a:buFont typeface="Arial" panose="020B0604020202020204" pitchFamily="34" charset="0"/>
              <a:buNone/>
            </a:pPr>
            <a:r>
              <a:rPr lang="en-US" altLang="zh-CN" sz="1800" dirty="0" smtClean="0"/>
              <a:t>2Co 3:15 </a:t>
            </a:r>
            <a:r>
              <a:rPr lang="zh-CN" altLang="en-US" sz="1800" dirty="0" smtClean="0"/>
              <a:t>然而直到今日，每逢诵读摩西书的时候，帕子还在他们心上。</a:t>
            </a:r>
          </a:p>
          <a:p>
            <a:pPr marL="0" indent="0">
              <a:buFont typeface="Arial" panose="020B0604020202020204" pitchFamily="34" charset="0"/>
              <a:buNone/>
            </a:pPr>
            <a:r>
              <a:rPr lang="en-US" altLang="zh-CN" sz="1800" dirty="0" smtClean="0"/>
              <a:t>2Co 3:16 </a:t>
            </a:r>
            <a:r>
              <a:rPr lang="zh-CN" altLang="en-US" sz="1800" dirty="0" smtClean="0"/>
              <a:t>但他们的心几时归向主，帕子就几时除去了。</a:t>
            </a:r>
          </a:p>
          <a:p>
            <a:pPr marL="0" indent="0">
              <a:buFont typeface="Arial" panose="020B0604020202020204" pitchFamily="34" charset="0"/>
              <a:buNone/>
            </a:pP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ltLang="zh-CN" sz="1800" dirty="0" err="1" smtClean="0"/>
              <a:t>Psm</a:t>
            </a:r>
            <a:r>
              <a:rPr lang="en-US" altLang="zh-CN" sz="1800" dirty="0" smtClean="0"/>
              <a:t> 106:19 </a:t>
            </a:r>
            <a:r>
              <a:rPr lang="zh-CN" altLang="en-US" sz="1800" dirty="0" smtClean="0"/>
              <a:t>他们在何烈山造了牛犊，叩拜铸成的像。</a:t>
            </a:r>
          </a:p>
          <a:p>
            <a:pPr marL="0" indent="0">
              <a:buFont typeface="Arial" panose="020B0604020202020204" pitchFamily="34" charset="0"/>
              <a:buNone/>
            </a:pPr>
            <a:r>
              <a:rPr lang="en-US" altLang="zh-CN" sz="1800" dirty="0" err="1" smtClean="0"/>
              <a:t>Psm</a:t>
            </a:r>
            <a:r>
              <a:rPr lang="en-US" altLang="zh-CN" sz="1800" dirty="0" smtClean="0"/>
              <a:t> 106:20 </a:t>
            </a:r>
            <a:r>
              <a:rPr lang="zh-CN" altLang="en-US" sz="1800" dirty="0" smtClean="0"/>
              <a:t>如此</a:t>
            </a:r>
            <a:r>
              <a:rPr lang="zh-CN" altLang="en-US" sz="1800" b="1" dirty="0" smtClean="0"/>
              <a:t>将他们荣耀的主</a:t>
            </a:r>
            <a:r>
              <a:rPr lang="zh-CN" altLang="en-US" sz="1800" dirty="0" smtClean="0"/>
              <a:t>，</a:t>
            </a:r>
            <a:r>
              <a:rPr lang="zh-CN" altLang="en-US" sz="1800" b="1" dirty="0" smtClean="0"/>
              <a:t>换为吃草之牛的像</a:t>
            </a:r>
            <a:r>
              <a:rPr lang="zh-CN" altLang="en-US" sz="1800" dirty="0" smtClean="0"/>
              <a:t>。</a:t>
            </a:r>
          </a:p>
          <a:p>
            <a:pPr marL="0" indent="0">
              <a:buFont typeface="Arial" panose="020B0604020202020204" pitchFamily="34" charset="0"/>
              <a:buNone/>
            </a:pPr>
            <a:r>
              <a:rPr lang="en-US" altLang="zh-CN" sz="1800" dirty="0" err="1" smtClean="0"/>
              <a:t>Psm</a:t>
            </a:r>
            <a:r>
              <a:rPr lang="en-US" altLang="zh-CN" sz="1800" dirty="0" smtClean="0"/>
              <a:t> 106:21 </a:t>
            </a:r>
            <a:r>
              <a:rPr lang="zh-CN" altLang="en-US" sz="1800" dirty="0" smtClean="0"/>
              <a:t>忘了神他们的救主。他曾在埃及行大事。</a:t>
            </a:r>
          </a:p>
          <a:p>
            <a:pPr marL="0" indent="0">
              <a:buFont typeface="Arial" panose="020B0604020202020204" pitchFamily="34" charset="0"/>
              <a:buNone/>
            </a:pPr>
            <a:r>
              <a:rPr lang="en-US" altLang="zh-CN" sz="1800" dirty="0" err="1" smtClean="0"/>
              <a:t>Psm</a:t>
            </a:r>
            <a:r>
              <a:rPr lang="en-US" altLang="zh-CN" sz="1800" dirty="0" smtClean="0"/>
              <a:t> 106:22 </a:t>
            </a:r>
            <a:r>
              <a:rPr lang="zh-CN" altLang="en-US" sz="1800" dirty="0" smtClean="0"/>
              <a:t>在含地行奇事，在红海行可畏的事。</a:t>
            </a:r>
          </a:p>
          <a:p>
            <a:pPr marL="0" indent="0">
              <a:buFont typeface="Arial" panose="020B0604020202020204" pitchFamily="34" charset="0"/>
              <a:buNone/>
            </a:pPr>
            <a:r>
              <a:rPr lang="en-US" altLang="zh-CN" sz="1800" dirty="0" err="1" smtClean="0"/>
              <a:t>Psm</a:t>
            </a:r>
            <a:r>
              <a:rPr lang="en-US" altLang="zh-CN" sz="1800" dirty="0" smtClean="0"/>
              <a:t> 106:23 </a:t>
            </a:r>
            <a:r>
              <a:rPr lang="zh-CN" altLang="en-US" sz="1800" dirty="0" smtClean="0"/>
              <a:t>所以，他说要灭绝他们。若非有他所拣选的摩西站在当中（原文作破口），使他的忿怒转消，恐怕他就灭绝他们。</a:t>
            </a:r>
            <a:endParaRPr lang="en-US" altLang="zh-CN" sz="1800" dirty="0" smtClean="0"/>
          </a:p>
          <a:p>
            <a:pPr marL="0" indent="0">
              <a:buFont typeface="Arial" panose="020B0604020202020204" pitchFamily="34" charset="0"/>
              <a:buNone/>
            </a:pPr>
            <a:r>
              <a:rPr lang="zh-TW" altLang="en-US" sz="1800" dirty="0" smtClean="0"/>
              <a:t>作神</a:t>
            </a:r>
            <a:r>
              <a:rPr lang="zh-CN" altLang="en-US" sz="1800" dirty="0" smtClean="0"/>
              <a:t>（</a:t>
            </a:r>
            <a:r>
              <a:rPr lang="zh-TW" altLang="en-US" sz="1800" dirty="0" smtClean="0"/>
              <a:t>像</a:t>
            </a:r>
            <a:r>
              <a:rPr lang="zh-CN" altLang="en-US" sz="1800" dirty="0" smtClean="0"/>
              <a:t>），这个像字是翻译中加上的。</a:t>
            </a:r>
            <a:endParaRPr lang="en-US" altLang="zh-CN" sz="1800" dirty="0" smtClean="0"/>
          </a:p>
          <a:p>
            <a:pPr marL="0" indent="0">
              <a:buFont typeface="Arial" panose="020B0604020202020204" pitchFamily="34" charset="0"/>
              <a:buNone/>
            </a:pPr>
            <a:r>
              <a:rPr lang="zh-CN" altLang="en-US" sz="1800" dirty="0" smtClean="0"/>
              <a:t>为什么会发生这样的事？</a:t>
            </a:r>
            <a:endParaRPr lang="en-US" altLang="zh-CN" sz="1800" dirty="0" smtClean="0"/>
          </a:p>
          <a:p>
            <a:pPr marL="342900" indent="-342900">
              <a:buFont typeface="Arial" panose="020B0604020202020204" pitchFamily="34" charset="0"/>
              <a:buAutoNum type="arabicPeriod"/>
            </a:pPr>
            <a:r>
              <a:rPr lang="zh-CN" altLang="en-US" sz="1800" dirty="0" smtClean="0"/>
              <a:t>我们的过去对我们的影响，根深蒂固，新约中所说的旧人，当有挫折的时候很快就会去了。用一代人的时间才改变。</a:t>
            </a:r>
            <a:endParaRPr lang="en-US" altLang="zh-CN" sz="1800" dirty="0" smtClean="0"/>
          </a:p>
          <a:p>
            <a:pPr marL="342900" indent="-342900">
              <a:buFont typeface="Arial" panose="020B0604020202020204" pitchFamily="34" charset="0"/>
              <a:buAutoNum type="arabicPeriod"/>
            </a:pPr>
            <a:r>
              <a:rPr lang="zh-CN" altLang="en-US" sz="1800" dirty="0" smtClean="0"/>
              <a:t>摩西很长时间没回来。</a:t>
            </a:r>
            <a:endParaRPr lang="en-US" altLang="zh-CN" sz="1800" dirty="0" smtClean="0"/>
          </a:p>
          <a:p>
            <a:pPr marL="342900" indent="-342900">
              <a:buFont typeface="Arial" panose="020B0604020202020204" pitchFamily="34" charset="0"/>
              <a:buAutoNum type="arabicPeriod"/>
            </a:pPr>
            <a:r>
              <a:rPr lang="zh-CN" altLang="en-US" sz="1800" dirty="0" smtClean="0"/>
              <a:t>为什么他们要神像？可见的</a:t>
            </a:r>
            <a:r>
              <a:rPr lang="en-US" altLang="zh-CN" sz="1800" dirty="0" smtClean="0"/>
              <a:t>VS</a:t>
            </a:r>
            <a:r>
              <a:rPr lang="zh-CN" altLang="en-US" sz="1800" dirty="0" smtClean="0"/>
              <a:t>不可见的。“信”中的不可见因素。</a:t>
            </a:r>
            <a:endParaRPr lang="en-US" altLang="zh-CN" sz="1800" dirty="0" smtClean="0"/>
          </a:p>
          <a:p>
            <a:pPr marL="342900" indent="-342900">
              <a:buFont typeface="Arial" panose="020B0604020202020204" pitchFamily="34" charset="0"/>
              <a:buAutoNum type="arabicPeriod"/>
            </a:pPr>
            <a:r>
              <a:rPr lang="zh-CN" altLang="en-US" sz="1800" dirty="0" smtClean="0"/>
              <a:t>我们不知道他遭了什么事。西奈山可怕的景象还记忆犹新。</a:t>
            </a:r>
            <a:endParaRPr lang="en-US" altLang="zh-CN" sz="1800" dirty="0" smtClean="0"/>
          </a:p>
          <a:p>
            <a:pPr marL="0" indent="0">
              <a:buFont typeface="Arial" panose="020B0604020202020204" pitchFamily="34" charset="0"/>
              <a:buNone/>
            </a:pPr>
            <a:r>
              <a:rPr lang="zh-CN" altLang="en-US" sz="1800" dirty="0" smtClean="0"/>
              <a:t>亚伦的屈服：铸了一只牛犊，加入耶和华敬拜的因素。对象错了，形式对了也是枉然。</a:t>
            </a:r>
            <a:endParaRPr lang="en-US" altLang="zh-CN" sz="1800" dirty="0" smtClean="0"/>
          </a:p>
          <a:p>
            <a:pPr marL="0" indent="0">
              <a:buFont typeface="Arial" panose="020B0604020202020204" pitchFamily="34" charset="0"/>
              <a:buNone/>
            </a:pPr>
            <a:r>
              <a:rPr lang="zh-CN" altLang="en-US" sz="1800" dirty="0" smtClean="0"/>
              <a:t>百姓再加上自己的元素。</a:t>
            </a:r>
            <a:r>
              <a:rPr lang="zh-TW" altLang="en-US" sz="1800" dirty="0" smtClean="0"/>
              <a:t>玩耍</a:t>
            </a:r>
            <a:r>
              <a:rPr lang="zh-CN" altLang="en-US" sz="1800" dirty="0" smtClean="0"/>
              <a:t>：创世记</a:t>
            </a:r>
            <a:r>
              <a:rPr lang="en-US" altLang="zh-CN" sz="1800" dirty="0" smtClean="0"/>
              <a:t>26:8 </a:t>
            </a:r>
            <a:r>
              <a:rPr lang="zh-CN" altLang="en-US" sz="1800" dirty="0" smtClean="0"/>
              <a:t>他在那里住了许久。有一天，非利士人的王亚比米勒从窗户里往外观看，见以撒和他的妻子利百加戏玩。 </a:t>
            </a:r>
          </a:p>
        </p:txBody>
      </p:sp>
      <p:sp>
        <p:nvSpPr>
          <p:cNvPr id="4" name="Slide Number Placeholder 3"/>
          <p:cNvSpPr>
            <a:spLocks noGrp="1"/>
          </p:cNvSpPr>
          <p:nvPr>
            <p:ph type="sldNum" sz="quarter" idx="10"/>
          </p:nvPr>
        </p:nvSpPr>
        <p:spPr/>
        <p:txBody>
          <a:bodyPr/>
          <a:lstStyle/>
          <a:p>
            <a:fld id="{DFFB6782-E22B-44B8-BE55-B98FFE7079DD}" type="slidenum">
              <a:rPr lang="en-US" smtClean="0"/>
              <a:t>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ltLang="zh-CN" sz="1800" dirty="0" err="1" smtClean="0"/>
              <a:t>Psm</a:t>
            </a:r>
            <a:r>
              <a:rPr lang="en-US" altLang="zh-CN" sz="1800" dirty="0" smtClean="0"/>
              <a:t> 106:23 </a:t>
            </a:r>
            <a:r>
              <a:rPr lang="zh-CN" altLang="en-US" sz="1800" dirty="0" smtClean="0"/>
              <a:t>所以，他说要灭绝他们。若非有他所拣选的摩西站在当中（原文作破口），使他的忿怒转消，恐怕他就灭绝他们</a:t>
            </a:r>
            <a:r>
              <a:rPr lang="zh-CN" altLang="en-US" sz="1800" dirty="0" smtClean="0"/>
              <a:t>。</a:t>
            </a:r>
            <a:endParaRPr lang="en-US" altLang="zh-CN" sz="1800" dirty="0" smtClean="0"/>
          </a:p>
          <a:p>
            <a:pPr marL="342900" indent="-342900">
              <a:buFont typeface="Arial" panose="020B0604020202020204" pitchFamily="34" charset="0"/>
              <a:buAutoNum type="arabicPeriod"/>
            </a:pPr>
            <a:r>
              <a:rPr lang="zh-CN" altLang="en-US" sz="1800" dirty="0" smtClean="0"/>
              <a:t>神的提议。百姓的光景</a:t>
            </a:r>
            <a:endParaRPr lang="en-US" altLang="zh-CN" sz="1800" dirty="0" smtClean="0"/>
          </a:p>
          <a:p>
            <a:pPr marL="800100" lvl="1" indent="-342900">
              <a:buFont typeface="Arial" panose="020B0604020202020204" pitchFamily="34" charset="0"/>
              <a:buChar char="•"/>
            </a:pPr>
            <a:r>
              <a:rPr lang="zh-CN" altLang="en-US" sz="1800" dirty="0" smtClean="0"/>
              <a:t>谁的百姓？</a:t>
            </a:r>
            <a:r>
              <a:rPr lang="en-US" altLang="zh-CN" sz="1800" dirty="0" smtClean="0"/>
              <a:t>32</a:t>
            </a:r>
            <a:r>
              <a:rPr lang="zh-CN" altLang="en-US" sz="1800" dirty="0" smtClean="0"/>
              <a:t>：</a:t>
            </a:r>
            <a:r>
              <a:rPr lang="en-US" altLang="zh-CN" sz="1800" dirty="0" smtClean="0"/>
              <a:t>7“</a:t>
            </a:r>
            <a:r>
              <a:rPr lang="zh-CN" altLang="en-US" sz="1800" dirty="0" smtClean="0"/>
              <a:t>你的百姓”；</a:t>
            </a:r>
            <a:r>
              <a:rPr lang="en-US" altLang="zh-CN" sz="1800" dirty="0" smtClean="0"/>
              <a:t>32</a:t>
            </a:r>
            <a:r>
              <a:rPr lang="zh-CN" altLang="en-US" sz="1800" dirty="0" smtClean="0"/>
              <a:t>：</a:t>
            </a:r>
            <a:r>
              <a:rPr lang="en-US" altLang="zh-CN" sz="1800" dirty="0" smtClean="0"/>
              <a:t>11“</a:t>
            </a:r>
            <a:r>
              <a:rPr lang="zh-CN" altLang="en-US" sz="1800" dirty="0" smtClean="0"/>
              <a:t>你的百姓”</a:t>
            </a:r>
            <a:endParaRPr lang="en-US" altLang="zh-CN" sz="1800" dirty="0" smtClean="0"/>
          </a:p>
          <a:p>
            <a:pPr marL="800100" lvl="1" indent="-342900">
              <a:buFont typeface="Arial" panose="020B0604020202020204" pitchFamily="34" charset="0"/>
              <a:buChar char="•"/>
            </a:pPr>
            <a:r>
              <a:rPr lang="zh-CN" altLang="en-US" sz="1800" dirty="0" smtClean="0"/>
              <a:t>神灭绝他们是按照约的内容，守约的神，施慈爱的神。</a:t>
            </a:r>
            <a:endParaRPr lang="en-US" altLang="zh-CN" sz="1800" dirty="0" smtClean="0"/>
          </a:p>
          <a:p>
            <a:pPr marL="342900" indent="-342900">
              <a:buFont typeface="Arial" panose="020B0604020202020204" pitchFamily="34" charset="0"/>
              <a:buAutoNum type="arabicPeriod"/>
            </a:pPr>
            <a:r>
              <a:rPr lang="zh-CN" altLang="en-US" sz="1800" dirty="0" smtClean="0"/>
              <a:t>神的旨意</a:t>
            </a:r>
            <a:r>
              <a:rPr lang="en-US" altLang="zh-CN" sz="1800" dirty="0" smtClean="0"/>
              <a:t>VS</a:t>
            </a:r>
            <a:r>
              <a:rPr lang="zh-CN" altLang="en-US" sz="1800" dirty="0" smtClean="0"/>
              <a:t>神的心意</a:t>
            </a:r>
            <a:endParaRPr lang="en-US" altLang="zh-CN" sz="1800" dirty="0" smtClean="0"/>
          </a:p>
          <a:p>
            <a:pPr marL="342900" indent="-342900">
              <a:buFont typeface="Arial" panose="020B0604020202020204" pitchFamily="34" charset="0"/>
              <a:buAutoNum type="arabicPeriod"/>
            </a:pPr>
            <a:r>
              <a:rPr lang="zh-CN" altLang="en-US" sz="1800" dirty="0" smtClean="0"/>
              <a:t>摩西的试验，不亚于亚伯拉罕献以撒的试验。</a:t>
            </a:r>
            <a:endParaRPr lang="en-US" altLang="zh-CN" sz="1800" dirty="0" smtClean="0"/>
          </a:p>
          <a:p>
            <a:pPr marL="342900" indent="-342900">
              <a:buFont typeface="Arial" panose="020B0604020202020204" pitchFamily="34" charset="0"/>
              <a:buAutoNum type="arabicPeriod"/>
            </a:pPr>
            <a:r>
              <a:rPr lang="zh-CN" altLang="en-US" sz="1800" dirty="0" smtClean="0"/>
              <a:t>以色列人还没有“出埃及”，当压力来的时候，又回到了原来</a:t>
            </a:r>
            <a:endParaRPr lang="en-US" altLang="zh-CN" sz="1800" dirty="0" smtClean="0"/>
          </a:p>
          <a:p>
            <a:pPr marL="342900" indent="-342900">
              <a:buFont typeface="Arial" panose="020B0604020202020204" pitchFamily="34" charset="0"/>
              <a:buAutoNum type="arabicPeriod"/>
            </a:pPr>
            <a:r>
              <a:rPr lang="zh-CN" altLang="en-US" sz="1800" b="1" dirty="0" smtClean="0"/>
              <a:t>硬着颈项的百姓</a:t>
            </a:r>
            <a:r>
              <a:rPr lang="zh-CN" altLang="en-US" sz="1800" dirty="0" smtClean="0"/>
              <a:t>，顽固不改变。</a:t>
            </a:r>
            <a:endParaRPr lang="en-US" altLang="zh-CN" sz="1800" dirty="0" smtClean="0"/>
          </a:p>
          <a:p>
            <a:pPr marL="342900" indent="-342900">
              <a:buFont typeface="Arial" panose="020B0604020202020204" pitchFamily="34" charset="0"/>
              <a:buAutoNum type="arabicPeriod"/>
            </a:pPr>
            <a:r>
              <a:rPr lang="zh-TW" altLang="en-US" sz="1800" b="1" dirty="0" smtClean="0"/>
              <a:t>你且由着我</a:t>
            </a:r>
            <a:r>
              <a:rPr lang="zh-CN" altLang="en-US" sz="1800" dirty="0" smtClean="0"/>
              <a:t>，这是我要做的如果你不介入的话。</a:t>
            </a:r>
            <a:endParaRPr lang="en-US" altLang="zh-CN" sz="1800" dirty="0" smtClean="0"/>
          </a:p>
          <a:p>
            <a:pPr marL="342900" indent="-342900">
              <a:buFont typeface="Arial" panose="020B0604020202020204" pitchFamily="34" charset="0"/>
              <a:buAutoNum type="arabicPeriod"/>
            </a:pPr>
            <a:r>
              <a:rPr lang="zh-CN" altLang="en-US" sz="1800" dirty="0" smtClean="0"/>
              <a:t>从头开始</a:t>
            </a:r>
            <a:r>
              <a:rPr lang="zh-CN" altLang="en-US" sz="1800" baseline="0" dirty="0" smtClean="0"/>
              <a:t>的吸引力。绕开问题似乎使生活容易一点，但是不改变我们的生命。</a:t>
            </a:r>
            <a:endParaRPr lang="en-US" altLang="zh-CN" sz="1800" baseline="0" dirty="0" smtClean="0"/>
          </a:p>
          <a:p>
            <a:pPr marL="342900" indent="-342900">
              <a:buFont typeface="Arial" panose="020B0604020202020204" pitchFamily="34" charset="0"/>
              <a:buAutoNum type="arabicPeriod"/>
            </a:pPr>
            <a:r>
              <a:rPr lang="zh-CN" altLang="en-US" sz="1800" baseline="0" dirty="0" smtClean="0"/>
              <a:t>代求的摩西，</a:t>
            </a:r>
            <a:r>
              <a:rPr lang="en-US" altLang="zh-CN" sz="1800" baseline="0" dirty="0" smtClean="0"/>
              <a:t>Exo 32:32 </a:t>
            </a:r>
            <a:r>
              <a:rPr lang="zh-CN" altLang="en-US" sz="1800" baseline="0" dirty="0" smtClean="0"/>
              <a:t>倘或你肯赦免他们的罪，</a:t>
            </a:r>
            <a:r>
              <a:rPr lang="en-US" altLang="zh-CN" sz="1800" baseline="0" dirty="0" smtClean="0"/>
              <a:t>……</a:t>
            </a:r>
            <a:r>
              <a:rPr lang="zh-CN" altLang="en-US" sz="1800" baseline="0" dirty="0" smtClean="0"/>
              <a:t>不然，求你从你所写的册上涂抹我的名。</a:t>
            </a:r>
            <a:endParaRPr lang="en-US" altLang="zh-CN" sz="1800" baseline="0" dirty="0" smtClean="0"/>
          </a:p>
          <a:p>
            <a:pPr marL="342900" indent="-342900">
              <a:buFont typeface="Arial" panose="020B0604020202020204" pitchFamily="34" charset="0"/>
              <a:buAutoNum type="arabicPeriod"/>
            </a:pPr>
            <a:endParaRPr lang="en-US" altLang="zh-CN" sz="1800" dirty="0" smtClean="0"/>
          </a:p>
          <a:p>
            <a:pPr marL="0" indent="0">
              <a:buFont typeface="Arial" panose="020B0604020202020204" pitchFamily="34" charset="0"/>
              <a:buNone/>
            </a:pPr>
            <a:r>
              <a:rPr lang="en-US" altLang="zh-CN" sz="1800" dirty="0" smtClean="0"/>
              <a:t>Exo 15:23 </a:t>
            </a:r>
            <a:r>
              <a:rPr lang="zh-CN" altLang="en-US" sz="1800" dirty="0" smtClean="0"/>
              <a:t>到了玛拉，不能喝那里的水，因为水苦，所以那地名叫玛拉。</a:t>
            </a:r>
          </a:p>
          <a:p>
            <a:pPr marL="0" indent="0">
              <a:buFont typeface="Arial" panose="020B0604020202020204" pitchFamily="34" charset="0"/>
              <a:buNone/>
            </a:pPr>
            <a:r>
              <a:rPr lang="en-US" altLang="zh-CN" sz="1800" dirty="0" smtClean="0"/>
              <a:t>Exo 15:24 </a:t>
            </a:r>
            <a:r>
              <a:rPr lang="zh-CN" altLang="en-US" sz="1800" dirty="0" smtClean="0"/>
              <a:t>百姓就向摩西发怨言，说，我们喝什么呢？</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en-US" altLang="zh-CN" sz="1800" dirty="0" smtClean="0"/>
              <a:t>Exo 16:2 </a:t>
            </a:r>
            <a:r>
              <a:rPr lang="zh-CN" altLang="en-US" sz="1800" dirty="0" smtClean="0"/>
              <a:t>以色列全会众在旷野向摩西，亚伦发怨言，</a:t>
            </a:r>
          </a:p>
          <a:p>
            <a:pPr marL="0" indent="0">
              <a:buFont typeface="Arial" panose="020B0604020202020204" pitchFamily="34" charset="0"/>
              <a:buNone/>
            </a:pPr>
            <a:r>
              <a:rPr lang="en-US" altLang="zh-CN" sz="1800" dirty="0" smtClean="0"/>
              <a:t>Exo 16:3 </a:t>
            </a:r>
            <a:r>
              <a:rPr lang="zh-CN" altLang="en-US" sz="1800" dirty="0" smtClean="0"/>
              <a:t>说，巴不得我们早死在埃及地，耶和华的手下，那时我们坐在肉锅旁边，吃得饱足。你们将我们领出来，到这旷野，是要叫这全会众都饿死啊。</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en-US" altLang="zh-CN" sz="1800" dirty="0" smtClean="0"/>
              <a:t>Exo 16:20 </a:t>
            </a:r>
            <a:r>
              <a:rPr lang="zh-CN" altLang="en-US" sz="1800" dirty="0" smtClean="0"/>
              <a:t>然而他们不听摩西的话，内中有留到早晨的，就生虫变臭了，摩西便向他们发怒。</a:t>
            </a:r>
            <a:endParaRPr lang="en-US" altLang="zh-CN" sz="1800" dirty="0" smtClean="0"/>
          </a:p>
          <a:p>
            <a:pPr marL="0" indent="0">
              <a:buFont typeface="Arial" panose="020B0604020202020204" pitchFamily="34" charset="0"/>
              <a:buNone/>
            </a:pPr>
            <a:r>
              <a:rPr lang="en-US" altLang="zh-CN" sz="1800" dirty="0" smtClean="0"/>
              <a:t>Exo 16:27 </a:t>
            </a:r>
            <a:r>
              <a:rPr lang="zh-CN" altLang="en-US" sz="1800" dirty="0" smtClean="0"/>
              <a:t>第七天，百姓中有人出去收，什么也找不着。</a:t>
            </a:r>
          </a:p>
          <a:p>
            <a:pPr marL="0" indent="0">
              <a:buFont typeface="Arial" panose="020B0604020202020204" pitchFamily="34" charset="0"/>
              <a:buNone/>
            </a:pPr>
            <a:r>
              <a:rPr lang="en-US" altLang="zh-CN" sz="1800" dirty="0" smtClean="0"/>
              <a:t>Exo 16:28 </a:t>
            </a:r>
            <a:r>
              <a:rPr lang="zh-CN" altLang="en-US" sz="1800" dirty="0" smtClean="0"/>
              <a:t>耶和华对摩西说，你们不肯守我的诫命和律法，要到几时呢？</a:t>
            </a:r>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en-US" altLang="zh-CN" sz="1800" dirty="0" smtClean="0"/>
              <a:t>Exo 17:1 </a:t>
            </a:r>
            <a:r>
              <a:rPr lang="zh-CN" altLang="en-US" sz="1800" dirty="0" smtClean="0"/>
              <a:t>以色列全会众都遵耶和华的吩咐，按着站口从汛的旷野往前行，在利非订安营。百姓没有水喝，</a:t>
            </a:r>
          </a:p>
          <a:p>
            <a:pPr marL="0" indent="0">
              <a:buFont typeface="Arial" panose="020B0604020202020204" pitchFamily="34" charset="0"/>
              <a:buNone/>
            </a:pPr>
            <a:r>
              <a:rPr lang="en-US" altLang="zh-CN" sz="1800" dirty="0" smtClean="0"/>
              <a:t>Exo 17:2 </a:t>
            </a:r>
            <a:r>
              <a:rPr lang="zh-CN" altLang="en-US" sz="1800" dirty="0" smtClean="0"/>
              <a:t>所以与摩西争闹，说，给我们水喝吧。摩西对他们说，你们为什么与我争闹？为什么试探耶和华呢？</a:t>
            </a:r>
          </a:p>
          <a:p>
            <a:pPr marL="0" indent="0">
              <a:buFont typeface="Arial" panose="020B0604020202020204" pitchFamily="34" charset="0"/>
              <a:buNone/>
            </a:pPr>
            <a:r>
              <a:rPr lang="en-US" altLang="zh-CN" sz="1800" dirty="0" smtClean="0"/>
              <a:t>Exo 17:3 </a:t>
            </a:r>
            <a:r>
              <a:rPr lang="zh-CN" altLang="en-US" sz="1800" dirty="0" smtClean="0"/>
              <a:t>百姓在那里甚渴，要喝水，就向摩西发怨言，说，你为什么将我们从埃及领出来，使我们和我们的儿女并牲畜都渴死呢？</a:t>
            </a:r>
          </a:p>
          <a:p>
            <a:pPr marL="0" indent="0">
              <a:buFont typeface="Arial" panose="020B0604020202020204" pitchFamily="34" charset="0"/>
              <a:buNone/>
            </a:pPr>
            <a:r>
              <a:rPr lang="en-US" altLang="zh-CN" sz="1800" dirty="0" smtClean="0"/>
              <a:t>Exo 17:4 </a:t>
            </a:r>
            <a:r>
              <a:rPr lang="zh-CN" altLang="en-US" sz="1800" dirty="0" smtClean="0"/>
              <a:t>摩西就呼求耶和华说，我向这百姓怎样行呢？他们几乎要拿石头打死我。</a:t>
            </a:r>
          </a:p>
          <a:p>
            <a:pPr marL="0" indent="0">
              <a:buFont typeface="Arial" panose="020B0604020202020204" pitchFamily="34" charset="0"/>
              <a:buNone/>
            </a:pPr>
            <a:endParaRPr lang="en-US" altLang="zh-CN" sz="1800" dirty="0" smtClean="0"/>
          </a:p>
          <a:p>
            <a:pPr marL="0" indent="0">
              <a:buFont typeface="Arial" panose="020B0604020202020204" pitchFamily="34" charset="0"/>
              <a:buNone/>
            </a:pP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摩西的代求：</a:t>
            </a:r>
            <a:endParaRPr lang="en-US" altLang="zh-CN" sz="1800" dirty="0" smtClean="0"/>
          </a:p>
          <a:p>
            <a:pPr marL="0" indent="0">
              <a:buFont typeface="Arial" panose="020B0604020202020204" pitchFamily="34" charset="0"/>
              <a:buNone/>
            </a:pPr>
            <a:r>
              <a:rPr lang="en-US" altLang="zh-CN" sz="1800" dirty="0" smtClean="0"/>
              <a:t>1.</a:t>
            </a:r>
            <a:r>
              <a:rPr lang="zh-CN" altLang="en-US" sz="1800" dirty="0" smtClean="0"/>
              <a:t>你的百姓</a:t>
            </a:r>
            <a:endParaRPr lang="en-US" altLang="zh-CN" sz="1800" dirty="0" smtClean="0"/>
          </a:p>
          <a:p>
            <a:pPr marL="0" indent="0">
              <a:buFont typeface="Arial" panose="020B0604020202020204" pitchFamily="34" charset="0"/>
              <a:buNone/>
            </a:pPr>
            <a:r>
              <a:rPr lang="en-US" altLang="zh-CN" sz="1800" dirty="0" smtClean="0"/>
              <a:t>2.</a:t>
            </a:r>
            <a:r>
              <a:rPr lang="zh-CN" altLang="en-US" sz="1800" dirty="0" smtClean="0"/>
              <a:t>神的名</a:t>
            </a:r>
            <a:endParaRPr lang="en-US" altLang="zh-CN" sz="1800" dirty="0" smtClean="0"/>
          </a:p>
          <a:p>
            <a:pPr marL="0" indent="0">
              <a:buFont typeface="Arial" panose="020B0604020202020204" pitchFamily="34" charset="0"/>
              <a:buNone/>
            </a:pPr>
            <a:r>
              <a:rPr lang="en-US" altLang="zh-CN" sz="1800" dirty="0" smtClean="0"/>
              <a:t>3.</a:t>
            </a:r>
            <a:r>
              <a:rPr lang="zh-CN" altLang="en-US" sz="1800" dirty="0" smtClean="0"/>
              <a:t>神的应许</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dirty="0" smtClean="0"/>
              <a:t>什么是耶和华后悔？约拿书。</a:t>
            </a:r>
            <a:r>
              <a:rPr lang="en-US" altLang="zh-CN" sz="1800" dirty="0" smtClean="0"/>
              <a:t>14</a:t>
            </a:r>
            <a:r>
              <a:rPr lang="zh-CN" altLang="en-US" sz="1800" dirty="0" smtClean="0"/>
              <a:t>只是讲神将要做的事</a:t>
            </a: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摩西是中保，他在神面前代表以色列人，在以色列人面前代表神。</a:t>
            </a:r>
            <a:endParaRPr lang="en-US" altLang="zh-TW" sz="1800" dirty="0" smtClean="0"/>
          </a:p>
          <a:p>
            <a:pPr marL="0" indent="0">
              <a:buFont typeface="Arial" panose="020B0604020202020204" pitchFamily="34" charset="0"/>
              <a:buNone/>
            </a:pPr>
            <a:r>
              <a:rPr lang="zh-TW" altLang="en-US" sz="1800" dirty="0" smtClean="0"/>
              <a:t>摔碎</a:t>
            </a:r>
            <a:r>
              <a:rPr lang="zh-CN" altLang="en-US" sz="1800" dirty="0" smtClean="0"/>
              <a:t>的法版：</a:t>
            </a:r>
            <a:r>
              <a:rPr lang="en-US" altLang="zh-CN" sz="1800" dirty="0" smtClean="0"/>
              <a:t>1.</a:t>
            </a:r>
            <a:r>
              <a:rPr lang="zh-CN" altLang="en-US" sz="1800" dirty="0" smtClean="0"/>
              <a:t>以色列人毁约。</a:t>
            </a:r>
            <a:r>
              <a:rPr lang="en-US" altLang="zh-CN" sz="1800" dirty="0" smtClean="0"/>
              <a:t>2.</a:t>
            </a:r>
            <a:r>
              <a:rPr lang="en-US" altLang="zh-CN" sz="1800" baseline="0" dirty="0" smtClean="0"/>
              <a:t> </a:t>
            </a:r>
            <a:r>
              <a:rPr lang="zh-CN" altLang="en-US" sz="1800" baseline="0" dirty="0" smtClean="0"/>
              <a:t>律法之约终将被新约取代</a:t>
            </a:r>
            <a:endParaRPr lang="en-US" altLang="zh-CN" sz="1800" baseline="0" dirty="0" smtClean="0"/>
          </a:p>
          <a:p>
            <a:pPr marL="0" indent="0">
              <a:buFont typeface="Arial" panose="020B0604020202020204" pitchFamily="34" charset="0"/>
              <a:buNone/>
            </a:pPr>
            <a:r>
              <a:rPr lang="zh-CN" altLang="en-US" sz="1800" baseline="0" dirty="0" smtClean="0"/>
              <a:t>约书亚听到的是争战的声音。</a:t>
            </a:r>
            <a:endParaRPr lang="en-US" altLang="zh-CN" sz="1800" dirty="0" smtClean="0"/>
          </a:p>
          <a:p>
            <a:pPr marL="0" indent="0">
              <a:buFont typeface="Arial" panose="020B0604020202020204" pitchFamily="34" charset="0"/>
              <a:buNone/>
            </a:pP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放肆，</a:t>
            </a:r>
            <a:r>
              <a:rPr lang="en-US" altLang="zh-CN" sz="1800" dirty="0" smtClean="0"/>
              <a:t>Out of control.</a:t>
            </a:r>
          </a:p>
          <a:p>
            <a:pPr marL="0" indent="0">
              <a:buFont typeface="Arial" panose="020B0604020202020204" pitchFamily="34" charset="0"/>
              <a:buNone/>
            </a:pPr>
            <a:r>
              <a:rPr lang="zh-CN" altLang="en-US" sz="1800" dirty="0" smtClean="0"/>
              <a:t>这是神治社会</a:t>
            </a:r>
            <a:endParaRPr lang="en-US" altLang="zh-CN" sz="1800" dirty="0" smtClean="0"/>
          </a:p>
          <a:p>
            <a:pPr marL="0" indent="0">
              <a:buFont typeface="Arial" panose="020B0604020202020204" pitchFamily="34" charset="0"/>
              <a:buNone/>
            </a:pPr>
            <a:r>
              <a:rPr lang="zh-CN" altLang="en-US" sz="1800" dirty="0" smtClean="0"/>
              <a:t>教会可以佩刀吗？</a:t>
            </a:r>
            <a:endParaRPr lang="en-US" altLang="zh-CN" sz="1800" dirty="0" smtClean="0"/>
          </a:p>
          <a:p>
            <a:pPr marL="0" indent="0">
              <a:buFont typeface="Arial" panose="020B0604020202020204" pitchFamily="34" charset="0"/>
              <a:buNone/>
            </a:pPr>
            <a:r>
              <a:rPr lang="en-US" altLang="zh-CN" sz="1800" dirty="0" smtClean="0"/>
              <a:t>Mat 13:24 </a:t>
            </a:r>
            <a:r>
              <a:rPr lang="zh-CN" altLang="en-US" sz="1800" dirty="0" smtClean="0"/>
              <a:t>耶稣又设个比喻对他们说，天国好像人撒好种在田里。</a:t>
            </a:r>
            <a:r>
              <a:rPr lang="en-US" altLang="zh-CN" sz="1800" dirty="0" smtClean="0"/>
              <a:t>13:25 </a:t>
            </a:r>
            <a:r>
              <a:rPr lang="zh-CN" altLang="en-US" sz="1800" dirty="0" smtClean="0"/>
              <a:t>及至人睡觉的时候，有仇敌来，将稗子撒在麦子里，就走了。</a:t>
            </a:r>
          </a:p>
          <a:p>
            <a:pPr marL="0" indent="0">
              <a:buFont typeface="Arial" panose="020B0604020202020204" pitchFamily="34" charset="0"/>
              <a:buNone/>
            </a:pPr>
            <a:r>
              <a:rPr lang="en-US" altLang="zh-CN" sz="1800" dirty="0" smtClean="0"/>
              <a:t>Mat 13:26 </a:t>
            </a:r>
            <a:r>
              <a:rPr lang="zh-CN" altLang="en-US" sz="1800" dirty="0" smtClean="0"/>
              <a:t>到长苗吐穗的时候，稗子也显出来。</a:t>
            </a:r>
            <a:r>
              <a:rPr lang="en-US" altLang="zh-CN" sz="1800" dirty="0" smtClean="0"/>
              <a:t>13:27 </a:t>
            </a:r>
            <a:r>
              <a:rPr lang="zh-CN" altLang="en-US" sz="1800" dirty="0" smtClean="0"/>
              <a:t>田主的仆人来告诉他说，主阿，你不是撒好种在田里吗？从哪里来的稗子呢？</a:t>
            </a:r>
          </a:p>
          <a:p>
            <a:pPr marL="0" indent="0">
              <a:buFont typeface="Arial" panose="020B0604020202020204" pitchFamily="34" charset="0"/>
              <a:buNone/>
            </a:pPr>
            <a:r>
              <a:rPr lang="en-US" altLang="zh-CN" sz="1800" dirty="0" smtClean="0"/>
              <a:t>Mat 13:28 </a:t>
            </a:r>
            <a:r>
              <a:rPr lang="zh-CN" altLang="en-US" sz="1800" dirty="0" smtClean="0"/>
              <a:t>主人说，这是仇敌作的。仆人说，你要我们去薅出来吗？</a:t>
            </a:r>
            <a:r>
              <a:rPr lang="en-US" altLang="zh-CN" sz="1800" dirty="0" smtClean="0"/>
              <a:t>13:29 </a:t>
            </a:r>
            <a:r>
              <a:rPr lang="zh-CN" altLang="en-US" sz="1800" dirty="0" smtClean="0"/>
              <a:t>主人说，不必，恐怕薅稗子，连麦子也拔出来。</a:t>
            </a:r>
          </a:p>
          <a:p>
            <a:pPr marL="0" indent="0">
              <a:buFont typeface="Arial" panose="020B0604020202020204" pitchFamily="34" charset="0"/>
              <a:buNone/>
            </a:pPr>
            <a:r>
              <a:rPr lang="en-US" altLang="zh-CN" sz="1800" dirty="0" smtClean="0"/>
              <a:t>Mat 13:30 </a:t>
            </a:r>
            <a:r>
              <a:rPr lang="zh-CN" altLang="en-US" sz="1800" dirty="0" smtClean="0"/>
              <a:t>容这两样一齐长，等着收割。当收割的时候，我要对收割的人说，先将稗子薅出来，捆成捆，留着烧。惟有麦子，要收在仓里。</a:t>
            </a:r>
          </a:p>
        </p:txBody>
      </p:sp>
      <p:sp>
        <p:nvSpPr>
          <p:cNvPr id="4" name="Slide Number Placeholder 3"/>
          <p:cNvSpPr>
            <a:spLocks noGrp="1"/>
          </p:cNvSpPr>
          <p:nvPr>
            <p:ph type="sldNum" sz="quarter" idx="10"/>
          </p:nvPr>
        </p:nvSpPr>
        <p:spPr/>
        <p:txBody>
          <a:bodyPr/>
          <a:lstStyle/>
          <a:p>
            <a:fld id="{DFFB6782-E22B-44B8-BE55-B98FFE7079DD}" type="slidenum">
              <a:rPr lang="en-US" smtClean="0"/>
              <a:t>8</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ltLang="zh-CN" sz="1800" dirty="0" smtClean="0"/>
              <a:t>1. </a:t>
            </a:r>
            <a:r>
              <a:rPr lang="zh-CN" altLang="en-US" sz="1800" dirty="0" smtClean="0"/>
              <a:t>赎罪：摩西知道这个罪的严重，摩西更知道罪的后果很严重，需要赎罪（</a:t>
            </a:r>
            <a:r>
              <a:rPr lang="en-US" altLang="zh-CN" sz="1800" dirty="0" smtClean="0"/>
              <a:t>Atonement</a:t>
            </a:r>
            <a:r>
              <a:rPr lang="zh-CN" altLang="en-US" sz="1800" dirty="0" smtClean="0"/>
              <a:t>）</a:t>
            </a:r>
            <a:endParaRPr lang="en-US" altLang="zh-CN" sz="1800" dirty="0" smtClean="0"/>
          </a:p>
          <a:p>
            <a:pPr marL="0" indent="0">
              <a:buFont typeface="Arial" panose="020B0604020202020204" pitchFamily="34" charset="0"/>
              <a:buNone/>
            </a:pPr>
            <a:r>
              <a:rPr lang="zh-CN" altLang="en-US" sz="1800" dirty="0" smtClean="0"/>
              <a:t>那三千人只是那些不服管教的人</a:t>
            </a:r>
            <a:endParaRPr lang="en-US" altLang="zh-CN" sz="1800" dirty="0" smtClean="0"/>
          </a:p>
          <a:p>
            <a:pPr marL="0" indent="0">
              <a:buFont typeface="Arial" panose="020B0604020202020204" pitchFamily="34" charset="0"/>
              <a:buNone/>
            </a:pPr>
            <a:r>
              <a:rPr lang="zh-CN" altLang="en-US" sz="1800" dirty="0" smtClean="0"/>
              <a:t>还有那些参与了躲起来的人呢？还有那些参与了现在后悔的人呢？后悔难道不够吗？悔改是的赦免的主因吗？</a:t>
            </a:r>
            <a:endParaRPr lang="en-US" altLang="zh-CN" sz="1800" dirty="0" smtClean="0"/>
          </a:p>
          <a:p>
            <a:pPr marL="0" indent="0">
              <a:buFont typeface="Arial" panose="020B0604020202020204" pitchFamily="34" charset="0"/>
              <a:buNone/>
            </a:pPr>
            <a:r>
              <a:rPr lang="en-US" altLang="zh-CN" sz="1800" dirty="0" smtClean="0"/>
              <a:t>2. </a:t>
            </a:r>
            <a:r>
              <a:rPr lang="zh-CN" altLang="en-US" sz="1800" dirty="0" smtClean="0"/>
              <a:t>得罪我，</a:t>
            </a:r>
            <a:r>
              <a:rPr lang="en-US" altLang="zh-CN" sz="1800" dirty="0" smtClean="0"/>
              <a:t>Whoever has sinned against me</a:t>
            </a:r>
          </a:p>
          <a:p>
            <a:pPr marL="0" indent="0">
              <a:buFont typeface="Arial" panose="020B0604020202020204" pitchFamily="34" charset="0"/>
              <a:buNone/>
            </a:pPr>
            <a:r>
              <a:rPr lang="en-US" altLang="zh-CN" sz="1800" dirty="0" smtClean="0"/>
              <a:t>3. </a:t>
            </a:r>
            <a:r>
              <a:rPr lang="zh-CN" altLang="en-US" sz="1800" dirty="0" smtClean="0"/>
              <a:t>神答应了摩西的替代吗？以无罪的替代有罪的。</a:t>
            </a:r>
            <a:r>
              <a:rPr lang="en-US" altLang="zh-CN" sz="1800" dirty="0" smtClean="0"/>
              <a:t>33</a:t>
            </a:r>
            <a:r>
              <a:rPr lang="zh-CN" altLang="en-US" sz="1800" dirty="0" smtClean="0"/>
              <a:t>节没答应，</a:t>
            </a:r>
            <a:r>
              <a:rPr lang="en-US" altLang="zh-CN" sz="1800" dirty="0" smtClean="0"/>
              <a:t>34</a:t>
            </a:r>
            <a:r>
              <a:rPr lang="zh-CN" altLang="en-US" sz="1800" dirty="0" smtClean="0"/>
              <a:t>节答应了，重提出埃及要到的目的地。</a:t>
            </a:r>
            <a:endParaRPr lang="en-US" altLang="zh-CN" sz="1800" dirty="0" smtClean="0"/>
          </a:p>
          <a:p>
            <a:pPr marL="0" indent="0">
              <a:buFont typeface="Arial" panose="020B0604020202020204" pitchFamily="34" charset="0"/>
              <a:buNone/>
            </a:pPr>
            <a:r>
              <a:rPr lang="en-US" altLang="zh-CN" sz="1800" dirty="0" smtClean="0"/>
              <a:t>4. </a:t>
            </a:r>
            <a:r>
              <a:rPr lang="zh-CN" altLang="en-US" sz="1800" dirty="0" smtClean="0"/>
              <a:t>生命册</a:t>
            </a:r>
            <a:endParaRPr lang="en-US" altLang="zh-CN" sz="1800" dirty="0" smtClean="0"/>
          </a:p>
          <a:p>
            <a:pPr marL="0" indent="0">
              <a:buFont typeface="Arial" panose="020B0604020202020204" pitchFamily="34" charset="0"/>
              <a:buNone/>
            </a:pPr>
            <a:r>
              <a:rPr lang="en-US" altLang="zh-CN" sz="1800" dirty="0" smtClean="0"/>
              <a:t>25:29 [</a:t>
            </a:r>
            <a:r>
              <a:rPr lang="en-US" altLang="zh-CN" sz="1800" dirty="0" err="1" smtClean="0"/>
              <a:t>cbgb</a:t>
            </a:r>
            <a:r>
              <a:rPr lang="en-US" altLang="zh-CN" sz="1800" dirty="0" smtClean="0"/>
              <a:t>] </a:t>
            </a:r>
            <a:r>
              <a:rPr lang="zh-CN" altLang="en-US" sz="1800" dirty="0" smtClean="0"/>
              <a:t>虽有人起来追逼你，寻索你的性命，你的性命却在耶和华你的　神那里蒙保护，如包裹宝器一样</a:t>
            </a:r>
            <a:r>
              <a:rPr lang="en-US" altLang="zh-CN" sz="1800" dirty="0" smtClean="0"/>
              <a:t>the bundle of life </a:t>
            </a:r>
            <a:r>
              <a:rPr lang="zh-CN" altLang="en-US" sz="1800" dirty="0" smtClean="0"/>
              <a:t>。你仇敌的性命，耶和华必抛去，如用机弦甩石一样。 </a:t>
            </a:r>
            <a:endParaRPr lang="en-US" altLang="zh-CN" sz="1800" dirty="0" smtClean="0"/>
          </a:p>
          <a:p>
            <a:pPr marL="0" indent="0">
              <a:buFont typeface="Arial" panose="020B0604020202020204" pitchFamily="34" charset="0"/>
              <a:buNone/>
            </a:pPr>
            <a:r>
              <a:rPr lang="zh-CN" altLang="en-US" sz="1800" dirty="0" smtClean="0"/>
              <a:t>生命册，与牧羊人的生命包。这里的生命册与救恩无关</a:t>
            </a:r>
            <a:endParaRPr lang="en-US" altLang="zh-CN" sz="1800" dirty="0" smtClean="0"/>
          </a:p>
          <a:p>
            <a:pPr marL="0" indent="0">
              <a:buFont typeface="Arial" panose="020B0604020202020204" pitchFamily="34" charset="0"/>
              <a:buNone/>
            </a:pPr>
            <a:r>
              <a:rPr lang="en-US" altLang="zh-CN" sz="1800" dirty="0" smtClean="0"/>
              <a:t>Rev 13:8 </a:t>
            </a:r>
            <a:r>
              <a:rPr lang="zh-CN" altLang="en-US" sz="1800" dirty="0" smtClean="0"/>
              <a:t>凡住在地上，名字从创世以来，没有记在被杀之</a:t>
            </a:r>
            <a:r>
              <a:rPr lang="zh-CN" altLang="en-US" sz="1800" b="1" dirty="0" smtClean="0"/>
              <a:t>羔羊生命册</a:t>
            </a:r>
            <a:r>
              <a:rPr lang="zh-CN" altLang="en-US" sz="1800" dirty="0" smtClean="0"/>
              <a:t>上的人，都要拜它。</a:t>
            </a:r>
            <a:endParaRPr lang="en-US" altLang="zh-CN" sz="1800" dirty="0" smtClean="0"/>
          </a:p>
          <a:p>
            <a:pPr marL="0" indent="0">
              <a:buFont typeface="Arial" panose="020B0604020202020204" pitchFamily="34" charset="0"/>
              <a:buNone/>
            </a:pPr>
            <a:r>
              <a:rPr lang="en-US" altLang="zh-CN" sz="1800" dirty="0" smtClean="0"/>
              <a:t>Rev 20:12 </a:t>
            </a:r>
            <a:r>
              <a:rPr lang="zh-CN" altLang="en-US" sz="1800" dirty="0" smtClean="0"/>
              <a:t>我又看见死了的人，无论大小，都站在宝座前。案卷展开了。并且另有一卷展开，就是生命册。死了的人都凭着这些案卷所记载的，照他们所行的受审判。</a:t>
            </a:r>
            <a:endParaRPr lang="en-US" altLang="zh-CN" sz="1800" dirty="0" smtClean="0"/>
          </a:p>
          <a:p>
            <a:pPr marL="0" indent="0">
              <a:buFont typeface="Arial" panose="020B0604020202020204" pitchFamily="34" charset="0"/>
              <a:buNone/>
            </a:pPr>
            <a:r>
              <a:rPr lang="en-US" altLang="zh-CN" sz="1800" dirty="0" smtClean="0"/>
              <a:t>Rev 20:15 </a:t>
            </a:r>
            <a:r>
              <a:rPr lang="zh-CN" altLang="en-US" sz="1800" dirty="0" smtClean="0"/>
              <a:t>若有人名字没记在生命册上，他就被扔在火湖里。</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en-US" altLang="zh-CN" sz="1800" dirty="0" err="1" smtClean="0"/>
              <a:t>Deu</a:t>
            </a:r>
            <a:r>
              <a:rPr lang="en-US" altLang="zh-CN" sz="1800" dirty="0" smtClean="0"/>
              <a:t> 9:8 </a:t>
            </a:r>
            <a:r>
              <a:rPr lang="zh-CN" altLang="en-US" sz="1800" dirty="0" smtClean="0"/>
              <a:t>你们在何烈山又惹耶和华发怒。他恼怒你们，要灭绝你们。</a:t>
            </a:r>
          </a:p>
          <a:p>
            <a:pPr marL="0" indent="0">
              <a:buFont typeface="Arial" panose="020B0604020202020204" pitchFamily="34" charset="0"/>
              <a:buNone/>
            </a:pPr>
            <a:r>
              <a:rPr lang="en-US" altLang="zh-CN" sz="1800" dirty="0" err="1" smtClean="0"/>
              <a:t>Deu</a:t>
            </a:r>
            <a:r>
              <a:rPr lang="en-US" altLang="zh-CN" sz="1800" dirty="0" smtClean="0"/>
              <a:t> 9:9 </a:t>
            </a:r>
            <a:r>
              <a:rPr lang="zh-CN" altLang="en-US" sz="1800" dirty="0" smtClean="0"/>
              <a:t>我上了山，要领受两块石版，就是耶和华与你们立约的版。那时我在山上住了四十昼夜，没有吃饭，也没有喝水。</a:t>
            </a:r>
          </a:p>
          <a:p>
            <a:pPr marL="0" indent="0">
              <a:buFont typeface="Arial" panose="020B0604020202020204" pitchFamily="34" charset="0"/>
              <a:buNone/>
            </a:pPr>
            <a:r>
              <a:rPr lang="en-US" altLang="zh-CN" sz="1800" dirty="0" err="1" smtClean="0"/>
              <a:t>Deu</a:t>
            </a:r>
            <a:r>
              <a:rPr lang="en-US" altLang="zh-CN" sz="1800" dirty="0" smtClean="0"/>
              <a:t> 9:10 </a:t>
            </a:r>
            <a:r>
              <a:rPr lang="zh-CN" altLang="en-US" sz="1800" dirty="0" smtClean="0"/>
              <a:t>耶和华把那两块石版交给我，是神用指头写的。版上所写的是照耶和华在大会的日子，在山上，从火中对你们所说的一切话。</a:t>
            </a:r>
          </a:p>
          <a:p>
            <a:pPr marL="0" indent="0">
              <a:buFont typeface="Arial" panose="020B0604020202020204" pitchFamily="34" charset="0"/>
              <a:buNone/>
            </a:pPr>
            <a:r>
              <a:rPr lang="en-US" altLang="zh-CN" sz="1800" dirty="0" err="1" smtClean="0"/>
              <a:t>Deu</a:t>
            </a:r>
            <a:r>
              <a:rPr lang="en-US" altLang="zh-CN" sz="1800" dirty="0" smtClean="0"/>
              <a:t> 9:11 </a:t>
            </a:r>
            <a:r>
              <a:rPr lang="zh-CN" altLang="en-US" sz="1800" dirty="0" smtClean="0"/>
              <a:t>过了四十昼夜，耶和华把那两块石版，就是约版，交给我。</a:t>
            </a:r>
          </a:p>
          <a:p>
            <a:pPr marL="0" indent="0">
              <a:buFont typeface="Arial" panose="020B0604020202020204" pitchFamily="34" charset="0"/>
              <a:buNone/>
            </a:pPr>
            <a:r>
              <a:rPr lang="en-US" altLang="zh-CN" sz="1800" dirty="0" err="1" smtClean="0"/>
              <a:t>Deu</a:t>
            </a:r>
            <a:r>
              <a:rPr lang="en-US" altLang="zh-CN" sz="1800" dirty="0" smtClean="0"/>
              <a:t> 9:12 </a:t>
            </a:r>
            <a:r>
              <a:rPr lang="zh-CN" altLang="en-US" sz="1800" dirty="0" smtClean="0"/>
              <a:t>对我说，你起来，赶快下去。因为你从埃及领出来的百姓已经败坏了自己。他们快快地偏离了我所吩咐的道，为自己铸成了偶像。</a:t>
            </a:r>
          </a:p>
          <a:p>
            <a:pPr marL="0" indent="0">
              <a:buFont typeface="Arial" panose="020B0604020202020204" pitchFamily="34" charset="0"/>
              <a:buNone/>
            </a:pPr>
            <a:r>
              <a:rPr lang="en-US" altLang="zh-CN" sz="1800" dirty="0" err="1" smtClean="0"/>
              <a:t>Deu</a:t>
            </a:r>
            <a:r>
              <a:rPr lang="en-US" altLang="zh-CN" sz="1800" dirty="0" smtClean="0"/>
              <a:t> 9:13 </a:t>
            </a:r>
            <a:r>
              <a:rPr lang="zh-CN" altLang="en-US" sz="1800" dirty="0" smtClean="0"/>
              <a:t>耶和华又对我说，我看这百姓是硬着颈项的百姓。</a:t>
            </a:r>
          </a:p>
          <a:p>
            <a:pPr marL="0" indent="0">
              <a:buFont typeface="Arial" panose="020B0604020202020204" pitchFamily="34" charset="0"/>
              <a:buNone/>
            </a:pPr>
            <a:r>
              <a:rPr lang="en-US" altLang="zh-CN" sz="1800" dirty="0" err="1" smtClean="0"/>
              <a:t>Deu</a:t>
            </a:r>
            <a:r>
              <a:rPr lang="en-US" altLang="zh-CN" sz="1800" dirty="0" smtClean="0"/>
              <a:t> 9:14 </a:t>
            </a:r>
            <a:r>
              <a:rPr lang="zh-CN" altLang="en-US" sz="1800" dirty="0" smtClean="0"/>
              <a:t>你且由着我，我要灭绝他们，将他们的名从天下涂抹，使你的后裔比他们成为更大更强的国。</a:t>
            </a:r>
          </a:p>
          <a:p>
            <a:pPr marL="0" indent="0">
              <a:buFont typeface="Arial" panose="020B0604020202020204" pitchFamily="34" charset="0"/>
              <a:buNone/>
            </a:pPr>
            <a:r>
              <a:rPr lang="en-US" altLang="zh-CN" sz="1800" dirty="0" err="1" smtClean="0"/>
              <a:t>Deu</a:t>
            </a:r>
            <a:r>
              <a:rPr lang="en-US" altLang="zh-CN" sz="1800" dirty="0" smtClean="0"/>
              <a:t> 9:15 </a:t>
            </a:r>
            <a:r>
              <a:rPr lang="zh-CN" altLang="en-US" sz="1800" dirty="0" smtClean="0"/>
              <a:t>于是我转身下山，山被火烧着，两块约版在我两手之中。</a:t>
            </a:r>
          </a:p>
          <a:p>
            <a:pPr marL="0" indent="0">
              <a:buFont typeface="Arial" panose="020B0604020202020204" pitchFamily="34" charset="0"/>
              <a:buNone/>
            </a:pPr>
            <a:r>
              <a:rPr lang="en-US" altLang="zh-CN" sz="1800" dirty="0" err="1" smtClean="0"/>
              <a:t>Deu</a:t>
            </a:r>
            <a:r>
              <a:rPr lang="en-US" altLang="zh-CN" sz="1800" dirty="0" smtClean="0"/>
              <a:t> 9:16 </a:t>
            </a:r>
            <a:r>
              <a:rPr lang="zh-CN" altLang="en-US" sz="1800" dirty="0" smtClean="0"/>
              <a:t>我一看见你们得罪了耶和华你们的神，铸成了牛犊，快快地偏离了耶和华所吩咐你们的道，</a:t>
            </a:r>
          </a:p>
          <a:p>
            <a:pPr marL="0" indent="0">
              <a:buFont typeface="Arial" panose="020B0604020202020204" pitchFamily="34" charset="0"/>
              <a:buNone/>
            </a:pPr>
            <a:r>
              <a:rPr lang="en-US" altLang="zh-CN" sz="1800" dirty="0" err="1" smtClean="0"/>
              <a:t>Deu</a:t>
            </a:r>
            <a:r>
              <a:rPr lang="en-US" altLang="zh-CN" sz="1800" dirty="0" smtClean="0"/>
              <a:t> 9:17 </a:t>
            </a:r>
            <a:r>
              <a:rPr lang="zh-CN" altLang="en-US" sz="1800" dirty="0" smtClean="0"/>
              <a:t>我就把那两块版从我手中扔下去，在你们眼前摔碎了。</a:t>
            </a:r>
          </a:p>
          <a:p>
            <a:pPr marL="0" indent="0">
              <a:buFont typeface="Arial" panose="020B0604020202020204" pitchFamily="34" charset="0"/>
              <a:buNone/>
            </a:pPr>
            <a:r>
              <a:rPr lang="en-US" altLang="zh-CN" sz="1800" dirty="0" err="1" smtClean="0"/>
              <a:t>Deu</a:t>
            </a:r>
            <a:r>
              <a:rPr lang="en-US" altLang="zh-CN" sz="1800" dirty="0" smtClean="0"/>
              <a:t> 9:18 </a:t>
            </a:r>
            <a:r>
              <a:rPr lang="zh-CN" altLang="en-US" sz="1800" dirty="0" smtClean="0"/>
              <a:t>因你们所犯的一切罪，行了耶和华眼中看为恶的事，惹他发怒，我就像从前俯伏在耶和华面前四十昼夜，没有吃饭，也没有喝水。</a:t>
            </a:r>
          </a:p>
          <a:p>
            <a:pPr marL="0" indent="0">
              <a:buFont typeface="Arial" panose="020B0604020202020204" pitchFamily="34" charset="0"/>
              <a:buNone/>
            </a:pPr>
            <a:r>
              <a:rPr lang="en-US" altLang="zh-CN" sz="1800" dirty="0" err="1" smtClean="0"/>
              <a:t>Deu</a:t>
            </a:r>
            <a:r>
              <a:rPr lang="en-US" altLang="zh-CN" sz="1800" dirty="0" smtClean="0"/>
              <a:t> 9:19 </a:t>
            </a:r>
            <a:r>
              <a:rPr lang="zh-CN" altLang="en-US" sz="1800" dirty="0" smtClean="0"/>
              <a:t>我因耶和华向你们大发烈怒，要灭绝你们，就甚害怕。但那次耶和华又应允了我。</a:t>
            </a:r>
          </a:p>
          <a:p>
            <a:pPr marL="0" indent="0">
              <a:buFont typeface="Arial" panose="020B0604020202020204" pitchFamily="34" charset="0"/>
              <a:buNone/>
            </a:pPr>
            <a:r>
              <a:rPr lang="en-US" altLang="zh-CN" sz="1800" dirty="0" err="1" smtClean="0"/>
              <a:t>Deu</a:t>
            </a:r>
            <a:r>
              <a:rPr lang="en-US" altLang="zh-CN" sz="1800" dirty="0" smtClean="0"/>
              <a:t> 9:20 </a:t>
            </a:r>
            <a:r>
              <a:rPr lang="zh-CN" altLang="en-US" sz="1800" dirty="0" smtClean="0"/>
              <a:t>耶和华也向亚伦甚是发怒，要灭绝他。那时我又为亚伦祈祷。</a:t>
            </a:r>
          </a:p>
          <a:p>
            <a:pPr marL="0" indent="0">
              <a:buFont typeface="Arial" panose="020B0604020202020204" pitchFamily="34" charset="0"/>
              <a:buNone/>
            </a:pPr>
            <a:r>
              <a:rPr lang="en-US" altLang="zh-CN" sz="1800" dirty="0" err="1" smtClean="0"/>
              <a:t>Deu</a:t>
            </a:r>
            <a:r>
              <a:rPr lang="en-US" altLang="zh-CN" sz="1800" dirty="0" smtClean="0"/>
              <a:t> 9:21 </a:t>
            </a:r>
            <a:r>
              <a:rPr lang="zh-CN" altLang="en-US" sz="1800" dirty="0" smtClean="0"/>
              <a:t>我把那叫你们犯罪所铸的牛犊用火焚烧，又捣碎磨得很细，以至细如灰尘，我就把这灰尘撒在从山上流下来的溪水中。</a:t>
            </a:r>
          </a:p>
        </p:txBody>
      </p:sp>
      <p:sp>
        <p:nvSpPr>
          <p:cNvPr id="4" name="Slide Number Placeholder 3"/>
          <p:cNvSpPr>
            <a:spLocks noGrp="1"/>
          </p:cNvSpPr>
          <p:nvPr>
            <p:ph type="sldNum" sz="quarter" idx="10"/>
          </p:nvPr>
        </p:nvSpPr>
        <p:spPr/>
        <p:txBody>
          <a:bodyPr/>
          <a:lstStyle/>
          <a:p>
            <a:fld id="{DFFB6782-E22B-44B8-BE55-B98FFE7079DD}" type="slidenum">
              <a:rPr lang="en-US" smtClean="0"/>
              <a:t>9</a:t>
            </a:fld>
            <a:endParaRPr lang="en-US"/>
          </a:p>
        </p:txBody>
      </p:sp>
    </p:spTree>
    <p:extLst>
      <p:ext uri="{BB962C8B-B14F-4D97-AF65-F5344CB8AC3E}">
        <p14:creationId xmlns:p14="http://schemas.microsoft.com/office/powerpoint/2010/main" val="2288100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021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79380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88519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093458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75EF15-3EF8-4F9E-8F11-377A17F2942F}" type="datetimeFigureOut">
              <a:rPr lang="en-US" smtClean="0"/>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2925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75EF15-3EF8-4F9E-8F11-377A17F2942F}" type="datetimeFigureOut">
              <a:rPr lang="en-US" smtClean="0"/>
              <a:t>5/13/2020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37604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75EF15-3EF8-4F9E-8F11-377A17F2942F}" type="datetimeFigureOut">
              <a:rPr lang="en-US" smtClean="0"/>
              <a:t>5/13/2020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9226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75EF15-3EF8-4F9E-8F11-377A17F2942F}" type="datetimeFigureOut">
              <a:rPr lang="en-US" smtClean="0"/>
              <a:t>5/13/2020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41331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5EF15-3EF8-4F9E-8F11-377A17F2942F}" type="datetimeFigureOut">
              <a:rPr lang="en-US" smtClean="0"/>
              <a:t>5/13/2020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786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5/13/2020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2638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5/13/2020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781135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bright="70000" contrast="-70000"/>
            <a:extLst>
              <a:ext uri="{BEBA8EAE-BF5A-486C-A8C5-ECC9F3942E4B}">
                <a14:imgProps xmlns:a14="http://schemas.microsoft.com/office/drawing/2010/main">
                  <a14:imgLayer r:embed="rId14">
                    <a14:imgEffect>
                      <a14:colorTemperature colorTemp="7200"/>
                    </a14:imgEffect>
                    <a14:imgEffect>
                      <a14:saturation sa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5EF15-3EF8-4F9E-8F11-377A17F2942F}" type="datetimeFigureOut">
              <a:rPr lang="en-US" smtClean="0"/>
              <a:t>5/13/2020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8ED36-A6FE-4E88-82AE-5122906DCF6E}" type="slidenum">
              <a:rPr lang="en-US" smtClean="0"/>
              <a:t>‹#›</a:t>
            </a:fld>
            <a:endParaRPr lang="en-US"/>
          </a:p>
        </p:txBody>
      </p:sp>
    </p:spTree>
    <p:extLst>
      <p:ext uri="{BB962C8B-B14F-4D97-AF65-F5344CB8AC3E}">
        <p14:creationId xmlns:p14="http://schemas.microsoft.com/office/powerpoint/2010/main" val="4246164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a:bodyPr>
          <a:lstStyle/>
          <a:p>
            <a:r>
              <a:rPr lang="zh-TW" altLang="en-US" b="1" dirty="0" smtClean="0">
                <a:latin typeface="DengXian" panose="02010600030101010101" pitchFamily="2" charset="-122"/>
                <a:ea typeface="DengXian" panose="02010600030101010101" pitchFamily="2" charset="-122"/>
              </a:rPr>
              <a:t>三谷基督徒會堂</a:t>
            </a:r>
            <a:r>
              <a:rPr lang="en-US" altLang="zh-TW" b="1" dirty="0" smtClean="0">
                <a:latin typeface="DengXian" panose="02010600030101010101" pitchFamily="2" charset="-122"/>
                <a:ea typeface="DengXian" panose="02010600030101010101" pitchFamily="2" charset="-122"/>
              </a:rPr>
              <a:t/>
            </a:r>
            <a:br>
              <a:rPr lang="en-US" altLang="zh-TW" b="1" dirty="0" smtClean="0">
                <a:latin typeface="DengXian" panose="02010600030101010101" pitchFamily="2" charset="-122"/>
                <a:ea typeface="DengXian" panose="02010600030101010101" pitchFamily="2" charset="-122"/>
              </a:rPr>
            </a:br>
            <a:r>
              <a:rPr lang="zh-TW" altLang="en-US" sz="3600" b="1" dirty="0" smtClean="0">
                <a:latin typeface="DengXian" panose="02010600030101010101" pitchFamily="2" charset="-122"/>
                <a:ea typeface="DengXian" panose="02010600030101010101" pitchFamily="2" charset="-122"/>
              </a:rPr>
              <a:t>成人主日學</a:t>
            </a:r>
            <a:endParaRPr lang="en-US" sz="3600" b="1" dirty="0">
              <a:latin typeface="DengXian" panose="02010600030101010101" pitchFamily="2" charset="-122"/>
              <a:ea typeface="DengXian" panose="02010600030101010101" pitchFamily="2" charset="-122"/>
            </a:endParaRPr>
          </a:p>
        </p:txBody>
      </p:sp>
      <p:sp>
        <p:nvSpPr>
          <p:cNvPr id="3" name="Subtitle 2"/>
          <p:cNvSpPr>
            <a:spLocks noGrp="1"/>
          </p:cNvSpPr>
          <p:nvPr>
            <p:ph type="subTitle" idx="1"/>
          </p:nvPr>
        </p:nvSpPr>
        <p:spPr>
          <a:xfrm>
            <a:off x="1371600" y="3124200"/>
            <a:ext cx="6400800" cy="2514600"/>
          </a:xfrm>
        </p:spPr>
        <p:txBody>
          <a:bodyPr>
            <a:normAutofit fontScale="92500" lnSpcReduction="10000"/>
          </a:bodyPr>
          <a:lstStyle/>
          <a:p>
            <a:r>
              <a:rPr lang="zh-CN" altLang="en-US" sz="4000" b="1" dirty="0">
                <a:solidFill>
                  <a:srgbClr val="FF0000"/>
                </a:solidFill>
                <a:latin typeface="DengXian" panose="02010600030101010101" pitchFamily="2" charset="-122"/>
                <a:ea typeface="DengXian" panose="02010600030101010101" pitchFamily="2" charset="-122"/>
              </a:rPr>
              <a:t>出埃及</a:t>
            </a:r>
            <a:r>
              <a:rPr lang="zh-CN" altLang="en-US" sz="4000" b="1" dirty="0" smtClean="0">
                <a:solidFill>
                  <a:srgbClr val="FF0000"/>
                </a:solidFill>
                <a:latin typeface="DengXian" panose="02010600030101010101" pitchFamily="2" charset="-122"/>
                <a:ea typeface="DengXian" panose="02010600030101010101" pitchFamily="2" charset="-122"/>
              </a:rPr>
              <a:t>記</a:t>
            </a:r>
            <a:endParaRPr lang="en-US" altLang="zh-CN" sz="4000" b="1" dirty="0" smtClean="0">
              <a:solidFill>
                <a:srgbClr val="FF0000"/>
              </a:solidFill>
              <a:latin typeface="DengXian" panose="02010600030101010101" pitchFamily="2" charset="-122"/>
              <a:ea typeface="DengXian" panose="02010600030101010101" pitchFamily="2" charset="-122"/>
            </a:endParaRPr>
          </a:p>
          <a:p>
            <a:r>
              <a:rPr lang="zh-CN" altLang="en-US" sz="4000" b="1" dirty="0" smtClean="0">
                <a:solidFill>
                  <a:srgbClr val="FF0000"/>
                </a:solidFill>
                <a:latin typeface="DengXian" panose="02010600030101010101" pitchFamily="2" charset="-122"/>
                <a:ea typeface="DengXian" panose="02010600030101010101" pitchFamily="2" charset="-122"/>
              </a:rPr>
              <a:t>第</a:t>
            </a:r>
            <a:r>
              <a:rPr lang="zh-CN" altLang="en-US" sz="4000" b="1" dirty="0">
                <a:solidFill>
                  <a:srgbClr val="FF0000"/>
                </a:solidFill>
                <a:latin typeface="DengXian" panose="02010600030101010101" pitchFamily="2" charset="-122"/>
                <a:ea typeface="DengXian" panose="02010600030101010101" pitchFamily="2" charset="-122"/>
              </a:rPr>
              <a:t>十</a:t>
            </a:r>
            <a:r>
              <a:rPr lang="zh-CN" altLang="en-US" sz="4000" b="1" dirty="0" smtClean="0">
                <a:solidFill>
                  <a:srgbClr val="FF0000"/>
                </a:solidFill>
                <a:latin typeface="DengXian" panose="02010600030101010101" pitchFamily="2" charset="-122"/>
                <a:ea typeface="DengXian" panose="02010600030101010101" pitchFamily="2" charset="-122"/>
              </a:rPr>
              <a:t>課 金</a:t>
            </a:r>
            <a:r>
              <a:rPr lang="zh-CN" altLang="en-US" sz="4000" b="1" dirty="0">
                <a:solidFill>
                  <a:srgbClr val="FF0000"/>
                </a:solidFill>
                <a:latin typeface="DengXian" panose="02010600030101010101" pitchFamily="2" charset="-122"/>
                <a:ea typeface="DengXian" panose="02010600030101010101" pitchFamily="2" charset="-122"/>
              </a:rPr>
              <a:t>牛</a:t>
            </a:r>
            <a:r>
              <a:rPr lang="zh-CN" altLang="en-US" sz="4000" b="1" dirty="0" smtClean="0">
                <a:solidFill>
                  <a:srgbClr val="FF0000"/>
                </a:solidFill>
                <a:latin typeface="DengXian" panose="02010600030101010101" pitchFamily="2" charset="-122"/>
                <a:ea typeface="DengXian" panose="02010600030101010101" pitchFamily="2" charset="-122"/>
              </a:rPr>
              <a:t>犢 </a:t>
            </a:r>
            <a:r>
              <a:rPr lang="en-US" altLang="zh-CN" sz="4000" b="1" dirty="0" smtClean="0">
                <a:solidFill>
                  <a:srgbClr val="FF0000"/>
                </a:solidFill>
                <a:latin typeface="DengXian" panose="02010600030101010101" pitchFamily="2" charset="-122"/>
                <a:ea typeface="DengXian" panose="02010600030101010101" pitchFamily="2" charset="-122"/>
              </a:rPr>
              <a:t>(</a:t>
            </a:r>
            <a:r>
              <a:rPr lang="en-US" altLang="zh-CN" sz="4000" b="1" dirty="0" smtClean="0">
                <a:solidFill>
                  <a:srgbClr val="FF0000"/>
                </a:solidFill>
                <a:latin typeface="DengXian" panose="02010600030101010101" pitchFamily="2" charset="-122"/>
                <a:ea typeface="DengXian" panose="02010600030101010101" pitchFamily="2" charset="-122"/>
              </a:rPr>
              <a:t>32</a:t>
            </a:r>
            <a:r>
              <a:rPr lang="zh-CN" altLang="en-US" sz="4000" b="1" dirty="0" smtClean="0">
                <a:solidFill>
                  <a:srgbClr val="FF0000"/>
                </a:solidFill>
                <a:latin typeface="DengXian" panose="02010600030101010101" pitchFamily="2" charset="-122"/>
                <a:ea typeface="DengXian" panose="02010600030101010101" pitchFamily="2" charset="-122"/>
              </a:rPr>
              <a:t>章</a:t>
            </a:r>
            <a:r>
              <a:rPr lang="en-US" altLang="zh-CN" sz="4000" b="1" dirty="0" smtClean="0">
                <a:solidFill>
                  <a:srgbClr val="FF0000"/>
                </a:solidFill>
                <a:latin typeface="DengXian" panose="02010600030101010101" pitchFamily="2" charset="-122"/>
                <a:ea typeface="DengXian" panose="02010600030101010101" pitchFamily="2" charset="-122"/>
              </a:rPr>
              <a:t>-34</a:t>
            </a:r>
            <a:r>
              <a:rPr lang="zh-CN" altLang="en-US" sz="4000" b="1" dirty="0" smtClean="0">
                <a:solidFill>
                  <a:srgbClr val="FF0000"/>
                </a:solidFill>
                <a:latin typeface="DengXian" panose="02010600030101010101" pitchFamily="2" charset="-122"/>
                <a:ea typeface="DengXian" panose="02010600030101010101" pitchFamily="2" charset="-122"/>
              </a:rPr>
              <a:t>章</a:t>
            </a:r>
            <a:r>
              <a:rPr lang="en-US" altLang="zh-CN" sz="4000" b="1" dirty="0" smtClean="0">
                <a:solidFill>
                  <a:srgbClr val="FF0000"/>
                </a:solidFill>
                <a:latin typeface="DengXian" panose="02010600030101010101" pitchFamily="2" charset="-122"/>
                <a:ea typeface="DengXian" panose="02010600030101010101" pitchFamily="2" charset="-122"/>
              </a:rPr>
              <a:t>)</a:t>
            </a:r>
            <a:endParaRPr lang="zh-CN" altLang="en-US" sz="4000" b="1" dirty="0">
              <a:solidFill>
                <a:srgbClr val="FF0000"/>
              </a:solidFill>
              <a:latin typeface="DengXian" panose="02010600030101010101" pitchFamily="2" charset="-122"/>
              <a:ea typeface="DengXian" panose="02010600030101010101" pitchFamily="2" charset="-122"/>
            </a:endParaRPr>
          </a:p>
          <a:p>
            <a:endParaRPr lang="zh-CN" altLang="en-US" sz="4000" b="1" dirty="0">
              <a:solidFill>
                <a:srgbClr val="FF0000"/>
              </a:solidFill>
              <a:latin typeface="DengXian" panose="02010600030101010101" pitchFamily="2" charset="-122"/>
              <a:ea typeface="DengXian" panose="02010600030101010101" pitchFamily="2" charset="-122"/>
            </a:endParaRPr>
          </a:p>
          <a:p>
            <a:r>
              <a:rPr lang="en-US" dirty="0" smtClean="0">
                <a:solidFill>
                  <a:schemeClr val="tx1"/>
                </a:solidFill>
              </a:rPr>
              <a:t>0</a:t>
            </a:r>
            <a:r>
              <a:rPr lang="en-US" altLang="zh-CN" dirty="0" smtClean="0">
                <a:solidFill>
                  <a:schemeClr val="tx1"/>
                </a:solidFill>
              </a:rPr>
              <a:t>5</a:t>
            </a:r>
            <a:r>
              <a:rPr lang="en-US" dirty="0" smtClean="0">
                <a:solidFill>
                  <a:schemeClr val="tx1"/>
                </a:solidFill>
              </a:rPr>
              <a:t>/</a:t>
            </a:r>
            <a:r>
              <a:rPr lang="en-US" altLang="zh-CN" dirty="0" smtClean="0">
                <a:solidFill>
                  <a:schemeClr val="tx1"/>
                </a:solidFill>
              </a:rPr>
              <a:t>17</a:t>
            </a:r>
            <a:r>
              <a:rPr lang="en-US" dirty="0" smtClean="0">
                <a:solidFill>
                  <a:schemeClr val="tx1"/>
                </a:solidFill>
              </a:rPr>
              <a:t>/2020</a:t>
            </a:r>
            <a:endParaRPr lang="en-US" dirty="0">
              <a:solidFill>
                <a:schemeClr val="tx1"/>
              </a:solidFill>
            </a:endParaRPr>
          </a:p>
        </p:txBody>
      </p:sp>
      <p:sp>
        <p:nvSpPr>
          <p:cNvPr id="4" name="AutoShape 2" descr="http://www.desktopnexus.com/dl/inline/893590/1920x1080/ngdon64tcf1b6lvle5iigbvku05495d5e2f2617"/>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16053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altLang="zh-TW" sz="4800" b="1" dirty="0">
                <a:solidFill>
                  <a:srgbClr val="FF0000"/>
                </a:solidFill>
                <a:latin typeface="DengXian" panose="02010600030101010101" pitchFamily="2" charset="-122"/>
                <a:ea typeface="DengXian" panose="02010600030101010101" pitchFamily="2" charset="-122"/>
              </a:rPr>
              <a:t>32</a:t>
            </a:r>
            <a:r>
              <a:rPr lang="zh-TW" altLang="en-US" sz="4800" b="1" dirty="0">
                <a:solidFill>
                  <a:srgbClr val="FF0000"/>
                </a:solidFill>
                <a:latin typeface="DengXian" panose="02010600030101010101" pitchFamily="2" charset="-122"/>
                <a:ea typeface="DengXian" panose="02010600030101010101" pitchFamily="2" charset="-122"/>
              </a:rPr>
              <a:t>章</a:t>
            </a:r>
            <a:r>
              <a:rPr lang="en-US" altLang="zh-TW" sz="4800" b="1" dirty="0">
                <a:solidFill>
                  <a:srgbClr val="FF0000"/>
                </a:solidFill>
                <a:latin typeface="DengXian" panose="02010600030101010101" pitchFamily="2" charset="-122"/>
                <a:ea typeface="DengXian" panose="02010600030101010101" pitchFamily="2" charset="-122"/>
              </a:rPr>
              <a:t>-34</a:t>
            </a:r>
            <a:r>
              <a:rPr lang="zh-TW" altLang="en-US" sz="4800" b="1" dirty="0">
                <a:solidFill>
                  <a:srgbClr val="FF0000"/>
                </a:solidFill>
                <a:latin typeface="DengXian" panose="02010600030101010101" pitchFamily="2" charset="-122"/>
                <a:ea typeface="DengXian" panose="02010600030101010101" pitchFamily="2" charset="-122"/>
              </a:rPr>
              <a:t>章概論</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334000"/>
          </a:xfrm>
        </p:spPr>
        <p:txBody>
          <a:bodyPr>
            <a:noAutofit/>
          </a:bodyPr>
          <a:lstStyle/>
          <a:p>
            <a:r>
              <a:rPr lang="zh-TW" altLang="en-US" sz="3600" b="1" dirty="0">
                <a:latin typeface="DengXian" panose="02010600030101010101" pitchFamily="2" charset="-122"/>
                <a:ea typeface="DengXian" panose="02010600030101010101" pitchFamily="2" charset="-122"/>
              </a:rPr>
              <a:t>金牛</a:t>
            </a:r>
            <a:r>
              <a:rPr lang="zh-TW" altLang="en-US" sz="3600" b="1" dirty="0" smtClean="0">
                <a:latin typeface="DengXian" panose="02010600030101010101" pitchFamily="2" charset="-122"/>
                <a:ea typeface="DengXian" panose="02010600030101010101" pitchFamily="2" charset="-122"/>
              </a:rPr>
              <a:t>犢</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32</a:t>
            </a:r>
            <a:r>
              <a:rPr lang="zh-CN" altLang="en-US" sz="3600" b="1" dirty="0" smtClean="0">
                <a:latin typeface="DengXian" panose="02010600030101010101" pitchFamily="2" charset="-122"/>
                <a:ea typeface="DengXian" panose="02010600030101010101" pitchFamily="2" charset="-122"/>
              </a:rPr>
              <a:t>章）</a:t>
            </a:r>
            <a:endParaRPr lang="zh-TW" altLang="en-US" sz="3600" b="1" dirty="0">
              <a:latin typeface="DengXian" panose="02010600030101010101" pitchFamily="2" charset="-122"/>
              <a:ea typeface="DengXian" panose="02010600030101010101" pitchFamily="2" charset="-122"/>
            </a:endParaRPr>
          </a:p>
          <a:p>
            <a:r>
              <a:rPr lang="zh-CN" altLang="en-US" sz="3600" b="1" dirty="0">
                <a:solidFill>
                  <a:srgbClr val="FF0000"/>
                </a:solidFill>
                <a:latin typeface="DengXian" panose="02010600030101010101" pitchFamily="2" charset="-122"/>
                <a:ea typeface="DengXian" panose="02010600030101010101" pitchFamily="2" charset="-122"/>
              </a:rPr>
              <a:t>关系的恢复</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33</a:t>
            </a:r>
            <a:r>
              <a:rPr lang="zh-CN" altLang="en-US" sz="3600" b="1" dirty="0" smtClean="0">
                <a:latin typeface="DengXian" panose="02010600030101010101" pitchFamily="2" charset="-122"/>
                <a:ea typeface="DengXian" panose="02010600030101010101" pitchFamily="2" charset="-122"/>
              </a:rPr>
              <a:t>章）</a:t>
            </a:r>
            <a:endParaRPr lang="en-US" altLang="zh-TW" sz="3600" b="1" dirty="0" smtClean="0">
              <a:latin typeface="DengXian" panose="02010600030101010101" pitchFamily="2" charset="-122"/>
              <a:ea typeface="DengXian" panose="02010600030101010101" pitchFamily="2" charset="-122"/>
            </a:endParaRPr>
          </a:p>
          <a:p>
            <a:r>
              <a:rPr lang="zh-CN" altLang="en-US" sz="3600" b="1" dirty="0">
                <a:latin typeface="DengXian" panose="02010600030101010101" pitchFamily="2" charset="-122"/>
                <a:ea typeface="DengXian" panose="02010600030101010101" pitchFamily="2" charset="-122"/>
              </a:rPr>
              <a:t>约的回复（</a:t>
            </a:r>
            <a:r>
              <a:rPr lang="en-US" altLang="zh-CN" sz="3600" b="1" dirty="0" smtClean="0">
                <a:latin typeface="DengXian" panose="02010600030101010101" pitchFamily="2" charset="-122"/>
                <a:ea typeface="DengXian" panose="02010600030101010101" pitchFamily="2" charset="-122"/>
              </a:rPr>
              <a:t>34</a:t>
            </a:r>
            <a:r>
              <a:rPr lang="zh-CN" altLang="en-US" sz="3600" b="1" dirty="0" smtClean="0">
                <a:latin typeface="DengXian" panose="02010600030101010101" pitchFamily="2" charset="-122"/>
                <a:ea typeface="DengXian" panose="02010600030101010101" pitchFamily="2" charset="-122"/>
              </a:rPr>
              <a:t>章）</a:t>
            </a:r>
            <a:endParaRPr lang="zh-TW" altLang="en-US"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6535344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疏远</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400" b="1" dirty="0" smtClean="0">
                <a:latin typeface="DengXian" panose="02010600030101010101" pitchFamily="2" charset="-122"/>
                <a:ea typeface="DengXian" panose="02010600030101010101" pitchFamily="2" charset="-122"/>
              </a:rPr>
              <a:t>33:1 </a:t>
            </a:r>
            <a:r>
              <a:rPr lang="zh-CN" altLang="en-US" sz="2400" b="1" dirty="0">
                <a:latin typeface="DengXian" panose="02010600030101010101" pitchFamily="2" charset="-122"/>
                <a:ea typeface="DengXian" panose="02010600030101010101" pitchFamily="2" charset="-122"/>
              </a:rPr>
              <a:t>耶和华吩咐摩西说，我曾起誓应许亚伯拉罕，以撒，雅各说，要将迦南地赐给你的后裔。现在你和你从埃及地所领出来的百姓，要从这里往那地去。</a:t>
            </a:r>
          </a:p>
          <a:p>
            <a:r>
              <a:rPr lang="en-US" altLang="zh-CN" sz="2400" b="1" dirty="0" smtClean="0">
                <a:latin typeface="DengXian" panose="02010600030101010101" pitchFamily="2" charset="-122"/>
                <a:ea typeface="DengXian" panose="02010600030101010101" pitchFamily="2" charset="-122"/>
              </a:rPr>
              <a:t>33:2 </a:t>
            </a:r>
            <a:r>
              <a:rPr lang="zh-CN" altLang="en-US" sz="2400" b="1" dirty="0">
                <a:latin typeface="DengXian" panose="02010600030101010101" pitchFamily="2" charset="-122"/>
                <a:ea typeface="DengXian" panose="02010600030101010101" pitchFamily="2" charset="-122"/>
              </a:rPr>
              <a:t>我要差遣</a:t>
            </a:r>
            <a:r>
              <a:rPr lang="zh-CN" altLang="en-US" sz="2400" b="1" dirty="0">
                <a:solidFill>
                  <a:srgbClr val="FF0000"/>
                </a:solidFill>
                <a:latin typeface="DengXian" panose="02010600030101010101" pitchFamily="2" charset="-122"/>
                <a:ea typeface="DengXian" panose="02010600030101010101" pitchFamily="2" charset="-122"/>
              </a:rPr>
              <a:t>使者</a:t>
            </a:r>
            <a:r>
              <a:rPr lang="zh-CN" altLang="en-US" sz="2400" b="1" dirty="0">
                <a:latin typeface="DengXian" panose="02010600030101010101" pitchFamily="2" charset="-122"/>
                <a:ea typeface="DengXian" panose="02010600030101010101" pitchFamily="2" charset="-122"/>
              </a:rPr>
              <a:t>在你前面，撵出迦南人，亚摩利人，赫人，比利洗人，希未人，耶布斯人，</a:t>
            </a:r>
          </a:p>
          <a:p>
            <a:r>
              <a:rPr lang="en-US" altLang="zh-CN" sz="2400" b="1" dirty="0" smtClean="0">
                <a:latin typeface="DengXian" panose="02010600030101010101" pitchFamily="2" charset="-122"/>
                <a:ea typeface="DengXian" panose="02010600030101010101" pitchFamily="2" charset="-122"/>
              </a:rPr>
              <a:t>33:3 </a:t>
            </a:r>
            <a:r>
              <a:rPr lang="zh-CN" altLang="en-US" sz="2400" b="1" dirty="0">
                <a:solidFill>
                  <a:srgbClr val="FF0000"/>
                </a:solidFill>
                <a:latin typeface="DengXian" panose="02010600030101010101" pitchFamily="2" charset="-122"/>
                <a:ea typeface="DengXian" panose="02010600030101010101" pitchFamily="2" charset="-122"/>
              </a:rPr>
              <a:t>领你</a:t>
            </a:r>
            <a:r>
              <a:rPr lang="zh-CN" altLang="en-US" sz="2400" b="1" dirty="0">
                <a:latin typeface="DengXian" panose="02010600030101010101" pitchFamily="2" charset="-122"/>
                <a:ea typeface="DengXian" panose="02010600030101010101" pitchFamily="2" charset="-122"/>
              </a:rPr>
              <a:t>到那流奶与蜜之地。</a:t>
            </a:r>
            <a:r>
              <a:rPr lang="zh-CN" altLang="en-US" sz="2400" b="1" dirty="0">
                <a:solidFill>
                  <a:srgbClr val="FF0000"/>
                </a:solidFill>
                <a:latin typeface="DengXian" panose="02010600030101010101" pitchFamily="2" charset="-122"/>
                <a:ea typeface="DengXian" panose="02010600030101010101" pitchFamily="2" charset="-122"/>
              </a:rPr>
              <a:t>我自己不同你们上去</a:t>
            </a:r>
            <a:r>
              <a:rPr lang="zh-CN" altLang="en-US" sz="2400" b="1" dirty="0">
                <a:latin typeface="DengXian" panose="02010600030101010101" pitchFamily="2" charset="-122"/>
                <a:ea typeface="DengXian" panose="02010600030101010101" pitchFamily="2" charset="-122"/>
              </a:rPr>
              <a:t>，因为你们是硬着颈项的百姓，恐怕我在路上把你们灭绝。</a:t>
            </a:r>
          </a:p>
          <a:p>
            <a:r>
              <a:rPr lang="en-US" altLang="zh-CN" sz="2400" b="1" dirty="0" smtClean="0">
                <a:latin typeface="DengXian" panose="02010600030101010101" pitchFamily="2" charset="-122"/>
                <a:ea typeface="DengXian" panose="02010600030101010101" pitchFamily="2" charset="-122"/>
              </a:rPr>
              <a:t>33:4 </a:t>
            </a:r>
            <a:r>
              <a:rPr lang="zh-CN" altLang="en-US" sz="2400" b="1" dirty="0">
                <a:solidFill>
                  <a:srgbClr val="FF0000"/>
                </a:solidFill>
                <a:latin typeface="DengXian" panose="02010600030101010101" pitchFamily="2" charset="-122"/>
                <a:ea typeface="DengXian" panose="02010600030101010101" pitchFamily="2" charset="-122"/>
              </a:rPr>
              <a:t>百姓听见这凶信就悲哀</a:t>
            </a:r>
            <a:r>
              <a:rPr lang="zh-CN" altLang="en-US" sz="2400" b="1" dirty="0">
                <a:latin typeface="DengXian" panose="02010600030101010101" pitchFamily="2" charset="-122"/>
                <a:ea typeface="DengXian" panose="02010600030101010101" pitchFamily="2" charset="-122"/>
              </a:rPr>
              <a:t>，</a:t>
            </a:r>
            <a:r>
              <a:rPr lang="zh-CN" altLang="en-US" sz="2400" b="1" dirty="0">
                <a:solidFill>
                  <a:srgbClr val="FF0000"/>
                </a:solidFill>
                <a:latin typeface="DengXian" panose="02010600030101010101" pitchFamily="2" charset="-122"/>
                <a:ea typeface="DengXian" panose="02010600030101010101" pitchFamily="2" charset="-122"/>
              </a:rPr>
              <a:t>也没有人佩戴妆饰</a:t>
            </a:r>
            <a:r>
              <a:rPr lang="zh-CN" altLang="en-US" sz="2400" b="1" dirty="0">
                <a:latin typeface="DengXian" panose="02010600030101010101" pitchFamily="2" charset="-122"/>
                <a:ea typeface="DengXian" panose="02010600030101010101" pitchFamily="2" charset="-122"/>
              </a:rPr>
              <a:t>。</a:t>
            </a:r>
          </a:p>
          <a:p>
            <a:r>
              <a:rPr lang="en-US" altLang="zh-CN" sz="2400" b="1" dirty="0" smtClean="0">
                <a:latin typeface="DengXian" panose="02010600030101010101" pitchFamily="2" charset="-122"/>
                <a:ea typeface="DengXian" panose="02010600030101010101" pitchFamily="2" charset="-122"/>
              </a:rPr>
              <a:t>33:5 </a:t>
            </a:r>
            <a:r>
              <a:rPr lang="zh-CN" altLang="en-US" sz="2400" b="1" dirty="0">
                <a:latin typeface="DengXian" panose="02010600030101010101" pitchFamily="2" charset="-122"/>
                <a:ea typeface="DengXian" panose="02010600030101010101" pitchFamily="2" charset="-122"/>
              </a:rPr>
              <a:t>耶和华对摩西说，你告诉以色列人说，耶和华说，你们是硬着颈项的百姓，我若一霎时临到你们中间，必灭绝你们。现在你们要把身上的妆饰摘下来，</a:t>
            </a:r>
            <a:r>
              <a:rPr lang="zh-CN" altLang="en-US" sz="2400" b="1" dirty="0">
                <a:solidFill>
                  <a:srgbClr val="FF0000"/>
                </a:solidFill>
                <a:latin typeface="DengXian" panose="02010600030101010101" pitchFamily="2" charset="-122"/>
                <a:ea typeface="DengXian" panose="02010600030101010101" pitchFamily="2" charset="-122"/>
              </a:rPr>
              <a:t>使我可以知道怎样待你们</a:t>
            </a:r>
            <a:r>
              <a:rPr lang="zh-CN" altLang="en-US" sz="2400" b="1" dirty="0">
                <a:latin typeface="DengXian" panose="02010600030101010101" pitchFamily="2" charset="-122"/>
                <a:ea typeface="DengXian" panose="02010600030101010101" pitchFamily="2" charset="-122"/>
              </a:rPr>
              <a:t>。</a:t>
            </a:r>
          </a:p>
          <a:p>
            <a:r>
              <a:rPr lang="en-US" altLang="zh-CN" sz="2400" b="1" dirty="0" smtClean="0">
                <a:latin typeface="DengXian" panose="02010600030101010101" pitchFamily="2" charset="-122"/>
                <a:ea typeface="DengXian" panose="02010600030101010101" pitchFamily="2" charset="-122"/>
              </a:rPr>
              <a:t>33:6 </a:t>
            </a:r>
            <a:r>
              <a:rPr lang="zh-CN" altLang="en-US" sz="2400" b="1" dirty="0">
                <a:latin typeface="DengXian" panose="02010600030101010101" pitchFamily="2" charset="-122"/>
                <a:ea typeface="DengXian" panose="02010600030101010101" pitchFamily="2" charset="-122"/>
              </a:rPr>
              <a:t>以色列人从住何烈山以后，就把身上的妆饰摘得干净</a:t>
            </a:r>
            <a:r>
              <a:rPr lang="zh-CN" altLang="en-US" sz="2400" b="1" dirty="0" smtClean="0">
                <a:latin typeface="DengXian" panose="02010600030101010101" pitchFamily="2" charset="-122"/>
                <a:ea typeface="DengXian" panose="02010600030101010101" pitchFamily="2" charset="-122"/>
              </a:rPr>
              <a:t>。</a:t>
            </a:r>
            <a:endParaRPr lang="zh-CN" altLang="en-US" sz="24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4741102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离营的会幕</a:t>
            </a:r>
            <a:r>
              <a:rPr lang="en-US" altLang="zh-CN" sz="4800" b="1" dirty="0" smtClean="0">
                <a:solidFill>
                  <a:srgbClr val="FF0000"/>
                </a:solidFill>
                <a:latin typeface="DengXian" panose="02010600030101010101" pitchFamily="2" charset="-122"/>
                <a:ea typeface="DengXian" panose="02010600030101010101" pitchFamily="2" charset="-122"/>
              </a:rPr>
              <a:t>(Tent of meeting)</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400" b="1" dirty="0" smtClean="0">
                <a:latin typeface="DengXian" panose="02010600030101010101" pitchFamily="2" charset="-122"/>
                <a:ea typeface="DengXian" panose="02010600030101010101" pitchFamily="2" charset="-122"/>
              </a:rPr>
              <a:t>33:7 </a:t>
            </a:r>
            <a:r>
              <a:rPr lang="zh-CN" altLang="en-US" sz="2400" b="1" dirty="0">
                <a:latin typeface="DengXian" panose="02010600030101010101" pitchFamily="2" charset="-122"/>
                <a:ea typeface="DengXian" panose="02010600030101010101" pitchFamily="2" charset="-122"/>
              </a:rPr>
              <a:t>摩西素常将帐棚支搭在</a:t>
            </a:r>
            <a:r>
              <a:rPr lang="zh-CN" altLang="en-US" sz="2400" b="1" dirty="0">
                <a:solidFill>
                  <a:srgbClr val="FF0000"/>
                </a:solidFill>
                <a:latin typeface="DengXian" panose="02010600030101010101" pitchFamily="2" charset="-122"/>
                <a:ea typeface="DengXian" panose="02010600030101010101" pitchFamily="2" charset="-122"/>
              </a:rPr>
              <a:t>营外</a:t>
            </a:r>
            <a:r>
              <a:rPr lang="zh-CN" altLang="en-US" sz="2400" b="1" dirty="0">
                <a:latin typeface="DengXian" panose="02010600030101010101" pitchFamily="2" charset="-122"/>
                <a:ea typeface="DengXian" panose="02010600030101010101" pitchFamily="2" charset="-122"/>
              </a:rPr>
              <a:t>，</a:t>
            </a:r>
            <a:r>
              <a:rPr lang="zh-CN" altLang="en-US" sz="2400" b="1" dirty="0">
                <a:solidFill>
                  <a:srgbClr val="FF0000"/>
                </a:solidFill>
                <a:latin typeface="DengXian" panose="02010600030101010101" pitchFamily="2" charset="-122"/>
                <a:ea typeface="DengXian" panose="02010600030101010101" pitchFamily="2" charset="-122"/>
              </a:rPr>
              <a:t>离营却远</a:t>
            </a:r>
            <a:r>
              <a:rPr lang="zh-CN" altLang="en-US" sz="2400" b="1" dirty="0">
                <a:latin typeface="DengXian" panose="02010600030101010101" pitchFamily="2" charset="-122"/>
                <a:ea typeface="DengXian" panose="02010600030101010101" pitchFamily="2" charset="-122"/>
              </a:rPr>
              <a:t>，他称这帐棚为会幕。凡求问耶和华的，就到营外的会幕那里去。</a:t>
            </a:r>
          </a:p>
          <a:p>
            <a:r>
              <a:rPr lang="en-US" altLang="zh-CN" sz="2400" b="1" dirty="0" smtClean="0">
                <a:latin typeface="DengXian" panose="02010600030101010101" pitchFamily="2" charset="-122"/>
                <a:ea typeface="DengXian" panose="02010600030101010101" pitchFamily="2" charset="-122"/>
              </a:rPr>
              <a:t>33:8 </a:t>
            </a:r>
            <a:r>
              <a:rPr lang="zh-CN" altLang="en-US" sz="2400" b="1" dirty="0">
                <a:latin typeface="DengXian" panose="02010600030101010101" pitchFamily="2" charset="-122"/>
                <a:ea typeface="DengXian" panose="02010600030101010101" pitchFamily="2" charset="-122"/>
              </a:rPr>
              <a:t>当摩西出营到会幕去的时候，百姓就都起来，各人站在自己帐棚的门口，望着摩西，直等到他进了会幕。</a:t>
            </a:r>
          </a:p>
          <a:p>
            <a:r>
              <a:rPr lang="en-US" altLang="zh-CN" sz="2400" b="1" dirty="0" smtClean="0">
                <a:latin typeface="DengXian" panose="02010600030101010101" pitchFamily="2" charset="-122"/>
                <a:ea typeface="DengXian" panose="02010600030101010101" pitchFamily="2" charset="-122"/>
              </a:rPr>
              <a:t>33:9 </a:t>
            </a:r>
            <a:r>
              <a:rPr lang="zh-CN" altLang="en-US" sz="2400" b="1" dirty="0">
                <a:latin typeface="DengXian" panose="02010600030101010101" pitchFamily="2" charset="-122"/>
                <a:ea typeface="DengXian" panose="02010600030101010101" pitchFamily="2" charset="-122"/>
              </a:rPr>
              <a:t>摩西进会幕的时候，云柱降下来，立在会幕的门前，耶和华便与摩西说话。</a:t>
            </a:r>
          </a:p>
          <a:p>
            <a:r>
              <a:rPr lang="en-US" altLang="zh-CN" sz="2400" b="1" dirty="0" smtClean="0">
                <a:latin typeface="DengXian" panose="02010600030101010101" pitchFamily="2" charset="-122"/>
                <a:ea typeface="DengXian" panose="02010600030101010101" pitchFamily="2" charset="-122"/>
              </a:rPr>
              <a:t>33:10 </a:t>
            </a:r>
            <a:r>
              <a:rPr lang="zh-CN" altLang="en-US" sz="2400" b="1" dirty="0">
                <a:latin typeface="DengXian" panose="02010600030101010101" pitchFamily="2" charset="-122"/>
                <a:ea typeface="DengXian" panose="02010600030101010101" pitchFamily="2" charset="-122"/>
              </a:rPr>
              <a:t>众百姓看见云柱立在会幕门前，就都起来，各人在自己帐棚的门口下拜。</a:t>
            </a:r>
          </a:p>
          <a:p>
            <a:r>
              <a:rPr lang="en-US" altLang="zh-CN" sz="2400" b="1" dirty="0" smtClean="0">
                <a:latin typeface="DengXian" panose="02010600030101010101" pitchFamily="2" charset="-122"/>
                <a:ea typeface="DengXian" panose="02010600030101010101" pitchFamily="2" charset="-122"/>
              </a:rPr>
              <a:t>33:11 </a:t>
            </a:r>
            <a:r>
              <a:rPr lang="zh-CN" altLang="en-US" sz="2400" b="1" dirty="0">
                <a:latin typeface="DengXian" panose="02010600030101010101" pitchFamily="2" charset="-122"/>
                <a:ea typeface="DengXian" panose="02010600030101010101" pitchFamily="2" charset="-122"/>
              </a:rPr>
              <a:t>耶和华与摩西</a:t>
            </a:r>
            <a:r>
              <a:rPr lang="zh-CN" altLang="en-US" sz="2400" b="1" dirty="0">
                <a:solidFill>
                  <a:srgbClr val="FF0000"/>
                </a:solidFill>
                <a:latin typeface="DengXian" panose="02010600030101010101" pitchFamily="2" charset="-122"/>
                <a:ea typeface="DengXian" panose="02010600030101010101" pitchFamily="2" charset="-122"/>
              </a:rPr>
              <a:t>面对面说话</a:t>
            </a:r>
            <a:r>
              <a:rPr lang="zh-CN" altLang="en-US" sz="2400" b="1" dirty="0">
                <a:latin typeface="DengXian" panose="02010600030101010101" pitchFamily="2" charset="-122"/>
                <a:ea typeface="DengXian" panose="02010600030101010101" pitchFamily="2" charset="-122"/>
              </a:rPr>
              <a:t>，好像人与朋友说话一般。摩西转到营里去，惟有他的帮手，一个少年人嫩的儿子约书亚，不离开会幕。</a:t>
            </a:r>
          </a:p>
        </p:txBody>
      </p:sp>
    </p:spTree>
    <p:extLst>
      <p:ext uri="{BB962C8B-B14F-4D97-AF65-F5344CB8AC3E}">
        <p14:creationId xmlns:p14="http://schemas.microsoft.com/office/powerpoint/2010/main" val="4816829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摩西的代求</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400" b="1" dirty="0" smtClean="0">
                <a:latin typeface="DengXian" panose="02010600030101010101" pitchFamily="2" charset="-122"/>
                <a:ea typeface="DengXian" panose="02010600030101010101" pitchFamily="2" charset="-122"/>
              </a:rPr>
              <a:t>33:12 </a:t>
            </a:r>
            <a:r>
              <a:rPr lang="zh-CN" altLang="en-US" sz="2400" b="1" dirty="0">
                <a:latin typeface="DengXian" panose="02010600030101010101" pitchFamily="2" charset="-122"/>
                <a:ea typeface="DengXian" panose="02010600030101010101" pitchFamily="2" charset="-122"/>
              </a:rPr>
              <a:t>摩西对耶和华说，你吩咐我说，将这百姓领上去，却没有叫我知道你要打发谁与我同去，只说，我按你的名认识你，你在我眼前也蒙了恩。</a:t>
            </a:r>
          </a:p>
          <a:p>
            <a:r>
              <a:rPr lang="en-US" altLang="zh-CN" sz="2400" b="1" dirty="0" smtClean="0">
                <a:latin typeface="DengXian" panose="02010600030101010101" pitchFamily="2" charset="-122"/>
                <a:ea typeface="DengXian" panose="02010600030101010101" pitchFamily="2" charset="-122"/>
              </a:rPr>
              <a:t>33:13 </a:t>
            </a:r>
            <a:r>
              <a:rPr lang="zh-CN" altLang="en-US" sz="2400" b="1" dirty="0">
                <a:latin typeface="DengXian" panose="02010600030101010101" pitchFamily="2" charset="-122"/>
                <a:ea typeface="DengXian" panose="02010600030101010101" pitchFamily="2" charset="-122"/>
              </a:rPr>
              <a:t>我如今若在你眼前蒙恩，求你将</a:t>
            </a:r>
            <a:r>
              <a:rPr lang="zh-CN" altLang="en-US" sz="2400" b="1" dirty="0">
                <a:solidFill>
                  <a:srgbClr val="FF0000"/>
                </a:solidFill>
                <a:latin typeface="DengXian" panose="02010600030101010101" pitchFamily="2" charset="-122"/>
                <a:ea typeface="DengXian" panose="02010600030101010101" pitchFamily="2" charset="-122"/>
              </a:rPr>
              <a:t>你的道</a:t>
            </a:r>
            <a:r>
              <a:rPr lang="zh-CN" altLang="en-US" sz="2400" b="1" dirty="0">
                <a:latin typeface="DengXian" panose="02010600030101010101" pitchFamily="2" charset="-122"/>
                <a:ea typeface="DengXian" panose="02010600030101010101" pitchFamily="2" charset="-122"/>
              </a:rPr>
              <a:t>指示我，使我可以认识你，好在你眼前蒙恩。求你想到这民是你的民。</a:t>
            </a:r>
          </a:p>
          <a:p>
            <a:r>
              <a:rPr lang="en-US" altLang="zh-CN" sz="2400" b="1" dirty="0" smtClean="0">
                <a:latin typeface="DengXian" panose="02010600030101010101" pitchFamily="2" charset="-122"/>
                <a:ea typeface="DengXian" panose="02010600030101010101" pitchFamily="2" charset="-122"/>
              </a:rPr>
              <a:t>33:14 </a:t>
            </a:r>
            <a:r>
              <a:rPr lang="zh-CN" altLang="en-US" sz="2400" b="1" dirty="0">
                <a:latin typeface="DengXian" panose="02010600030101010101" pitchFamily="2" charset="-122"/>
                <a:ea typeface="DengXian" panose="02010600030101010101" pitchFamily="2" charset="-122"/>
              </a:rPr>
              <a:t>耶和华说，</a:t>
            </a:r>
            <a:r>
              <a:rPr lang="zh-CN" altLang="en-US" sz="2400" b="1" dirty="0">
                <a:solidFill>
                  <a:srgbClr val="FF0000"/>
                </a:solidFill>
                <a:latin typeface="DengXian" panose="02010600030101010101" pitchFamily="2" charset="-122"/>
                <a:ea typeface="DengXian" panose="02010600030101010101" pitchFamily="2" charset="-122"/>
              </a:rPr>
              <a:t>我必亲自和你同去</a:t>
            </a:r>
            <a:r>
              <a:rPr lang="zh-CN" altLang="en-US" sz="2400" b="1" dirty="0">
                <a:latin typeface="DengXian" panose="02010600030101010101" pitchFamily="2" charset="-122"/>
                <a:ea typeface="DengXian" panose="02010600030101010101" pitchFamily="2" charset="-122"/>
              </a:rPr>
              <a:t>，使你得安息。</a:t>
            </a:r>
          </a:p>
          <a:p>
            <a:r>
              <a:rPr lang="en-US" altLang="zh-CN" sz="2400" b="1" dirty="0" smtClean="0">
                <a:latin typeface="DengXian" panose="02010600030101010101" pitchFamily="2" charset="-122"/>
                <a:ea typeface="DengXian" panose="02010600030101010101" pitchFamily="2" charset="-122"/>
              </a:rPr>
              <a:t>33:15 </a:t>
            </a:r>
            <a:r>
              <a:rPr lang="zh-CN" altLang="en-US" sz="2400" b="1" dirty="0">
                <a:latin typeface="DengXian" panose="02010600030101010101" pitchFamily="2" charset="-122"/>
                <a:ea typeface="DengXian" panose="02010600030101010101" pitchFamily="2" charset="-122"/>
              </a:rPr>
              <a:t>摩西说，你若不亲自和我同去，就不要把我们从这里领上去。</a:t>
            </a:r>
          </a:p>
          <a:p>
            <a:r>
              <a:rPr lang="en-US" altLang="zh-CN" sz="2400" b="1" dirty="0" smtClean="0">
                <a:latin typeface="DengXian" panose="02010600030101010101" pitchFamily="2" charset="-122"/>
                <a:ea typeface="DengXian" panose="02010600030101010101" pitchFamily="2" charset="-122"/>
              </a:rPr>
              <a:t>33:16 </a:t>
            </a:r>
            <a:r>
              <a:rPr lang="zh-CN" altLang="en-US" sz="2400" b="1" dirty="0">
                <a:latin typeface="DengXian" panose="02010600030101010101" pitchFamily="2" charset="-122"/>
                <a:ea typeface="DengXian" panose="02010600030101010101" pitchFamily="2" charset="-122"/>
              </a:rPr>
              <a:t>人在何事上得以知道我和你的百姓在你眼前蒙恩呢？岂不是因你</a:t>
            </a:r>
            <a:r>
              <a:rPr lang="zh-CN" altLang="en-US" sz="2400" b="1" dirty="0">
                <a:solidFill>
                  <a:srgbClr val="FF0000"/>
                </a:solidFill>
                <a:latin typeface="DengXian" panose="02010600030101010101" pitchFamily="2" charset="-122"/>
                <a:ea typeface="DengXian" panose="02010600030101010101" pitchFamily="2" charset="-122"/>
              </a:rPr>
              <a:t>与我们同去</a:t>
            </a:r>
            <a:r>
              <a:rPr lang="zh-CN" altLang="en-US" sz="2400" b="1" dirty="0">
                <a:latin typeface="DengXian" panose="02010600030101010101" pitchFamily="2" charset="-122"/>
                <a:ea typeface="DengXian" panose="02010600030101010101" pitchFamily="2" charset="-122"/>
              </a:rPr>
              <a:t>，使我和你的百姓与地上的万民有分别吗？</a:t>
            </a:r>
          </a:p>
          <a:p>
            <a:r>
              <a:rPr lang="en-US" altLang="zh-CN" sz="2400" b="1" dirty="0" smtClean="0">
                <a:latin typeface="DengXian" panose="02010600030101010101" pitchFamily="2" charset="-122"/>
                <a:ea typeface="DengXian" panose="02010600030101010101" pitchFamily="2" charset="-122"/>
              </a:rPr>
              <a:t>33:17 </a:t>
            </a:r>
            <a:r>
              <a:rPr lang="zh-CN" altLang="en-US" sz="2400" b="1" dirty="0">
                <a:latin typeface="DengXian" panose="02010600030101010101" pitchFamily="2" charset="-122"/>
                <a:ea typeface="DengXian" panose="02010600030101010101" pitchFamily="2" charset="-122"/>
              </a:rPr>
              <a:t>耶和华对摩西说，你这所求的我也要行，</a:t>
            </a:r>
            <a:r>
              <a:rPr lang="zh-CN" altLang="en-US" sz="2400" b="1" dirty="0">
                <a:solidFill>
                  <a:srgbClr val="FF0000"/>
                </a:solidFill>
                <a:latin typeface="DengXian" panose="02010600030101010101" pitchFamily="2" charset="-122"/>
                <a:ea typeface="DengXian" panose="02010600030101010101" pitchFamily="2" charset="-122"/>
              </a:rPr>
              <a:t>因为你在我眼前蒙了恩</a:t>
            </a:r>
            <a:r>
              <a:rPr lang="zh-CN" altLang="en-US" sz="2400" b="1" dirty="0">
                <a:latin typeface="DengXian" panose="02010600030101010101" pitchFamily="2" charset="-122"/>
                <a:ea typeface="DengXian" panose="02010600030101010101" pitchFamily="2" charset="-122"/>
              </a:rPr>
              <a:t>，并且我按你的名认识你。</a:t>
            </a:r>
          </a:p>
        </p:txBody>
      </p:sp>
    </p:spTree>
    <p:extLst>
      <p:ext uri="{BB962C8B-B14F-4D97-AF65-F5344CB8AC3E}">
        <p14:creationId xmlns:p14="http://schemas.microsoft.com/office/powerpoint/2010/main" val="28420051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神的荣耀</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400" b="1" dirty="0" smtClean="0">
                <a:latin typeface="DengXian" panose="02010600030101010101" pitchFamily="2" charset="-122"/>
                <a:ea typeface="DengXian" panose="02010600030101010101" pitchFamily="2" charset="-122"/>
              </a:rPr>
              <a:t>33:18 </a:t>
            </a:r>
            <a:r>
              <a:rPr lang="zh-CN" altLang="en-US" sz="2400" b="1" dirty="0">
                <a:latin typeface="DengXian" panose="02010600030101010101" pitchFamily="2" charset="-122"/>
                <a:ea typeface="DengXian" panose="02010600030101010101" pitchFamily="2" charset="-122"/>
              </a:rPr>
              <a:t>摩西说，</a:t>
            </a:r>
            <a:r>
              <a:rPr lang="zh-CN" altLang="en-US" sz="2400" b="1" dirty="0">
                <a:solidFill>
                  <a:srgbClr val="FF0000"/>
                </a:solidFill>
                <a:latin typeface="DengXian" panose="02010600030101010101" pitchFamily="2" charset="-122"/>
                <a:ea typeface="DengXian" panose="02010600030101010101" pitchFamily="2" charset="-122"/>
              </a:rPr>
              <a:t>求你显出你的荣耀给我看</a:t>
            </a:r>
            <a:r>
              <a:rPr lang="zh-CN" altLang="en-US" sz="2400" b="1" dirty="0">
                <a:latin typeface="DengXian" panose="02010600030101010101" pitchFamily="2" charset="-122"/>
                <a:ea typeface="DengXian" panose="02010600030101010101" pitchFamily="2" charset="-122"/>
              </a:rPr>
              <a:t>。</a:t>
            </a:r>
          </a:p>
          <a:p>
            <a:r>
              <a:rPr lang="en-US" altLang="zh-CN" sz="2400" b="1" dirty="0" smtClean="0">
                <a:latin typeface="DengXian" panose="02010600030101010101" pitchFamily="2" charset="-122"/>
                <a:ea typeface="DengXian" panose="02010600030101010101" pitchFamily="2" charset="-122"/>
              </a:rPr>
              <a:t>33:19 </a:t>
            </a:r>
            <a:r>
              <a:rPr lang="zh-CN" altLang="en-US" sz="2400" b="1" dirty="0">
                <a:latin typeface="DengXian" panose="02010600030101010101" pitchFamily="2" charset="-122"/>
                <a:ea typeface="DengXian" panose="02010600030101010101" pitchFamily="2" charset="-122"/>
              </a:rPr>
              <a:t>耶和华说，</a:t>
            </a:r>
            <a:r>
              <a:rPr lang="zh-CN" altLang="en-US" sz="2400" b="1" dirty="0">
                <a:solidFill>
                  <a:srgbClr val="FF0000"/>
                </a:solidFill>
                <a:latin typeface="DengXian" panose="02010600030101010101" pitchFamily="2" charset="-122"/>
                <a:ea typeface="DengXian" panose="02010600030101010101" pitchFamily="2" charset="-122"/>
              </a:rPr>
              <a:t>我要显我一切的恩慈</a:t>
            </a:r>
            <a:r>
              <a:rPr lang="zh-CN" altLang="en-US" sz="2400" b="1" dirty="0">
                <a:latin typeface="DengXian" panose="02010600030101010101" pitchFamily="2" charset="-122"/>
                <a:ea typeface="DengXian" panose="02010600030101010101" pitchFamily="2" charset="-122"/>
              </a:rPr>
              <a:t>，在你面前经过，</a:t>
            </a:r>
            <a:r>
              <a:rPr lang="zh-CN" altLang="en-US" sz="2400" b="1" dirty="0">
                <a:solidFill>
                  <a:srgbClr val="FF0000"/>
                </a:solidFill>
                <a:latin typeface="DengXian" panose="02010600030101010101" pitchFamily="2" charset="-122"/>
                <a:ea typeface="DengXian" panose="02010600030101010101" pitchFamily="2" charset="-122"/>
              </a:rPr>
              <a:t>宣告我的名</a:t>
            </a:r>
            <a:r>
              <a:rPr lang="zh-CN" altLang="en-US" sz="2400" b="1" dirty="0">
                <a:latin typeface="DengXian" panose="02010600030101010101" pitchFamily="2" charset="-122"/>
                <a:ea typeface="DengXian" panose="02010600030101010101" pitchFamily="2" charset="-122"/>
              </a:rPr>
              <a:t>。</a:t>
            </a:r>
            <a:r>
              <a:rPr lang="zh-CN" altLang="en-US" sz="2400" b="1" dirty="0">
                <a:solidFill>
                  <a:srgbClr val="FF0000"/>
                </a:solidFill>
                <a:latin typeface="DengXian" panose="02010600030101010101" pitchFamily="2" charset="-122"/>
                <a:ea typeface="DengXian" panose="02010600030101010101" pitchFamily="2" charset="-122"/>
              </a:rPr>
              <a:t>我要恩待谁就恩待谁</a:t>
            </a:r>
            <a:r>
              <a:rPr lang="zh-CN" altLang="en-US" sz="2400" b="1" dirty="0">
                <a:latin typeface="DengXian" panose="02010600030101010101" pitchFamily="2" charset="-122"/>
                <a:ea typeface="DengXian" panose="02010600030101010101" pitchFamily="2" charset="-122"/>
              </a:rPr>
              <a:t>，</a:t>
            </a:r>
            <a:r>
              <a:rPr lang="zh-CN" altLang="en-US" sz="2400" b="1" dirty="0">
                <a:solidFill>
                  <a:srgbClr val="FF0000"/>
                </a:solidFill>
                <a:latin typeface="DengXian" panose="02010600030101010101" pitchFamily="2" charset="-122"/>
                <a:ea typeface="DengXian" panose="02010600030101010101" pitchFamily="2" charset="-122"/>
              </a:rPr>
              <a:t>要怜悯谁就怜悯谁</a:t>
            </a:r>
            <a:r>
              <a:rPr lang="zh-CN" altLang="en-US" sz="2400" b="1" dirty="0">
                <a:latin typeface="DengXian" panose="02010600030101010101" pitchFamily="2" charset="-122"/>
                <a:ea typeface="DengXian" panose="02010600030101010101" pitchFamily="2" charset="-122"/>
              </a:rPr>
              <a:t>，</a:t>
            </a:r>
          </a:p>
          <a:p>
            <a:r>
              <a:rPr lang="en-US" altLang="zh-CN" sz="2400" b="1" dirty="0" smtClean="0">
                <a:latin typeface="DengXian" panose="02010600030101010101" pitchFamily="2" charset="-122"/>
                <a:ea typeface="DengXian" panose="02010600030101010101" pitchFamily="2" charset="-122"/>
              </a:rPr>
              <a:t>33:20 </a:t>
            </a:r>
            <a:r>
              <a:rPr lang="zh-CN" altLang="en-US" sz="2400" b="1" dirty="0">
                <a:latin typeface="DengXian" panose="02010600030101010101" pitchFamily="2" charset="-122"/>
                <a:ea typeface="DengXian" panose="02010600030101010101" pitchFamily="2" charset="-122"/>
              </a:rPr>
              <a:t>又说，你不能看见我的面，因为人见我的面不能存活。</a:t>
            </a:r>
          </a:p>
          <a:p>
            <a:r>
              <a:rPr lang="en-US" altLang="zh-CN" sz="2400" b="1" dirty="0" smtClean="0">
                <a:latin typeface="DengXian" panose="02010600030101010101" pitchFamily="2" charset="-122"/>
                <a:ea typeface="DengXian" panose="02010600030101010101" pitchFamily="2" charset="-122"/>
              </a:rPr>
              <a:t>33:21 </a:t>
            </a:r>
            <a:r>
              <a:rPr lang="zh-CN" altLang="en-US" sz="2400" b="1" dirty="0">
                <a:latin typeface="DengXian" panose="02010600030101010101" pitchFamily="2" charset="-122"/>
                <a:ea typeface="DengXian" panose="02010600030101010101" pitchFamily="2" charset="-122"/>
              </a:rPr>
              <a:t>耶和华说，看哪，在我这里有地方，你要站在磐石上。</a:t>
            </a:r>
          </a:p>
          <a:p>
            <a:r>
              <a:rPr lang="en-US" altLang="zh-CN" sz="2400" b="1" dirty="0" smtClean="0">
                <a:latin typeface="DengXian" panose="02010600030101010101" pitchFamily="2" charset="-122"/>
                <a:ea typeface="DengXian" panose="02010600030101010101" pitchFamily="2" charset="-122"/>
              </a:rPr>
              <a:t>33:22 </a:t>
            </a:r>
            <a:r>
              <a:rPr lang="zh-CN" altLang="en-US" sz="2400" b="1" dirty="0">
                <a:latin typeface="DengXian" panose="02010600030101010101" pitchFamily="2" charset="-122"/>
                <a:ea typeface="DengXian" panose="02010600030101010101" pitchFamily="2" charset="-122"/>
              </a:rPr>
              <a:t>我的荣耀经过的时候，我必将你放在</a:t>
            </a:r>
            <a:r>
              <a:rPr lang="zh-CN" altLang="en-US" sz="2400" b="1" dirty="0">
                <a:solidFill>
                  <a:srgbClr val="FF0000"/>
                </a:solidFill>
                <a:latin typeface="DengXian" panose="02010600030101010101" pitchFamily="2" charset="-122"/>
                <a:ea typeface="DengXian" panose="02010600030101010101" pitchFamily="2" charset="-122"/>
              </a:rPr>
              <a:t>磐石</a:t>
            </a:r>
            <a:r>
              <a:rPr lang="zh-CN" altLang="en-US" sz="2400" b="1" dirty="0">
                <a:latin typeface="DengXian" panose="02010600030101010101" pitchFamily="2" charset="-122"/>
                <a:ea typeface="DengXian" panose="02010600030101010101" pitchFamily="2" charset="-122"/>
              </a:rPr>
              <a:t>穴中，用我的手遮掩你，等我过去，</a:t>
            </a:r>
          </a:p>
          <a:p>
            <a:r>
              <a:rPr lang="en-US" altLang="zh-CN" sz="2400" b="1" dirty="0" smtClean="0">
                <a:latin typeface="DengXian" panose="02010600030101010101" pitchFamily="2" charset="-122"/>
                <a:ea typeface="DengXian" panose="02010600030101010101" pitchFamily="2" charset="-122"/>
              </a:rPr>
              <a:t>33:23 </a:t>
            </a:r>
            <a:r>
              <a:rPr lang="zh-CN" altLang="en-US" sz="2400" b="1" dirty="0">
                <a:latin typeface="DengXian" panose="02010600030101010101" pitchFamily="2" charset="-122"/>
                <a:ea typeface="DengXian" panose="02010600030101010101" pitchFamily="2" charset="-122"/>
              </a:rPr>
              <a:t>然后我要将我的手收回，</a:t>
            </a:r>
            <a:r>
              <a:rPr lang="zh-CN" altLang="en-US" sz="2400" b="1" dirty="0">
                <a:solidFill>
                  <a:srgbClr val="FF0000"/>
                </a:solidFill>
                <a:latin typeface="DengXian" panose="02010600030101010101" pitchFamily="2" charset="-122"/>
                <a:ea typeface="DengXian" panose="02010600030101010101" pitchFamily="2" charset="-122"/>
              </a:rPr>
              <a:t>你就得见我的背</a:t>
            </a:r>
            <a:r>
              <a:rPr lang="zh-CN" altLang="en-US" sz="2400" b="1" dirty="0">
                <a:latin typeface="DengXian" panose="02010600030101010101" pitchFamily="2" charset="-122"/>
                <a:ea typeface="DengXian" panose="02010600030101010101" pitchFamily="2" charset="-122"/>
              </a:rPr>
              <a:t>，却不得见我的面。</a:t>
            </a:r>
          </a:p>
        </p:txBody>
      </p:sp>
    </p:spTree>
    <p:extLst>
      <p:ext uri="{BB962C8B-B14F-4D97-AF65-F5344CB8AC3E}">
        <p14:creationId xmlns:p14="http://schemas.microsoft.com/office/powerpoint/2010/main" val="3689947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altLang="zh-TW" sz="4800" b="1" dirty="0">
                <a:solidFill>
                  <a:srgbClr val="FF0000"/>
                </a:solidFill>
                <a:latin typeface="DengXian" panose="02010600030101010101" pitchFamily="2" charset="-122"/>
                <a:ea typeface="DengXian" panose="02010600030101010101" pitchFamily="2" charset="-122"/>
              </a:rPr>
              <a:t>32</a:t>
            </a:r>
            <a:r>
              <a:rPr lang="zh-TW" altLang="en-US" sz="4800" b="1" dirty="0">
                <a:solidFill>
                  <a:srgbClr val="FF0000"/>
                </a:solidFill>
                <a:latin typeface="DengXian" panose="02010600030101010101" pitchFamily="2" charset="-122"/>
                <a:ea typeface="DengXian" panose="02010600030101010101" pitchFamily="2" charset="-122"/>
              </a:rPr>
              <a:t>章</a:t>
            </a:r>
            <a:r>
              <a:rPr lang="en-US" altLang="zh-TW" sz="4800" b="1" dirty="0">
                <a:solidFill>
                  <a:srgbClr val="FF0000"/>
                </a:solidFill>
                <a:latin typeface="DengXian" panose="02010600030101010101" pitchFamily="2" charset="-122"/>
                <a:ea typeface="DengXian" panose="02010600030101010101" pitchFamily="2" charset="-122"/>
              </a:rPr>
              <a:t>-34</a:t>
            </a:r>
            <a:r>
              <a:rPr lang="zh-TW" altLang="en-US" sz="4800" b="1" dirty="0">
                <a:solidFill>
                  <a:srgbClr val="FF0000"/>
                </a:solidFill>
                <a:latin typeface="DengXian" panose="02010600030101010101" pitchFamily="2" charset="-122"/>
                <a:ea typeface="DengXian" panose="02010600030101010101" pitchFamily="2" charset="-122"/>
              </a:rPr>
              <a:t>章概論</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334000"/>
          </a:xfrm>
        </p:spPr>
        <p:txBody>
          <a:bodyPr>
            <a:noAutofit/>
          </a:bodyPr>
          <a:lstStyle/>
          <a:p>
            <a:r>
              <a:rPr lang="zh-TW" altLang="en-US" sz="3600" b="1" dirty="0">
                <a:latin typeface="DengXian" panose="02010600030101010101" pitchFamily="2" charset="-122"/>
                <a:ea typeface="DengXian" panose="02010600030101010101" pitchFamily="2" charset="-122"/>
              </a:rPr>
              <a:t>金牛</a:t>
            </a:r>
            <a:r>
              <a:rPr lang="zh-TW" altLang="en-US" sz="3600" b="1" dirty="0" smtClean="0">
                <a:latin typeface="DengXian" panose="02010600030101010101" pitchFamily="2" charset="-122"/>
                <a:ea typeface="DengXian" panose="02010600030101010101" pitchFamily="2" charset="-122"/>
              </a:rPr>
              <a:t>犢</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32</a:t>
            </a:r>
            <a:r>
              <a:rPr lang="zh-CN" altLang="en-US" sz="3600" b="1" dirty="0" smtClean="0">
                <a:latin typeface="DengXian" panose="02010600030101010101" pitchFamily="2" charset="-122"/>
                <a:ea typeface="DengXian" panose="02010600030101010101" pitchFamily="2" charset="-122"/>
              </a:rPr>
              <a:t>章）</a:t>
            </a:r>
            <a:endParaRPr lang="zh-TW" altLang="en-US" sz="3600" b="1" dirty="0">
              <a:latin typeface="DengXian" panose="02010600030101010101" pitchFamily="2" charset="-122"/>
              <a:ea typeface="DengXian" panose="02010600030101010101" pitchFamily="2" charset="-122"/>
            </a:endParaRPr>
          </a:p>
          <a:p>
            <a:r>
              <a:rPr lang="zh-CN" altLang="en-US" sz="3600" b="1" dirty="0">
                <a:latin typeface="DengXian" panose="02010600030101010101" pitchFamily="2" charset="-122"/>
                <a:ea typeface="DengXian" panose="02010600030101010101" pitchFamily="2" charset="-122"/>
              </a:rPr>
              <a:t>关系的恢复（</a:t>
            </a:r>
            <a:r>
              <a:rPr lang="en-US" altLang="zh-CN" sz="3600" b="1" dirty="0" smtClean="0">
                <a:latin typeface="DengXian" panose="02010600030101010101" pitchFamily="2" charset="-122"/>
                <a:ea typeface="DengXian" panose="02010600030101010101" pitchFamily="2" charset="-122"/>
              </a:rPr>
              <a:t>33</a:t>
            </a:r>
            <a:r>
              <a:rPr lang="zh-CN" altLang="en-US" sz="3600" b="1" dirty="0" smtClean="0">
                <a:latin typeface="DengXian" panose="02010600030101010101" pitchFamily="2" charset="-122"/>
                <a:ea typeface="DengXian" panose="02010600030101010101" pitchFamily="2" charset="-122"/>
              </a:rPr>
              <a:t>章）</a:t>
            </a:r>
            <a:endParaRPr lang="en-US" altLang="zh-TW" sz="3600" b="1" dirty="0" smtClean="0">
              <a:latin typeface="DengXian" panose="02010600030101010101" pitchFamily="2" charset="-122"/>
              <a:ea typeface="DengXian" panose="02010600030101010101" pitchFamily="2" charset="-122"/>
            </a:endParaRPr>
          </a:p>
          <a:p>
            <a:r>
              <a:rPr lang="zh-CN" altLang="en-US" sz="3600" b="1" dirty="0">
                <a:solidFill>
                  <a:srgbClr val="FF0000"/>
                </a:solidFill>
                <a:latin typeface="DengXian" panose="02010600030101010101" pitchFamily="2" charset="-122"/>
                <a:ea typeface="DengXian" panose="02010600030101010101" pitchFamily="2" charset="-122"/>
              </a:rPr>
              <a:t>约的回复</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34</a:t>
            </a:r>
            <a:r>
              <a:rPr lang="zh-CN" altLang="en-US" sz="3600" b="1" dirty="0" smtClean="0">
                <a:latin typeface="DengXian" panose="02010600030101010101" pitchFamily="2" charset="-122"/>
                <a:ea typeface="DengXian" panose="02010600030101010101" pitchFamily="2" charset="-122"/>
              </a:rPr>
              <a:t>章）</a:t>
            </a:r>
            <a:endParaRPr lang="zh-TW" altLang="en-US"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5848707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新</a:t>
            </a:r>
            <a:r>
              <a:rPr lang="zh-CN" altLang="en-US" sz="4800" b="1" dirty="0" smtClean="0">
                <a:solidFill>
                  <a:srgbClr val="FF0000"/>
                </a:solidFill>
                <a:latin typeface="DengXian" panose="02010600030101010101" pitchFamily="2" charset="-122"/>
                <a:ea typeface="DengXian" panose="02010600030101010101" pitchFamily="2" charset="-122"/>
              </a:rPr>
              <a:t>法版</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400" b="1" dirty="0" smtClean="0">
                <a:latin typeface="DengXian" panose="02010600030101010101" pitchFamily="2" charset="-122"/>
                <a:ea typeface="DengXian" panose="02010600030101010101" pitchFamily="2" charset="-122"/>
              </a:rPr>
              <a:t>34:1 </a:t>
            </a:r>
            <a:r>
              <a:rPr lang="zh-CN" altLang="en-US" sz="2400" b="1" dirty="0">
                <a:latin typeface="DengXian" panose="02010600030101010101" pitchFamily="2" charset="-122"/>
                <a:ea typeface="DengXian" panose="02010600030101010101" pitchFamily="2" charset="-122"/>
              </a:rPr>
              <a:t>耶和华吩咐摩西说，</a:t>
            </a:r>
            <a:r>
              <a:rPr lang="zh-CN" altLang="en-US" sz="2400" b="1" dirty="0">
                <a:solidFill>
                  <a:srgbClr val="FF0000"/>
                </a:solidFill>
                <a:latin typeface="DengXian" panose="02010600030101010101" pitchFamily="2" charset="-122"/>
                <a:ea typeface="DengXian" panose="02010600030101010101" pitchFamily="2" charset="-122"/>
              </a:rPr>
              <a:t>你要凿出两块石版</a:t>
            </a:r>
            <a:r>
              <a:rPr lang="zh-CN" altLang="en-US" sz="2400" b="1" dirty="0">
                <a:latin typeface="DengXian" panose="02010600030101010101" pitchFamily="2" charset="-122"/>
                <a:ea typeface="DengXian" panose="02010600030101010101" pitchFamily="2" charset="-122"/>
              </a:rPr>
              <a:t>，和先前你摔碎的那版一样，</a:t>
            </a:r>
            <a:r>
              <a:rPr lang="zh-CN" altLang="en-US" sz="2400" b="1" dirty="0">
                <a:solidFill>
                  <a:srgbClr val="FF0000"/>
                </a:solidFill>
                <a:latin typeface="DengXian" panose="02010600030101010101" pitchFamily="2" charset="-122"/>
                <a:ea typeface="DengXian" panose="02010600030101010101" pitchFamily="2" charset="-122"/>
              </a:rPr>
              <a:t>其上的字我要写在这版上</a:t>
            </a:r>
            <a:r>
              <a:rPr lang="zh-CN" altLang="en-US" sz="2400" b="1" dirty="0">
                <a:latin typeface="DengXian" panose="02010600030101010101" pitchFamily="2" charset="-122"/>
                <a:ea typeface="DengXian" panose="02010600030101010101" pitchFamily="2" charset="-122"/>
              </a:rPr>
              <a:t>。</a:t>
            </a:r>
          </a:p>
          <a:p>
            <a:r>
              <a:rPr lang="en-US" altLang="zh-CN" sz="2400" b="1" dirty="0" smtClean="0">
                <a:latin typeface="DengXian" panose="02010600030101010101" pitchFamily="2" charset="-122"/>
                <a:ea typeface="DengXian" panose="02010600030101010101" pitchFamily="2" charset="-122"/>
              </a:rPr>
              <a:t>34:2 </a:t>
            </a:r>
            <a:r>
              <a:rPr lang="zh-CN" altLang="en-US" sz="2400" b="1" dirty="0">
                <a:latin typeface="DengXian" panose="02010600030101010101" pitchFamily="2" charset="-122"/>
                <a:ea typeface="DengXian" panose="02010600030101010101" pitchFamily="2" charset="-122"/>
              </a:rPr>
              <a:t>明日早晨，你要预备好了，上西乃山，在山顶上站在我面前。</a:t>
            </a:r>
          </a:p>
          <a:p>
            <a:r>
              <a:rPr lang="en-US" altLang="zh-CN" sz="2400" b="1" dirty="0" smtClean="0">
                <a:latin typeface="DengXian" panose="02010600030101010101" pitchFamily="2" charset="-122"/>
                <a:ea typeface="DengXian" panose="02010600030101010101" pitchFamily="2" charset="-122"/>
              </a:rPr>
              <a:t>34:3 </a:t>
            </a:r>
            <a:r>
              <a:rPr lang="zh-CN" altLang="en-US" sz="2400" b="1" dirty="0">
                <a:latin typeface="DengXian" panose="02010600030101010101" pitchFamily="2" charset="-122"/>
                <a:ea typeface="DengXian" panose="02010600030101010101" pitchFamily="2" charset="-122"/>
              </a:rPr>
              <a:t>谁也不可和你一同上去，遍山都</a:t>
            </a:r>
            <a:r>
              <a:rPr lang="zh-CN" altLang="en-US" sz="2400" b="1" dirty="0">
                <a:solidFill>
                  <a:srgbClr val="FF0000"/>
                </a:solidFill>
                <a:latin typeface="DengXian" panose="02010600030101010101" pitchFamily="2" charset="-122"/>
                <a:ea typeface="DengXian" panose="02010600030101010101" pitchFamily="2" charset="-122"/>
              </a:rPr>
              <a:t>不可有人</a:t>
            </a:r>
            <a:r>
              <a:rPr lang="zh-CN" altLang="en-US" sz="2400" b="1" dirty="0">
                <a:latin typeface="DengXian" panose="02010600030101010101" pitchFamily="2" charset="-122"/>
                <a:ea typeface="DengXian" panose="02010600030101010101" pitchFamily="2" charset="-122"/>
              </a:rPr>
              <a:t>，在山根也不可叫羊群牛群吃草。</a:t>
            </a:r>
          </a:p>
          <a:p>
            <a:r>
              <a:rPr lang="en-US" altLang="zh-CN" sz="2400" b="1" dirty="0" smtClean="0">
                <a:latin typeface="DengXian" panose="02010600030101010101" pitchFamily="2" charset="-122"/>
                <a:ea typeface="DengXian" panose="02010600030101010101" pitchFamily="2" charset="-122"/>
              </a:rPr>
              <a:t>34:4 </a:t>
            </a:r>
            <a:r>
              <a:rPr lang="zh-CN" altLang="en-US" sz="2400" b="1" dirty="0">
                <a:latin typeface="DengXian" panose="02010600030101010101" pitchFamily="2" charset="-122"/>
                <a:ea typeface="DengXian" panose="02010600030101010101" pitchFamily="2" charset="-122"/>
              </a:rPr>
              <a:t>摩西就凿出两块石版，和先前的一样。清晨起来，照耶和华所吩咐的上西乃山去，手里拿着两块石版。</a:t>
            </a:r>
          </a:p>
        </p:txBody>
      </p:sp>
    </p:spTree>
    <p:extLst>
      <p:ext uri="{BB962C8B-B14F-4D97-AF65-F5344CB8AC3E}">
        <p14:creationId xmlns:p14="http://schemas.microsoft.com/office/powerpoint/2010/main" val="38839485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神荣耀的显现</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400" b="1" dirty="0" smtClean="0">
                <a:latin typeface="DengXian" panose="02010600030101010101" pitchFamily="2" charset="-122"/>
                <a:ea typeface="DengXian" panose="02010600030101010101" pitchFamily="2" charset="-122"/>
              </a:rPr>
              <a:t>34:5 </a:t>
            </a:r>
            <a:r>
              <a:rPr lang="zh-CN" altLang="en-US" sz="2400" b="1" dirty="0">
                <a:latin typeface="DengXian" panose="02010600030101010101" pitchFamily="2" charset="-122"/>
                <a:ea typeface="DengXian" panose="02010600030101010101" pitchFamily="2" charset="-122"/>
              </a:rPr>
              <a:t>耶和华在云中降临，和摩西一同站在那里，</a:t>
            </a:r>
            <a:r>
              <a:rPr lang="zh-CN" altLang="en-US" sz="2400" b="1" dirty="0">
                <a:solidFill>
                  <a:srgbClr val="FF0000"/>
                </a:solidFill>
                <a:latin typeface="DengXian" panose="02010600030101010101" pitchFamily="2" charset="-122"/>
                <a:ea typeface="DengXian" panose="02010600030101010101" pitchFamily="2" charset="-122"/>
              </a:rPr>
              <a:t>宣告耶和华的名</a:t>
            </a:r>
            <a:r>
              <a:rPr lang="zh-CN" altLang="en-US" sz="2400" b="1" dirty="0">
                <a:latin typeface="DengXian" panose="02010600030101010101" pitchFamily="2" charset="-122"/>
                <a:ea typeface="DengXian" panose="02010600030101010101" pitchFamily="2" charset="-122"/>
              </a:rPr>
              <a:t>。</a:t>
            </a:r>
          </a:p>
          <a:p>
            <a:r>
              <a:rPr lang="en-US" altLang="zh-CN" sz="2400" b="1" dirty="0" smtClean="0">
                <a:latin typeface="DengXian" panose="02010600030101010101" pitchFamily="2" charset="-122"/>
                <a:ea typeface="DengXian" panose="02010600030101010101" pitchFamily="2" charset="-122"/>
              </a:rPr>
              <a:t>34:6 </a:t>
            </a:r>
            <a:r>
              <a:rPr lang="zh-CN" altLang="en-US" sz="2400" b="1" dirty="0">
                <a:latin typeface="DengXian" panose="02010600030101010101" pitchFamily="2" charset="-122"/>
                <a:ea typeface="DengXian" panose="02010600030101010101" pitchFamily="2" charset="-122"/>
              </a:rPr>
              <a:t>耶和华在他面前宣告说，</a:t>
            </a:r>
            <a:r>
              <a:rPr lang="zh-CN" altLang="en-US" sz="2400" b="1" dirty="0">
                <a:solidFill>
                  <a:srgbClr val="FF0000"/>
                </a:solidFill>
                <a:latin typeface="DengXian" panose="02010600030101010101" pitchFamily="2" charset="-122"/>
                <a:ea typeface="DengXian" panose="02010600030101010101" pitchFamily="2" charset="-122"/>
              </a:rPr>
              <a:t>耶和华，耶和华，是有怜悯有恩典的神，不轻易发怒，并有丰盛的慈爱和诚实</a:t>
            </a:r>
            <a:r>
              <a:rPr lang="zh-CN" altLang="en-US" sz="2400" b="1" dirty="0">
                <a:latin typeface="DengXian" panose="02010600030101010101" pitchFamily="2" charset="-122"/>
                <a:ea typeface="DengXian" panose="02010600030101010101" pitchFamily="2" charset="-122"/>
              </a:rPr>
              <a:t>。</a:t>
            </a:r>
          </a:p>
          <a:p>
            <a:r>
              <a:rPr lang="en-US" altLang="zh-CN" sz="2400" b="1" dirty="0" smtClean="0">
                <a:latin typeface="DengXian" panose="02010600030101010101" pitchFamily="2" charset="-122"/>
                <a:ea typeface="DengXian" panose="02010600030101010101" pitchFamily="2" charset="-122"/>
              </a:rPr>
              <a:t>34:7 </a:t>
            </a:r>
            <a:r>
              <a:rPr lang="zh-CN" altLang="en-US" sz="2400" b="1" dirty="0">
                <a:latin typeface="DengXian" panose="02010600030101010101" pitchFamily="2" charset="-122"/>
                <a:ea typeface="DengXian" panose="02010600030101010101" pitchFamily="2" charset="-122"/>
              </a:rPr>
              <a:t>为千万人存留慈爱，赦免罪孽，过犯，和罪恶，</a:t>
            </a:r>
            <a:r>
              <a:rPr lang="zh-CN" altLang="en-US" sz="2400" b="1" dirty="0">
                <a:solidFill>
                  <a:srgbClr val="FF0000"/>
                </a:solidFill>
                <a:latin typeface="DengXian" panose="02010600030101010101" pitchFamily="2" charset="-122"/>
                <a:ea typeface="DengXian" panose="02010600030101010101" pitchFamily="2" charset="-122"/>
              </a:rPr>
              <a:t>万不以有罪的为无罪</a:t>
            </a:r>
            <a:r>
              <a:rPr lang="zh-CN" altLang="en-US" sz="2400" b="1" dirty="0">
                <a:latin typeface="DengXian" panose="02010600030101010101" pitchFamily="2" charset="-122"/>
                <a:ea typeface="DengXian" panose="02010600030101010101" pitchFamily="2" charset="-122"/>
              </a:rPr>
              <a:t>，必追讨他的罪，自父及子，直到三，四代。</a:t>
            </a:r>
          </a:p>
        </p:txBody>
      </p:sp>
    </p:spTree>
    <p:extLst>
      <p:ext uri="{BB962C8B-B14F-4D97-AF65-F5344CB8AC3E}">
        <p14:creationId xmlns:p14="http://schemas.microsoft.com/office/powerpoint/2010/main" val="40992635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再一次立约</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400" b="1" dirty="0" smtClean="0">
                <a:latin typeface="DengXian" panose="02010600030101010101" pitchFamily="2" charset="-122"/>
                <a:ea typeface="DengXian" panose="02010600030101010101" pitchFamily="2" charset="-122"/>
              </a:rPr>
              <a:t>34:8 </a:t>
            </a:r>
            <a:r>
              <a:rPr lang="zh-CN" altLang="en-US" sz="2400" b="1" dirty="0">
                <a:latin typeface="DengXian" panose="02010600030101010101" pitchFamily="2" charset="-122"/>
                <a:ea typeface="DengXian" panose="02010600030101010101" pitchFamily="2" charset="-122"/>
              </a:rPr>
              <a:t>摩西急忙伏地下拜，</a:t>
            </a:r>
          </a:p>
          <a:p>
            <a:r>
              <a:rPr lang="en-US" altLang="zh-CN" sz="2400" b="1" dirty="0" smtClean="0">
                <a:latin typeface="DengXian" panose="02010600030101010101" pitchFamily="2" charset="-122"/>
                <a:ea typeface="DengXian" panose="02010600030101010101" pitchFamily="2" charset="-122"/>
              </a:rPr>
              <a:t>34:9 </a:t>
            </a:r>
            <a:r>
              <a:rPr lang="zh-CN" altLang="en-US" sz="2400" b="1" dirty="0">
                <a:latin typeface="DengXian" panose="02010600030101010101" pitchFamily="2" charset="-122"/>
                <a:ea typeface="DengXian" panose="02010600030101010101" pitchFamily="2" charset="-122"/>
              </a:rPr>
              <a:t>说，主阿，我若在你眼前蒙恩，求你在我们中间</a:t>
            </a:r>
            <a:r>
              <a:rPr lang="zh-CN" altLang="en-US" sz="2400" b="1" dirty="0">
                <a:solidFill>
                  <a:srgbClr val="FF0000"/>
                </a:solidFill>
                <a:latin typeface="DengXian" panose="02010600030101010101" pitchFamily="2" charset="-122"/>
                <a:ea typeface="DengXian" panose="02010600030101010101" pitchFamily="2" charset="-122"/>
              </a:rPr>
              <a:t>同行</a:t>
            </a:r>
            <a:r>
              <a:rPr lang="zh-CN" altLang="en-US" sz="2400" b="1" dirty="0">
                <a:latin typeface="DengXian" panose="02010600030101010101" pitchFamily="2" charset="-122"/>
                <a:ea typeface="DengXian" panose="02010600030101010101" pitchFamily="2" charset="-122"/>
              </a:rPr>
              <a:t>，因为这是硬着颈项的百姓。又求你</a:t>
            </a:r>
            <a:r>
              <a:rPr lang="zh-CN" altLang="en-US" sz="2400" b="1" dirty="0">
                <a:solidFill>
                  <a:srgbClr val="FF0000"/>
                </a:solidFill>
                <a:latin typeface="DengXian" panose="02010600030101010101" pitchFamily="2" charset="-122"/>
                <a:ea typeface="DengXian" panose="02010600030101010101" pitchFamily="2" charset="-122"/>
              </a:rPr>
              <a:t>赦免</a:t>
            </a:r>
            <a:r>
              <a:rPr lang="zh-CN" altLang="en-US" sz="2400" b="1" dirty="0">
                <a:latin typeface="DengXian" panose="02010600030101010101" pitchFamily="2" charset="-122"/>
                <a:ea typeface="DengXian" panose="02010600030101010101" pitchFamily="2" charset="-122"/>
              </a:rPr>
              <a:t>我们的</a:t>
            </a:r>
            <a:r>
              <a:rPr lang="zh-CN" altLang="en-US" sz="2400" b="1" dirty="0">
                <a:solidFill>
                  <a:srgbClr val="FF0000"/>
                </a:solidFill>
                <a:latin typeface="DengXian" panose="02010600030101010101" pitchFamily="2" charset="-122"/>
                <a:ea typeface="DengXian" panose="02010600030101010101" pitchFamily="2" charset="-122"/>
              </a:rPr>
              <a:t>罪孽</a:t>
            </a:r>
            <a:r>
              <a:rPr lang="zh-CN" altLang="en-US" sz="2400" b="1" dirty="0">
                <a:latin typeface="DengXian" panose="02010600030101010101" pitchFamily="2" charset="-122"/>
                <a:ea typeface="DengXian" panose="02010600030101010101" pitchFamily="2" charset="-122"/>
              </a:rPr>
              <a:t>和</a:t>
            </a:r>
            <a:r>
              <a:rPr lang="zh-CN" altLang="en-US" sz="2400" b="1" dirty="0">
                <a:solidFill>
                  <a:srgbClr val="FF0000"/>
                </a:solidFill>
                <a:latin typeface="DengXian" panose="02010600030101010101" pitchFamily="2" charset="-122"/>
                <a:ea typeface="DengXian" panose="02010600030101010101" pitchFamily="2" charset="-122"/>
              </a:rPr>
              <a:t>罪恶</a:t>
            </a:r>
            <a:r>
              <a:rPr lang="zh-CN" altLang="en-US" sz="2400" b="1" dirty="0">
                <a:latin typeface="DengXian" panose="02010600030101010101" pitchFamily="2" charset="-122"/>
                <a:ea typeface="DengXian" panose="02010600030101010101" pitchFamily="2" charset="-122"/>
              </a:rPr>
              <a:t>，以我们为你的产业。</a:t>
            </a:r>
          </a:p>
          <a:p>
            <a:r>
              <a:rPr lang="en-US" altLang="zh-CN" sz="2400" b="1" dirty="0" smtClean="0">
                <a:latin typeface="DengXian" panose="02010600030101010101" pitchFamily="2" charset="-122"/>
                <a:ea typeface="DengXian" panose="02010600030101010101" pitchFamily="2" charset="-122"/>
              </a:rPr>
              <a:t>34:10 </a:t>
            </a:r>
            <a:r>
              <a:rPr lang="zh-CN" altLang="en-US" sz="2400" b="1" dirty="0">
                <a:latin typeface="DengXian" panose="02010600030101010101" pitchFamily="2" charset="-122"/>
                <a:ea typeface="DengXian" panose="02010600030101010101" pitchFamily="2" charset="-122"/>
              </a:rPr>
              <a:t>耶和华说，我要</a:t>
            </a:r>
            <a:r>
              <a:rPr lang="zh-CN" altLang="en-US" sz="2400" b="1" dirty="0">
                <a:solidFill>
                  <a:srgbClr val="FF0000"/>
                </a:solidFill>
                <a:latin typeface="DengXian" panose="02010600030101010101" pitchFamily="2" charset="-122"/>
                <a:ea typeface="DengXian" panose="02010600030101010101" pitchFamily="2" charset="-122"/>
              </a:rPr>
              <a:t>立约</a:t>
            </a:r>
            <a:r>
              <a:rPr lang="zh-CN" altLang="en-US" sz="2400" b="1" dirty="0">
                <a:latin typeface="DengXian" panose="02010600030101010101" pitchFamily="2" charset="-122"/>
                <a:ea typeface="DengXian" panose="02010600030101010101" pitchFamily="2" charset="-122"/>
              </a:rPr>
              <a:t>，要在百姓面前行奇妙的事，是在遍地万国中所未曾行的。在你四围的外邦人就要看见</a:t>
            </a:r>
            <a:r>
              <a:rPr lang="zh-CN" altLang="en-US" sz="2400" b="1" dirty="0">
                <a:solidFill>
                  <a:srgbClr val="FF0000"/>
                </a:solidFill>
                <a:latin typeface="DengXian" panose="02010600030101010101" pitchFamily="2" charset="-122"/>
                <a:ea typeface="DengXian" panose="02010600030101010101" pitchFamily="2" charset="-122"/>
              </a:rPr>
              <a:t>耶和华的作为</a:t>
            </a:r>
            <a:r>
              <a:rPr lang="zh-CN" altLang="en-US" sz="2400" b="1" dirty="0">
                <a:latin typeface="DengXian" panose="02010600030101010101" pitchFamily="2" charset="-122"/>
                <a:ea typeface="DengXian" panose="02010600030101010101" pitchFamily="2" charset="-122"/>
              </a:rPr>
              <a:t>，因我向你所行的是可畏惧的事。</a:t>
            </a:r>
          </a:p>
        </p:txBody>
      </p:sp>
    </p:spTree>
    <p:extLst>
      <p:ext uri="{BB962C8B-B14F-4D97-AF65-F5344CB8AC3E}">
        <p14:creationId xmlns:p14="http://schemas.microsoft.com/office/powerpoint/2010/main" val="39120823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不可敬拜别神</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400" b="1" dirty="0" smtClean="0">
                <a:latin typeface="DengXian" panose="02010600030101010101" pitchFamily="2" charset="-122"/>
                <a:ea typeface="DengXian" panose="02010600030101010101" pitchFamily="2" charset="-122"/>
              </a:rPr>
              <a:t>34:11 </a:t>
            </a:r>
            <a:r>
              <a:rPr lang="zh-CN" altLang="en-US" sz="2400" b="1" dirty="0">
                <a:latin typeface="DengXian" panose="02010600030101010101" pitchFamily="2" charset="-122"/>
                <a:ea typeface="DengXian" panose="02010600030101010101" pitchFamily="2" charset="-122"/>
              </a:rPr>
              <a:t>我今天所吩咐你的，你要谨守。我要从你面前撵出亚摩利人，迦南人，赫人，比利洗人，希未人，耶布斯人。</a:t>
            </a:r>
          </a:p>
          <a:p>
            <a:r>
              <a:rPr lang="en-US" altLang="zh-CN" sz="2400" b="1" dirty="0" smtClean="0">
                <a:latin typeface="DengXian" panose="02010600030101010101" pitchFamily="2" charset="-122"/>
                <a:ea typeface="DengXian" panose="02010600030101010101" pitchFamily="2" charset="-122"/>
              </a:rPr>
              <a:t>34:12 </a:t>
            </a:r>
            <a:r>
              <a:rPr lang="zh-CN" altLang="en-US" sz="2400" b="1" dirty="0">
                <a:latin typeface="DengXian" panose="02010600030101010101" pitchFamily="2" charset="-122"/>
                <a:ea typeface="DengXian" panose="02010600030101010101" pitchFamily="2" charset="-122"/>
              </a:rPr>
              <a:t>你要谨慎，</a:t>
            </a:r>
            <a:r>
              <a:rPr lang="zh-CN" altLang="en-US" sz="2400" b="1" dirty="0">
                <a:solidFill>
                  <a:srgbClr val="FF0000"/>
                </a:solidFill>
                <a:latin typeface="DengXian" panose="02010600030101010101" pitchFamily="2" charset="-122"/>
                <a:ea typeface="DengXian" panose="02010600030101010101" pitchFamily="2" charset="-122"/>
              </a:rPr>
              <a:t>不可与</a:t>
            </a:r>
            <a:r>
              <a:rPr lang="zh-CN" altLang="en-US" sz="2400" b="1" dirty="0">
                <a:latin typeface="DengXian" panose="02010600030101010101" pitchFamily="2" charset="-122"/>
                <a:ea typeface="DengXian" panose="02010600030101010101" pitchFamily="2" charset="-122"/>
              </a:rPr>
              <a:t>你所去</a:t>
            </a:r>
            <a:r>
              <a:rPr lang="zh-CN" altLang="en-US" sz="2400" b="1" dirty="0">
                <a:solidFill>
                  <a:srgbClr val="FF0000"/>
                </a:solidFill>
                <a:latin typeface="DengXian" panose="02010600030101010101" pitchFamily="2" charset="-122"/>
                <a:ea typeface="DengXian" panose="02010600030101010101" pitchFamily="2" charset="-122"/>
              </a:rPr>
              <a:t>那地的居民立约</a:t>
            </a:r>
            <a:r>
              <a:rPr lang="zh-CN" altLang="en-US" sz="2400" b="1" dirty="0">
                <a:latin typeface="DengXian" panose="02010600030101010101" pitchFamily="2" charset="-122"/>
                <a:ea typeface="DengXian" panose="02010600030101010101" pitchFamily="2" charset="-122"/>
              </a:rPr>
              <a:t>，恐怕成为你们中间的网罗，</a:t>
            </a:r>
          </a:p>
          <a:p>
            <a:r>
              <a:rPr lang="en-US" altLang="zh-CN" sz="2400" b="1" dirty="0" smtClean="0">
                <a:latin typeface="DengXian" panose="02010600030101010101" pitchFamily="2" charset="-122"/>
                <a:ea typeface="DengXian" panose="02010600030101010101" pitchFamily="2" charset="-122"/>
              </a:rPr>
              <a:t>34:13 </a:t>
            </a:r>
            <a:r>
              <a:rPr lang="zh-CN" altLang="en-US" sz="2400" b="1" dirty="0">
                <a:latin typeface="DengXian" panose="02010600030101010101" pitchFamily="2" charset="-122"/>
                <a:ea typeface="DengXian" panose="02010600030101010101" pitchFamily="2" charset="-122"/>
              </a:rPr>
              <a:t>却要拆毁他们的祭坛，打碎他们的柱像，砍下他们的木偶。</a:t>
            </a:r>
          </a:p>
          <a:p>
            <a:r>
              <a:rPr lang="en-US" altLang="zh-CN" sz="2400" b="1" dirty="0" smtClean="0">
                <a:latin typeface="DengXian" panose="02010600030101010101" pitchFamily="2" charset="-122"/>
                <a:ea typeface="DengXian" panose="02010600030101010101" pitchFamily="2" charset="-122"/>
              </a:rPr>
              <a:t>34:14 </a:t>
            </a:r>
            <a:r>
              <a:rPr lang="zh-CN" altLang="en-US" sz="2400" b="1" dirty="0">
                <a:solidFill>
                  <a:srgbClr val="FF0000"/>
                </a:solidFill>
                <a:latin typeface="DengXian" panose="02010600030101010101" pitchFamily="2" charset="-122"/>
                <a:ea typeface="DengXian" panose="02010600030101010101" pitchFamily="2" charset="-122"/>
              </a:rPr>
              <a:t>不可敬拜别神</a:t>
            </a:r>
            <a:r>
              <a:rPr lang="zh-CN" altLang="en-US" sz="2400" b="1" dirty="0">
                <a:latin typeface="DengXian" panose="02010600030101010101" pitchFamily="2" charset="-122"/>
                <a:ea typeface="DengXian" panose="02010600030101010101" pitchFamily="2" charset="-122"/>
              </a:rPr>
              <a:t>，因为耶和华是忌邪的神，名为忌邪者。</a:t>
            </a:r>
          </a:p>
          <a:p>
            <a:r>
              <a:rPr lang="en-US" altLang="zh-CN" sz="2400" b="1" dirty="0" smtClean="0">
                <a:latin typeface="DengXian" panose="02010600030101010101" pitchFamily="2" charset="-122"/>
                <a:ea typeface="DengXian" panose="02010600030101010101" pitchFamily="2" charset="-122"/>
              </a:rPr>
              <a:t>34:15 </a:t>
            </a:r>
            <a:r>
              <a:rPr lang="zh-CN" altLang="en-US" sz="2400" b="1" dirty="0">
                <a:latin typeface="DengXian" panose="02010600030101010101" pitchFamily="2" charset="-122"/>
                <a:ea typeface="DengXian" panose="02010600030101010101" pitchFamily="2" charset="-122"/>
              </a:rPr>
              <a:t>只怕你与那地的居民立约，百姓随从他们的神，就行邪淫，祭祀他们的神，有人叫你，你便吃他的祭物，</a:t>
            </a:r>
          </a:p>
          <a:p>
            <a:r>
              <a:rPr lang="en-US" altLang="zh-CN" sz="2400" b="1" dirty="0" smtClean="0">
                <a:latin typeface="DengXian" panose="02010600030101010101" pitchFamily="2" charset="-122"/>
                <a:ea typeface="DengXian" panose="02010600030101010101" pitchFamily="2" charset="-122"/>
              </a:rPr>
              <a:t>34:16 </a:t>
            </a:r>
            <a:r>
              <a:rPr lang="zh-CN" altLang="en-US" sz="2400" b="1" dirty="0">
                <a:latin typeface="DengXian" panose="02010600030101010101" pitchFamily="2" charset="-122"/>
                <a:ea typeface="DengXian" panose="02010600030101010101" pitchFamily="2" charset="-122"/>
              </a:rPr>
              <a:t>又为你的儿子娶他们的女儿为妻，他们的女儿随从他们的神，就行邪淫，使你的儿子也随从他们的神行邪淫</a:t>
            </a:r>
            <a:r>
              <a:rPr lang="zh-CN" altLang="en-US" sz="2400" b="1" dirty="0" smtClean="0">
                <a:latin typeface="DengXian" panose="02010600030101010101" pitchFamily="2" charset="-122"/>
                <a:ea typeface="DengXian" panose="02010600030101010101" pitchFamily="2" charset="-122"/>
              </a:rPr>
              <a:t>。</a:t>
            </a:r>
            <a:endParaRPr lang="en-US" altLang="zh-CN" sz="2400" b="1" dirty="0" smtClean="0">
              <a:latin typeface="DengXian" panose="02010600030101010101" pitchFamily="2" charset="-122"/>
              <a:ea typeface="DengXian" panose="02010600030101010101" pitchFamily="2" charset="-122"/>
            </a:endParaRPr>
          </a:p>
          <a:p>
            <a:r>
              <a:rPr lang="en-US" altLang="zh-CN" sz="2400" b="1" dirty="0" smtClean="0">
                <a:latin typeface="DengXian" panose="02010600030101010101" pitchFamily="2" charset="-122"/>
                <a:ea typeface="DengXian" panose="02010600030101010101" pitchFamily="2" charset="-122"/>
              </a:rPr>
              <a:t>34:17 </a:t>
            </a:r>
            <a:r>
              <a:rPr lang="zh-CN" altLang="en-US" sz="2400" b="1" dirty="0">
                <a:latin typeface="DengXian" panose="02010600030101010101" pitchFamily="2" charset="-122"/>
                <a:ea typeface="DengXian" panose="02010600030101010101" pitchFamily="2" charset="-122"/>
              </a:rPr>
              <a:t>不可为自己铸造神像。</a:t>
            </a:r>
          </a:p>
          <a:p>
            <a:endParaRPr lang="zh-CN" altLang="en-US" sz="24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685432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altLang="zh-TW" sz="4800" b="1" dirty="0">
                <a:solidFill>
                  <a:srgbClr val="FF0000"/>
                </a:solidFill>
                <a:latin typeface="DengXian" panose="02010600030101010101" pitchFamily="2" charset="-122"/>
                <a:ea typeface="DengXian" panose="02010600030101010101" pitchFamily="2" charset="-122"/>
              </a:rPr>
              <a:t>32</a:t>
            </a:r>
            <a:r>
              <a:rPr lang="zh-TW" altLang="en-US" sz="4800" b="1" dirty="0">
                <a:solidFill>
                  <a:srgbClr val="FF0000"/>
                </a:solidFill>
                <a:latin typeface="DengXian" panose="02010600030101010101" pitchFamily="2" charset="-122"/>
                <a:ea typeface="DengXian" panose="02010600030101010101" pitchFamily="2" charset="-122"/>
              </a:rPr>
              <a:t>章</a:t>
            </a:r>
            <a:r>
              <a:rPr lang="en-US" altLang="zh-TW" sz="4800" b="1" dirty="0">
                <a:solidFill>
                  <a:srgbClr val="FF0000"/>
                </a:solidFill>
                <a:latin typeface="DengXian" panose="02010600030101010101" pitchFamily="2" charset="-122"/>
                <a:ea typeface="DengXian" panose="02010600030101010101" pitchFamily="2" charset="-122"/>
              </a:rPr>
              <a:t>-34</a:t>
            </a:r>
            <a:r>
              <a:rPr lang="zh-TW" altLang="en-US" sz="4800" b="1" dirty="0">
                <a:solidFill>
                  <a:srgbClr val="FF0000"/>
                </a:solidFill>
                <a:latin typeface="DengXian" panose="02010600030101010101" pitchFamily="2" charset="-122"/>
                <a:ea typeface="DengXian" panose="02010600030101010101" pitchFamily="2" charset="-122"/>
              </a:rPr>
              <a:t>章概論</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334000"/>
          </a:xfrm>
        </p:spPr>
        <p:txBody>
          <a:bodyPr>
            <a:noAutofit/>
          </a:bodyPr>
          <a:lstStyle/>
          <a:p>
            <a:r>
              <a:rPr lang="zh-TW" altLang="en-US" sz="3600" b="1" dirty="0">
                <a:solidFill>
                  <a:srgbClr val="FF0000"/>
                </a:solidFill>
                <a:latin typeface="DengXian" panose="02010600030101010101" pitchFamily="2" charset="-122"/>
                <a:ea typeface="DengXian" panose="02010600030101010101" pitchFamily="2" charset="-122"/>
              </a:rPr>
              <a:t>金牛</a:t>
            </a:r>
            <a:r>
              <a:rPr lang="zh-TW" altLang="en-US" sz="3600" b="1" dirty="0" smtClean="0">
                <a:solidFill>
                  <a:srgbClr val="FF0000"/>
                </a:solidFill>
                <a:latin typeface="DengXian" panose="02010600030101010101" pitchFamily="2" charset="-122"/>
                <a:ea typeface="DengXian" panose="02010600030101010101" pitchFamily="2" charset="-122"/>
              </a:rPr>
              <a:t>犢</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32</a:t>
            </a:r>
            <a:r>
              <a:rPr lang="zh-CN" altLang="en-US" sz="3600" b="1" dirty="0" smtClean="0">
                <a:latin typeface="DengXian" panose="02010600030101010101" pitchFamily="2" charset="-122"/>
                <a:ea typeface="DengXian" panose="02010600030101010101" pitchFamily="2" charset="-122"/>
              </a:rPr>
              <a:t>章）</a:t>
            </a:r>
            <a:endParaRPr lang="zh-TW" altLang="en-US" sz="3600" b="1" dirty="0">
              <a:latin typeface="DengXian" panose="02010600030101010101" pitchFamily="2" charset="-122"/>
              <a:ea typeface="DengXian" panose="02010600030101010101" pitchFamily="2" charset="-122"/>
            </a:endParaRPr>
          </a:p>
          <a:p>
            <a:r>
              <a:rPr lang="zh-CN" altLang="en-US" sz="3600" b="1" dirty="0" smtClean="0">
                <a:latin typeface="DengXian" panose="02010600030101010101" pitchFamily="2" charset="-122"/>
                <a:ea typeface="DengXian" panose="02010600030101010101" pitchFamily="2" charset="-122"/>
              </a:rPr>
              <a:t>关系的恢复（</a:t>
            </a:r>
            <a:r>
              <a:rPr lang="en-US" altLang="zh-CN" sz="3600" b="1" dirty="0" smtClean="0">
                <a:latin typeface="DengXian" panose="02010600030101010101" pitchFamily="2" charset="-122"/>
                <a:ea typeface="DengXian" panose="02010600030101010101" pitchFamily="2" charset="-122"/>
              </a:rPr>
              <a:t>33</a:t>
            </a:r>
            <a:r>
              <a:rPr lang="zh-CN" altLang="en-US" sz="3600" b="1" dirty="0" smtClean="0">
                <a:latin typeface="DengXian" panose="02010600030101010101" pitchFamily="2" charset="-122"/>
                <a:ea typeface="DengXian" panose="02010600030101010101" pitchFamily="2" charset="-122"/>
              </a:rPr>
              <a:t>章）</a:t>
            </a:r>
            <a:endParaRPr lang="en-US" altLang="zh-TW" sz="3600" b="1" dirty="0" smtClean="0">
              <a:latin typeface="DengXian" panose="02010600030101010101" pitchFamily="2" charset="-122"/>
              <a:ea typeface="DengXian" panose="02010600030101010101" pitchFamily="2" charset="-122"/>
            </a:endParaRPr>
          </a:p>
          <a:p>
            <a:r>
              <a:rPr lang="zh-CN" altLang="en-US" sz="3600" b="1" dirty="0" smtClean="0">
                <a:latin typeface="DengXian" panose="02010600030101010101" pitchFamily="2" charset="-122"/>
                <a:ea typeface="DengXian" panose="02010600030101010101" pitchFamily="2" charset="-122"/>
              </a:rPr>
              <a:t>约的回复（</a:t>
            </a:r>
            <a:r>
              <a:rPr lang="en-US" altLang="zh-CN" sz="3600" b="1" dirty="0" smtClean="0">
                <a:latin typeface="DengXian" panose="02010600030101010101" pitchFamily="2" charset="-122"/>
                <a:ea typeface="DengXian" panose="02010600030101010101" pitchFamily="2" charset="-122"/>
              </a:rPr>
              <a:t>34</a:t>
            </a:r>
            <a:r>
              <a:rPr lang="zh-CN" altLang="en-US" sz="3600" b="1" dirty="0" smtClean="0">
                <a:latin typeface="DengXian" panose="02010600030101010101" pitchFamily="2" charset="-122"/>
                <a:ea typeface="DengXian" panose="02010600030101010101" pitchFamily="2" charset="-122"/>
              </a:rPr>
              <a:t>章）</a:t>
            </a:r>
            <a:endParaRPr lang="zh-TW" altLang="en-US"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8792469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要守节和守安息日</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400" b="1" dirty="0" smtClean="0">
                <a:latin typeface="DengXian" panose="02010600030101010101" pitchFamily="2" charset="-122"/>
                <a:ea typeface="DengXian" panose="02010600030101010101" pitchFamily="2" charset="-122"/>
              </a:rPr>
              <a:t>34:18 </a:t>
            </a:r>
            <a:r>
              <a:rPr lang="zh-CN" altLang="en-US" sz="2400" b="1" dirty="0">
                <a:latin typeface="DengXian" panose="02010600030101010101" pitchFamily="2" charset="-122"/>
                <a:ea typeface="DengXian" panose="02010600030101010101" pitchFamily="2" charset="-122"/>
              </a:rPr>
              <a:t>你要</a:t>
            </a:r>
            <a:r>
              <a:rPr lang="zh-CN" altLang="en-US" sz="2400" b="1" dirty="0">
                <a:solidFill>
                  <a:srgbClr val="FF0000"/>
                </a:solidFill>
                <a:latin typeface="DengXian" panose="02010600030101010101" pitchFamily="2" charset="-122"/>
                <a:ea typeface="DengXian" panose="02010600030101010101" pitchFamily="2" charset="-122"/>
              </a:rPr>
              <a:t>守除酵节</a:t>
            </a:r>
            <a:r>
              <a:rPr lang="zh-CN" altLang="en-US" sz="2400" b="1" dirty="0">
                <a:latin typeface="DengXian" panose="02010600030101010101" pitchFamily="2" charset="-122"/>
                <a:ea typeface="DengXian" panose="02010600030101010101" pitchFamily="2" charset="-122"/>
              </a:rPr>
              <a:t>，照我所吩咐你的，在亚笔月内所定的日期吃无酵饼七天，因为你是这亚笔月内出了埃及。</a:t>
            </a:r>
          </a:p>
          <a:p>
            <a:r>
              <a:rPr lang="en-US" altLang="zh-CN" sz="2400" b="1" dirty="0" smtClean="0">
                <a:latin typeface="DengXian" panose="02010600030101010101" pitchFamily="2" charset="-122"/>
                <a:ea typeface="DengXian" panose="02010600030101010101" pitchFamily="2" charset="-122"/>
              </a:rPr>
              <a:t>34:19 </a:t>
            </a:r>
            <a:r>
              <a:rPr lang="zh-CN" altLang="en-US" sz="2400" b="1" dirty="0">
                <a:latin typeface="DengXian" panose="02010600030101010101" pitchFamily="2" charset="-122"/>
                <a:ea typeface="DengXian" panose="02010600030101010101" pitchFamily="2" charset="-122"/>
              </a:rPr>
              <a:t>凡头生的都是我的，一切牲畜头生的，无论是牛是羊，公的都是我的。</a:t>
            </a:r>
          </a:p>
          <a:p>
            <a:r>
              <a:rPr lang="en-US" altLang="zh-CN" sz="2400" b="1" dirty="0" smtClean="0">
                <a:latin typeface="DengXian" panose="02010600030101010101" pitchFamily="2" charset="-122"/>
                <a:ea typeface="DengXian" panose="02010600030101010101" pitchFamily="2" charset="-122"/>
              </a:rPr>
              <a:t>34:20 </a:t>
            </a:r>
            <a:r>
              <a:rPr lang="zh-CN" altLang="en-US" sz="2400" b="1" dirty="0">
                <a:latin typeface="DengXian" panose="02010600030101010101" pitchFamily="2" charset="-122"/>
                <a:ea typeface="DengXian" panose="02010600030101010101" pitchFamily="2" charset="-122"/>
              </a:rPr>
              <a:t>头生的驴要用羊羔代赎，若不代赎就要打折它的颈项。凡</a:t>
            </a:r>
            <a:r>
              <a:rPr lang="zh-CN" altLang="en-US" sz="2400" b="1" dirty="0">
                <a:solidFill>
                  <a:srgbClr val="FF0000"/>
                </a:solidFill>
                <a:latin typeface="DengXian" panose="02010600030101010101" pitchFamily="2" charset="-122"/>
                <a:ea typeface="DengXian" panose="02010600030101010101" pitchFamily="2" charset="-122"/>
              </a:rPr>
              <a:t>头生的儿子都要赎出来</a:t>
            </a:r>
            <a:r>
              <a:rPr lang="zh-CN" altLang="en-US" sz="2400" b="1" dirty="0">
                <a:latin typeface="DengXian" panose="02010600030101010101" pitchFamily="2" charset="-122"/>
                <a:ea typeface="DengXian" panose="02010600030101010101" pitchFamily="2" charset="-122"/>
              </a:rPr>
              <a:t>。谁也不可空手朝见我。</a:t>
            </a:r>
          </a:p>
          <a:p>
            <a:r>
              <a:rPr lang="en-US" altLang="zh-CN" sz="2400" b="1" dirty="0" smtClean="0">
                <a:latin typeface="DengXian" panose="02010600030101010101" pitchFamily="2" charset="-122"/>
                <a:ea typeface="DengXian" panose="02010600030101010101" pitchFamily="2" charset="-122"/>
              </a:rPr>
              <a:t>34:21 </a:t>
            </a:r>
            <a:r>
              <a:rPr lang="zh-CN" altLang="en-US" sz="2400" b="1" dirty="0">
                <a:latin typeface="DengXian" panose="02010600030101010101" pitchFamily="2" charset="-122"/>
                <a:ea typeface="DengXian" panose="02010600030101010101" pitchFamily="2" charset="-122"/>
              </a:rPr>
              <a:t>你六日要作工，第七日</a:t>
            </a:r>
            <a:r>
              <a:rPr lang="zh-CN" altLang="en-US" sz="2400" b="1" dirty="0">
                <a:solidFill>
                  <a:srgbClr val="FF0000"/>
                </a:solidFill>
                <a:latin typeface="DengXian" panose="02010600030101010101" pitchFamily="2" charset="-122"/>
                <a:ea typeface="DengXian" panose="02010600030101010101" pitchFamily="2" charset="-122"/>
              </a:rPr>
              <a:t>要安息</a:t>
            </a:r>
            <a:r>
              <a:rPr lang="zh-CN" altLang="en-US" sz="2400" b="1" dirty="0">
                <a:latin typeface="DengXian" panose="02010600030101010101" pitchFamily="2" charset="-122"/>
                <a:ea typeface="DengXian" panose="02010600030101010101" pitchFamily="2" charset="-122"/>
              </a:rPr>
              <a:t>，虽在耕种收割的时候也要安息。</a:t>
            </a:r>
          </a:p>
          <a:p>
            <a:r>
              <a:rPr lang="en-US" altLang="zh-CN" sz="2400" b="1" dirty="0" smtClean="0">
                <a:latin typeface="DengXian" panose="02010600030101010101" pitchFamily="2" charset="-122"/>
                <a:ea typeface="DengXian" panose="02010600030101010101" pitchFamily="2" charset="-122"/>
              </a:rPr>
              <a:t>34:22 </a:t>
            </a:r>
            <a:r>
              <a:rPr lang="zh-CN" altLang="en-US" sz="2400" b="1" dirty="0">
                <a:latin typeface="DengXian" panose="02010600030101010101" pitchFamily="2" charset="-122"/>
                <a:ea typeface="DengXian" panose="02010600030101010101" pitchFamily="2" charset="-122"/>
              </a:rPr>
              <a:t>在收割初熟麦子的时候要</a:t>
            </a:r>
            <a:r>
              <a:rPr lang="zh-CN" altLang="en-US" sz="2400" b="1" dirty="0">
                <a:solidFill>
                  <a:srgbClr val="FF0000"/>
                </a:solidFill>
                <a:latin typeface="DengXian" panose="02010600030101010101" pitchFamily="2" charset="-122"/>
                <a:ea typeface="DengXian" panose="02010600030101010101" pitchFamily="2" charset="-122"/>
              </a:rPr>
              <a:t>守七七节</a:t>
            </a:r>
            <a:r>
              <a:rPr lang="zh-CN" altLang="en-US" sz="2400" b="1" dirty="0">
                <a:latin typeface="DengXian" panose="02010600030101010101" pitchFamily="2" charset="-122"/>
                <a:ea typeface="DengXian" panose="02010600030101010101" pitchFamily="2" charset="-122"/>
              </a:rPr>
              <a:t>，又在年底要</a:t>
            </a:r>
            <a:r>
              <a:rPr lang="zh-CN" altLang="en-US" sz="2400" b="1" dirty="0">
                <a:solidFill>
                  <a:srgbClr val="FF0000"/>
                </a:solidFill>
                <a:latin typeface="DengXian" panose="02010600030101010101" pitchFamily="2" charset="-122"/>
                <a:ea typeface="DengXian" panose="02010600030101010101" pitchFamily="2" charset="-122"/>
              </a:rPr>
              <a:t>守收藏节</a:t>
            </a:r>
            <a:r>
              <a:rPr lang="zh-CN" altLang="en-US" sz="2400" b="1" dirty="0">
                <a:latin typeface="DengXian" panose="02010600030101010101" pitchFamily="2" charset="-122"/>
                <a:ea typeface="DengXian" panose="02010600030101010101" pitchFamily="2" charset="-122"/>
              </a:rPr>
              <a:t>。</a:t>
            </a:r>
          </a:p>
        </p:txBody>
      </p:sp>
    </p:spTree>
    <p:extLst>
      <p:ext uri="{BB962C8B-B14F-4D97-AF65-F5344CB8AC3E}">
        <p14:creationId xmlns:p14="http://schemas.microsoft.com/office/powerpoint/2010/main" val="37757012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一年三次朝见主</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400" b="1" dirty="0" smtClean="0">
                <a:latin typeface="DengXian" panose="02010600030101010101" pitchFamily="2" charset="-122"/>
                <a:ea typeface="DengXian" panose="02010600030101010101" pitchFamily="2" charset="-122"/>
              </a:rPr>
              <a:t>34:23 </a:t>
            </a:r>
            <a:r>
              <a:rPr lang="zh-CN" altLang="en-US" sz="2400" b="1" dirty="0">
                <a:latin typeface="DengXian" panose="02010600030101010101" pitchFamily="2" charset="-122"/>
                <a:ea typeface="DengXian" panose="02010600030101010101" pitchFamily="2" charset="-122"/>
              </a:rPr>
              <a:t>你们一切男丁要</a:t>
            </a:r>
            <a:r>
              <a:rPr lang="zh-CN" altLang="en-US" sz="2400" b="1" dirty="0">
                <a:solidFill>
                  <a:srgbClr val="FF0000"/>
                </a:solidFill>
                <a:latin typeface="DengXian" panose="02010600030101010101" pitchFamily="2" charset="-122"/>
                <a:ea typeface="DengXian" panose="02010600030101010101" pitchFamily="2" charset="-122"/>
              </a:rPr>
              <a:t>一年三次朝见主</a:t>
            </a:r>
            <a:r>
              <a:rPr lang="zh-CN" altLang="en-US" sz="2400" b="1" dirty="0">
                <a:latin typeface="DengXian" panose="02010600030101010101" pitchFamily="2" charset="-122"/>
                <a:ea typeface="DengXian" panose="02010600030101010101" pitchFamily="2" charset="-122"/>
              </a:rPr>
              <a:t>耶和华以色列的神。</a:t>
            </a:r>
          </a:p>
          <a:p>
            <a:r>
              <a:rPr lang="en-US" altLang="zh-CN" sz="2400" b="1" dirty="0" smtClean="0">
                <a:latin typeface="DengXian" panose="02010600030101010101" pitchFamily="2" charset="-122"/>
                <a:ea typeface="DengXian" panose="02010600030101010101" pitchFamily="2" charset="-122"/>
              </a:rPr>
              <a:t>34:24 </a:t>
            </a:r>
            <a:r>
              <a:rPr lang="zh-CN" altLang="en-US" sz="2400" b="1" dirty="0">
                <a:latin typeface="DengXian" panose="02010600030101010101" pitchFamily="2" charset="-122"/>
                <a:ea typeface="DengXian" panose="02010600030101010101" pitchFamily="2" charset="-122"/>
              </a:rPr>
              <a:t>我要从你面前赶出外邦人，扩张你的境界。你一年三次上去朝见耶和华你神的时候，</a:t>
            </a:r>
            <a:r>
              <a:rPr lang="zh-CN" altLang="en-US" sz="2400" b="1" dirty="0">
                <a:solidFill>
                  <a:srgbClr val="FF0000"/>
                </a:solidFill>
                <a:latin typeface="DengXian" panose="02010600030101010101" pitchFamily="2" charset="-122"/>
                <a:ea typeface="DengXian" panose="02010600030101010101" pitchFamily="2" charset="-122"/>
              </a:rPr>
              <a:t>必没有人贪慕你的地土</a:t>
            </a:r>
            <a:r>
              <a:rPr lang="zh-CN" altLang="en-US" sz="2400" b="1" dirty="0">
                <a:latin typeface="DengXian" panose="02010600030101010101" pitchFamily="2" charset="-122"/>
                <a:ea typeface="DengXian" panose="02010600030101010101" pitchFamily="2" charset="-122"/>
              </a:rPr>
              <a:t>。</a:t>
            </a:r>
          </a:p>
          <a:p>
            <a:r>
              <a:rPr lang="en-US" altLang="zh-CN" sz="2400" b="1" dirty="0" smtClean="0">
                <a:latin typeface="DengXian" panose="02010600030101010101" pitchFamily="2" charset="-122"/>
                <a:ea typeface="DengXian" panose="02010600030101010101" pitchFamily="2" charset="-122"/>
              </a:rPr>
              <a:t>34:25 </a:t>
            </a:r>
            <a:r>
              <a:rPr lang="zh-CN" altLang="en-US" sz="2400" b="1" dirty="0">
                <a:latin typeface="DengXian" panose="02010600030101010101" pitchFamily="2" charset="-122"/>
                <a:ea typeface="DengXian" panose="02010600030101010101" pitchFamily="2" charset="-122"/>
              </a:rPr>
              <a:t>你不可将我祭物的血和有酵的饼一同献上。逾越节的祭物也不可留到早晨。</a:t>
            </a:r>
          </a:p>
          <a:p>
            <a:r>
              <a:rPr lang="en-US" altLang="zh-CN" sz="2400" b="1" dirty="0" smtClean="0">
                <a:latin typeface="DengXian" panose="02010600030101010101" pitchFamily="2" charset="-122"/>
                <a:ea typeface="DengXian" panose="02010600030101010101" pitchFamily="2" charset="-122"/>
              </a:rPr>
              <a:t>34:26 </a:t>
            </a:r>
            <a:r>
              <a:rPr lang="zh-CN" altLang="en-US" sz="2400" b="1" dirty="0">
                <a:latin typeface="DengXian" panose="02010600030101010101" pitchFamily="2" charset="-122"/>
                <a:ea typeface="DengXian" panose="02010600030101010101" pitchFamily="2" charset="-122"/>
              </a:rPr>
              <a:t>地里首先初熟之物要送到耶和华你神的殿。不可用山羊羔母的奶煮山羊羔。</a:t>
            </a:r>
          </a:p>
          <a:p>
            <a:r>
              <a:rPr lang="en-US" altLang="zh-CN" sz="2400" b="1" dirty="0" smtClean="0">
                <a:latin typeface="DengXian" panose="02010600030101010101" pitchFamily="2" charset="-122"/>
                <a:ea typeface="DengXian" panose="02010600030101010101" pitchFamily="2" charset="-122"/>
              </a:rPr>
              <a:t>34:27 </a:t>
            </a:r>
            <a:r>
              <a:rPr lang="zh-CN" altLang="en-US" sz="2400" b="1" dirty="0">
                <a:latin typeface="DengXian" panose="02010600030101010101" pitchFamily="2" charset="-122"/>
                <a:ea typeface="DengXian" panose="02010600030101010101" pitchFamily="2" charset="-122"/>
              </a:rPr>
              <a:t>耶和华吩咐摩西说，你要将这些话写上，因为我是</a:t>
            </a:r>
            <a:r>
              <a:rPr lang="zh-CN" altLang="en-US" sz="2400" b="1" dirty="0">
                <a:solidFill>
                  <a:srgbClr val="FF0000"/>
                </a:solidFill>
                <a:latin typeface="DengXian" panose="02010600030101010101" pitchFamily="2" charset="-122"/>
                <a:ea typeface="DengXian" panose="02010600030101010101" pitchFamily="2" charset="-122"/>
              </a:rPr>
              <a:t>按这话与你和以色列人立约</a:t>
            </a:r>
            <a:r>
              <a:rPr lang="zh-CN" altLang="en-US" sz="2400" b="1" dirty="0">
                <a:latin typeface="DengXian" panose="02010600030101010101" pitchFamily="2" charset="-122"/>
                <a:ea typeface="DengXian" panose="02010600030101010101" pitchFamily="2" charset="-122"/>
              </a:rPr>
              <a:t>。</a:t>
            </a:r>
          </a:p>
        </p:txBody>
      </p:sp>
    </p:spTree>
    <p:extLst>
      <p:ext uri="{BB962C8B-B14F-4D97-AF65-F5344CB8AC3E}">
        <p14:creationId xmlns:p14="http://schemas.microsoft.com/office/powerpoint/2010/main" val="2497220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摩西的帕</a:t>
            </a:r>
            <a:r>
              <a:rPr lang="zh-CN" altLang="en-US" sz="4800" b="1" dirty="0">
                <a:solidFill>
                  <a:srgbClr val="FF0000"/>
                </a:solidFill>
                <a:latin typeface="DengXian" panose="02010600030101010101" pitchFamily="2" charset="-122"/>
                <a:ea typeface="DengXian" panose="02010600030101010101" pitchFamily="2" charset="-122"/>
              </a:rPr>
              <a:t>子</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400" b="1" dirty="0" smtClean="0">
                <a:latin typeface="DengXian" panose="02010600030101010101" pitchFamily="2" charset="-122"/>
                <a:ea typeface="DengXian" panose="02010600030101010101" pitchFamily="2" charset="-122"/>
              </a:rPr>
              <a:t>34:28 </a:t>
            </a:r>
            <a:r>
              <a:rPr lang="zh-CN" altLang="en-US" sz="2400" b="1" dirty="0">
                <a:latin typeface="DengXian" panose="02010600030101010101" pitchFamily="2" charset="-122"/>
                <a:ea typeface="DengXian" panose="02010600030101010101" pitchFamily="2" charset="-122"/>
              </a:rPr>
              <a:t>摩西在耶和华那里四十昼夜，也不吃饭也不喝水。耶和华将这约的话，就是十条诫，写在两块版上。</a:t>
            </a:r>
          </a:p>
          <a:p>
            <a:r>
              <a:rPr lang="en-US" altLang="zh-CN" sz="2400" b="1" dirty="0" smtClean="0">
                <a:latin typeface="DengXian" panose="02010600030101010101" pitchFamily="2" charset="-122"/>
                <a:ea typeface="DengXian" panose="02010600030101010101" pitchFamily="2" charset="-122"/>
              </a:rPr>
              <a:t>34:29 </a:t>
            </a:r>
            <a:r>
              <a:rPr lang="zh-CN" altLang="en-US" sz="2400" b="1" dirty="0">
                <a:latin typeface="DengXian" panose="02010600030101010101" pitchFamily="2" charset="-122"/>
                <a:ea typeface="DengXian" panose="02010600030101010101" pitchFamily="2" charset="-122"/>
              </a:rPr>
              <a:t>摩西手里拿着两块法版下西乃山的时候，不知道自己的面皮因耶和华和他说话就发了光。</a:t>
            </a:r>
          </a:p>
          <a:p>
            <a:r>
              <a:rPr lang="en-US" altLang="zh-CN" sz="2400" b="1" dirty="0" smtClean="0">
                <a:latin typeface="DengXian" panose="02010600030101010101" pitchFamily="2" charset="-122"/>
                <a:ea typeface="DengXian" panose="02010600030101010101" pitchFamily="2" charset="-122"/>
              </a:rPr>
              <a:t>34:30 </a:t>
            </a:r>
            <a:r>
              <a:rPr lang="zh-CN" altLang="en-US" sz="2400" b="1" dirty="0">
                <a:latin typeface="DengXian" panose="02010600030101010101" pitchFamily="2" charset="-122"/>
                <a:ea typeface="DengXian" panose="02010600030101010101" pitchFamily="2" charset="-122"/>
              </a:rPr>
              <a:t>亚伦和以色列众人看见</a:t>
            </a:r>
            <a:r>
              <a:rPr lang="zh-CN" altLang="en-US" sz="2400" b="1" dirty="0">
                <a:solidFill>
                  <a:srgbClr val="FF0000"/>
                </a:solidFill>
                <a:latin typeface="DengXian" panose="02010600030101010101" pitchFamily="2" charset="-122"/>
                <a:ea typeface="DengXian" panose="02010600030101010101" pitchFamily="2" charset="-122"/>
              </a:rPr>
              <a:t>摩西的面皮发光</a:t>
            </a:r>
            <a:r>
              <a:rPr lang="zh-CN" altLang="en-US" sz="2400" b="1" dirty="0">
                <a:latin typeface="DengXian" panose="02010600030101010101" pitchFamily="2" charset="-122"/>
                <a:ea typeface="DengXian" panose="02010600030101010101" pitchFamily="2" charset="-122"/>
              </a:rPr>
              <a:t>就怕挨近他。</a:t>
            </a:r>
          </a:p>
          <a:p>
            <a:r>
              <a:rPr lang="en-US" altLang="zh-CN" sz="2400" b="1" dirty="0" smtClean="0">
                <a:latin typeface="DengXian" panose="02010600030101010101" pitchFamily="2" charset="-122"/>
                <a:ea typeface="DengXian" panose="02010600030101010101" pitchFamily="2" charset="-122"/>
              </a:rPr>
              <a:t>34:31 </a:t>
            </a:r>
            <a:r>
              <a:rPr lang="zh-CN" altLang="en-US" sz="2400" b="1" dirty="0">
                <a:latin typeface="DengXian" panose="02010600030101010101" pitchFamily="2" charset="-122"/>
                <a:ea typeface="DengXian" panose="02010600030101010101" pitchFamily="2" charset="-122"/>
              </a:rPr>
              <a:t>摩西叫他们来，于是亚伦和会众的官长都到他那里去，摩西就与他们说话。</a:t>
            </a:r>
          </a:p>
          <a:p>
            <a:r>
              <a:rPr lang="en-US" altLang="zh-CN" sz="2400" b="1" dirty="0" smtClean="0">
                <a:latin typeface="DengXian" panose="02010600030101010101" pitchFamily="2" charset="-122"/>
                <a:ea typeface="DengXian" panose="02010600030101010101" pitchFamily="2" charset="-122"/>
              </a:rPr>
              <a:t>34:32 </a:t>
            </a:r>
            <a:r>
              <a:rPr lang="zh-CN" altLang="en-US" sz="2400" b="1" dirty="0">
                <a:latin typeface="DengXian" panose="02010600030101010101" pitchFamily="2" charset="-122"/>
                <a:ea typeface="DengXian" panose="02010600030101010101" pitchFamily="2" charset="-122"/>
              </a:rPr>
              <a:t>随后以色列众人都近前来，他就把耶和华在西乃山与他所说的一切话都吩咐他们。</a:t>
            </a:r>
          </a:p>
          <a:p>
            <a:r>
              <a:rPr lang="en-US" altLang="zh-CN" sz="2400" b="1" dirty="0" smtClean="0">
                <a:latin typeface="DengXian" panose="02010600030101010101" pitchFamily="2" charset="-122"/>
                <a:ea typeface="DengXian" panose="02010600030101010101" pitchFamily="2" charset="-122"/>
              </a:rPr>
              <a:t>34:33 </a:t>
            </a:r>
            <a:r>
              <a:rPr lang="zh-CN" altLang="en-US" sz="2400" b="1" dirty="0">
                <a:latin typeface="DengXian" panose="02010600030101010101" pitchFamily="2" charset="-122"/>
                <a:ea typeface="DengXian" panose="02010600030101010101" pitchFamily="2" charset="-122"/>
              </a:rPr>
              <a:t>摩西与他们说完了话就</a:t>
            </a:r>
            <a:r>
              <a:rPr lang="zh-CN" altLang="en-US" sz="2400" b="1" dirty="0">
                <a:solidFill>
                  <a:srgbClr val="FF0000"/>
                </a:solidFill>
                <a:latin typeface="DengXian" panose="02010600030101010101" pitchFamily="2" charset="-122"/>
                <a:ea typeface="DengXian" panose="02010600030101010101" pitchFamily="2" charset="-122"/>
              </a:rPr>
              <a:t>用帕子蒙上脸</a:t>
            </a:r>
            <a:r>
              <a:rPr lang="zh-CN" altLang="en-US" sz="2400" b="1" dirty="0">
                <a:latin typeface="DengXian" panose="02010600030101010101" pitchFamily="2" charset="-122"/>
                <a:ea typeface="DengXian" panose="02010600030101010101" pitchFamily="2" charset="-122"/>
              </a:rPr>
              <a:t>。</a:t>
            </a:r>
          </a:p>
          <a:p>
            <a:r>
              <a:rPr lang="en-US" altLang="zh-CN" sz="2400" b="1" dirty="0" smtClean="0">
                <a:latin typeface="DengXian" panose="02010600030101010101" pitchFamily="2" charset="-122"/>
                <a:ea typeface="DengXian" panose="02010600030101010101" pitchFamily="2" charset="-122"/>
              </a:rPr>
              <a:t>34:34 </a:t>
            </a:r>
            <a:r>
              <a:rPr lang="zh-CN" altLang="en-US" sz="2400" b="1" dirty="0">
                <a:latin typeface="DengXian" panose="02010600030101010101" pitchFamily="2" charset="-122"/>
                <a:ea typeface="DengXian" panose="02010600030101010101" pitchFamily="2" charset="-122"/>
              </a:rPr>
              <a:t>但摩西进到耶和华面前与他说话就揭去帕子，及至出来的时候便将耶和华所吩咐的告诉以色列人。</a:t>
            </a:r>
          </a:p>
          <a:p>
            <a:r>
              <a:rPr lang="en-US" altLang="zh-CN" sz="2400" b="1" dirty="0" smtClean="0">
                <a:latin typeface="DengXian" panose="02010600030101010101" pitchFamily="2" charset="-122"/>
                <a:ea typeface="DengXian" panose="02010600030101010101" pitchFamily="2" charset="-122"/>
              </a:rPr>
              <a:t>34:35 </a:t>
            </a:r>
            <a:r>
              <a:rPr lang="zh-CN" altLang="en-US" sz="2400" b="1" dirty="0">
                <a:latin typeface="DengXian" panose="02010600030101010101" pitchFamily="2" charset="-122"/>
                <a:ea typeface="DengXian" panose="02010600030101010101" pitchFamily="2" charset="-122"/>
              </a:rPr>
              <a:t>以色列人看见摩西的面皮发光。摩西又用</a:t>
            </a:r>
            <a:r>
              <a:rPr lang="zh-CN" altLang="en-US" sz="2400" b="1" dirty="0">
                <a:solidFill>
                  <a:srgbClr val="FF0000"/>
                </a:solidFill>
                <a:latin typeface="DengXian" panose="02010600030101010101" pitchFamily="2" charset="-122"/>
                <a:ea typeface="DengXian" panose="02010600030101010101" pitchFamily="2" charset="-122"/>
              </a:rPr>
              <a:t>帕子蒙上脸</a:t>
            </a:r>
            <a:r>
              <a:rPr lang="zh-CN" altLang="en-US" sz="2400" b="1" dirty="0">
                <a:latin typeface="DengXian" panose="02010600030101010101" pitchFamily="2" charset="-122"/>
                <a:ea typeface="DengXian" panose="02010600030101010101" pitchFamily="2" charset="-122"/>
              </a:rPr>
              <a:t>，等到他进去与耶和华说话，就揭去帕子。</a:t>
            </a:r>
          </a:p>
        </p:txBody>
      </p:sp>
    </p:spTree>
    <p:extLst>
      <p:ext uri="{BB962C8B-B14F-4D97-AF65-F5344CB8AC3E}">
        <p14:creationId xmlns:p14="http://schemas.microsoft.com/office/powerpoint/2010/main" val="2018525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金牛犊</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400" b="1" dirty="0" smtClean="0">
                <a:latin typeface="DengXian" panose="02010600030101010101" pitchFamily="2" charset="-122"/>
                <a:ea typeface="DengXian" panose="02010600030101010101" pitchFamily="2" charset="-122"/>
              </a:rPr>
              <a:t>32:1 </a:t>
            </a:r>
            <a:r>
              <a:rPr lang="zh-CN" altLang="en-US" sz="2400" b="1" dirty="0">
                <a:latin typeface="DengXian" panose="02010600030101010101" pitchFamily="2" charset="-122"/>
                <a:ea typeface="DengXian" panose="02010600030101010101" pitchFamily="2" charset="-122"/>
              </a:rPr>
              <a:t>百姓见摩西迟延不下山，就大家聚集到亚伦那里，对他说，起来，为我们</a:t>
            </a:r>
            <a:r>
              <a:rPr lang="zh-CN" altLang="en-US" sz="2400" b="1" dirty="0">
                <a:solidFill>
                  <a:srgbClr val="FF0000"/>
                </a:solidFill>
                <a:latin typeface="DengXian" panose="02010600030101010101" pitchFamily="2" charset="-122"/>
                <a:ea typeface="DengXian" panose="02010600030101010101" pitchFamily="2" charset="-122"/>
              </a:rPr>
              <a:t>作神像</a:t>
            </a:r>
            <a:r>
              <a:rPr lang="zh-CN" altLang="en-US" sz="2400" b="1" dirty="0">
                <a:latin typeface="DengXian" panose="02010600030101010101" pitchFamily="2" charset="-122"/>
                <a:ea typeface="DengXian" panose="02010600030101010101" pitchFamily="2" charset="-122"/>
              </a:rPr>
              <a:t>，</a:t>
            </a:r>
            <a:r>
              <a:rPr lang="zh-CN" altLang="en-US" sz="2400" b="1" dirty="0">
                <a:solidFill>
                  <a:srgbClr val="FF0000"/>
                </a:solidFill>
                <a:latin typeface="DengXian" panose="02010600030101010101" pitchFamily="2" charset="-122"/>
                <a:ea typeface="DengXian" panose="02010600030101010101" pitchFamily="2" charset="-122"/>
              </a:rPr>
              <a:t>可以在我们前面引路</a:t>
            </a:r>
            <a:r>
              <a:rPr lang="zh-CN" altLang="en-US" sz="2400" b="1" dirty="0">
                <a:latin typeface="DengXian" panose="02010600030101010101" pitchFamily="2" charset="-122"/>
                <a:ea typeface="DengXian" panose="02010600030101010101" pitchFamily="2" charset="-122"/>
              </a:rPr>
              <a:t>，因为领我们出埃及地的那个摩西，我们不知道他遭了什么事。</a:t>
            </a:r>
          </a:p>
          <a:p>
            <a:r>
              <a:rPr lang="en-US" altLang="zh-CN" sz="2400" b="1" dirty="0" smtClean="0">
                <a:latin typeface="DengXian" panose="02010600030101010101" pitchFamily="2" charset="-122"/>
                <a:ea typeface="DengXian" panose="02010600030101010101" pitchFamily="2" charset="-122"/>
              </a:rPr>
              <a:t>32:2 </a:t>
            </a:r>
            <a:r>
              <a:rPr lang="zh-CN" altLang="en-US" sz="2400" b="1" dirty="0">
                <a:latin typeface="DengXian" panose="02010600030101010101" pitchFamily="2" charset="-122"/>
                <a:ea typeface="DengXian" panose="02010600030101010101" pitchFamily="2" charset="-122"/>
              </a:rPr>
              <a:t>亚伦对他们说，你们去摘下你们妻子，儿女耳上的金环，拿来给我。</a:t>
            </a:r>
          </a:p>
          <a:p>
            <a:r>
              <a:rPr lang="en-US" altLang="zh-CN" sz="2400" b="1" dirty="0" smtClean="0">
                <a:latin typeface="DengXian" panose="02010600030101010101" pitchFamily="2" charset="-122"/>
                <a:ea typeface="DengXian" panose="02010600030101010101" pitchFamily="2" charset="-122"/>
              </a:rPr>
              <a:t>32:3 </a:t>
            </a:r>
            <a:r>
              <a:rPr lang="zh-CN" altLang="en-US" sz="2400" b="1" dirty="0">
                <a:latin typeface="DengXian" panose="02010600030101010101" pitchFamily="2" charset="-122"/>
                <a:ea typeface="DengXian" panose="02010600030101010101" pitchFamily="2" charset="-122"/>
              </a:rPr>
              <a:t>百姓就都摘下他们耳上的金环，拿来给亚伦。</a:t>
            </a:r>
          </a:p>
          <a:p>
            <a:r>
              <a:rPr lang="en-US" altLang="zh-CN" sz="2400" b="1" dirty="0" smtClean="0">
                <a:latin typeface="DengXian" panose="02010600030101010101" pitchFamily="2" charset="-122"/>
                <a:ea typeface="DengXian" panose="02010600030101010101" pitchFamily="2" charset="-122"/>
              </a:rPr>
              <a:t>32:4 </a:t>
            </a:r>
            <a:r>
              <a:rPr lang="zh-CN" altLang="en-US" sz="2400" b="1" dirty="0">
                <a:latin typeface="DengXian" panose="02010600030101010101" pitchFamily="2" charset="-122"/>
                <a:ea typeface="DengXian" panose="02010600030101010101" pitchFamily="2" charset="-122"/>
              </a:rPr>
              <a:t>亚伦从他们手里接过来，铸了一只牛犊，用雕刻的器具作成。他们就说，</a:t>
            </a:r>
            <a:r>
              <a:rPr lang="zh-CN" altLang="en-US" sz="2400" b="1" dirty="0">
                <a:solidFill>
                  <a:srgbClr val="FF0000"/>
                </a:solidFill>
                <a:latin typeface="DengXian" panose="02010600030101010101" pitchFamily="2" charset="-122"/>
                <a:ea typeface="DengXian" panose="02010600030101010101" pitchFamily="2" charset="-122"/>
              </a:rPr>
              <a:t>以色列阿</a:t>
            </a:r>
            <a:r>
              <a:rPr lang="zh-CN" altLang="en-US" sz="2400" b="1" dirty="0">
                <a:latin typeface="DengXian" panose="02010600030101010101" pitchFamily="2" charset="-122"/>
                <a:ea typeface="DengXian" panose="02010600030101010101" pitchFamily="2" charset="-122"/>
              </a:rPr>
              <a:t>，</a:t>
            </a:r>
            <a:r>
              <a:rPr lang="zh-CN" altLang="en-US" sz="2400" b="1" dirty="0">
                <a:solidFill>
                  <a:srgbClr val="FF0000"/>
                </a:solidFill>
                <a:latin typeface="DengXian" panose="02010600030101010101" pitchFamily="2" charset="-122"/>
                <a:ea typeface="DengXian" panose="02010600030101010101" pitchFamily="2" charset="-122"/>
              </a:rPr>
              <a:t>这是领你出埃及地的神</a:t>
            </a:r>
            <a:r>
              <a:rPr lang="zh-CN" altLang="en-US" sz="2400" b="1" dirty="0">
                <a:latin typeface="DengXian" panose="02010600030101010101" pitchFamily="2" charset="-122"/>
                <a:ea typeface="DengXian" panose="02010600030101010101" pitchFamily="2" charset="-122"/>
              </a:rPr>
              <a:t>。</a:t>
            </a:r>
          </a:p>
          <a:p>
            <a:r>
              <a:rPr lang="en-US" altLang="zh-CN" sz="2400" b="1" dirty="0" smtClean="0">
                <a:latin typeface="DengXian" panose="02010600030101010101" pitchFamily="2" charset="-122"/>
                <a:ea typeface="DengXian" panose="02010600030101010101" pitchFamily="2" charset="-122"/>
              </a:rPr>
              <a:t>32:5 </a:t>
            </a:r>
            <a:r>
              <a:rPr lang="zh-CN" altLang="en-US" sz="2400" b="1" dirty="0">
                <a:latin typeface="DengXian" panose="02010600030101010101" pitchFamily="2" charset="-122"/>
                <a:ea typeface="DengXian" panose="02010600030101010101" pitchFamily="2" charset="-122"/>
              </a:rPr>
              <a:t>亚伦看见，就在</a:t>
            </a:r>
            <a:r>
              <a:rPr lang="zh-CN" altLang="en-US" sz="2400" b="1" dirty="0">
                <a:solidFill>
                  <a:srgbClr val="FF0000"/>
                </a:solidFill>
                <a:latin typeface="DengXian" panose="02010600030101010101" pitchFamily="2" charset="-122"/>
                <a:ea typeface="DengXian" panose="02010600030101010101" pitchFamily="2" charset="-122"/>
              </a:rPr>
              <a:t>牛犊面前筑坛</a:t>
            </a:r>
            <a:r>
              <a:rPr lang="zh-CN" altLang="en-US" sz="2400" b="1" dirty="0">
                <a:latin typeface="DengXian" panose="02010600030101010101" pitchFamily="2" charset="-122"/>
                <a:ea typeface="DengXian" panose="02010600030101010101" pitchFamily="2" charset="-122"/>
              </a:rPr>
              <a:t>，且宣告说，</a:t>
            </a:r>
            <a:r>
              <a:rPr lang="zh-CN" altLang="en-US" sz="2400" b="1" dirty="0">
                <a:solidFill>
                  <a:srgbClr val="FF0000"/>
                </a:solidFill>
                <a:latin typeface="DengXian" panose="02010600030101010101" pitchFamily="2" charset="-122"/>
                <a:ea typeface="DengXian" panose="02010600030101010101" pitchFamily="2" charset="-122"/>
              </a:rPr>
              <a:t>明日要向耶和华守节</a:t>
            </a:r>
            <a:r>
              <a:rPr lang="zh-CN" altLang="en-US" sz="2400" b="1" dirty="0">
                <a:latin typeface="DengXian" panose="02010600030101010101" pitchFamily="2" charset="-122"/>
                <a:ea typeface="DengXian" panose="02010600030101010101" pitchFamily="2" charset="-122"/>
              </a:rPr>
              <a:t>。</a:t>
            </a:r>
          </a:p>
          <a:p>
            <a:r>
              <a:rPr lang="en-US" altLang="zh-CN" sz="2400" b="1" dirty="0" smtClean="0">
                <a:latin typeface="DengXian" panose="02010600030101010101" pitchFamily="2" charset="-122"/>
                <a:ea typeface="DengXian" panose="02010600030101010101" pitchFamily="2" charset="-122"/>
              </a:rPr>
              <a:t>32:6 </a:t>
            </a:r>
            <a:r>
              <a:rPr lang="zh-CN" altLang="en-US" sz="2400" b="1" dirty="0">
                <a:latin typeface="DengXian" panose="02010600030101010101" pitchFamily="2" charset="-122"/>
                <a:ea typeface="DengXian" panose="02010600030101010101" pitchFamily="2" charset="-122"/>
              </a:rPr>
              <a:t>次日清早，百姓起来献燔祭和平安祭，就坐下吃喝，起来玩耍。</a:t>
            </a:r>
          </a:p>
        </p:txBody>
      </p:sp>
    </p:spTree>
    <p:extLst>
      <p:ext uri="{BB962C8B-B14F-4D97-AF65-F5344CB8AC3E}">
        <p14:creationId xmlns:p14="http://schemas.microsoft.com/office/powerpoint/2010/main" val="2570729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神的忿</a:t>
            </a:r>
            <a:r>
              <a:rPr lang="zh-CN" altLang="en-US" sz="4800" b="1" dirty="0" smtClean="0">
                <a:solidFill>
                  <a:srgbClr val="FF0000"/>
                </a:solidFill>
                <a:latin typeface="DengXian" panose="02010600030101010101" pitchFamily="2" charset="-122"/>
                <a:ea typeface="DengXian" panose="02010600030101010101" pitchFamily="2" charset="-122"/>
              </a:rPr>
              <a:t>怒</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b="1" dirty="0" smtClean="0">
                <a:latin typeface="DengXian" panose="02010600030101010101" pitchFamily="2" charset="-122"/>
                <a:ea typeface="DengXian" panose="02010600030101010101" pitchFamily="2" charset="-122"/>
              </a:rPr>
              <a:t>32:7 </a:t>
            </a:r>
            <a:r>
              <a:rPr lang="zh-CN" altLang="en-US" b="1" dirty="0">
                <a:latin typeface="DengXian" panose="02010600030101010101" pitchFamily="2" charset="-122"/>
                <a:ea typeface="DengXian" panose="02010600030101010101" pitchFamily="2" charset="-122"/>
              </a:rPr>
              <a:t>耶和华吩咐摩西说，下去吧，因为</a:t>
            </a:r>
            <a:r>
              <a:rPr lang="zh-CN" altLang="en-US" b="1" dirty="0">
                <a:solidFill>
                  <a:srgbClr val="FF0000"/>
                </a:solidFill>
                <a:latin typeface="DengXian" panose="02010600030101010101" pitchFamily="2" charset="-122"/>
                <a:ea typeface="DengXian" panose="02010600030101010101" pitchFamily="2" charset="-122"/>
              </a:rPr>
              <a:t>你的百姓</a:t>
            </a:r>
            <a:r>
              <a:rPr lang="zh-CN" altLang="en-US" b="1" dirty="0">
                <a:latin typeface="DengXian" panose="02010600030101010101" pitchFamily="2" charset="-122"/>
                <a:ea typeface="DengXian" panose="02010600030101010101" pitchFamily="2" charset="-122"/>
              </a:rPr>
              <a:t>，就是你从埃及地领出来的，已经败坏了。</a:t>
            </a:r>
          </a:p>
          <a:p>
            <a:r>
              <a:rPr lang="en-US" altLang="zh-CN" b="1" dirty="0" smtClean="0">
                <a:latin typeface="DengXian" panose="02010600030101010101" pitchFamily="2" charset="-122"/>
                <a:ea typeface="DengXian" panose="02010600030101010101" pitchFamily="2" charset="-122"/>
              </a:rPr>
              <a:t>32:8 </a:t>
            </a:r>
            <a:r>
              <a:rPr lang="zh-CN" altLang="en-US" b="1" dirty="0">
                <a:latin typeface="DengXian" panose="02010600030101010101" pitchFamily="2" charset="-122"/>
                <a:ea typeface="DengXian" panose="02010600030101010101" pitchFamily="2" charset="-122"/>
              </a:rPr>
              <a:t>他们快快偏离了我所吩咐的道，为自己铸了一只牛犊，向它下拜献祭，说，以色列阿，这就是领你出埃及地的神。</a:t>
            </a:r>
          </a:p>
          <a:p>
            <a:r>
              <a:rPr lang="en-US" altLang="zh-CN" b="1" dirty="0" smtClean="0">
                <a:latin typeface="DengXian" panose="02010600030101010101" pitchFamily="2" charset="-122"/>
                <a:ea typeface="DengXian" panose="02010600030101010101" pitchFamily="2" charset="-122"/>
              </a:rPr>
              <a:t>32:9 </a:t>
            </a:r>
            <a:r>
              <a:rPr lang="zh-CN" altLang="en-US" b="1" dirty="0">
                <a:latin typeface="DengXian" panose="02010600030101010101" pitchFamily="2" charset="-122"/>
                <a:ea typeface="DengXian" panose="02010600030101010101" pitchFamily="2" charset="-122"/>
              </a:rPr>
              <a:t>耶和华对摩西说，我看这百姓真是</a:t>
            </a:r>
            <a:r>
              <a:rPr lang="zh-CN" altLang="en-US" b="1" dirty="0">
                <a:solidFill>
                  <a:srgbClr val="FF0000"/>
                </a:solidFill>
                <a:latin typeface="DengXian" panose="02010600030101010101" pitchFamily="2" charset="-122"/>
                <a:ea typeface="DengXian" panose="02010600030101010101" pitchFamily="2" charset="-122"/>
              </a:rPr>
              <a:t>硬着颈项的百姓</a:t>
            </a:r>
            <a:r>
              <a:rPr lang="zh-CN" altLang="en-US" b="1" dirty="0">
                <a:latin typeface="DengXian" panose="02010600030101010101" pitchFamily="2" charset="-122"/>
                <a:ea typeface="DengXian" panose="02010600030101010101" pitchFamily="2" charset="-122"/>
              </a:rPr>
              <a:t>。</a:t>
            </a:r>
          </a:p>
          <a:p>
            <a:r>
              <a:rPr lang="en-US" altLang="zh-CN" b="1" dirty="0" smtClean="0">
                <a:latin typeface="DengXian" panose="02010600030101010101" pitchFamily="2" charset="-122"/>
                <a:ea typeface="DengXian" panose="02010600030101010101" pitchFamily="2" charset="-122"/>
              </a:rPr>
              <a:t>32:10 </a:t>
            </a:r>
            <a:r>
              <a:rPr lang="zh-CN" altLang="en-US" b="1" dirty="0">
                <a:solidFill>
                  <a:srgbClr val="FF0000"/>
                </a:solidFill>
                <a:latin typeface="DengXian" panose="02010600030101010101" pitchFamily="2" charset="-122"/>
                <a:ea typeface="DengXian" panose="02010600030101010101" pitchFamily="2" charset="-122"/>
              </a:rPr>
              <a:t>你且由着我</a:t>
            </a:r>
            <a:r>
              <a:rPr lang="zh-CN" altLang="en-US" b="1" dirty="0">
                <a:latin typeface="DengXian" panose="02010600030101010101" pitchFamily="2" charset="-122"/>
                <a:ea typeface="DengXian" panose="02010600030101010101" pitchFamily="2" charset="-122"/>
              </a:rPr>
              <a:t>，我要向他们发烈怒，将他们灭绝，使你的后裔成为大国</a:t>
            </a:r>
            <a:r>
              <a:rPr lang="zh-CN" altLang="en-US" b="1" dirty="0" smtClean="0">
                <a:latin typeface="DengXian" panose="02010600030101010101" pitchFamily="2" charset="-122"/>
                <a:ea typeface="DengXian" panose="02010600030101010101" pitchFamily="2" charset="-122"/>
              </a:rPr>
              <a:t>。</a:t>
            </a:r>
            <a:endParaRPr lang="en-US" altLang="zh-CN" b="1" dirty="0" smtClean="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825834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摩</a:t>
            </a:r>
            <a:r>
              <a:rPr lang="zh-CN" altLang="en-US" sz="4800" b="1" dirty="0" smtClean="0">
                <a:solidFill>
                  <a:srgbClr val="FF0000"/>
                </a:solidFill>
                <a:latin typeface="DengXian" panose="02010600030101010101" pitchFamily="2" charset="-122"/>
                <a:ea typeface="DengXian" panose="02010600030101010101" pitchFamily="2" charset="-122"/>
              </a:rPr>
              <a:t>西的代求</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800" b="1" dirty="0" smtClean="0">
                <a:latin typeface="DengXian" panose="02010600030101010101" pitchFamily="2" charset="-122"/>
                <a:ea typeface="DengXian" panose="02010600030101010101" pitchFamily="2" charset="-122"/>
              </a:rPr>
              <a:t>32:11 </a:t>
            </a:r>
            <a:r>
              <a:rPr lang="zh-CN" altLang="en-US" sz="2800" b="1" dirty="0">
                <a:latin typeface="DengXian" panose="02010600030101010101" pitchFamily="2" charset="-122"/>
                <a:ea typeface="DengXian" panose="02010600030101010101" pitchFamily="2" charset="-122"/>
              </a:rPr>
              <a:t>摩西便恳求耶和华他的神说，耶和华阿，你为什么向</a:t>
            </a:r>
            <a:r>
              <a:rPr lang="zh-CN" altLang="en-US" sz="2800" b="1" dirty="0">
                <a:solidFill>
                  <a:srgbClr val="FF0000"/>
                </a:solidFill>
                <a:latin typeface="DengXian" panose="02010600030101010101" pitchFamily="2" charset="-122"/>
                <a:ea typeface="DengXian" panose="02010600030101010101" pitchFamily="2" charset="-122"/>
              </a:rPr>
              <a:t>你的百姓</a:t>
            </a:r>
            <a:r>
              <a:rPr lang="zh-CN" altLang="en-US" sz="2800" b="1" dirty="0">
                <a:latin typeface="DengXian" panose="02010600030101010101" pitchFamily="2" charset="-122"/>
                <a:ea typeface="DengXian" panose="02010600030101010101" pitchFamily="2" charset="-122"/>
              </a:rPr>
              <a:t>发烈怒呢？这百姓是你用大力和大能的手从埃及地领出来的。</a:t>
            </a:r>
          </a:p>
          <a:p>
            <a:r>
              <a:rPr lang="en-US" altLang="zh-CN" sz="2800" b="1" dirty="0" smtClean="0">
                <a:latin typeface="DengXian" panose="02010600030101010101" pitchFamily="2" charset="-122"/>
                <a:ea typeface="DengXian" panose="02010600030101010101" pitchFamily="2" charset="-122"/>
              </a:rPr>
              <a:t>32:12 </a:t>
            </a:r>
            <a:r>
              <a:rPr lang="zh-CN" altLang="en-US" sz="2800" b="1" dirty="0">
                <a:latin typeface="DengXian" panose="02010600030101010101" pitchFamily="2" charset="-122"/>
                <a:ea typeface="DengXian" panose="02010600030101010101" pitchFamily="2" charset="-122"/>
              </a:rPr>
              <a:t>为什么</a:t>
            </a:r>
            <a:r>
              <a:rPr lang="zh-CN" altLang="en-US" sz="2800" b="1" dirty="0">
                <a:solidFill>
                  <a:srgbClr val="FF0000"/>
                </a:solidFill>
                <a:latin typeface="DengXian" panose="02010600030101010101" pitchFamily="2" charset="-122"/>
                <a:ea typeface="DengXian" panose="02010600030101010101" pitchFamily="2" charset="-122"/>
              </a:rPr>
              <a:t>使埃及人议论说</a:t>
            </a:r>
            <a:r>
              <a:rPr lang="zh-CN" altLang="en-US" sz="2800" b="1" dirty="0">
                <a:latin typeface="DengXian" panose="02010600030101010101" pitchFamily="2" charset="-122"/>
                <a:ea typeface="DengXian" panose="02010600030101010101" pitchFamily="2" charset="-122"/>
              </a:rPr>
              <a:t>，他领他们出去，是要降祸与他们，把他们杀在山中，将他们从地上除灭。求你转意，不发你的烈怒，后悔，不降祸与你的百姓。</a:t>
            </a:r>
          </a:p>
          <a:p>
            <a:r>
              <a:rPr lang="en-US" altLang="zh-CN" sz="2800" b="1" dirty="0" smtClean="0">
                <a:latin typeface="DengXian" panose="02010600030101010101" pitchFamily="2" charset="-122"/>
                <a:ea typeface="DengXian" panose="02010600030101010101" pitchFamily="2" charset="-122"/>
              </a:rPr>
              <a:t>32:13 </a:t>
            </a:r>
            <a:r>
              <a:rPr lang="zh-CN" altLang="en-US" sz="2800" b="1" dirty="0">
                <a:latin typeface="DengXian" panose="02010600030101010101" pitchFamily="2" charset="-122"/>
                <a:ea typeface="DengXian" panose="02010600030101010101" pitchFamily="2" charset="-122"/>
              </a:rPr>
              <a:t>求你</a:t>
            </a:r>
            <a:r>
              <a:rPr lang="zh-CN" altLang="en-US" sz="2800" b="1" dirty="0">
                <a:solidFill>
                  <a:srgbClr val="FF0000"/>
                </a:solidFill>
                <a:latin typeface="DengXian" panose="02010600030101010101" pitchFamily="2" charset="-122"/>
                <a:ea typeface="DengXian" panose="02010600030101010101" pitchFamily="2" charset="-122"/>
              </a:rPr>
              <a:t>记念</a:t>
            </a:r>
            <a:r>
              <a:rPr lang="zh-CN" altLang="en-US" sz="2800" b="1" dirty="0">
                <a:latin typeface="DengXian" panose="02010600030101010101" pitchFamily="2" charset="-122"/>
                <a:ea typeface="DengXian" panose="02010600030101010101" pitchFamily="2" charset="-122"/>
              </a:rPr>
              <a:t>你的仆人亚伯拉罕，以撒，以色列。你曾指着自己起誓说，我必使你们的后裔像天上的星那样多，并且我所</a:t>
            </a:r>
            <a:r>
              <a:rPr lang="zh-CN" altLang="en-US" sz="2800" b="1" dirty="0">
                <a:solidFill>
                  <a:srgbClr val="FF0000"/>
                </a:solidFill>
                <a:latin typeface="DengXian" panose="02010600030101010101" pitchFamily="2" charset="-122"/>
                <a:ea typeface="DengXian" panose="02010600030101010101" pitchFamily="2" charset="-122"/>
              </a:rPr>
              <a:t>应许</a:t>
            </a:r>
            <a:r>
              <a:rPr lang="zh-CN" altLang="en-US" sz="2800" b="1" dirty="0">
                <a:latin typeface="DengXian" panose="02010600030101010101" pitchFamily="2" charset="-122"/>
                <a:ea typeface="DengXian" panose="02010600030101010101" pitchFamily="2" charset="-122"/>
              </a:rPr>
              <a:t>的这全地，必给你们的后裔，他们要永远承受为业。</a:t>
            </a:r>
          </a:p>
          <a:p>
            <a:r>
              <a:rPr lang="en-US" altLang="zh-CN" sz="2800" b="1" dirty="0" smtClean="0">
                <a:latin typeface="DengXian" panose="02010600030101010101" pitchFamily="2" charset="-122"/>
                <a:ea typeface="DengXian" panose="02010600030101010101" pitchFamily="2" charset="-122"/>
              </a:rPr>
              <a:t>32:14 </a:t>
            </a:r>
            <a:r>
              <a:rPr lang="zh-CN" altLang="en-US" sz="2800" b="1" dirty="0">
                <a:latin typeface="DengXian" panose="02010600030101010101" pitchFamily="2" charset="-122"/>
                <a:ea typeface="DengXian" panose="02010600030101010101" pitchFamily="2" charset="-122"/>
              </a:rPr>
              <a:t>于是耶和华</a:t>
            </a:r>
            <a:r>
              <a:rPr lang="zh-CN" altLang="en-US" sz="2800" b="1" dirty="0">
                <a:solidFill>
                  <a:srgbClr val="FF0000"/>
                </a:solidFill>
                <a:latin typeface="DengXian" panose="02010600030101010101" pitchFamily="2" charset="-122"/>
                <a:ea typeface="DengXian" panose="02010600030101010101" pitchFamily="2" charset="-122"/>
              </a:rPr>
              <a:t>后悔</a:t>
            </a:r>
            <a:r>
              <a:rPr lang="zh-CN" altLang="en-US" sz="2800" b="1" dirty="0">
                <a:latin typeface="DengXian" panose="02010600030101010101" pitchFamily="2" charset="-122"/>
                <a:ea typeface="DengXian" panose="02010600030101010101" pitchFamily="2" charset="-122"/>
              </a:rPr>
              <a:t>，不把所说的祸降与他的百姓。</a:t>
            </a:r>
          </a:p>
          <a:p>
            <a:endParaRPr lang="zh-CN" altLang="en-US" sz="24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756698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摩西的</a:t>
            </a:r>
            <a:r>
              <a:rPr lang="zh-CN" altLang="en-US" sz="4800" b="1" dirty="0" smtClean="0">
                <a:solidFill>
                  <a:srgbClr val="FF0000"/>
                </a:solidFill>
                <a:latin typeface="DengXian" panose="02010600030101010101" pitchFamily="2" charset="-122"/>
                <a:ea typeface="DengXian" panose="02010600030101010101" pitchFamily="2" charset="-122"/>
              </a:rPr>
              <a:t>忿</a:t>
            </a:r>
            <a:r>
              <a:rPr lang="zh-CN" altLang="en-US" sz="4800" b="1" dirty="0" smtClean="0">
                <a:solidFill>
                  <a:srgbClr val="FF0000"/>
                </a:solidFill>
                <a:latin typeface="DengXian" panose="02010600030101010101" pitchFamily="2" charset="-122"/>
                <a:ea typeface="DengXian" panose="02010600030101010101" pitchFamily="2" charset="-122"/>
              </a:rPr>
              <a:t>怒</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800" b="1" dirty="0" smtClean="0">
                <a:latin typeface="DengXian" panose="02010600030101010101" pitchFamily="2" charset="-122"/>
                <a:ea typeface="DengXian" panose="02010600030101010101" pitchFamily="2" charset="-122"/>
              </a:rPr>
              <a:t>32:15 </a:t>
            </a:r>
            <a:r>
              <a:rPr lang="zh-CN" altLang="en-US" sz="2800" b="1" dirty="0">
                <a:latin typeface="DengXian" panose="02010600030101010101" pitchFamily="2" charset="-122"/>
                <a:ea typeface="DengXian" panose="02010600030101010101" pitchFamily="2" charset="-122"/>
              </a:rPr>
              <a:t>摩西转身下山，</a:t>
            </a:r>
            <a:r>
              <a:rPr lang="zh-CN" altLang="en-US" sz="2800" b="1" dirty="0">
                <a:solidFill>
                  <a:srgbClr val="FF0000"/>
                </a:solidFill>
                <a:latin typeface="DengXian" panose="02010600030101010101" pitchFamily="2" charset="-122"/>
                <a:ea typeface="DengXian" panose="02010600030101010101" pitchFamily="2" charset="-122"/>
              </a:rPr>
              <a:t>手里拿着两块法版</a:t>
            </a:r>
            <a:r>
              <a:rPr lang="zh-CN" altLang="en-US" sz="2800" b="1" dirty="0">
                <a:latin typeface="DengXian" panose="02010600030101010101" pitchFamily="2" charset="-122"/>
                <a:ea typeface="DengXian" panose="02010600030101010101" pitchFamily="2" charset="-122"/>
              </a:rPr>
              <a:t>。这版是两面写的，这面那面都有字，</a:t>
            </a:r>
          </a:p>
          <a:p>
            <a:r>
              <a:rPr lang="en-US" altLang="zh-CN" sz="2800" b="1" dirty="0" smtClean="0">
                <a:latin typeface="DengXian" panose="02010600030101010101" pitchFamily="2" charset="-122"/>
                <a:ea typeface="DengXian" panose="02010600030101010101" pitchFamily="2" charset="-122"/>
              </a:rPr>
              <a:t>32:16 </a:t>
            </a:r>
            <a:r>
              <a:rPr lang="zh-CN" altLang="en-US" sz="2800" b="1" dirty="0">
                <a:latin typeface="DengXian" panose="02010600030101010101" pitchFamily="2" charset="-122"/>
                <a:ea typeface="DengXian" panose="02010600030101010101" pitchFamily="2" charset="-122"/>
              </a:rPr>
              <a:t>是神的工作，字是神写的，刻在版上。</a:t>
            </a:r>
          </a:p>
          <a:p>
            <a:r>
              <a:rPr lang="en-US" altLang="zh-CN" sz="2800" b="1" dirty="0" smtClean="0">
                <a:latin typeface="DengXian" panose="02010600030101010101" pitchFamily="2" charset="-122"/>
                <a:ea typeface="DengXian" panose="02010600030101010101" pitchFamily="2" charset="-122"/>
              </a:rPr>
              <a:t>32:17 </a:t>
            </a:r>
            <a:r>
              <a:rPr lang="zh-CN" altLang="en-US" sz="2800" b="1" dirty="0">
                <a:latin typeface="DengXian" panose="02010600030101010101" pitchFamily="2" charset="-122"/>
                <a:ea typeface="DengXian" panose="02010600030101010101" pitchFamily="2" charset="-122"/>
              </a:rPr>
              <a:t>约书亚一听见百姓呼喊的声音，就对摩西说，在营里有争战的声音。</a:t>
            </a:r>
          </a:p>
          <a:p>
            <a:r>
              <a:rPr lang="en-US" altLang="zh-CN" sz="2800" b="1" dirty="0" smtClean="0">
                <a:latin typeface="DengXian" panose="02010600030101010101" pitchFamily="2" charset="-122"/>
                <a:ea typeface="DengXian" panose="02010600030101010101" pitchFamily="2" charset="-122"/>
              </a:rPr>
              <a:t>32:18 </a:t>
            </a:r>
            <a:r>
              <a:rPr lang="zh-CN" altLang="en-US" sz="2800" b="1" dirty="0">
                <a:latin typeface="DengXian" panose="02010600030101010101" pitchFamily="2" charset="-122"/>
                <a:ea typeface="DengXian" panose="02010600030101010101" pitchFamily="2" charset="-122"/>
              </a:rPr>
              <a:t>摩西说，这不是人打胜仗的声音，也不是人打败仗的声音，我所听见的乃是人歌唱的声音。</a:t>
            </a:r>
          </a:p>
          <a:p>
            <a:r>
              <a:rPr lang="en-US" altLang="zh-CN" sz="2800" b="1" dirty="0" smtClean="0">
                <a:latin typeface="DengXian" panose="02010600030101010101" pitchFamily="2" charset="-122"/>
                <a:ea typeface="DengXian" panose="02010600030101010101" pitchFamily="2" charset="-122"/>
              </a:rPr>
              <a:t>32:19 </a:t>
            </a:r>
            <a:r>
              <a:rPr lang="zh-CN" altLang="en-US" sz="2800" b="1" dirty="0">
                <a:latin typeface="DengXian" panose="02010600030101010101" pitchFamily="2" charset="-122"/>
                <a:ea typeface="DengXian" panose="02010600030101010101" pitchFamily="2" charset="-122"/>
              </a:rPr>
              <a:t>摩西挨近营前就看见牛犊，又看见人跳舞，便</a:t>
            </a:r>
            <a:r>
              <a:rPr lang="zh-CN" altLang="en-US" sz="2800" b="1" dirty="0">
                <a:solidFill>
                  <a:srgbClr val="FF0000"/>
                </a:solidFill>
                <a:latin typeface="DengXian" panose="02010600030101010101" pitchFamily="2" charset="-122"/>
                <a:ea typeface="DengXian" panose="02010600030101010101" pitchFamily="2" charset="-122"/>
              </a:rPr>
              <a:t>发烈怒</a:t>
            </a:r>
            <a:r>
              <a:rPr lang="zh-CN" altLang="en-US" sz="2800" b="1" dirty="0">
                <a:latin typeface="DengXian" panose="02010600030101010101" pitchFamily="2" charset="-122"/>
                <a:ea typeface="DengXian" panose="02010600030101010101" pitchFamily="2" charset="-122"/>
              </a:rPr>
              <a:t>，</a:t>
            </a:r>
            <a:r>
              <a:rPr lang="zh-CN" altLang="en-US" sz="2800" b="1" dirty="0">
                <a:solidFill>
                  <a:srgbClr val="FF0000"/>
                </a:solidFill>
                <a:latin typeface="DengXian" panose="02010600030101010101" pitchFamily="2" charset="-122"/>
                <a:ea typeface="DengXian" panose="02010600030101010101" pitchFamily="2" charset="-122"/>
              </a:rPr>
              <a:t>把两块版扔在山下摔碎了</a:t>
            </a:r>
            <a:r>
              <a:rPr lang="zh-CN" altLang="en-US" sz="2800" b="1" dirty="0" smtClean="0">
                <a:latin typeface="DengXian" panose="02010600030101010101" pitchFamily="2" charset="-122"/>
                <a:ea typeface="DengXian" panose="02010600030101010101" pitchFamily="2" charset="-122"/>
              </a:rPr>
              <a:t>，</a:t>
            </a:r>
            <a:endParaRPr lang="en-US" altLang="zh-CN" sz="2800" b="1" dirty="0" smtClean="0">
              <a:latin typeface="DengXian" panose="02010600030101010101" pitchFamily="2" charset="-122"/>
              <a:ea typeface="DengXian" panose="02010600030101010101" pitchFamily="2" charset="-122"/>
            </a:endParaRPr>
          </a:p>
          <a:p>
            <a:r>
              <a:rPr lang="en-US" altLang="zh-CN" sz="2800" b="1" dirty="0">
                <a:latin typeface="DengXian" panose="02010600030101010101" pitchFamily="2" charset="-122"/>
                <a:ea typeface="DengXian" panose="02010600030101010101" pitchFamily="2" charset="-122"/>
              </a:rPr>
              <a:t>32:20 </a:t>
            </a:r>
            <a:r>
              <a:rPr lang="zh-CN" altLang="en-US" sz="2800" b="1" dirty="0">
                <a:latin typeface="DengXian" panose="02010600030101010101" pitchFamily="2" charset="-122"/>
                <a:ea typeface="DengXian" panose="02010600030101010101" pitchFamily="2" charset="-122"/>
              </a:rPr>
              <a:t>又将他们所铸的牛犊</a:t>
            </a:r>
            <a:r>
              <a:rPr lang="zh-CN" altLang="en-US" sz="2800" b="1" dirty="0">
                <a:solidFill>
                  <a:srgbClr val="FF0000"/>
                </a:solidFill>
                <a:latin typeface="DengXian" panose="02010600030101010101" pitchFamily="2" charset="-122"/>
                <a:ea typeface="DengXian" panose="02010600030101010101" pitchFamily="2" charset="-122"/>
              </a:rPr>
              <a:t>用火焚烧</a:t>
            </a:r>
            <a:r>
              <a:rPr lang="zh-CN" altLang="en-US" sz="2800" b="1" dirty="0">
                <a:latin typeface="DengXian" panose="02010600030101010101" pitchFamily="2" charset="-122"/>
                <a:ea typeface="DengXian" panose="02010600030101010101" pitchFamily="2" charset="-122"/>
              </a:rPr>
              <a:t>，</a:t>
            </a:r>
            <a:r>
              <a:rPr lang="zh-CN" altLang="en-US" sz="2800" b="1" dirty="0">
                <a:solidFill>
                  <a:srgbClr val="FF0000"/>
                </a:solidFill>
                <a:latin typeface="DengXian" panose="02010600030101010101" pitchFamily="2" charset="-122"/>
                <a:ea typeface="DengXian" panose="02010600030101010101" pitchFamily="2" charset="-122"/>
              </a:rPr>
              <a:t>磨得粉碎</a:t>
            </a:r>
            <a:r>
              <a:rPr lang="zh-CN" altLang="en-US" sz="2800" b="1" dirty="0">
                <a:latin typeface="DengXian" panose="02010600030101010101" pitchFamily="2" charset="-122"/>
                <a:ea typeface="DengXian" panose="02010600030101010101" pitchFamily="2" charset="-122"/>
              </a:rPr>
              <a:t>，撒在水面上，叫以色列人喝。</a:t>
            </a:r>
          </a:p>
          <a:p>
            <a:endParaRPr lang="zh-CN" altLang="en-US"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183701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亚伦的借口</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b="1" dirty="0" smtClean="0">
                <a:latin typeface="DengXian" panose="02010600030101010101" pitchFamily="2" charset="-122"/>
                <a:ea typeface="DengXian" panose="02010600030101010101" pitchFamily="2" charset="-122"/>
              </a:rPr>
              <a:t>32:21 </a:t>
            </a:r>
            <a:r>
              <a:rPr lang="zh-CN" altLang="en-US" b="1" dirty="0">
                <a:latin typeface="DengXian" panose="02010600030101010101" pitchFamily="2" charset="-122"/>
                <a:ea typeface="DengXian" panose="02010600030101010101" pitchFamily="2" charset="-122"/>
              </a:rPr>
              <a:t>摩西对亚伦说，这百姓向你作了什么？你竟使他们陷在大罪里。</a:t>
            </a:r>
          </a:p>
          <a:p>
            <a:r>
              <a:rPr lang="en-US" altLang="zh-CN" b="1" dirty="0" smtClean="0">
                <a:latin typeface="DengXian" panose="02010600030101010101" pitchFamily="2" charset="-122"/>
                <a:ea typeface="DengXian" panose="02010600030101010101" pitchFamily="2" charset="-122"/>
              </a:rPr>
              <a:t>32:22 </a:t>
            </a:r>
            <a:r>
              <a:rPr lang="zh-CN" altLang="en-US" b="1" dirty="0">
                <a:latin typeface="DengXian" panose="02010600030101010101" pitchFamily="2" charset="-122"/>
                <a:ea typeface="DengXian" panose="02010600030101010101" pitchFamily="2" charset="-122"/>
              </a:rPr>
              <a:t>亚伦说，求我主不要发烈怒。</a:t>
            </a:r>
            <a:r>
              <a:rPr lang="zh-CN" altLang="en-US" b="1" dirty="0">
                <a:solidFill>
                  <a:srgbClr val="FF0000"/>
                </a:solidFill>
                <a:latin typeface="DengXian" panose="02010600030101010101" pitchFamily="2" charset="-122"/>
                <a:ea typeface="DengXian" panose="02010600030101010101" pitchFamily="2" charset="-122"/>
              </a:rPr>
              <a:t>这百姓专于作恶</a:t>
            </a:r>
            <a:r>
              <a:rPr lang="zh-CN" altLang="en-US" b="1" dirty="0">
                <a:latin typeface="DengXian" panose="02010600030101010101" pitchFamily="2" charset="-122"/>
                <a:ea typeface="DengXian" panose="02010600030101010101" pitchFamily="2" charset="-122"/>
              </a:rPr>
              <a:t>，是你知道的。</a:t>
            </a:r>
          </a:p>
          <a:p>
            <a:r>
              <a:rPr lang="en-US" altLang="zh-CN" b="1" dirty="0" smtClean="0">
                <a:latin typeface="DengXian" panose="02010600030101010101" pitchFamily="2" charset="-122"/>
                <a:ea typeface="DengXian" panose="02010600030101010101" pitchFamily="2" charset="-122"/>
              </a:rPr>
              <a:t>32:23 </a:t>
            </a:r>
            <a:r>
              <a:rPr lang="zh-CN" altLang="en-US" b="1" dirty="0">
                <a:latin typeface="DengXian" panose="02010600030101010101" pitchFamily="2" charset="-122"/>
                <a:ea typeface="DengXian" panose="02010600030101010101" pitchFamily="2" charset="-122"/>
              </a:rPr>
              <a:t>他们对我说，你为我们作神像，可以在我们前面引路，因为领我们出埃及地的那个摩西，我们不知道他遭了什么事。</a:t>
            </a:r>
          </a:p>
          <a:p>
            <a:r>
              <a:rPr lang="en-US" altLang="zh-CN" b="1" dirty="0" smtClean="0">
                <a:latin typeface="DengXian" panose="02010600030101010101" pitchFamily="2" charset="-122"/>
                <a:ea typeface="DengXian" panose="02010600030101010101" pitchFamily="2" charset="-122"/>
              </a:rPr>
              <a:t>32:24 </a:t>
            </a:r>
            <a:r>
              <a:rPr lang="zh-CN" altLang="en-US" b="1" dirty="0">
                <a:latin typeface="DengXian" panose="02010600030101010101" pitchFamily="2" charset="-122"/>
                <a:ea typeface="DengXian" panose="02010600030101010101" pitchFamily="2" charset="-122"/>
              </a:rPr>
              <a:t>我对他们说，凡有金环的可以摘下来，他们就给了我。</a:t>
            </a:r>
            <a:r>
              <a:rPr lang="zh-CN" altLang="en-US" b="1" dirty="0">
                <a:solidFill>
                  <a:srgbClr val="FF0000"/>
                </a:solidFill>
                <a:latin typeface="DengXian" panose="02010600030101010101" pitchFamily="2" charset="-122"/>
                <a:ea typeface="DengXian" panose="02010600030101010101" pitchFamily="2" charset="-122"/>
              </a:rPr>
              <a:t>我把金环扔在火中，这牛犊便出来了</a:t>
            </a:r>
            <a:r>
              <a:rPr lang="zh-CN" altLang="en-US" b="1" dirty="0">
                <a:latin typeface="DengXian" panose="02010600030101010101" pitchFamily="2" charset="-122"/>
                <a:ea typeface="DengXian" panose="02010600030101010101" pitchFamily="2" charset="-122"/>
              </a:rPr>
              <a:t>。</a:t>
            </a:r>
          </a:p>
          <a:p>
            <a:endParaRPr lang="zh-CN" altLang="en-US" sz="24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066949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神的审判</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800" b="1" dirty="0" smtClean="0">
                <a:latin typeface="DengXian" panose="02010600030101010101" pitchFamily="2" charset="-122"/>
                <a:ea typeface="DengXian" panose="02010600030101010101" pitchFamily="2" charset="-122"/>
              </a:rPr>
              <a:t>32:25 </a:t>
            </a:r>
            <a:r>
              <a:rPr lang="zh-CN" altLang="en-US" sz="2800" b="1" dirty="0">
                <a:latin typeface="DengXian" panose="02010600030101010101" pitchFamily="2" charset="-122"/>
                <a:ea typeface="DengXian" panose="02010600030101010101" pitchFamily="2" charset="-122"/>
              </a:rPr>
              <a:t>摩西见百姓</a:t>
            </a:r>
            <a:r>
              <a:rPr lang="zh-CN" altLang="en-US" sz="2800" b="1" dirty="0">
                <a:solidFill>
                  <a:srgbClr val="FF0000"/>
                </a:solidFill>
                <a:latin typeface="DengXian" panose="02010600030101010101" pitchFamily="2" charset="-122"/>
                <a:ea typeface="DengXian" panose="02010600030101010101" pitchFamily="2" charset="-122"/>
              </a:rPr>
              <a:t>放肆</a:t>
            </a:r>
            <a:r>
              <a:rPr lang="zh-CN" altLang="en-US" sz="2800" b="1" dirty="0">
                <a:latin typeface="DengXian" panose="02010600030101010101" pitchFamily="2" charset="-122"/>
                <a:ea typeface="DengXian" panose="02010600030101010101" pitchFamily="2" charset="-122"/>
              </a:rPr>
              <a:t>（亚伦纵容他们，使他们在仇敌中间被讥刺），</a:t>
            </a:r>
          </a:p>
          <a:p>
            <a:r>
              <a:rPr lang="en-US" altLang="zh-CN" sz="2800" b="1" dirty="0" smtClean="0">
                <a:latin typeface="DengXian" panose="02010600030101010101" pitchFamily="2" charset="-122"/>
                <a:ea typeface="DengXian" panose="02010600030101010101" pitchFamily="2" charset="-122"/>
              </a:rPr>
              <a:t>32:26 </a:t>
            </a:r>
            <a:r>
              <a:rPr lang="zh-CN" altLang="en-US" sz="2800" b="1" dirty="0">
                <a:latin typeface="DengXian" panose="02010600030101010101" pitchFamily="2" charset="-122"/>
                <a:ea typeface="DengXian" panose="02010600030101010101" pitchFamily="2" charset="-122"/>
              </a:rPr>
              <a:t>就站在营门中，说，凡属耶和华的，都要到我这里来。于是利未的子孙都到他那里聚集。</a:t>
            </a:r>
          </a:p>
          <a:p>
            <a:r>
              <a:rPr lang="en-US" altLang="zh-CN" sz="2800" b="1" dirty="0" smtClean="0">
                <a:latin typeface="DengXian" panose="02010600030101010101" pitchFamily="2" charset="-122"/>
                <a:ea typeface="DengXian" panose="02010600030101010101" pitchFamily="2" charset="-122"/>
              </a:rPr>
              <a:t>32:27 </a:t>
            </a:r>
            <a:r>
              <a:rPr lang="zh-CN" altLang="en-US" sz="2800" b="1" dirty="0">
                <a:latin typeface="DengXian" panose="02010600030101010101" pitchFamily="2" charset="-122"/>
                <a:ea typeface="DengXian" panose="02010600030101010101" pitchFamily="2" charset="-122"/>
              </a:rPr>
              <a:t>他对他们说，耶和华以色列的神这样说，你们各人把刀跨在腰间，在营中往来，从这门到那门，各人杀他的弟兄与同伴并邻舍。</a:t>
            </a:r>
          </a:p>
          <a:p>
            <a:r>
              <a:rPr lang="en-US" altLang="zh-CN" sz="2800" b="1" dirty="0" smtClean="0">
                <a:latin typeface="DengXian" panose="02010600030101010101" pitchFamily="2" charset="-122"/>
                <a:ea typeface="DengXian" panose="02010600030101010101" pitchFamily="2" charset="-122"/>
              </a:rPr>
              <a:t>32:28 </a:t>
            </a:r>
            <a:r>
              <a:rPr lang="zh-CN" altLang="en-US" sz="2800" b="1" dirty="0">
                <a:latin typeface="DengXian" panose="02010600030101010101" pitchFamily="2" charset="-122"/>
                <a:ea typeface="DengXian" panose="02010600030101010101" pitchFamily="2" charset="-122"/>
              </a:rPr>
              <a:t>利未的子孙照摩西的话行了。那一天百姓中被杀的约有三千</a:t>
            </a:r>
            <a:r>
              <a:rPr lang="zh-CN" altLang="en-US" sz="2800" b="1" dirty="0" smtClean="0">
                <a:latin typeface="DengXian" panose="02010600030101010101" pitchFamily="2" charset="-122"/>
                <a:ea typeface="DengXian" panose="02010600030101010101" pitchFamily="2" charset="-122"/>
              </a:rPr>
              <a:t>。</a:t>
            </a:r>
            <a:endParaRPr lang="en-US" altLang="zh-CN" sz="2800" b="1" dirty="0" smtClean="0">
              <a:latin typeface="DengXian" panose="02010600030101010101" pitchFamily="2" charset="-122"/>
              <a:ea typeface="DengXian" panose="02010600030101010101" pitchFamily="2" charset="-122"/>
            </a:endParaRPr>
          </a:p>
          <a:p>
            <a:r>
              <a:rPr lang="en-US" altLang="zh-CN" sz="2800" b="1" dirty="0" smtClean="0">
                <a:latin typeface="DengXian" panose="02010600030101010101" pitchFamily="2" charset="-122"/>
                <a:ea typeface="DengXian" panose="02010600030101010101" pitchFamily="2" charset="-122"/>
              </a:rPr>
              <a:t>32:29 </a:t>
            </a:r>
            <a:r>
              <a:rPr lang="zh-CN" altLang="en-US" sz="2800" b="1" dirty="0">
                <a:latin typeface="DengXian" panose="02010600030101010101" pitchFamily="2" charset="-122"/>
                <a:ea typeface="DengXian" panose="02010600030101010101" pitchFamily="2" charset="-122"/>
              </a:rPr>
              <a:t>摩西说，今天你们要自洁，归耶和华为圣，各人攻击他的儿子和弟兄，使耶和华赐福与你们。</a:t>
            </a:r>
          </a:p>
          <a:p>
            <a:endParaRPr lang="zh-CN" altLang="en-US" sz="24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3938732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赎罪</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486400"/>
          </a:xfrm>
        </p:spPr>
        <p:txBody>
          <a:bodyPr>
            <a:noAutofit/>
          </a:bodyPr>
          <a:lstStyle/>
          <a:p>
            <a:r>
              <a:rPr lang="en-US" altLang="zh-CN" sz="2800" b="1" dirty="0" smtClean="0">
                <a:latin typeface="DengXian" panose="02010600030101010101" pitchFamily="2" charset="-122"/>
                <a:ea typeface="DengXian" panose="02010600030101010101" pitchFamily="2" charset="-122"/>
              </a:rPr>
              <a:t>32:30 </a:t>
            </a:r>
            <a:r>
              <a:rPr lang="zh-CN" altLang="en-US" sz="2800" b="1" dirty="0">
                <a:latin typeface="DengXian" panose="02010600030101010101" pitchFamily="2" charset="-122"/>
                <a:ea typeface="DengXian" panose="02010600030101010101" pitchFamily="2" charset="-122"/>
              </a:rPr>
              <a:t>到了第二天，摩西对百姓说，你们犯了大罪。</a:t>
            </a:r>
            <a:r>
              <a:rPr lang="zh-CN" altLang="en-US" sz="2800" b="1" dirty="0">
                <a:solidFill>
                  <a:srgbClr val="FF0000"/>
                </a:solidFill>
                <a:latin typeface="DengXian" panose="02010600030101010101" pitchFamily="2" charset="-122"/>
                <a:ea typeface="DengXian" panose="02010600030101010101" pitchFamily="2" charset="-122"/>
              </a:rPr>
              <a:t>我</a:t>
            </a:r>
            <a:r>
              <a:rPr lang="zh-CN" altLang="en-US" sz="2800" b="1" dirty="0">
                <a:latin typeface="DengXian" panose="02010600030101010101" pitchFamily="2" charset="-122"/>
                <a:ea typeface="DengXian" panose="02010600030101010101" pitchFamily="2" charset="-122"/>
              </a:rPr>
              <a:t>如今要上耶和华那里去，或者可以</a:t>
            </a:r>
            <a:r>
              <a:rPr lang="zh-CN" altLang="en-US" sz="2800" b="1" dirty="0">
                <a:solidFill>
                  <a:srgbClr val="FF0000"/>
                </a:solidFill>
                <a:latin typeface="DengXian" panose="02010600030101010101" pitchFamily="2" charset="-122"/>
                <a:ea typeface="DengXian" panose="02010600030101010101" pitchFamily="2" charset="-122"/>
              </a:rPr>
              <a:t>为你们赎罪</a:t>
            </a:r>
            <a:r>
              <a:rPr lang="zh-CN" altLang="en-US" sz="2800" b="1" dirty="0">
                <a:latin typeface="DengXian" panose="02010600030101010101" pitchFamily="2" charset="-122"/>
                <a:ea typeface="DengXian" panose="02010600030101010101" pitchFamily="2" charset="-122"/>
              </a:rPr>
              <a:t>。</a:t>
            </a:r>
          </a:p>
          <a:p>
            <a:r>
              <a:rPr lang="en-US" altLang="zh-CN" sz="2800" b="1" dirty="0" smtClean="0">
                <a:latin typeface="DengXian" panose="02010600030101010101" pitchFamily="2" charset="-122"/>
                <a:ea typeface="DengXian" panose="02010600030101010101" pitchFamily="2" charset="-122"/>
              </a:rPr>
              <a:t>32:31 </a:t>
            </a:r>
            <a:r>
              <a:rPr lang="zh-CN" altLang="en-US" sz="2800" b="1" dirty="0">
                <a:latin typeface="DengXian" panose="02010600030101010101" pitchFamily="2" charset="-122"/>
                <a:ea typeface="DengXian" panose="02010600030101010101" pitchFamily="2" charset="-122"/>
              </a:rPr>
              <a:t>摩西回到耶和华那里，说，唉，这百姓犯了大罪，为自己作了金像</a:t>
            </a:r>
            <a:r>
              <a:rPr lang="zh-CN" altLang="en-US" sz="2800" b="1" dirty="0" smtClean="0">
                <a:latin typeface="DengXian" panose="02010600030101010101" pitchFamily="2" charset="-122"/>
                <a:ea typeface="DengXian" panose="02010600030101010101" pitchFamily="2" charset="-122"/>
              </a:rPr>
              <a:t>。</a:t>
            </a:r>
            <a:endParaRPr lang="zh-CN" altLang="en-US" sz="2800" b="1" dirty="0">
              <a:latin typeface="DengXian" panose="02010600030101010101" pitchFamily="2" charset="-122"/>
              <a:ea typeface="DengXian" panose="02010600030101010101" pitchFamily="2" charset="-122"/>
            </a:endParaRPr>
          </a:p>
          <a:p>
            <a:r>
              <a:rPr lang="en-US" altLang="zh-CN" sz="2800" b="1" dirty="0" smtClean="0">
                <a:latin typeface="DengXian" panose="02010600030101010101" pitchFamily="2" charset="-122"/>
                <a:ea typeface="DengXian" panose="02010600030101010101" pitchFamily="2" charset="-122"/>
              </a:rPr>
              <a:t>32:32 </a:t>
            </a:r>
            <a:r>
              <a:rPr lang="zh-CN" altLang="en-US" sz="2800" b="1" dirty="0">
                <a:latin typeface="DengXian" panose="02010600030101010101" pitchFamily="2" charset="-122"/>
                <a:ea typeface="DengXian" panose="02010600030101010101" pitchFamily="2" charset="-122"/>
              </a:rPr>
              <a:t>倘或你肯赦免他们的罪，</a:t>
            </a:r>
            <a:r>
              <a:rPr lang="en-US" altLang="zh-CN" sz="2800" b="1" dirty="0">
                <a:latin typeface="DengXian" panose="02010600030101010101" pitchFamily="2" charset="-122"/>
                <a:ea typeface="DengXian" panose="02010600030101010101" pitchFamily="2" charset="-122"/>
              </a:rPr>
              <a:t>……</a:t>
            </a:r>
            <a:r>
              <a:rPr lang="zh-CN" altLang="en-US" sz="2800" b="1" dirty="0">
                <a:latin typeface="DengXian" panose="02010600030101010101" pitchFamily="2" charset="-122"/>
                <a:ea typeface="DengXian" panose="02010600030101010101" pitchFamily="2" charset="-122"/>
              </a:rPr>
              <a:t>不然，求你从</a:t>
            </a:r>
            <a:r>
              <a:rPr lang="zh-CN" altLang="en-US" sz="2800" b="1" dirty="0">
                <a:solidFill>
                  <a:srgbClr val="FF0000"/>
                </a:solidFill>
                <a:latin typeface="DengXian" panose="02010600030101010101" pitchFamily="2" charset="-122"/>
                <a:ea typeface="DengXian" panose="02010600030101010101" pitchFamily="2" charset="-122"/>
              </a:rPr>
              <a:t>你所写的册</a:t>
            </a:r>
            <a:r>
              <a:rPr lang="zh-CN" altLang="en-US" sz="2800" b="1" dirty="0">
                <a:latin typeface="DengXian" panose="02010600030101010101" pitchFamily="2" charset="-122"/>
                <a:ea typeface="DengXian" panose="02010600030101010101" pitchFamily="2" charset="-122"/>
              </a:rPr>
              <a:t>上涂抹我的名。</a:t>
            </a:r>
          </a:p>
          <a:p>
            <a:r>
              <a:rPr lang="en-US" altLang="zh-CN" sz="2800" b="1" dirty="0" smtClean="0">
                <a:latin typeface="DengXian" panose="02010600030101010101" pitchFamily="2" charset="-122"/>
                <a:ea typeface="DengXian" panose="02010600030101010101" pitchFamily="2" charset="-122"/>
              </a:rPr>
              <a:t>32:33 </a:t>
            </a:r>
            <a:r>
              <a:rPr lang="zh-CN" altLang="en-US" sz="2800" b="1" dirty="0">
                <a:latin typeface="DengXian" panose="02010600030101010101" pitchFamily="2" charset="-122"/>
                <a:ea typeface="DengXian" panose="02010600030101010101" pitchFamily="2" charset="-122"/>
              </a:rPr>
              <a:t>耶和华对摩西说，谁</a:t>
            </a:r>
            <a:r>
              <a:rPr lang="zh-CN" altLang="en-US" sz="2800" b="1" dirty="0">
                <a:solidFill>
                  <a:srgbClr val="FF0000"/>
                </a:solidFill>
                <a:latin typeface="DengXian" panose="02010600030101010101" pitchFamily="2" charset="-122"/>
                <a:ea typeface="DengXian" panose="02010600030101010101" pitchFamily="2" charset="-122"/>
              </a:rPr>
              <a:t>得罪我</a:t>
            </a:r>
            <a:r>
              <a:rPr lang="zh-CN" altLang="en-US" sz="2800" b="1" dirty="0">
                <a:latin typeface="DengXian" panose="02010600030101010101" pitchFamily="2" charset="-122"/>
                <a:ea typeface="DengXian" panose="02010600030101010101" pitchFamily="2" charset="-122"/>
              </a:rPr>
              <a:t>，我就从</a:t>
            </a:r>
            <a:r>
              <a:rPr lang="zh-CN" altLang="en-US" sz="2800" b="1" dirty="0">
                <a:solidFill>
                  <a:srgbClr val="FF0000"/>
                </a:solidFill>
                <a:latin typeface="DengXian" panose="02010600030101010101" pitchFamily="2" charset="-122"/>
                <a:ea typeface="DengXian" panose="02010600030101010101" pitchFamily="2" charset="-122"/>
              </a:rPr>
              <a:t>我的册</a:t>
            </a:r>
            <a:r>
              <a:rPr lang="zh-CN" altLang="en-US" sz="2800" b="1" dirty="0">
                <a:latin typeface="DengXian" panose="02010600030101010101" pitchFamily="2" charset="-122"/>
                <a:ea typeface="DengXian" panose="02010600030101010101" pitchFamily="2" charset="-122"/>
              </a:rPr>
              <a:t>上涂抹谁的名。</a:t>
            </a:r>
          </a:p>
          <a:p>
            <a:r>
              <a:rPr lang="en-US" altLang="zh-CN" sz="2800" b="1" dirty="0" smtClean="0">
                <a:latin typeface="DengXian" panose="02010600030101010101" pitchFamily="2" charset="-122"/>
                <a:ea typeface="DengXian" panose="02010600030101010101" pitchFamily="2" charset="-122"/>
              </a:rPr>
              <a:t>32:34 </a:t>
            </a:r>
            <a:r>
              <a:rPr lang="zh-CN" altLang="en-US" sz="2800" b="1" dirty="0">
                <a:latin typeface="DengXian" panose="02010600030101010101" pitchFamily="2" charset="-122"/>
                <a:ea typeface="DengXian" panose="02010600030101010101" pitchFamily="2" charset="-122"/>
              </a:rPr>
              <a:t>现在你去领这百姓，往我所告诉你的地方去，我的使者必在你前面引路，只是到我</a:t>
            </a:r>
            <a:r>
              <a:rPr lang="zh-CN" altLang="en-US" sz="2800" b="1" dirty="0">
                <a:solidFill>
                  <a:srgbClr val="FF0000"/>
                </a:solidFill>
                <a:latin typeface="DengXian" panose="02010600030101010101" pitchFamily="2" charset="-122"/>
                <a:ea typeface="DengXian" panose="02010600030101010101" pitchFamily="2" charset="-122"/>
              </a:rPr>
              <a:t>追讨的日子</a:t>
            </a:r>
            <a:r>
              <a:rPr lang="zh-CN" altLang="en-US" sz="2800" b="1" dirty="0">
                <a:latin typeface="DengXian" panose="02010600030101010101" pitchFamily="2" charset="-122"/>
                <a:ea typeface="DengXian" panose="02010600030101010101" pitchFamily="2" charset="-122"/>
              </a:rPr>
              <a:t>，我必追讨他们的罪。</a:t>
            </a:r>
          </a:p>
          <a:p>
            <a:r>
              <a:rPr lang="en-US" altLang="zh-CN" sz="2800" b="1" dirty="0" smtClean="0">
                <a:latin typeface="DengXian" panose="02010600030101010101" pitchFamily="2" charset="-122"/>
                <a:ea typeface="DengXian" panose="02010600030101010101" pitchFamily="2" charset="-122"/>
              </a:rPr>
              <a:t>32:35 </a:t>
            </a:r>
            <a:r>
              <a:rPr lang="zh-CN" altLang="en-US" sz="2800" b="1" dirty="0">
                <a:latin typeface="DengXian" panose="02010600030101010101" pitchFamily="2" charset="-122"/>
                <a:ea typeface="DengXian" panose="02010600030101010101" pitchFamily="2" charset="-122"/>
              </a:rPr>
              <a:t>耶和华杀百姓的缘故是因他们同亚伦作了牛犊。</a:t>
            </a:r>
          </a:p>
          <a:p>
            <a:endParaRPr lang="zh-CN" altLang="en-US" sz="24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4220745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153865</TotalTime>
  <Words>6494</Words>
  <Application>Microsoft Office PowerPoint</Application>
  <PresentationFormat>On-screen Show (4:3)</PresentationFormat>
  <Paragraphs>275</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三谷基督徒會堂 成人主日學</vt:lpstr>
      <vt:lpstr>32章-34章概論</vt:lpstr>
      <vt:lpstr>金牛犊</vt:lpstr>
      <vt:lpstr>神的忿怒</vt:lpstr>
      <vt:lpstr>摩西的代求</vt:lpstr>
      <vt:lpstr>摩西的忿怒</vt:lpstr>
      <vt:lpstr>亚伦的借口</vt:lpstr>
      <vt:lpstr>神的审判</vt:lpstr>
      <vt:lpstr>赎罪</vt:lpstr>
      <vt:lpstr>32章-34章概論</vt:lpstr>
      <vt:lpstr>疏远</vt:lpstr>
      <vt:lpstr>离营的会幕(Tent of meeting)</vt:lpstr>
      <vt:lpstr>摩西的代求</vt:lpstr>
      <vt:lpstr>神的荣耀</vt:lpstr>
      <vt:lpstr>32章-34章概論</vt:lpstr>
      <vt:lpstr>新法版</vt:lpstr>
      <vt:lpstr>神荣耀的显现</vt:lpstr>
      <vt:lpstr>再一次立约</vt:lpstr>
      <vt:lpstr>不可敬拜别神</vt:lpstr>
      <vt:lpstr>要守节和守安息日</vt:lpstr>
      <vt:lpstr>一年三次朝见主</vt:lpstr>
      <vt:lpstr>摩西的帕子</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Meaning of Christmas</dc:title>
  <dc:creator>Guocai</dc:creator>
  <cp:lastModifiedBy>test</cp:lastModifiedBy>
  <cp:revision>561</cp:revision>
  <cp:lastPrinted>2019-06-02T15:44:23Z</cp:lastPrinted>
  <dcterms:created xsi:type="dcterms:W3CDTF">2014-12-20T19:43:08Z</dcterms:created>
  <dcterms:modified xsi:type="dcterms:W3CDTF">2020-05-17T15:20:29Z</dcterms:modified>
</cp:coreProperties>
</file>