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332" r:id="rId4"/>
    <p:sldId id="333" r:id="rId5"/>
    <p:sldId id="336" r:id="rId6"/>
    <p:sldId id="334" r:id="rId7"/>
    <p:sldId id="337" r:id="rId8"/>
    <p:sldId id="338" r:id="rId9"/>
    <p:sldId id="335" r:id="rId10"/>
    <p:sldId id="353" r:id="rId11"/>
    <p:sldId id="339" r:id="rId12"/>
    <p:sldId id="340" r:id="rId13"/>
    <p:sldId id="341" r:id="rId14"/>
    <p:sldId id="342" r:id="rId15"/>
    <p:sldId id="354" r:id="rId16"/>
    <p:sldId id="343" r:id="rId17"/>
    <p:sldId id="345" r:id="rId18"/>
    <p:sldId id="347" r:id="rId19"/>
    <p:sldId id="348" r:id="rId20"/>
    <p:sldId id="349" r:id="rId21"/>
    <p:sldId id="350" r:id="rId22"/>
    <p:sldId id="351" r:id="rId23"/>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496" autoAdjust="0"/>
  </p:normalViewPr>
  <p:slideViewPr>
    <p:cSldViewPr>
      <p:cViewPr varScale="1">
        <p:scale>
          <a:sx n="61" d="100"/>
          <a:sy n="61" d="100"/>
        </p:scale>
        <p:origin x="-1570"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5085793-4952-4EC9-AD43-A2D8E28C51C3}" type="datetimeFigureOut">
              <a:rPr lang="en-US" smtClean="0"/>
              <a:t>5/13/2020</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FFB6782-E22B-44B8-BE55-B98FFE7079DD}" type="slidenum">
              <a:rPr lang="en-US" smtClean="0"/>
              <a:t>‹#›</a:t>
            </a:fld>
            <a:endParaRPr lang="en-US"/>
          </a:p>
        </p:txBody>
      </p:sp>
    </p:spTree>
    <p:extLst>
      <p:ext uri="{BB962C8B-B14F-4D97-AF65-F5344CB8AC3E}">
        <p14:creationId xmlns:p14="http://schemas.microsoft.com/office/powerpoint/2010/main" val="3923446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800" kern="1200" dirty="0" smtClean="0">
                <a:solidFill>
                  <a:schemeClr val="tx1"/>
                </a:solidFill>
                <a:effectLst/>
                <a:latin typeface="+mn-lt"/>
                <a:ea typeface="+mn-ea"/>
                <a:cs typeface="+mn-cs"/>
              </a:rPr>
              <a:t>金牛犊事件是一个插曲</a:t>
            </a:r>
            <a:endParaRPr lang="en-US" altLang="zh-CN" sz="1800" kern="1200" dirty="0" smtClean="0">
              <a:solidFill>
                <a:schemeClr val="tx1"/>
              </a:solidFill>
              <a:effectLst/>
              <a:latin typeface="+mn-lt"/>
              <a:ea typeface="+mn-ea"/>
              <a:cs typeface="+mn-cs"/>
            </a:endParaRPr>
          </a:p>
          <a:p>
            <a:r>
              <a:rPr lang="zh-CN" altLang="en-US" sz="1800" kern="1200" dirty="0" smtClean="0">
                <a:solidFill>
                  <a:schemeClr val="tx1"/>
                </a:solidFill>
                <a:effectLst/>
                <a:latin typeface="+mn-lt"/>
                <a:ea typeface="+mn-ea"/>
                <a:cs typeface="+mn-cs"/>
              </a:rPr>
              <a:t>以色列百姓犯罪，如何因着摩西的代求而逐渐恢复，并且是神的启示达到到另一个高点。</a:t>
            </a:r>
            <a:endParaRPr lang="en-US" sz="18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FFB6782-E22B-44B8-BE55-B98FFE7079DD}" type="slidenum">
              <a:rPr lang="en-US" smtClean="0"/>
              <a:t>1</a:t>
            </a:fld>
            <a:endParaRPr lang="en-US"/>
          </a:p>
        </p:txBody>
      </p:sp>
    </p:spTree>
    <p:extLst>
      <p:ext uri="{BB962C8B-B14F-4D97-AF65-F5344CB8AC3E}">
        <p14:creationId xmlns:p14="http://schemas.microsoft.com/office/powerpoint/2010/main" val="12577311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金牛犊的风波没有完全过去。关系的恢复有双方的工作。</a:t>
            </a:r>
            <a:endParaRPr lang="en-US" altLang="zh-CN" sz="1800" dirty="0" smtClean="0"/>
          </a:p>
          <a:p>
            <a:pPr marL="0" indent="0">
              <a:buFont typeface="Arial" panose="020B0604020202020204" pitchFamily="34" charset="0"/>
              <a:buNone/>
            </a:pPr>
            <a:r>
              <a:rPr lang="zh-CN" altLang="en-US" sz="1800" dirty="0" smtClean="0"/>
              <a:t>新的问题：神的疏远。神仍然要兑现祂的应许，但是神不同他们上去。</a:t>
            </a:r>
            <a:endParaRPr lang="en-US" altLang="zh-CN" sz="1800" dirty="0" smtClean="0"/>
          </a:p>
          <a:p>
            <a:pPr marL="0" indent="0">
              <a:buFont typeface="Arial" panose="020B0604020202020204" pitchFamily="34" charset="0"/>
              <a:buNone/>
            </a:pPr>
            <a:r>
              <a:rPr lang="zh-CN" altLang="en-US" sz="1800" dirty="0" smtClean="0"/>
              <a:t>如果你是以色列的百姓，你听到这个消息会如何反应？</a:t>
            </a:r>
            <a:r>
              <a:rPr lang="en-US" altLang="zh-CN" sz="1800" dirty="0" smtClean="0"/>
              <a:t>1. </a:t>
            </a:r>
            <a:r>
              <a:rPr lang="zh-CN" altLang="en-US" sz="1800" dirty="0" smtClean="0"/>
              <a:t>不再追讨，</a:t>
            </a:r>
            <a:r>
              <a:rPr lang="en-US" altLang="zh-CN" sz="1800" dirty="0" smtClean="0"/>
              <a:t>2.</a:t>
            </a:r>
            <a:r>
              <a:rPr lang="en-US" altLang="zh-CN" sz="1800" baseline="0" dirty="0" smtClean="0"/>
              <a:t> </a:t>
            </a:r>
            <a:r>
              <a:rPr lang="zh-CN" altLang="en-US" sz="1800" baseline="0" dirty="0" smtClean="0"/>
              <a:t>仍有应许，</a:t>
            </a:r>
            <a:r>
              <a:rPr lang="en-US" altLang="zh-CN" sz="1800" baseline="0" dirty="0" smtClean="0"/>
              <a:t>3.</a:t>
            </a:r>
            <a:r>
              <a:rPr lang="zh-CN" altLang="en-US" sz="1800" baseline="0" dirty="0" smtClean="0"/>
              <a:t>有使者带领</a:t>
            </a:r>
            <a:endParaRPr lang="en-US" altLang="zh-CN" sz="1800" baseline="0" dirty="0" smtClean="0"/>
          </a:p>
          <a:p>
            <a:pPr marL="0" indent="0">
              <a:buFont typeface="Arial" panose="020B0604020202020204" pitchFamily="34" charset="0"/>
              <a:buNone/>
            </a:pPr>
            <a:r>
              <a:rPr lang="zh-CN" altLang="en-US" sz="1800" baseline="0" dirty="0" smtClean="0"/>
              <a:t>这是对以色列人的试验。你要你的神，还是只要祂的福？没有神就没有赦免。</a:t>
            </a:r>
            <a:endParaRPr lang="en-US" altLang="zh-CN" sz="1800" baseline="0" dirty="0" smtClean="0"/>
          </a:p>
          <a:p>
            <a:pPr marL="0" indent="0">
              <a:buFont typeface="Arial" panose="020B0604020202020204" pitchFamily="34" charset="0"/>
              <a:buNone/>
            </a:pPr>
            <a:r>
              <a:rPr lang="en-US" altLang="zh-CN" sz="1800" baseline="0" dirty="0" smtClean="0"/>
              <a:t>Lev 22:3 </a:t>
            </a:r>
            <a:r>
              <a:rPr lang="zh-CN" altLang="en-US" sz="1800" baseline="0" dirty="0" smtClean="0"/>
              <a:t>你要对他们说，你们世世代代的后裔，凡身上有污秽，亲近以色列人所分别为圣，归耶和华圣物的，那人必在</a:t>
            </a:r>
            <a:r>
              <a:rPr lang="zh-CN" altLang="en-US" sz="1800" b="1" baseline="0" dirty="0" smtClean="0"/>
              <a:t>我面前剪除</a:t>
            </a:r>
            <a:r>
              <a:rPr lang="zh-CN" altLang="en-US" sz="1800" baseline="0" dirty="0" smtClean="0"/>
              <a:t>。我是耶和华。</a:t>
            </a:r>
            <a:r>
              <a:rPr lang="en-US" altLang="zh-CN" sz="1800" baseline="0" dirty="0" smtClean="0"/>
              <a:t>VS</a:t>
            </a:r>
            <a:r>
              <a:rPr lang="zh-CN" altLang="en-US" sz="1800" baseline="0" dirty="0" smtClean="0"/>
              <a:t>从民中剪除</a:t>
            </a:r>
            <a:endParaRPr lang="en-US" altLang="zh-CN" sz="1800" baseline="0" dirty="0" smtClean="0"/>
          </a:p>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摩西素常将帐棚支搭在营外</a:t>
            </a:r>
            <a:endParaRPr lang="en-US" altLang="zh-CN" sz="1800" dirty="0" smtClean="0"/>
          </a:p>
          <a:p>
            <a:pPr marL="0" indent="0">
              <a:buFont typeface="Arial" panose="020B0604020202020204" pitchFamily="34" charset="0"/>
              <a:buNone/>
            </a:pPr>
            <a:r>
              <a:rPr lang="en-US" altLang="zh-CN" sz="1800" dirty="0" smtClean="0"/>
              <a:t>[</a:t>
            </a:r>
            <a:r>
              <a:rPr lang="en-US" altLang="zh-CN" sz="1800" dirty="0" err="1" smtClean="0"/>
              <a:t>niv</a:t>
            </a:r>
            <a:r>
              <a:rPr lang="en-US" altLang="zh-CN" sz="1800" dirty="0" smtClean="0"/>
              <a:t>] Now Moses used to take a tent and pitch it outside the camp some distance away, calling it the "tent of meeting." Anyone inquiring of the LORD would go to the tent of meeting outside the camp. </a:t>
            </a:r>
          </a:p>
          <a:p>
            <a:pPr marL="0" indent="0">
              <a:buFont typeface="Arial" panose="020B0604020202020204" pitchFamily="34" charset="0"/>
              <a:buNone/>
            </a:pPr>
            <a:r>
              <a:rPr lang="zh-CN" altLang="en-US" sz="1800" dirty="0" smtClean="0"/>
              <a:t>神的同在已经在营外。在一个遥远的帐篷。没有利未人祭司，只有一个以法连人约书亚为帮手。</a:t>
            </a:r>
            <a:endParaRPr lang="en-US" altLang="zh-CN" sz="1800" dirty="0" smtClean="0"/>
          </a:p>
          <a:p>
            <a:pPr marL="0" indent="0">
              <a:buFont typeface="Arial" panose="020B0604020202020204" pitchFamily="34" charset="0"/>
              <a:buNone/>
            </a:pPr>
            <a:r>
              <a:rPr lang="zh-CN" altLang="en-US" sz="1800" dirty="0" smtClean="0"/>
              <a:t>从前摩西与神会面是隐藏的，现在是可见的</a:t>
            </a:r>
            <a:endParaRPr lang="en-US" altLang="zh-CN" sz="1800" dirty="0" smtClean="0"/>
          </a:p>
          <a:p>
            <a:pPr marL="0" indent="0">
              <a:buFont typeface="Arial" panose="020B0604020202020204" pitchFamily="34" charset="0"/>
              <a:buNone/>
            </a:pPr>
            <a:r>
              <a:rPr lang="zh-CN" altLang="en-US" sz="1800" dirty="0" smtClean="0"/>
              <a:t>对比，摩西与神的关系却是很亲近。没有一个与神有交通的人不知道神心里的意念，反过来说，没有一个不肯与神有交通的人能知道神的事</a:t>
            </a:r>
            <a:endParaRPr lang="en-US" altLang="zh-CN" sz="1800" dirty="0" smtClean="0"/>
          </a:p>
          <a:p>
            <a:pPr marL="0" indent="0">
              <a:buFont typeface="Arial" panose="020B0604020202020204" pitchFamily="34" charset="0"/>
              <a:buNone/>
            </a:pPr>
            <a:r>
              <a:rPr lang="zh-CN" altLang="en-US" sz="1800" dirty="0" smtClean="0"/>
              <a:t>诗篇</a:t>
            </a:r>
            <a:r>
              <a:rPr lang="en-US" altLang="zh-CN" sz="1800" dirty="0" smtClean="0"/>
              <a:t>25:14 </a:t>
            </a:r>
            <a:r>
              <a:rPr lang="zh-CN" altLang="en-US" sz="1800" dirty="0" smtClean="0"/>
              <a:t>耶和华与敬畏他的人亲密。原意就是说，“耶和华向敬畏祂的人没有秘密。” </a:t>
            </a:r>
            <a:r>
              <a:rPr lang="en-US" altLang="zh-CN" sz="1800" dirty="0" smtClean="0"/>
              <a:t>[</a:t>
            </a:r>
            <a:r>
              <a:rPr lang="en-US" altLang="zh-CN" sz="1800" dirty="0" err="1" smtClean="0"/>
              <a:t>kjv</a:t>
            </a:r>
            <a:r>
              <a:rPr lang="en-US" altLang="zh-CN" sz="1800" dirty="0" smtClean="0"/>
              <a:t>] The secret of the LORD is with them that fear him; </a:t>
            </a: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smtClean="0"/>
              <a:t>3</a:t>
            </a:r>
            <a:r>
              <a:rPr lang="zh-CN" altLang="en-US" sz="1800" dirty="0" smtClean="0"/>
              <a:t>个请求（祷告）（从个人到团体）：</a:t>
            </a:r>
            <a:r>
              <a:rPr lang="en-US" altLang="zh-CN" sz="1800" dirty="0" smtClean="0"/>
              <a:t>1.</a:t>
            </a:r>
            <a:r>
              <a:rPr lang="zh-CN" altLang="en-US" sz="1800" dirty="0" smtClean="0"/>
              <a:t>求你将你的道指示我。 </a:t>
            </a:r>
            <a:r>
              <a:rPr lang="en-US" altLang="zh-CN" sz="1800" dirty="0" smtClean="0"/>
              <a:t>2. </a:t>
            </a:r>
            <a:r>
              <a:rPr lang="zh-CN" altLang="en-US" sz="1800" dirty="0" smtClean="0"/>
              <a:t>与神的民同去，重新收纳以色列民为神的子民。</a:t>
            </a:r>
            <a:endParaRPr lang="en-US" altLang="zh-CN" sz="1800" dirty="0" smtClean="0"/>
          </a:p>
          <a:p>
            <a:pPr marL="0" indent="0">
              <a:buFont typeface="Arial" panose="020B0604020202020204" pitchFamily="34" charset="0"/>
              <a:buNone/>
            </a:pPr>
            <a:r>
              <a:rPr lang="en-US" altLang="zh-CN" sz="1800" dirty="0" smtClean="0"/>
              <a:t>3:12 [</a:t>
            </a:r>
            <a:r>
              <a:rPr lang="en-US" altLang="zh-CN" sz="1800" dirty="0" err="1" smtClean="0"/>
              <a:t>cbgb</a:t>
            </a:r>
            <a:r>
              <a:rPr lang="en-US" altLang="zh-CN" sz="1800" dirty="0" smtClean="0"/>
              <a:t>] </a:t>
            </a:r>
            <a:r>
              <a:rPr lang="zh-CN" altLang="en-US" sz="1800" dirty="0" smtClean="0"/>
              <a:t>　神说，我必与你同在。你将百姓从埃及领出来之后，你们必在这山上事奉我，这就是我打发你去的证据。</a:t>
            </a:r>
            <a:endParaRPr lang="en-US" altLang="zh-CN" sz="1800" dirty="0" smtClean="0"/>
          </a:p>
          <a:p>
            <a:pPr marL="0" indent="0">
              <a:buFont typeface="Arial" panose="020B0604020202020204" pitchFamily="34" charset="0"/>
              <a:buNone/>
            </a:pPr>
            <a:r>
              <a:rPr lang="zh-CN" altLang="en-US" sz="1800" dirty="0" smtClean="0"/>
              <a:t>我的同在将与你同去</a:t>
            </a:r>
            <a:endParaRPr lang="en-US" altLang="zh-CN" sz="1800" dirty="0" smtClean="0"/>
          </a:p>
          <a:p>
            <a:pPr marL="0" indent="0">
              <a:buFont typeface="Arial" panose="020B0604020202020204" pitchFamily="34" charset="0"/>
              <a:buNone/>
            </a:pPr>
            <a:r>
              <a:rPr lang="zh-CN" altLang="en-US" sz="1800" dirty="0" smtClean="0"/>
              <a:t>摩西代求的结果：神应许与他同去，神与以色列人同去。 </a:t>
            </a:r>
            <a:endParaRPr lang="en-US" altLang="zh-CN" sz="1800" dirty="0" smtClean="0"/>
          </a:p>
          <a:p>
            <a:pPr marL="0" indent="0">
              <a:buFont typeface="Arial" panose="020B0604020202020204" pitchFamily="34" charset="0"/>
              <a:buNone/>
            </a:pPr>
            <a:r>
              <a:rPr lang="en-US" altLang="zh-CN" sz="1800" dirty="0" smtClean="0"/>
              <a:t>[</a:t>
            </a:r>
            <a:r>
              <a:rPr lang="en-US" altLang="zh-CN" sz="1800" dirty="0" err="1" smtClean="0"/>
              <a:t>niv</a:t>
            </a:r>
            <a:r>
              <a:rPr lang="en-US" altLang="zh-CN" sz="1800" dirty="0" smtClean="0"/>
              <a:t>] And the LORD said to Moses, "I will do the very thing you have asked, because I am pleased with you and I know you by name." </a:t>
            </a:r>
          </a:p>
          <a:p>
            <a:pPr marL="0" indent="0">
              <a:buFont typeface="Arial" panose="020B0604020202020204" pitchFamily="34" charset="0"/>
              <a:buNone/>
            </a:pPr>
            <a:r>
              <a:rPr lang="en-US" altLang="zh-CN" sz="1800" dirty="0" smtClean="0"/>
              <a:t>[</a:t>
            </a:r>
            <a:r>
              <a:rPr lang="en-US" altLang="zh-CN" sz="1800" dirty="0" err="1" smtClean="0"/>
              <a:t>asv</a:t>
            </a:r>
            <a:r>
              <a:rPr lang="en-US" altLang="zh-CN" sz="1800" dirty="0" smtClean="0"/>
              <a:t>] And Jehovah said unto Moses, I will do this thing also that thou hast spoken; for thou hast found favor in my sight, and I know thee by name. </a:t>
            </a:r>
          </a:p>
          <a:p>
            <a:pPr marL="0" indent="0">
              <a:buFont typeface="Arial" panose="020B0604020202020204" pitchFamily="34" charset="0"/>
              <a:buNone/>
            </a:pPr>
            <a:r>
              <a:rPr lang="en-US" sz="1800" dirty="0" smtClean="0"/>
              <a:t>[</a:t>
            </a:r>
            <a:r>
              <a:rPr lang="en-US" sz="1800" dirty="0" err="1" smtClean="0"/>
              <a:t>kjv</a:t>
            </a:r>
            <a:r>
              <a:rPr lang="en-US" sz="1800" dirty="0" smtClean="0"/>
              <a:t>] And the LORD said unto Moses, I will do this thing also that thou hast spoken: for thou hast found grace in my sight, and I know thee by name.</a:t>
            </a: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从</a:t>
            </a:r>
            <a:r>
              <a:rPr lang="en-US" altLang="zh-CN" sz="1800" dirty="0" smtClean="0"/>
              <a:t>3</a:t>
            </a:r>
            <a:r>
              <a:rPr lang="zh-CN" altLang="en-US" sz="1800" dirty="0" smtClean="0"/>
              <a:t>：</a:t>
            </a:r>
            <a:r>
              <a:rPr lang="en-US" altLang="zh-CN" sz="1800" dirty="0" smtClean="0"/>
              <a:t>13</a:t>
            </a:r>
            <a:r>
              <a:rPr lang="zh-CN" altLang="en-US" sz="1800" dirty="0" smtClean="0"/>
              <a:t>求你将你的道指示我</a:t>
            </a:r>
            <a:r>
              <a:rPr lang="en-US" altLang="zh-CN" sz="1800" dirty="0" smtClean="0"/>
              <a:t>-》</a:t>
            </a:r>
            <a:r>
              <a:rPr lang="zh-CN" altLang="en-US" sz="1800" dirty="0" smtClean="0"/>
              <a:t>求你显出你的荣耀给我看。</a:t>
            </a:r>
            <a:r>
              <a:rPr lang="en-US" altLang="zh-CN" sz="1800" dirty="0" smtClean="0"/>
              <a:t>Personal</a:t>
            </a:r>
            <a:r>
              <a:rPr lang="zh-CN" altLang="en-US" sz="1800" dirty="0" smtClean="0"/>
              <a:t>。</a:t>
            </a:r>
            <a:r>
              <a:rPr lang="en-US" altLang="zh-CN" sz="1800" dirty="0" smtClean="0"/>
              <a:t>[</a:t>
            </a:r>
            <a:r>
              <a:rPr lang="en-US" altLang="zh-CN" sz="1800" dirty="0" err="1" smtClean="0"/>
              <a:t>kjv</a:t>
            </a:r>
            <a:r>
              <a:rPr lang="en-US" altLang="zh-CN" sz="1800" dirty="0" smtClean="0"/>
              <a:t>] And he said, I beseech thee, shew me thy glory. </a:t>
            </a:r>
          </a:p>
          <a:p>
            <a:pPr marL="0" indent="0">
              <a:buFont typeface="Arial" panose="020B0604020202020204" pitchFamily="34" charset="0"/>
              <a:buNone/>
            </a:pPr>
            <a:r>
              <a:rPr lang="zh-CN" altLang="en-US" sz="1800" dirty="0" smtClean="0"/>
              <a:t>神的荣耀：我要显我一切的恩慈，宣告我的名。我要恩待谁就恩待谁，要怜悯谁就怜悯谁。</a:t>
            </a:r>
            <a:endParaRPr lang="en-US" altLang="zh-CN" sz="1800" dirty="0" smtClean="0"/>
          </a:p>
          <a:p>
            <a:pPr marL="0" indent="0">
              <a:buFont typeface="Arial" panose="020B0604020202020204" pitchFamily="34" charset="0"/>
              <a:buNone/>
            </a:pPr>
            <a:r>
              <a:rPr lang="zh-CN" altLang="en-US" sz="1800" dirty="0" smtClean="0"/>
              <a:t>在我这里有地方。盘石来指着基督。摩西所看见还只是一部分，</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1:14 </a:t>
            </a:r>
            <a:r>
              <a:rPr lang="zh-CN" altLang="en-US" sz="1800" dirty="0" smtClean="0"/>
              <a:t>道成了肉身住在我们中间，充充满满的有恩典有真理。我们也见过他的荣光，正是父独生子的荣光。</a:t>
            </a:r>
            <a:endParaRPr lang="en-US" altLang="zh-CN" sz="1800" dirty="0" smtClean="0"/>
          </a:p>
          <a:p>
            <a:pPr marL="0" indent="0">
              <a:buFont typeface="Arial" panose="020B0604020202020204" pitchFamily="34" charset="0"/>
              <a:buNone/>
            </a:pPr>
            <a:r>
              <a:rPr lang="en-US" altLang="zh-CN" sz="1800" dirty="0" err="1" smtClean="0"/>
              <a:t>Jhn</a:t>
            </a:r>
            <a:r>
              <a:rPr lang="en-US" altLang="zh-CN" sz="1800" dirty="0" smtClean="0"/>
              <a:t> 1:18 </a:t>
            </a:r>
            <a:r>
              <a:rPr lang="zh-CN" altLang="en-US" sz="1800" dirty="0" smtClean="0"/>
              <a:t>从来没有人看见神。只有在父怀里的独生子将他表明出来。</a:t>
            </a:r>
            <a:endParaRPr lang="en-US" altLang="zh-CN" sz="1800" dirty="0" smtClean="0"/>
          </a:p>
          <a:p>
            <a:pPr marL="0" indent="0">
              <a:buFont typeface="Arial" panose="020B0604020202020204" pitchFamily="34" charset="0"/>
              <a:buNone/>
            </a:pPr>
            <a:r>
              <a:rPr lang="en-US" altLang="zh-CN" sz="1800" dirty="0" smtClean="0"/>
              <a:t>Col 1:19 </a:t>
            </a:r>
            <a:r>
              <a:rPr lang="zh-TW" altLang="en-US" sz="1800" dirty="0" smtClean="0"/>
              <a:t>因为父喜欢叫一切的丰盛，在他里面居住。</a:t>
            </a:r>
            <a:endParaRPr lang="en-US" altLang="zh-CN" sz="1800" dirty="0" smtClean="0"/>
          </a:p>
          <a:p>
            <a:pPr marL="0" indent="0">
              <a:buFont typeface="Arial" panose="020B0604020202020204" pitchFamily="34" charset="0"/>
              <a:buNone/>
            </a:pPr>
            <a:r>
              <a:rPr lang="en-US" altLang="zh-CN" sz="1800" dirty="0" smtClean="0"/>
              <a:t>Col 2:9 </a:t>
            </a:r>
            <a:r>
              <a:rPr lang="zh-CN" altLang="en-US" sz="1800" dirty="0" smtClean="0"/>
              <a:t>因为神本性一切的丰盛，都有形有体的居住在基督里面。</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15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神应允了摩西的三个祷告，下面是神的实现。</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smtClean="0"/>
              <a:t>1.</a:t>
            </a:r>
            <a:r>
              <a:rPr lang="zh-CN" altLang="en-US" sz="1800" dirty="0" smtClean="0"/>
              <a:t>新的石板。人预备，神主宰。</a:t>
            </a:r>
            <a:endParaRPr lang="en-US" altLang="zh-CN" sz="1800" dirty="0" smtClean="0"/>
          </a:p>
          <a:p>
            <a:pPr marL="0" indent="0">
              <a:buFont typeface="Arial" panose="020B0604020202020204" pitchFamily="34" charset="0"/>
              <a:buNone/>
            </a:pPr>
            <a:r>
              <a:rPr lang="en-US" altLang="zh-CN" sz="1800" dirty="0" smtClean="0"/>
              <a:t>2. </a:t>
            </a:r>
            <a:r>
              <a:rPr lang="zh-CN" altLang="en-US" sz="1800" dirty="0" smtClean="0"/>
              <a:t>与上次对比。</a:t>
            </a:r>
            <a:r>
              <a:rPr lang="en-US" altLang="zh-CN" sz="1800" dirty="0" smtClean="0"/>
              <a:t>Exo 24:13 </a:t>
            </a:r>
            <a:r>
              <a:rPr lang="zh-CN" altLang="en-US" sz="1800" dirty="0" smtClean="0"/>
              <a:t>摩西和他的帮手约书亚起来，上了神的山。</a:t>
            </a:r>
            <a:r>
              <a:rPr lang="en-US" altLang="zh-CN" sz="1800" dirty="0" smtClean="0"/>
              <a:t>Exo 24:14 </a:t>
            </a:r>
            <a:r>
              <a:rPr lang="zh-CN" altLang="en-US" sz="1800" dirty="0" smtClean="0"/>
              <a:t>摩西对长老说，你们在这里等着，</a:t>
            </a:r>
          </a:p>
        </p:txBody>
      </p:sp>
      <p:sp>
        <p:nvSpPr>
          <p:cNvPr id="4" name="Slide Number Placeholder 3"/>
          <p:cNvSpPr>
            <a:spLocks noGrp="1"/>
          </p:cNvSpPr>
          <p:nvPr>
            <p:ph type="sldNum" sz="quarter" idx="10"/>
          </p:nvPr>
        </p:nvSpPr>
        <p:spPr/>
        <p:txBody>
          <a:bodyPr/>
          <a:lstStyle/>
          <a:p>
            <a:fld id="{DFFB6782-E22B-44B8-BE55-B98FFE7079DD}" type="slidenum">
              <a:rPr lang="en-US" smtClean="0"/>
              <a:t>16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祂不是在那里先宣告祂的严厉与祂的严肃，神乃是宣告祂是怎么样的一位满了恩典和怜悯的神，神也宣告祂是不轻易发怒的神。</a:t>
            </a:r>
            <a:endParaRPr lang="en-US" altLang="zh-CN" sz="1800" dirty="0" smtClean="0"/>
          </a:p>
          <a:p>
            <a:pPr marL="0" indent="0">
              <a:buFont typeface="Arial" panose="020B0604020202020204" pitchFamily="34" charset="0"/>
              <a:buNone/>
            </a:pPr>
            <a:r>
              <a:rPr lang="zh-CN" altLang="en-US" sz="1800" dirty="0" smtClean="0"/>
              <a:t>也是公义的神</a:t>
            </a:r>
          </a:p>
        </p:txBody>
      </p:sp>
      <p:sp>
        <p:nvSpPr>
          <p:cNvPr id="4" name="Slide Number Placeholder 3"/>
          <p:cNvSpPr>
            <a:spLocks noGrp="1"/>
          </p:cNvSpPr>
          <p:nvPr>
            <p:ph type="sldNum" sz="quarter" idx="10"/>
          </p:nvPr>
        </p:nvSpPr>
        <p:spPr/>
        <p:txBody>
          <a:bodyPr/>
          <a:lstStyle/>
          <a:p>
            <a:fld id="{DFFB6782-E22B-44B8-BE55-B98FFE7079DD}" type="slidenum">
              <a:rPr lang="en-US" smtClean="0"/>
              <a:t>17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再一次立约：神所要作的</a:t>
            </a:r>
            <a:endParaRPr lang="en-US" altLang="zh-CN" sz="1800" dirty="0" smtClean="0"/>
          </a:p>
          <a:p>
            <a:pPr marL="0" indent="0">
              <a:buFont typeface="Arial" panose="020B0604020202020204" pitchFamily="34" charset="0"/>
              <a:buNone/>
            </a:pPr>
            <a:r>
              <a:rPr lang="zh-CN" altLang="en-US" sz="1800" dirty="0" smtClean="0"/>
              <a:t>下面是人所要作的</a:t>
            </a:r>
          </a:p>
        </p:txBody>
      </p:sp>
      <p:sp>
        <p:nvSpPr>
          <p:cNvPr id="4" name="Slide Number Placeholder 3"/>
          <p:cNvSpPr>
            <a:spLocks noGrp="1"/>
          </p:cNvSpPr>
          <p:nvPr>
            <p:ph type="sldNum" sz="quarter" idx="10"/>
          </p:nvPr>
        </p:nvSpPr>
        <p:spPr/>
        <p:txBody>
          <a:bodyPr/>
          <a:lstStyle/>
          <a:p>
            <a:fld id="{DFFB6782-E22B-44B8-BE55-B98FFE7079DD}" type="slidenum">
              <a:rPr lang="en-US" smtClean="0"/>
              <a:t>18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迦南人拜偶像更厉害</a:t>
            </a:r>
          </a:p>
        </p:txBody>
      </p:sp>
      <p:sp>
        <p:nvSpPr>
          <p:cNvPr id="4" name="Slide Number Placeholder 3"/>
          <p:cNvSpPr>
            <a:spLocks noGrp="1"/>
          </p:cNvSpPr>
          <p:nvPr>
            <p:ph type="sldNum" sz="quarter" idx="10"/>
          </p:nvPr>
        </p:nvSpPr>
        <p:spPr/>
        <p:txBody>
          <a:bodyPr/>
          <a:lstStyle/>
          <a:p>
            <a:fld id="{DFFB6782-E22B-44B8-BE55-B98FFE7079DD}" type="slidenum">
              <a:rPr lang="en-US" smtClean="0"/>
              <a:t>19</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ltLang="zh-CN"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要对付罪</a:t>
            </a:r>
            <a:endParaRPr lang="en-US" altLang="zh-CN" sz="1800" dirty="0" smtClean="0"/>
          </a:p>
          <a:p>
            <a:pPr marL="0" indent="0">
              <a:buFont typeface="Arial" panose="020B0604020202020204" pitchFamily="34" charset="0"/>
              <a:buNone/>
            </a:pPr>
            <a:r>
              <a:rPr lang="zh-CN" altLang="en-US" sz="1800" dirty="0" smtClean="0"/>
              <a:t>要奉献</a:t>
            </a:r>
            <a:endParaRPr lang="en-US" altLang="zh-CN" sz="1800" dirty="0" smtClean="0"/>
          </a:p>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20</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要信靠神</a:t>
            </a:r>
          </a:p>
        </p:txBody>
      </p:sp>
      <p:sp>
        <p:nvSpPr>
          <p:cNvPr id="4" name="Slide Number Placeholder 3"/>
          <p:cNvSpPr>
            <a:spLocks noGrp="1"/>
          </p:cNvSpPr>
          <p:nvPr>
            <p:ph type="sldNum" sz="quarter" idx="10"/>
          </p:nvPr>
        </p:nvSpPr>
        <p:spPr/>
        <p:txBody>
          <a:bodyPr/>
          <a:lstStyle/>
          <a:p>
            <a:fld id="{DFFB6782-E22B-44B8-BE55-B98FFE7079DD}" type="slidenum">
              <a:rPr lang="en-US" smtClean="0"/>
              <a:t>21</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当神显现荣耀的时候，人却没有预备好。</a:t>
            </a:r>
            <a:endParaRPr lang="en-US" altLang="zh-CN" sz="1800" dirty="0" smtClean="0"/>
          </a:p>
          <a:p>
            <a:pPr marL="0" indent="0">
              <a:buFont typeface="Arial" panose="020B0604020202020204" pitchFamily="34" charset="0"/>
              <a:buNone/>
            </a:pPr>
            <a:r>
              <a:rPr lang="en-US" altLang="zh-CN" sz="1800" dirty="0" smtClean="0"/>
              <a:t>2Co 3:13 </a:t>
            </a:r>
            <a:r>
              <a:rPr lang="zh-CN" altLang="en-US" sz="1800" dirty="0" smtClean="0"/>
              <a:t>不像摩西将帕子蒙在脸上，叫以色列人不能定睛看到那将废者的结局。</a:t>
            </a:r>
          </a:p>
          <a:p>
            <a:pPr marL="0" indent="0">
              <a:buFont typeface="Arial" panose="020B0604020202020204" pitchFamily="34" charset="0"/>
              <a:buNone/>
            </a:pPr>
            <a:r>
              <a:rPr lang="en-US" altLang="zh-CN" sz="1800" dirty="0" smtClean="0"/>
              <a:t>2Co 3:14 </a:t>
            </a:r>
            <a:r>
              <a:rPr lang="zh-CN" altLang="en-US" sz="1800" dirty="0" smtClean="0"/>
              <a:t>但他们的心地刚硬。直到今日诵读旧约的时候，这帕子还没有揭去。这帕子在基督里已经废去了。</a:t>
            </a:r>
          </a:p>
          <a:p>
            <a:pPr marL="0" indent="0">
              <a:buFont typeface="Arial" panose="020B0604020202020204" pitchFamily="34" charset="0"/>
              <a:buNone/>
            </a:pPr>
            <a:r>
              <a:rPr lang="en-US" altLang="zh-CN" sz="1800" dirty="0" smtClean="0"/>
              <a:t>2Co 3:15 </a:t>
            </a:r>
            <a:r>
              <a:rPr lang="zh-CN" altLang="en-US" sz="1800" dirty="0" smtClean="0"/>
              <a:t>然而直到今日，每逢诵读摩西书的时候，帕子还在他们心上。</a:t>
            </a:r>
          </a:p>
          <a:p>
            <a:pPr marL="0" indent="0">
              <a:buFont typeface="Arial" panose="020B0604020202020204" pitchFamily="34" charset="0"/>
              <a:buNone/>
            </a:pPr>
            <a:r>
              <a:rPr lang="en-US" altLang="zh-CN" sz="1800" dirty="0" smtClean="0"/>
              <a:t>2Co 3:16 </a:t>
            </a:r>
            <a:r>
              <a:rPr lang="zh-CN" altLang="en-US" sz="1800" dirty="0" smtClean="0"/>
              <a:t>但他们的心几时归向主，帕子就几时除去了。</a:t>
            </a:r>
          </a:p>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22</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err="1" smtClean="0"/>
              <a:t>Psm</a:t>
            </a:r>
            <a:r>
              <a:rPr lang="en-US" altLang="zh-CN" sz="1800" dirty="0" smtClean="0"/>
              <a:t> 106:19 </a:t>
            </a:r>
            <a:r>
              <a:rPr lang="zh-CN" altLang="en-US" sz="1800" dirty="0" smtClean="0"/>
              <a:t>他们在何烈山造了牛犊，叩拜铸成的像。</a:t>
            </a:r>
          </a:p>
          <a:p>
            <a:pPr marL="0" indent="0">
              <a:buFont typeface="Arial" panose="020B0604020202020204" pitchFamily="34" charset="0"/>
              <a:buNone/>
            </a:pPr>
            <a:r>
              <a:rPr lang="en-US" altLang="zh-CN" sz="1800" dirty="0" err="1" smtClean="0"/>
              <a:t>Psm</a:t>
            </a:r>
            <a:r>
              <a:rPr lang="en-US" altLang="zh-CN" sz="1800" dirty="0" smtClean="0"/>
              <a:t> 106:20 </a:t>
            </a:r>
            <a:r>
              <a:rPr lang="zh-CN" altLang="en-US" sz="1800" dirty="0" smtClean="0"/>
              <a:t>如此</a:t>
            </a:r>
            <a:r>
              <a:rPr lang="zh-CN" altLang="en-US" sz="1800" b="1" dirty="0" smtClean="0"/>
              <a:t>将他们荣耀的主</a:t>
            </a:r>
            <a:r>
              <a:rPr lang="zh-CN" altLang="en-US" sz="1800" dirty="0" smtClean="0"/>
              <a:t>，</a:t>
            </a:r>
            <a:r>
              <a:rPr lang="zh-CN" altLang="en-US" sz="1800" b="1" dirty="0" smtClean="0"/>
              <a:t>换为吃草之牛的像</a:t>
            </a:r>
            <a:r>
              <a:rPr lang="zh-CN" altLang="en-US" sz="1800" dirty="0" smtClean="0"/>
              <a:t>。</a:t>
            </a:r>
          </a:p>
          <a:p>
            <a:pPr marL="0" indent="0">
              <a:buFont typeface="Arial" panose="020B0604020202020204" pitchFamily="34" charset="0"/>
              <a:buNone/>
            </a:pPr>
            <a:r>
              <a:rPr lang="en-US" altLang="zh-CN" sz="1800" dirty="0" err="1" smtClean="0"/>
              <a:t>Psm</a:t>
            </a:r>
            <a:r>
              <a:rPr lang="en-US" altLang="zh-CN" sz="1800" dirty="0" smtClean="0"/>
              <a:t> 106:21 </a:t>
            </a:r>
            <a:r>
              <a:rPr lang="zh-CN" altLang="en-US" sz="1800" dirty="0" smtClean="0"/>
              <a:t>忘了神他们的救主。他曾在埃及行大事。</a:t>
            </a:r>
          </a:p>
          <a:p>
            <a:pPr marL="0" indent="0">
              <a:buFont typeface="Arial" panose="020B0604020202020204" pitchFamily="34" charset="0"/>
              <a:buNone/>
            </a:pPr>
            <a:r>
              <a:rPr lang="en-US" altLang="zh-CN" sz="1800" dirty="0" err="1" smtClean="0"/>
              <a:t>Psm</a:t>
            </a:r>
            <a:r>
              <a:rPr lang="en-US" altLang="zh-CN" sz="1800" dirty="0" smtClean="0"/>
              <a:t> 106:22 </a:t>
            </a:r>
            <a:r>
              <a:rPr lang="zh-CN" altLang="en-US" sz="1800" dirty="0" smtClean="0"/>
              <a:t>在含地行奇事，在红海行可畏的事。</a:t>
            </a:r>
          </a:p>
          <a:p>
            <a:pPr marL="0" indent="0">
              <a:buFont typeface="Arial" panose="020B0604020202020204" pitchFamily="34" charset="0"/>
              <a:buNone/>
            </a:pPr>
            <a:r>
              <a:rPr lang="en-US" altLang="zh-CN" sz="1800" dirty="0" err="1" smtClean="0"/>
              <a:t>Psm</a:t>
            </a:r>
            <a:r>
              <a:rPr lang="en-US" altLang="zh-CN" sz="1800" dirty="0" smtClean="0"/>
              <a:t> 106:23 </a:t>
            </a:r>
            <a:r>
              <a:rPr lang="zh-CN" altLang="en-US" sz="1800" dirty="0" smtClean="0"/>
              <a:t>所以，他说要灭绝他们。若非有他所拣选的摩西站在当中（原文作破口），使他的忿怒转消，恐怕他就灭绝他们。</a:t>
            </a:r>
            <a:endParaRPr lang="en-US" altLang="zh-CN" sz="1800" dirty="0" smtClean="0"/>
          </a:p>
          <a:p>
            <a:pPr marL="0" indent="0">
              <a:buFont typeface="Arial" panose="020B0604020202020204" pitchFamily="34" charset="0"/>
              <a:buNone/>
            </a:pPr>
            <a:r>
              <a:rPr lang="zh-TW" altLang="en-US" sz="1800" dirty="0" smtClean="0"/>
              <a:t>作神</a:t>
            </a:r>
            <a:r>
              <a:rPr lang="zh-CN" altLang="en-US" sz="1800" dirty="0" smtClean="0"/>
              <a:t>（</a:t>
            </a:r>
            <a:r>
              <a:rPr lang="zh-TW" altLang="en-US" sz="1800" dirty="0" smtClean="0"/>
              <a:t>像</a:t>
            </a:r>
            <a:r>
              <a:rPr lang="zh-CN" altLang="en-US" sz="1800" dirty="0" smtClean="0"/>
              <a:t>），这个像字是翻译中加上的。</a:t>
            </a:r>
            <a:endParaRPr lang="en-US" altLang="zh-CN" sz="1800" dirty="0" smtClean="0"/>
          </a:p>
          <a:p>
            <a:pPr marL="0" indent="0">
              <a:buFont typeface="Arial" panose="020B0604020202020204" pitchFamily="34" charset="0"/>
              <a:buNone/>
            </a:pPr>
            <a:r>
              <a:rPr lang="zh-CN" altLang="en-US" sz="1800" dirty="0" smtClean="0"/>
              <a:t>为什么会发生这样的事？</a:t>
            </a:r>
            <a:endParaRPr lang="en-US" altLang="zh-CN" sz="1800" dirty="0" smtClean="0"/>
          </a:p>
          <a:p>
            <a:pPr marL="342900" indent="-342900">
              <a:buFont typeface="Arial" panose="020B0604020202020204" pitchFamily="34" charset="0"/>
              <a:buAutoNum type="arabicPeriod"/>
            </a:pPr>
            <a:r>
              <a:rPr lang="zh-CN" altLang="en-US" sz="1800" dirty="0" smtClean="0"/>
              <a:t>我们的过去对我们的影响，根深蒂固，新约中所说的旧人，当有挫折的时候很快就会去了。用一代人的时间才改变。</a:t>
            </a:r>
            <a:endParaRPr lang="en-US" altLang="zh-CN" sz="1800" dirty="0" smtClean="0"/>
          </a:p>
          <a:p>
            <a:pPr marL="342900" indent="-342900">
              <a:buFont typeface="Arial" panose="020B0604020202020204" pitchFamily="34" charset="0"/>
              <a:buAutoNum type="arabicPeriod"/>
            </a:pPr>
            <a:r>
              <a:rPr lang="zh-CN" altLang="en-US" sz="1800" dirty="0" smtClean="0"/>
              <a:t>摩西很长时间没回来。</a:t>
            </a:r>
            <a:endParaRPr lang="en-US" altLang="zh-CN" sz="1800" dirty="0" smtClean="0"/>
          </a:p>
          <a:p>
            <a:pPr marL="342900" indent="-342900">
              <a:buFont typeface="Arial" panose="020B0604020202020204" pitchFamily="34" charset="0"/>
              <a:buAutoNum type="arabicPeriod"/>
            </a:pPr>
            <a:r>
              <a:rPr lang="zh-CN" altLang="en-US" sz="1800" dirty="0" smtClean="0"/>
              <a:t>为什么他们要神像？可见的</a:t>
            </a:r>
            <a:r>
              <a:rPr lang="en-US" altLang="zh-CN" sz="1800" dirty="0" smtClean="0"/>
              <a:t>VS</a:t>
            </a:r>
            <a:r>
              <a:rPr lang="zh-CN" altLang="en-US" sz="1800" dirty="0" smtClean="0"/>
              <a:t>不可见的。“信”中的不可见因素。</a:t>
            </a:r>
            <a:endParaRPr lang="en-US" altLang="zh-CN" sz="1800" dirty="0" smtClean="0"/>
          </a:p>
          <a:p>
            <a:pPr marL="342900" indent="-342900">
              <a:buFont typeface="Arial" panose="020B0604020202020204" pitchFamily="34" charset="0"/>
              <a:buAutoNum type="arabicPeriod"/>
            </a:pPr>
            <a:r>
              <a:rPr lang="zh-CN" altLang="en-US" sz="1800" dirty="0" smtClean="0"/>
              <a:t>我们不知道他遭了什么事。西奈山可怕的景象还记忆犹新。</a:t>
            </a:r>
            <a:endParaRPr lang="en-US" altLang="zh-CN" sz="1800" dirty="0" smtClean="0"/>
          </a:p>
          <a:p>
            <a:pPr marL="0" indent="0">
              <a:buFont typeface="Arial" panose="020B0604020202020204" pitchFamily="34" charset="0"/>
              <a:buNone/>
            </a:pPr>
            <a:r>
              <a:rPr lang="zh-CN" altLang="en-US" sz="1800" dirty="0" smtClean="0"/>
              <a:t>亚伦的屈服：铸了一只牛犊，加入耶和华敬拜的因素。对象错了，形式对了也是枉然。</a:t>
            </a:r>
            <a:endParaRPr lang="en-US" altLang="zh-CN" sz="1800" dirty="0" smtClean="0"/>
          </a:p>
          <a:p>
            <a:pPr marL="0" indent="0">
              <a:buFont typeface="Arial" panose="020B0604020202020204" pitchFamily="34" charset="0"/>
              <a:buNone/>
            </a:pPr>
            <a:r>
              <a:rPr lang="zh-CN" altLang="en-US" sz="1800" dirty="0" smtClean="0"/>
              <a:t>百姓再加上自己的元素。</a:t>
            </a:r>
            <a:r>
              <a:rPr lang="zh-TW" altLang="en-US" sz="1800" dirty="0" smtClean="0"/>
              <a:t>玩耍</a:t>
            </a:r>
            <a:r>
              <a:rPr lang="zh-CN" altLang="en-US" sz="1800" dirty="0" smtClean="0"/>
              <a:t>：创世记</a:t>
            </a:r>
            <a:r>
              <a:rPr lang="en-US" altLang="zh-CN" sz="1800" dirty="0" smtClean="0"/>
              <a:t>26:8 </a:t>
            </a:r>
            <a:r>
              <a:rPr lang="zh-CN" altLang="en-US" sz="1800" dirty="0" smtClean="0"/>
              <a:t>他在那里住了许久。有一天，非利士人的王亚比米勒从窗户里往外观看，见以撒和他的妻子利百加戏玩。 </a:t>
            </a:r>
          </a:p>
        </p:txBody>
      </p:sp>
      <p:sp>
        <p:nvSpPr>
          <p:cNvPr id="4" name="Slide Number Placeholder 3"/>
          <p:cNvSpPr>
            <a:spLocks noGrp="1"/>
          </p:cNvSpPr>
          <p:nvPr>
            <p:ph type="sldNum" sz="quarter" idx="10"/>
          </p:nvPr>
        </p:nvSpPr>
        <p:spPr/>
        <p:txBody>
          <a:bodyPr/>
          <a:lstStyle/>
          <a:p>
            <a:fld id="{DFFB6782-E22B-44B8-BE55-B98FFE7079DD}" type="slidenum">
              <a:rPr lang="en-US" smtClean="0"/>
              <a:t>3</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err="1" smtClean="0"/>
              <a:t>Psm</a:t>
            </a:r>
            <a:r>
              <a:rPr lang="en-US" altLang="zh-CN" sz="1800" dirty="0" smtClean="0"/>
              <a:t> 106:23 </a:t>
            </a:r>
            <a:r>
              <a:rPr lang="zh-CN" altLang="en-US" sz="1800" dirty="0" smtClean="0"/>
              <a:t>所以，他说要灭绝他们。若非有他所拣选的摩西站在当中（原文作破口），使他的忿怒转消，恐怕他就灭绝他们</a:t>
            </a:r>
            <a:r>
              <a:rPr lang="zh-CN" altLang="en-US" sz="1800" dirty="0" smtClean="0"/>
              <a:t>。</a:t>
            </a:r>
            <a:endParaRPr lang="en-US" altLang="zh-CN" sz="1800" dirty="0" smtClean="0"/>
          </a:p>
          <a:p>
            <a:pPr marL="342900" indent="-342900">
              <a:buFont typeface="Arial" panose="020B0604020202020204" pitchFamily="34" charset="0"/>
              <a:buAutoNum type="arabicPeriod"/>
            </a:pPr>
            <a:r>
              <a:rPr lang="zh-CN" altLang="en-US" sz="1800" dirty="0" smtClean="0"/>
              <a:t>神的提议。百姓的光景</a:t>
            </a:r>
            <a:endParaRPr lang="en-US" altLang="zh-CN" sz="1800" dirty="0" smtClean="0"/>
          </a:p>
          <a:p>
            <a:pPr marL="800100" lvl="1" indent="-342900">
              <a:buFont typeface="Arial" panose="020B0604020202020204" pitchFamily="34" charset="0"/>
              <a:buChar char="•"/>
            </a:pPr>
            <a:r>
              <a:rPr lang="zh-CN" altLang="en-US" sz="1800" dirty="0" smtClean="0"/>
              <a:t>谁的百姓？</a:t>
            </a:r>
            <a:r>
              <a:rPr lang="en-US" altLang="zh-CN" sz="1800" dirty="0" smtClean="0"/>
              <a:t>32</a:t>
            </a:r>
            <a:r>
              <a:rPr lang="zh-CN" altLang="en-US" sz="1800" dirty="0" smtClean="0"/>
              <a:t>：</a:t>
            </a:r>
            <a:r>
              <a:rPr lang="en-US" altLang="zh-CN" sz="1800" dirty="0" smtClean="0"/>
              <a:t>7“</a:t>
            </a:r>
            <a:r>
              <a:rPr lang="zh-CN" altLang="en-US" sz="1800" dirty="0" smtClean="0"/>
              <a:t>你的百姓”；</a:t>
            </a:r>
            <a:r>
              <a:rPr lang="en-US" altLang="zh-CN" sz="1800" dirty="0" smtClean="0"/>
              <a:t>32</a:t>
            </a:r>
            <a:r>
              <a:rPr lang="zh-CN" altLang="en-US" sz="1800" dirty="0" smtClean="0"/>
              <a:t>：</a:t>
            </a:r>
            <a:r>
              <a:rPr lang="en-US" altLang="zh-CN" sz="1800" dirty="0" smtClean="0"/>
              <a:t>11“</a:t>
            </a:r>
            <a:r>
              <a:rPr lang="zh-CN" altLang="en-US" sz="1800" dirty="0" smtClean="0"/>
              <a:t>你的百姓”</a:t>
            </a:r>
            <a:endParaRPr lang="en-US" altLang="zh-CN" sz="1800" dirty="0" smtClean="0"/>
          </a:p>
          <a:p>
            <a:pPr marL="800100" lvl="1" indent="-342900">
              <a:buFont typeface="Arial" panose="020B0604020202020204" pitchFamily="34" charset="0"/>
              <a:buChar char="•"/>
            </a:pPr>
            <a:r>
              <a:rPr lang="zh-CN" altLang="en-US" sz="1800" dirty="0" smtClean="0"/>
              <a:t>神灭绝他们是按照约的内容，守约的神，施慈爱的神。</a:t>
            </a:r>
            <a:endParaRPr lang="en-US" altLang="zh-CN" sz="1800" dirty="0" smtClean="0"/>
          </a:p>
          <a:p>
            <a:pPr marL="342900" indent="-342900">
              <a:buFont typeface="Arial" panose="020B0604020202020204" pitchFamily="34" charset="0"/>
              <a:buAutoNum type="arabicPeriod"/>
            </a:pPr>
            <a:r>
              <a:rPr lang="zh-CN" altLang="en-US" sz="1800" dirty="0" smtClean="0"/>
              <a:t>神的旨意</a:t>
            </a:r>
            <a:r>
              <a:rPr lang="en-US" altLang="zh-CN" sz="1800" dirty="0" smtClean="0"/>
              <a:t>VS</a:t>
            </a:r>
            <a:r>
              <a:rPr lang="zh-CN" altLang="en-US" sz="1800" dirty="0" smtClean="0"/>
              <a:t>神的心意</a:t>
            </a:r>
            <a:endParaRPr lang="en-US" altLang="zh-CN" sz="1800" dirty="0" smtClean="0"/>
          </a:p>
          <a:p>
            <a:pPr marL="342900" indent="-342900">
              <a:buFont typeface="Arial" panose="020B0604020202020204" pitchFamily="34" charset="0"/>
              <a:buAutoNum type="arabicPeriod"/>
            </a:pPr>
            <a:r>
              <a:rPr lang="zh-CN" altLang="en-US" sz="1800" dirty="0" smtClean="0"/>
              <a:t>摩西的试验，不亚于亚伯拉罕献以撒的试验。</a:t>
            </a:r>
            <a:endParaRPr lang="en-US" altLang="zh-CN" sz="1800" dirty="0" smtClean="0"/>
          </a:p>
          <a:p>
            <a:pPr marL="342900" indent="-342900">
              <a:buFont typeface="Arial" panose="020B0604020202020204" pitchFamily="34" charset="0"/>
              <a:buAutoNum type="arabicPeriod"/>
            </a:pPr>
            <a:r>
              <a:rPr lang="zh-CN" altLang="en-US" sz="1800" dirty="0" smtClean="0"/>
              <a:t>以色列人还没有“出埃及”，当压力来的时候，又回到了原来</a:t>
            </a:r>
            <a:endParaRPr lang="en-US" altLang="zh-CN" sz="1800" dirty="0" smtClean="0"/>
          </a:p>
          <a:p>
            <a:pPr marL="342900" indent="-342900">
              <a:buFont typeface="Arial" panose="020B0604020202020204" pitchFamily="34" charset="0"/>
              <a:buAutoNum type="arabicPeriod"/>
            </a:pPr>
            <a:r>
              <a:rPr lang="zh-CN" altLang="en-US" sz="1800" b="1" dirty="0" smtClean="0"/>
              <a:t>硬着颈项的百姓</a:t>
            </a:r>
            <a:r>
              <a:rPr lang="zh-CN" altLang="en-US" sz="1800" dirty="0" smtClean="0"/>
              <a:t>，顽固不改变。</a:t>
            </a:r>
            <a:endParaRPr lang="en-US" altLang="zh-CN" sz="1800" dirty="0" smtClean="0"/>
          </a:p>
          <a:p>
            <a:pPr marL="342900" indent="-342900">
              <a:buFont typeface="Arial" panose="020B0604020202020204" pitchFamily="34" charset="0"/>
              <a:buAutoNum type="arabicPeriod"/>
            </a:pPr>
            <a:r>
              <a:rPr lang="zh-TW" altLang="en-US" sz="1800" b="1" dirty="0" smtClean="0"/>
              <a:t>你且由着我</a:t>
            </a:r>
            <a:r>
              <a:rPr lang="zh-CN" altLang="en-US" sz="1800" dirty="0" smtClean="0"/>
              <a:t>，这是我要做的如果你不介入的话。</a:t>
            </a:r>
            <a:endParaRPr lang="en-US" altLang="zh-CN" sz="1800" dirty="0" smtClean="0"/>
          </a:p>
          <a:p>
            <a:pPr marL="342900" indent="-342900">
              <a:buFont typeface="Arial" panose="020B0604020202020204" pitchFamily="34" charset="0"/>
              <a:buAutoNum type="arabicPeriod"/>
            </a:pPr>
            <a:r>
              <a:rPr lang="zh-CN" altLang="en-US" sz="1800" dirty="0" smtClean="0"/>
              <a:t>从头开始</a:t>
            </a:r>
            <a:r>
              <a:rPr lang="zh-CN" altLang="en-US" sz="1800" baseline="0" dirty="0" smtClean="0"/>
              <a:t>的吸引力。绕开问题似乎使生活容易一点，但是不改变我们的生命。</a:t>
            </a:r>
            <a:endParaRPr lang="en-US" altLang="zh-CN" sz="1800" baseline="0" dirty="0" smtClean="0"/>
          </a:p>
          <a:p>
            <a:pPr marL="342900" indent="-342900">
              <a:buFont typeface="Arial" panose="020B0604020202020204" pitchFamily="34" charset="0"/>
              <a:buAutoNum type="arabicPeriod"/>
            </a:pPr>
            <a:r>
              <a:rPr lang="zh-CN" altLang="en-US" sz="1800" baseline="0" dirty="0" smtClean="0"/>
              <a:t>代求的摩西，</a:t>
            </a:r>
            <a:r>
              <a:rPr lang="en-US" altLang="zh-CN" sz="1800" baseline="0" dirty="0" smtClean="0"/>
              <a:t>Exo 32:32 </a:t>
            </a:r>
            <a:r>
              <a:rPr lang="zh-CN" altLang="en-US" sz="1800" baseline="0" dirty="0" smtClean="0"/>
              <a:t>倘或你肯赦免他们的罪，</a:t>
            </a:r>
            <a:r>
              <a:rPr lang="en-US" altLang="zh-CN" sz="1800" baseline="0" dirty="0" smtClean="0"/>
              <a:t>……</a:t>
            </a:r>
            <a:r>
              <a:rPr lang="zh-CN" altLang="en-US" sz="1800" baseline="0" dirty="0" smtClean="0"/>
              <a:t>不然，求你从你所写的册上涂抹我的名。</a:t>
            </a:r>
            <a:endParaRPr lang="en-US" altLang="zh-CN" sz="1800" baseline="0" dirty="0" smtClean="0"/>
          </a:p>
          <a:p>
            <a:pPr marL="342900" indent="-342900">
              <a:buFont typeface="Arial" panose="020B0604020202020204" pitchFamily="34" charset="0"/>
              <a:buAutoNum type="arabicPeriod"/>
            </a:pPr>
            <a:endParaRPr lang="en-US" altLang="zh-CN" sz="1800" dirty="0" smtClean="0"/>
          </a:p>
          <a:p>
            <a:pPr marL="0" indent="0">
              <a:buFont typeface="Arial" panose="020B0604020202020204" pitchFamily="34" charset="0"/>
              <a:buNone/>
            </a:pPr>
            <a:r>
              <a:rPr lang="en-US" altLang="zh-CN" sz="1800" dirty="0" smtClean="0"/>
              <a:t>Exo 15:23 </a:t>
            </a:r>
            <a:r>
              <a:rPr lang="zh-CN" altLang="en-US" sz="1800" dirty="0" smtClean="0"/>
              <a:t>到了玛拉，不能喝那里的水，因为水苦，所以那地名叫玛拉。</a:t>
            </a:r>
          </a:p>
          <a:p>
            <a:pPr marL="0" indent="0">
              <a:buFont typeface="Arial" panose="020B0604020202020204" pitchFamily="34" charset="0"/>
              <a:buNone/>
            </a:pPr>
            <a:r>
              <a:rPr lang="en-US" altLang="zh-CN" sz="1800" dirty="0" smtClean="0"/>
              <a:t>Exo 15:24 </a:t>
            </a:r>
            <a:r>
              <a:rPr lang="zh-CN" altLang="en-US" sz="1800" dirty="0" smtClean="0"/>
              <a:t>百姓就向摩西发怨言，说，我们喝什么呢？</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smtClean="0"/>
              <a:t>Exo 16:2 </a:t>
            </a:r>
            <a:r>
              <a:rPr lang="zh-CN" altLang="en-US" sz="1800" dirty="0" smtClean="0"/>
              <a:t>以色列全会众在旷野向摩西，亚伦发怨言，</a:t>
            </a:r>
          </a:p>
          <a:p>
            <a:pPr marL="0" indent="0">
              <a:buFont typeface="Arial" panose="020B0604020202020204" pitchFamily="34" charset="0"/>
              <a:buNone/>
            </a:pPr>
            <a:r>
              <a:rPr lang="en-US" altLang="zh-CN" sz="1800" dirty="0" smtClean="0"/>
              <a:t>Exo 16:3 </a:t>
            </a:r>
            <a:r>
              <a:rPr lang="zh-CN" altLang="en-US" sz="1800" dirty="0" smtClean="0"/>
              <a:t>说，巴不得我们早死在埃及地，耶和华的手下，那时我们坐在肉锅旁边，吃得饱足。你们将我们领出来，到这旷野，是要叫这全会众都饿死啊。</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smtClean="0"/>
              <a:t>Exo 16:20 </a:t>
            </a:r>
            <a:r>
              <a:rPr lang="zh-CN" altLang="en-US" sz="1800" dirty="0" smtClean="0"/>
              <a:t>然而他们不听摩西的话，内中有留到早晨的，就生虫变臭了，摩西便向他们发怒。</a:t>
            </a:r>
            <a:endParaRPr lang="en-US" altLang="zh-CN" sz="1800" dirty="0" smtClean="0"/>
          </a:p>
          <a:p>
            <a:pPr marL="0" indent="0">
              <a:buFont typeface="Arial" panose="020B0604020202020204" pitchFamily="34" charset="0"/>
              <a:buNone/>
            </a:pPr>
            <a:r>
              <a:rPr lang="en-US" altLang="zh-CN" sz="1800" dirty="0" smtClean="0"/>
              <a:t>Exo 16:27 </a:t>
            </a:r>
            <a:r>
              <a:rPr lang="zh-CN" altLang="en-US" sz="1800" dirty="0" smtClean="0"/>
              <a:t>第七天，百姓中有人出去收，什么也找不着。</a:t>
            </a:r>
          </a:p>
          <a:p>
            <a:pPr marL="0" indent="0">
              <a:buFont typeface="Arial" panose="020B0604020202020204" pitchFamily="34" charset="0"/>
              <a:buNone/>
            </a:pPr>
            <a:r>
              <a:rPr lang="en-US" altLang="zh-CN" sz="1800" dirty="0" smtClean="0"/>
              <a:t>Exo 16:28 </a:t>
            </a:r>
            <a:r>
              <a:rPr lang="zh-CN" altLang="en-US" sz="1800" dirty="0" smtClean="0"/>
              <a:t>耶和华对摩西说，你们不肯守我的诫命和律法，要到几时呢？</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smtClean="0"/>
              <a:t>Exo 17:1 </a:t>
            </a:r>
            <a:r>
              <a:rPr lang="zh-CN" altLang="en-US" sz="1800" dirty="0" smtClean="0"/>
              <a:t>以色列全会众都遵耶和华的吩咐，按着站口从汛的旷野往前行，在利非订安营。百姓没有水喝，</a:t>
            </a:r>
          </a:p>
          <a:p>
            <a:pPr marL="0" indent="0">
              <a:buFont typeface="Arial" panose="020B0604020202020204" pitchFamily="34" charset="0"/>
              <a:buNone/>
            </a:pPr>
            <a:r>
              <a:rPr lang="en-US" altLang="zh-CN" sz="1800" dirty="0" smtClean="0"/>
              <a:t>Exo 17:2 </a:t>
            </a:r>
            <a:r>
              <a:rPr lang="zh-CN" altLang="en-US" sz="1800" dirty="0" smtClean="0"/>
              <a:t>所以与摩西争闹，说，给我们水喝吧。摩西对他们说，你们为什么与我争闹？为什么试探耶和华呢？</a:t>
            </a:r>
          </a:p>
          <a:p>
            <a:pPr marL="0" indent="0">
              <a:buFont typeface="Arial" panose="020B0604020202020204" pitchFamily="34" charset="0"/>
              <a:buNone/>
            </a:pPr>
            <a:r>
              <a:rPr lang="en-US" altLang="zh-CN" sz="1800" dirty="0" smtClean="0"/>
              <a:t>Exo 17:3 </a:t>
            </a:r>
            <a:r>
              <a:rPr lang="zh-CN" altLang="en-US" sz="1800" dirty="0" smtClean="0"/>
              <a:t>百姓在那里甚渴，要喝水，就向摩西发怨言，说，你为什么将我们从埃及领出来，使我们和我们的儿女并牲畜都渴死呢？</a:t>
            </a:r>
          </a:p>
          <a:p>
            <a:pPr marL="0" indent="0">
              <a:buFont typeface="Arial" panose="020B0604020202020204" pitchFamily="34" charset="0"/>
              <a:buNone/>
            </a:pPr>
            <a:r>
              <a:rPr lang="en-US" altLang="zh-CN" sz="1800" dirty="0" smtClean="0"/>
              <a:t>Exo 17:4 </a:t>
            </a:r>
            <a:r>
              <a:rPr lang="zh-CN" altLang="en-US" sz="1800" dirty="0" smtClean="0"/>
              <a:t>摩西就呼求耶和华说，我向这百姓怎样行呢？他们几乎要拿石头打死我。</a:t>
            </a:r>
          </a:p>
          <a:p>
            <a:pPr marL="0" indent="0">
              <a:buFont typeface="Arial" panose="020B0604020202020204" pitchFamily="34" charset="0"/>
              <a:buNone/>
            </a:pPr>
            <a:endParaRPr lang="en-US" altLang="zh-CN" sz="1800" dirty="0" smtClean="0"/>
          </a:p>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4</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摩西的代求：</a:t>
            </a:r>
            <a:endParaRPr lang="en-US" altLang="zh-CN" sz="1800" dirty="0" smtClean="0"/>
          </a:p>
          <a:p>
            <a:pPr marL="0" indent="0">
              <a:buFont typeface="Arial" panose="020B0604020202020204" pitchFamily="34" charset="0"/>
              <a:buNone/>
            </a:pPr>
            <a:r>
              <a:rPr lang="en-US" altLang="zh-CN" sz="1800" dirty="0" smtClean="0"/>
              <a:t>1.</a:t>
            </a:r>
            <a:r>
              <a:rPr lang="zh-CN" altLang="en-US" sz="1800" dirty="0" smtClean="0"/>
              <a:t>你的百姓</a:t>
            </a:r>
            <a:endParaRPr lang="en-US" altLang="zh-CN" sz="1800" dirty="0" smtClean="0"/>
          </a:p>
          <a:p>
            <a:pPr marL="0" indent="0">
              <a:buFont typeface="Arial" panose="020B0604020202020204" pitchFamily="34" charset="0"/>
              <a:buNone/>
            </a:pPr>
            <a:r>
              <a:rPr lang="en-US" altLang="zh-CN" sz="1800" dirty="0" smtClean="0"/>
              <a:t>2.</a:t>
            </a:r>
            <a:r>
              <a:rPr lang="zh-CN" altLang="en-US" sz="1800" dirty="0" smtClean="0"/>
              <a:t>神的名</a:t>
            </a:r>
            <a:endParaRPr lang="en-US" altLang="zh-CN" sz="1800" dirty="0" smtClean="0"/>
          </a:p>
          <a:p>
            <a:pPr marL="0" indent="0">
              <a:buFont typeface="Arial" panose="020B0604020202020204" pitchFamily="34" charset="0"/>
              <a:buNone/>
            </a:pPr>
            <a:r>
              <a:rPr lang="en-US" altLang="zh-CN" sz="1800" dirty="0" smtClean="0"/>
              <a:t>3.</a:t>
            </a:r>
            <a:r>
              <a:rPr lang="zh-CN" altLang="en-US" sz="1800" dirty="0" smtClean="0"/>
              <a:t>神的应许</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zh-CN" altLang="en-US" sz="1800" dirty="0" smtClean="0"/>
              <a:t>什么是耶和华后悔？约拿书。</a:t>
            </a:r>
            <a:r>
              <a:rPr lang="en-US" altLang="zh-CN" sz="1800" dirty="0" smtClean="0"/>
              <a:t>14</a:t>
            </a:r>
            <a:r>
              <a:rPr lang="zh-CN" altLang="en-US" sz="1800" dirty="0" smtClean="0"/>
              <a:t>只是讲神将要做的事</a:t>
            </a: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5</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摩西是中保，他在神面前代表以色列人，在以色列人面前代表神。</a:t>
            </a:r>
            <a:endParaRPr lang="en-US" altLang="zh-TW" sz="1800" dirty="0" smtClean="0"/>
          </a:p>
          <a:p>
            <a:pPr marL="0" indent="0">
              <a:buFont typeface="Arial" panose="020B0604020202020204" pitchFamily="34" charset="0"/>
              <a:buNone/>
            </a:pPr>
            <a:r>
              <a:rPr lang="zh-TW" altLang="en-US" sz="1800" dirty="0" smtClean="0"/>
              <a:t>摔碎</a:t>
            </a:r>
            <a:r>
              <a:rPr lang="zh-CN" altLang="en-US" sz="1800" dirty="0" smtClean="0"/>
              <a:t>的法版：</a:t>
            </a:r>
            <a:r>
              <a:rPr lang="en-US" altLang="zh-CN" sz="1800" dirty="0" smtClean="0"/>
              <a:t>1.</a:t>
            </a:r>
            <a:r>
              <a:rPr lang="zh-CN" altLang="en-US" sz="1800" dirty="0" smtClean="0"/>
              <a:t>以色列人毁约。</a:t>
            </a:r>
            <a:r>
              <a:rPr lang="en-US" altLang="zh-CN" sz="1800" dirty="0" smtClean="0"/>
              <a:t>2.</a:t>
            </a:r>
            <a:r>
              <a:rPr lang="en-US" altLang="zh-CN" sz="1800" baseline="0" dirty="0" smtClean="0"/>
              <a:t> </a:t>
            </a:r>
            <a:r>
              <a:rPr lang="zh-CN" altLang="en-US" sz="1800" baseline="0" dirty="0" smtClean="0"/>
              <a:t>律法之约终将被新约取代</a:t>
            </a:r>
            <a:endParaRPr lang="en-US" altLang="zh-CN" sz="1800" baseline="0" dirty="0" smtClean="0"/>
          </a:p>
          <a:p>
            <a:pPr marL="0" indent="0">
              <a:buFont typeface="Arial" panose="020B0604020202020204" pitchFamily="34" charset="0"/>
              <a:buNone/>
            </a:pPr>
            <a:r>
              <a:rPr lang="zh-CN" altLang="en-US" sz="1800" baseline="0" dirty="0" smtClean="0"/>
              <a:t>约书亚听到的是争战的声音。</a:t>
            </a:r>
            <a:endParaRPr lang="en-US" altLang="zh-CN" sz="1800" dirty="0" smtClean="0"/>
          </a:p>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6</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zh-CN" altLang="en-US" sz="1800" dirty="0" smtClean="0"/>
          </a:p>
        </p:txBody>
      </p:sp>
      <p:sp>
        <p:nvSpPr>
          <p:cNvPr id="4" name="Slide Number Placeholder 3"/>
          <p:cNvSpPr>
            <a:spLocks noGrp="1"/>
          </p:cNvSpPr>
          <p:nvPr>
            <p:ph type="sldNum" sz="quarter" idx="10"/>
          </p:nvPr>
        </p:nvSpPr>
        <p:spPr/>
        <p:txBody>
          <a:bodyPr/>
          <a:lstStyle/>
          <a:p>
            <a:fld id="{DFFB6782-E22B-44B8-BE55-B98FFE7079DD}" type="slidenum">
              <a:rPr lang="en-US" smtClean="0"/>
              <a:t>7</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zh-CN" altLang="en-US" sz="1800" dirty="0" smtClean="0"/>
              <a:t>放肆，</a:t>
            </a:r>
            <a:r>
              <a:rPr lang="en-US" altLang="zh-CN" sz="1800" dirty="0" smtClean="0"/>
              <a:t>Out of control.</a:t>
            </a:r>
          </a:p>
          <a:p>
            <a:pPr marL="0" indent="0">
              <a:buFont typeface="Arial" panose="020B0604020202020204" pitchFamily="34" charset="0"/>
              <a:buNone/>
            </a:pPr>
            <a:r>
              <a:rPr lang="zh-CN" altLang="en-US" sz="1800" dirty="0" smtClean="0"/>
              <a:t>这是神治社会</a:t>
            </a:r>
            <a:endParaRPr lang="en-US" altLang="zh-CN" sz="1800" dirty="0" smtClean="0"/>
          </a:p>
          <a:p>
            <a:pPr marL="0" indent="0">
              <a:buFont typeface="Arial" panose="020B0604020202020204" pitchFamily="34" charset="0"/>
              <a:buNone/>
            </a:pPr>
            <a:r>
              <a:rPr lang="zh-CN" altLang="en-US" sz="1800" dirty="0" smtClean="0"/>
              <a:t>教会可以佩刀吗？</a:t>
            </a:r>
            <a:endParaRPr lang="en-US" altLang="zh-CN" sz="1800" dirty="0" smtClean="0"/>
          </a:p>
          <a:p>
            <a:pPr marL="0" indent="0">
              <a:buFont typeface="Arial" panose="020B0604020202020204" pitchFamily="34" charset="0"/>
              <a:buNone/>
            </a:pPr>
            <a:r>
              <a:rPr lang="en-US" altLang="zh-CN" sz="1800" dirty="0" smtClean="0"/>
              <a:t>Mat 13:24 </a:t>
            </a:r>
            <a:r>
              <a:rPr lang="zh-CN" altLang="en-US" sz="1800" dirty="0" smtClean="0"/>
              <a:t>耶稣又设个比喻对他们说，天国好像人撒好种在田里。</a:t>
            </a:r>
            <a:r>
              <a:rPr lang="en-US" altLang="zh-CN" sz="1800" dirty="0" smtClean="0"/>
              <a:t>13:25 </a:t>
            </a:r>
            <a:r>
              <a:rPr lang="zh-CN" altLang="en-US" sz="1800" dirty="0" smtClean="0"/>
              <a:t>及至人睡觉的时候，有仇敌来，将稗子撒在麦子里，就走了。</a:t>
            </a:r>
          </a:p>
          <a:p>
            <a:pPr marL="0" indent="0">
              <a:buFont typeface="Arial" panose="020B0604020202020204" pitchFamily="34" charset="0"/>
              <a:buNone/>
            </a:pPr>
            <a:r>
              <a:rPr lang="en-US" altLang="zh-CN" sz="1800" dirty="0" smtClean="0"/>
              <a:t>Mat 13:26 </a:t>
            </a:r>
            <a:r>
              <a:rPr lang="zh-CN" altLang="en-US" sz="1800" dirty="0" smtClean="0"/>
              <a:t>到长苗吐穗的时候，稗子也显出来。</a:t>
            </a:r>
            <a:r>
              <a:rPr lang="en-US" altLang="zh-CN" sz="1800" dirty="0" smtClean="0"/>
              <a:t>13:27 </a:t>
            </a:r>
            <a:r>
              <a:rPr lang="zh-CN" altLang="en-US" sz="1800" dirty="0" smtClean="0"/>
              <a:t>田主的仆人来告诉他说，主阿，你不是撒好种在田里吗？从哪里来的稗子呢？</a:t>
            </a:r>
          </a:p>
          <a:p>
            <a:pPr marL="0" indent="0">
              <a:buFont typeface="Arial" panose="020B0604020202020204" pitchFamily="34" charset="0"/>
              <a:buNone/>
            </a:pPr>
            <a:r>
              <a:rPr lang="en-US" altLang="zh-CN" sz="1800" dirty="0" smtClean="0"/>
              <a:t>Mat 13:28 </a:t>
            </a:r>
            <a:r>
              <a:rPr lang="zh-CN" altLang="en-US" sz="1800" dirty="0" smtClean="0"/>
              <a:t>主人说，这是仇敌作的。仆人说，你要我们去薅出来吗？</a:t>
            </a:r>
            <a:r>
              <a:rPr lang="en-US" altLang="zh-CN" sz="1800" dirty="0" smtClean="0"/>
              <a:t>13:29 </a:t>
            </a:r>
            <a:r>
              <a:rPr lang="zh-CN" altLang="en-US" sz="1800" dirty="0" smtClean="0"/>
              <a:t>主人说，不必，恐怕薅稗子，连麦子也拔出来。</a:t>
            </a:r>
          </a:p>
          <a:p>
            <a:pPr marL="0" indent="0">
              <a:buFont typeface="Arial" panose="020B0604020202020204" pitchFamily="34" charset="0"/>
              <a:buNone/>
            </a:pPr>
            <a:r>
              <a:rPr lang="en-US" altLang="zh-CN" sz="1800" dirty="0" smtClean="0"/>
              <a:t>Mat 13:30 </a:t>
            </a:r>
            <a:r>
              <a:rPr lang="zh-CN" altLang="en-US" sz="1800" dirty="0" smtClean="0"/>
              <a:t>容这两样一齐长，等着收割。当收割的时候，我要对收割的人说，先将稗子薅出来，捆成捆，留着烧。惟有麦子，要收在仓里。</a:t>
            </a:r>
          </a:p>
        </p:txBody>
      </p:sp>
      <p:sp>
        <p:nvSpPr>
          <p:cNvPr id="4" name="Slide Number Placeholder 3"/>
          <p:cNvSpPr>
            <a:spLocks noGrp="1"/>
          </p:cNvSpPr>
          <p:nvPr>
            <p:ph type="sldNum" sz="quarter" idx="10"/>
          </p:nvPr>
        </p:nvSpPr>
        <p:spPr/>
        <p:txBody>
          <a:bodyPr/>
          <a:lstStyle/>
          <a:p>
            <a:fld id="{DFFB6782-E22B-44B8-BE55-B98FFE7079DD}" type="slidenum">
              <a:rPr lang="en-US" smtClean="0"/>
              <a:t>8</a:t>
            </a:fld>
            <a:endParaRPr lang="en-US"/>
          </a:p>
        </p:txBody>
      </p:sp>
    </p:spTree>
    <p:extLst>
      <p:ext uri="{BB962C8B-B14F-4D97-AF65-F5344CB8AC3E}">
        <p14:creationId xmlns:p14="http://schemas.microsoft.com/office/powerpoint/2010/main" val="228810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altLang="zh-CN" sz="1800" dirty="0" smtClean="0"/>
              <a:t>1. </a:t>
            </a:r>
            <a:r>
              <a:rPr lang="zh-CN" altLang="en-US" sz="1800" dirty="0" smtClean="0"/>
              <a:t>赎罪：摩西知道这个罪的严重，摩西更知道罪的后果很严重，需要赎罪（</a:t>
            </a:r>
            <a:r>
              <a:rPr lang="en-US" altLang="zh-CN" sz="1800" dirty="0" smtClean="0"/>
              <a:t>Atonement</a:t>
            </a:r>
            <a:r>
              <a:rPr lang="zh-CN" altLang="en-US" sz="1800" dirty="0" smtClean="0"/>
              <a:t>）</a:t>
            </a:r>
            <a:endParaRPr lang="en-US" altLang="zh-CN" sz="1800" dirty="0" smtClean="0"/>
          </a:p>
          <a:p>
            <a:pPr marL="0" indent="0">
              <a:buFont typeface="Arial" panose="020B0604020202020204" pitchFamily="34" charset="0"/>
              <a:buNone/>
            </a:pPr>
            <a:r>
              <a:rPr lang="zh-CN" altLang="en-US" sz="1800" dirty="0" smtClean="0"/>
              <a:t>那三千人只是那些不服管教的人</a:t>
            </a:r>
            <a:endParaRPr lang="en-US" altLang="zh-CN" sz="1800" dirty="0" smtClean="0"/>
          </a:p>
          <a:p>
            <a:pPr marL="0" indent="0">
              <a:buFont typeface="Arial" panose="020B0604020202020204" pitchFamily="34" charset="0"/>
              <a:buNone/>
            </a:pPr>
            <a:r>
              <a:rPr lang="zh-CN" altLang="en-US" sz="1800" dirty="0" smtClean="0"/>
              <a:t>还有那些参与了躲起来的人呢？还有那些参与了现在后悔的人呢？后悔难道不够吗？悔改是的赦免的主因吗？</a:t>
            </a:r>
            <a:endParaRPr lang="en-US" altLang="zh-CN" sz="1800" dirty="0" smtClean="0"/>
          </a:p>
          <a:p>
            <a:pPr marL="0" indent="0">
              <a:buFont typeface="Arial" panose="020B0604020202020204" pitchFamily="34" charset="0"/>
              <a:buNone/>
            </a:pPr>
            <a:r>
              <a:rPr lang="en-US" altLang="zh-CN" sz="1800" dirty="0" smtClean="0"/>
              <a:t>2. </a:t>
            </a:r>
            <a:r>
              <a:rPr lang="zh-CN" altLang="en-US" sz="1800" dirty="0" smtClean="0"/>
              <a:t>得罪我，</a:t>
            </a:r>
            <a:r>
              <a:rPr lang="en-US" altLang="zh-CN" sz="1800" dirty="0" smtClean="0"/>
              <a:t>Whoever has sinned against me</a:t>
            </a:r>
          </a:p>
          <a:p>
            <a:pPr marL="0" indent="0">
              <a:buFont typeface="Arial" panose="020B0604020202020204" pitchFamily="34" charset="0"/>
              <a:buNone/>
            </a:pPr>
            <a:r>
              <a:rPr lang="en-US" altLang="zh-CN" sz="1800" dirty="0" smtClean="0"/>
              <a:t>3. </a:t>
            </a:r>
            <a:r>
              <a:rPr lang="zh-CN" altLang="en-US" sz="1800" dirty="0" smtClean="0"/>
              <a:t>神答应了摩西的替代吗？以无罪的替代有罪的。</a:t>
            </a:r>
            <a:r>
              <a:rPr lang="en-US" altLang="zh-CN" sz="1800" dirty="0" smtClean="0"/>
              <a:t>33</a:t>
            </a:r>
            <a:r>
              <a:rPr lang="zh-CN" altLang="en-US" sz="1800" dirty="0" smtClean="0"/>
              <a:t>节没答应，</a:t>
            </a:r>
            <a:r>
              <a:rPr lang="en-US" altLang="zh-CN" sz="1800" dirty="0" smtClean="0"/>
              <a:t>34</a:t>
            </a:r>
            <a:r>
              <a:rPr lang="zh-CN" altLang="en-US" sz="1800" dirty="0" smtClean="0"/>
              <a:t>节答应了，重提出埃及要到的目的地。</a:t>
            </a:r>
            <a:endParaRPr lang="en-US" altLang="zh-CN" sz="1800" dirty="0" smtClean="0"/>
          </a:p>
          <a:p>
            <a:pPr marL="0" indent="0">
              <a:buFont typeface="Arial" panose="020B0604020202020204" pitchFamily="34" charset="0"/>
              <a:buNone/>
            </a:pPr>
            <a:r>
              <a:rPr lang="en-US" altLang="zh-CN" sz="1800" dirty="0" smtClean="0"/>
              <a:t>4. </a:t>
            </a:r>
            <a:r>
              <a:rPr lang="zh-CN" altLang="en-US" sz="1800" dirty="0" smtClean="0"/>
              <a:t>生命册</a:t>
            </a:r>
            <a:endParaRPr lang="en-US" altLang="zh-CN" sz="1800" dirty="0" smtClean="0"/>
          </a:p>
          <a:p>
            <a:pPr marL="0" indent="0">
              <a:buFont typeface="Arial" panose="020B0604020202020204" pitchFamily="34" charset="0"/>
              <a:buNone/>
            </a:pPr>
            <a:r>
              <a:rPr lang="en-US" altLang="zh-CN" sz="1800" dirty="0" smtClean="0"/>
              <a:t>25:29 [</a:t>
            </a:r>
            <a:r>
              <a:rPr lang="en-US" altLang="zh-CN" sz="1800" dirty="0" err="1" smtClean="0"/>
              <a:t>cbgb</a:t>
            </a:r>
            <a:r>
              <a:rPr lang="en-US" altLang="zh-CN" sz="1800" dirty="0" smtClean="0"/>
              <a:t>] </a:t>
            </a:r>
            <a:r>
              <a:rPr lang="zh-CN" altLang="en-US" sz="1800" dirty="0" smtClean="0"/>
              <a:t>虽有人起来追逼你，寻索你的性命，你的性命却在耶和华你的　神那里蒙保护，如包裹宝器一样</a:t>
            </a:r>
            <a:r>
              <a:rPr lang="en-US" altLang="zh-CN" sz="1800" dirty="0" smtClean="0"/>
              <a:t>the bundle of life </a:t>
            </a:r>
            <a:r>
              <a:rPr lang="zh-CN" altLang="en-US" sz="1800" dirty="0" smtClean="0"/>
              <a:t>。你仇敌的性命，耶和华必抛去，如用机弦甩石一样。 </a:t>
            </a:r>
            <a:endParaRPr lang="en-US" altLang="zh-CN" sz="1800" dirty="0" smtClean="0"/>
          </a:p>
          <a:p>
            <a:pPr marL="0" indent="0">
              <a:buFont typeface="Arial" panose="020B0604020202020204" pitchFamily="34" charset="0"/>
              <a:buNone/>
            </a:pPr>
            <a:r>
              <a:rPr lang="zh-CN" altLang="en-US" sz="1800" dirty="0" smtClean="0"/>
              <a:t>生命册，与牧羊人的生命包。这里的生命册与救恩无关</a:t>
            </a:r>
            <a:endParaRPr lang="en-US" altLang="zh-CN" sz="1800" dirty="0" smtClean="0"/>
          </a:p>
          <a:p>
            <a:pPr marL="0" indent="0">
              <a:buFont typeface="Arial" panose="020B0604020202020204" pitchFamily="34" charset="0"/>
              <a:buNone/>
            </a:pPr>
            <a:r>
              <a:rPr lang="en-US" altLang="zh-CN" sz="1800" dirty="0" smtClean="0"/>
              <a:t>Rev 13:8 </a:t>
            </a:r>
            <a:r>
              <a:rPr lang="zh-CN" altLang="en-US" sz="1800" dirty="0" smtClean="0"/>
              <a:t>凡住在地上，名字从创世以来，没有记在被杀之</a:t>
            </a:r>
            <a:r>
              <a:rPr lang="zh-CN" altLang="en-US" sz="1800" b="1" dirty="0" smtClean="0"/>
              <a:t>羔羊生命册</a:t>
            </a:r>
            <a:r>
              <a:rPr lang="zh-CN" altLang="en-US" sz="1800" dirty="0" smtClean="0"/>
              <a:t>上的人，都要拜它。</a:t>
            </a:r>
            <a:endParaRPr lang="en-US" altLang="zh-CN" sz="1800" dirty="0" smtClean="0"/>
          </a:p>
          <a:p>
            <a:pPr marL="0" indent="0">
              <a:buFont typeface="Arial" panose="020B0604020202020204" pitchFamily="34" charset="0"/>
              <a:buNone/>
            </a:pPr>
            <a:r>
              <a:rPr lang="en-US" altLang="zh-CN" sz="1800" dirty="0" smtClean="0"/>
              <a:t>Rev 20:12 </a:t>
            </a:r>
            <a:r>
              <a:rPr lang="zh-CN" altLang="en-US" sz="1800" dirty="0" smtClean="0"/>
              <a:t>我又看见死了的人，无论大小，都站在宝座前。案卷展开了。并且另有一卷展开，就是生命册。死了的人都凭着这些案卷所记载的，照他们所行的受审判。</a:t>
            </a:r>
            <a:endParaRPr lang="en-US" altLang="zh-CN" sz="1800" dirty="0" smtClean="0"/>
          </a:p>
          <a:p>
            <a:pPr marL="0" indent="0">
              <a:buFont typeface="Arial" panose="020B0604020202020204" pitchFamily="34" charset="0"/>
              <a:buNone/>
            </a:pPr>
            <a:r>
              <a:rPr lang="en-US" altLang="zh-CN" sz="1800" dirty="0" smtClean="0"/>
              <a:t>Rev 20:15 </a:t>
            </a:r>
            <a:r>
              <a:rPr lang="zh-CN" altLang="en-US" sz="1800" dirty="0" smtClean="0"/>
              <a:t>若有人名字没记在生命册上，他就被扔在火湖里。</a:t>
            </a:r>
            <a:endParaRPr lang="en-US" altLang="zh-CN" sz="1800" dirty="0" smtClean="0"/>
          </a:p>
          <a:p>
            <a:pPr marL="0" indent="0">
              <a:buFont typeface="Arial" panose="020B0604020202020204" pitchFamily="34" charset="0"/>
              <a:buNone/>
            </a:pPr>
            <a:endParaRPr lang="en-US" altLang="zh-CN" sz="1800" dirty="0" smtClean="0"/>
          </a:p>
          <a:p>
            <a:pPr marL="0" indent="0">
              <a:buFont typeface="Arial" panose="020B0604020202020204" pitchFamily="34" charset="0"/>
              <a:buNone/>
            </a:pPr>
            <a:r>
              <a:rPr lang="en-US" altLang="zh-CN" sz="1800" dirty="0" err="1" smtClean="0"/>
              <a:t>Deu</a:t>
            </a:r>
            <a:r>
              <a:rPr lang="en-US" altLang="zh-CN" sz="1800" dirty="0" smtClean="0"/>
              <a:t> 9:8 </a:t>
            </a:r>
            <a:r>
              <a:rPr lang="zh-CN" altLang="en-US" sz="1800" dirty="0" smtClean="0"/>
              <a:t>你们在何烈山又惹耶和华发怒。他恼怒你们，要灭绝你们。</a:t>
            </a:r>
          </a:p>
          <a:p>
            <a:pPr marL="0" indent="0">
              <a:buFont typeface="Arial" panose="020B0604020202020204" pitchFamily="34" charset="0"/>
              <a:buNone/>
            </a:pPr>
            <a:r>
              <a:rPr lang="en-US" altLang="zh-CN" sz="1800" dirty="0" err="1" smtClean="0"/>
              <a:t>Deu</a:t>
            </a:r>
            <a:r>
              <a:rPr lang="en-US" altLang="zh-CN" sz="1800" dirty="0" smtClean="0"/>
              <a:t> 9:9 </a:t>
            </a:r>
            <a:r>
              <a:rPr lang="zh-CN" altLang="en-US" sz="1800" dirty="0" smtClean="0"/>
              <a:t>我上了山，要领受两块石版，就是耶和华与你们立约的版。那时我在山上住了四十昼夜，没有吃饭，也没有喝水。</a:t>
            </a:r>
          </a:p>
          <a:p>
            <a:pPr marL="0" indent="0">
              <a:buFont typeface="Arial" panose="020B0604020202020204" pitchFamily="34" charset="0"/>
              <a:buNone/>
            </a:pPr>
            <a:r>
              <a:rPr lang="en-US" altLang="zh-CN" sz="1800" dirty="0" err="1" smtClean="0"/>
              <a:t>Deu</a:t>
            </a:r>
            <a:r>
              <a:rPr lang="en-US" altLang="zh-CN" sz="1800" dirty="0" smtClean="0"/>
              <a:t> 9:10 </a:t>
            </a:r>
            <a:r>
              <a:rPr lang="zh-CN" altLang="en-US" sz="1800" dirty="0" smtClean="0"/>
              <a:t>耶和华把那两块石版交给我，是神用指头写的。版上所写的是照耶和华在大会的日子，在山上，从火中对你们所说的一切话。</a:t>
            </a:r>
          </a:p>
          <a:p>
            <a:pPr marL="0" indent="0">
              <a:buFont typeface="Arial" panose="020B0604020202020204" pitchFamily="34" charset="0"/>
              <a:buNone/>
            </a:pPr>
            <a:r>
              <a:rPr lang="en-US" altLang="zh-CN" sz="1800" dirty="0" err="1" smtClean="0"/>
              <a:t>Deu</a:t>
            </a:r>
            <a:r>
              <a:rPr lang="en-US" altLang="zh-CN" sz="1800" dirty="0" smtClean="0"/>
              <a:t> 9:11 </a:t>
            </a:r>
            <a:r>
              <a:rPr lang="zh-CN" altLang="en-US" sz="1800" dirty="0" smtClean="0"/>
              <a:t>过了四十昼夜，耶和华把那两块石版，就是约版，交给我。</a:t>
            </a:r>
          </a:p>
          <a:p>
            <a:pPr marL="0" indent="0">
              <a:buFont typeface="Arial" panose="020B0604020202020204" pitchFamily="34" charset="0"/>
              <a:buNone/>
            </a:pPr>
            <a:r>
              <a:rPr lang="en-US" altLang="zh-CN" sz="1800" dirty="0" err="1" smtClean="0"/>
              <a:t>Deu</a:t>
            </a:r>
            <a:r>
              <a:rPr lang="en-US" altLang="zh-CN" sz="1800" dirty="0" smtClean="0"/>
              <a:t> 9:12 </a:t>
            </a:r>
            <a:r>
              <a:rPr lang="zh-CN" altLang="en-US" sz="1800" dirty="0" smtClean="0"/>
              <a:t>对我说，你起来，赶快下去。因为你从埃及领出来的百姓已经败坏了自己。他们快快地偏离了我所吩咐的道，为自己铸成了偶像。</a:t>
            </a:r>
          </a:p>
          <a:p>
            <a:pPr marL="0" indent="0">
              <a:buFont typeface="Arial" panose="020B0604020202020204" pitchFamily="34" charset="0"/>
              <a:buNone/>
            </a:pPr>
            <a:r>
              <a:rPr lang="en-US" altLang="zh-CN" sz="1800" dirty="0" err="1" smtClean="0"/>
              <a:t>Deu</a:t>
            </a:r>
            <a:r>
              <a:rPr lang="en-US" altLang="zh-CN" sz="1800" dirty="0" smtClean="0"/>
              <a:t> 9:13 </a:t>
            </a:r>
            <a:r>
              <a:rPr lang="zh-CN" altLang="en-US" sz="1800" dirty="0" smtClean="0"/>
              <a:t>耶和华又对我说，我看这百姓是硬着颈项的百姓。</a:t>
            </a:r>
          </a:p>
          <a:p>
            <a:pPr marL="0" indent="0">
              <a:buFont typeface="Arial" panose="020B0604020202020204" pitchFamily="34" charset="0"/>
              <a:buNone/>
            </a:pPr>
            <a:r>
              <a:rPr lang="en-US" altLang="zh-CN" sz="1800" dirty="0" err="1" smtClean="0"/>
              <a:t>Deu</a:t>
            </a:r>
            <a:r>
              <a:rPr lang="en-US" altLang="zh-CN" sz="1800" dirty="0" smtClean="0"/>
              <a:t> 9:14 </a:t>
            </a:r>
            <a:r>
              <a:rPr lang="zh-CN" altLang="en-US" sz="1800" dirty="0" smtClean="0"/>
              <a:t>你且由着我，我要灭绝他们，将他们的名从天下涂抹，使你的后裔比他们成为更大更强的国。</a:t>
            </a:r>
          </a:p>
          <a:p>
            <a:pPr marL="0" indent="0">
              <a:buFont typeface="Arial" panose="020B0604020202020204" pitchFamily="34" charset="0"/>
              <a:buNone/>
            </a:pPr>
            <a:r>
              <a:rPr lang="en-US" altLang="zh-CN" sz="1800" dirty="0" err="1" smtClean="0"/>
              <a:t>Deu</a:t>
            </a:r>
            <a:r>
              <a:rPr lang="en-US" altLang="zh-CN" sz="1800" dirty="0" smtClean="0"/>
              <a:t> 9:15 </a:t>
            </a:r>
            <a:r>
              <a:rPr lang="zh-CN" altLang="en-US" sz="1800" dirty="0" smtClean="0"/>
              <a:t>于是我转身下山，山被火烧着，两块约版在我两手之中。</a:t>
            </a:r>
          </a:p>
          <a:p>
            <a:pPr marL="0" indent="0">
              <a:buFont typeface="Arial" panose="020B0604020202020204" pitchFamily="34" charset="0"/>
              <a:buNone/>
            </a:pPr>
            <a:r>
              <a:rPr lang="en-US" altLang="zh-CN" sz="1800" dirty="0" err="1" smtClean="0"/>
              <a:t>Deu</a:t>
            </a:r>
            <a:r>
              <a:rPr lang="en-US" altLang="zh-CN" sz="1800" dirty="0" smtClean="0"/>
              <a:t> 9:16 </a:t>
            </a:r>
            <a:r>
              <a:rPr lang="zh-CN" altLang="en-US" sz="1800" dirty="0" smtClean="0"/>
              <a:t>我一看见你们得罪了耶和华你们的神，铸成了牛犊，快快地偏离了耶和华所吩咐你们的道，</a:t>
            </a:r>
          </a:p>
          <a:p>
            <a:pPr marL="0" indent="0">
              <a:buFont typeface="Arial" panose="020B0604020202020204" pitchFamily="34" charset="0"/>
              <a:buNone/>
            </a:pPr>
            <a:r>
              <a:rPr lang="en-US" altLang="zh-CN" sz="1800" dirty="0" err="1" smtClean="0"/>
              <a:t>Deu</a:t>
            </a:r>
            <a:r>
              <a:rPr lang="en-US" altLang="zh-CN" sz="1800" dirty="0" smtClean="0"/>
              <a:t> 9:17 </a:t>
            </a:r>
            <a:r>
              <a:rPr lang="zh-CN" altLang="en-US" sz="1800" dirty="0" smtClean="0"/>
              <a:t>我就把那两块版从我手中扔下去，在你们眼前摔碎了。</a:t>
            </a:r>
          </a:p>
          <a:p>
            <a:pPr marL="0" indent="0">
              <a:buFont typeface="Arial" panose="020B0604020202020204" pitchFamily="34" charset="0"/>
              <a:buNone/>
            </a:pPr>
            <a:r>
              <a:rPr lang="en-US" altLang="zh-CN" sz="1800" dirty="0" err="1" smtClean="0"/>
              <a:t>Deu</a:t>
            </a:r>
            <a:r>
              <a:rPr lang="en-US" altLang="zh-CN" sz="1800" dirty="0" smtClean="0"/>
              <a:t> 9:18 </a:t>
            </a:r>
            <a:r>
              <a:rPr lang="zh-CN" altLang="en-US" sz="1800" dirty="0" smtClean="0"/>
              <a:t>因你们所犯的一切罪，行了耶和华眼中看为恶的事，惹他发怒，我就像从前俯伏在耶和华面前四十昼夜，没有吃饭，也没有喝水。</a:t>
            </a:r>
          </a:p>
          <a:p>
            <a:pPr marL="0" indent="0">
              <a:buFont typeface="Arial" panose="020B0604020202020204" pitchFamily="34" charset="0"/>
              <a:buNone/>
            </a:pPr>
            <a:r>
              <a:rPr lang="en-US" altLang="zh-CN" sz="1800" dirty="0" err="1" smtClean="0"/>
              <a:t>Deu</a:t>
            </a:r>
            <a:r>
              <a:rPr lang="en-US" altLang="zh-CN" sz="1800" dirty="0" smtClean="0"/>
              <a:t> 9:19 </a:t>
            </a:r>
            <a:r>
              <a:rPr lang="zh-CN" altLang="en-US" sz="1800" dirty="0" smtClean="0"/>
              <a:t>我因耶和华向你们大发烈怒，要灭绝你们，就甚害怕。但那次耶和华又应允了我。</a:t>
            </a:r>
          </a:p>
          <a:p>
            <a:pPr marL="0" indent="0">
              <a:buFont typeface="Arial" panose="020B0604020202020204" pitchFamily="34" charset="0"/>
              <a:buNone/>
            </a:pPr>
            <a:r>
              <a:rPr lang="en-US" altLang="zh-CN" sz="1800" dirty="0" err="1" smtClean="0"/>
              <a:t>Deu</a:t>
            </a:r>
            <a:r>
              <a:rPr lang="en-US" altLang="zh-CN" sz="1800" dirty="0" smtClean="0"/>
              <a:t> 9:20 </a:t>
            </a:r>
            <a:r>
              <a:rPr lang="zh-CN" altLang="en-US" sz="1800" dirty="0" smtClean="0"/>
              <a:t>耶和华也向亚伦甚是发怒，要灭绝他。那时我又为亚伦祈祷。</a:t>
            </a:r>
          </a:p>
          <a:p>
            <a:pPr marL="0" indent="0">
              <a:buFont typeface="Arial" panose="020B0604020202020204" pitchFamily="34" charset="0"/>
              <a:buNone/>
            </a:pPr>
            <a:r>
              <a:rPr lang="en-US" altLang="zh-CN" sz="1800" dirty="0" err="1" smtClean="0"/>
              <a:t>Deu</a:t>
            </a:r>
            <a:r>
              <a:rPr lang="en-US" altLang="zh-CN" sz="1800" dirty="0" smtClean="0"/>
              <a:t> 9:21 </a:t>
            </a:r>
            <a:r>
              <a:rPr lang="zh-CN" altLang="en-US" sz="1800" dirty="0" smtClean="0"/>
              <a:t>我把那叫你们犯罪所铸的牛犊用火焚烧，又捣碎磨得很细，以至细如灰尘，我就把这灰尘撒在从山上流下来的溪水中。</a:t>
            </a:r>
          </a:p>
        </p:txBody>
      </p:sp>
      <p:sp>
        <p:nvSpPr>
          <p:cNvPr id="4" name="Slide Number Placeholder 3"/>
          <p:cNvSpPr>
            <a:spLocks noGrp="1"/>
          </p:cNvSpPr>
          <p:nvPr>
            <p:ph type="sldNum" sz="quarter" idx="10"/>
          </p:nvPr>
        </p:nvSpPr>
        <p:spPr/>
        <p:txBody>
          <a:bodyPr/>
          <a:lstStyle/>
          <a:p>
            <a:fld id="{DFFB6782-E22B-44B8-BE55-B98FFE7079DD}" type="slidenum">
              <a:rPr lang="en-US" smtClean="0"/>
              <a:t>9</a:t>
            </a:fld>
            <a:endParaRPr lang="en-US"/>
          </a:p>
        </p:txBody>
      </p:sp>
    </p:spTree>
    <p:extLst>
      <p:ext uri="{BB962C8B-B14F-4D97-AF65-F5344CB8AC3E}">
        <p14:creationId xmlns:p14="http://schemas.microsoft.com/office/powerpoint/2010/main" val="228810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0210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793809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88519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5EF15-3EF8-4F9E-8F11-377A17F2942F}"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09345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5EF15-3EF8-4F9E-8F11-377A17F2942F}" type="datetimeFigureOut">
              <a:rPr lang="en-US" smtClean="0"/>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292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5EF15-3EF8-4F9E-8F11-377A17F2942F}"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37604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5EF15-3EF8-4F9E-8F11-377A17F2942F}" type="datetimeFigureOut">
              <a:rPr lang="en-US" smtClean="0"/>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5922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5EF15-3EF8-4F9E-8F11-377A17F2942F}" type="datetimeFigureOut">
              <a:rPr lang="en-US" smtClean="0"/>
              <a:t>5/13/2020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141331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EF15-3EF8-4F9E-8F11-377A17F2942F}" type="datetimeFigureOut">
              <a:rPr lang="en-US" smtClean="0"/>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3786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2638287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5EF15-3EF8-4F9E-8F11-377A17F2942F}" type="datetimeFigureOut">
              <a:rPr lang="en-US" smtClean="0"/>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C8ED36-A6FE-4E88-82AE-5122906DCF6E}" type="slidenum">
              <a:rPr lang="en-US" smtClean="0"/>
              <a:t>‹#›</a:t>
            </a:fld>
            <a:endParaRPr lang="en-US"/>
          </a:p>
        </p:txBody>
      </p:sp>
    </p:spTree>
    <p:extLst>
      <p:ext uri="{BB962C8B-B14F-4D97-AF65-F5344CB8AC3E}">
        <p14:creationId xmlns:p14="http://schemas.microsoft.com/office/powerpoint/2010/main" val="78113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bright="70000" contrast="-70000"/>
            <a:extLst>
              <a:ext uri="{BEBA8EAE-BF5A-486C-A8C5-ECC9F3942E4B}">
                <a14:imgProps xmlns:a14="http://schemas.microsoft.com/office/drawing/2010/main">
                  <a14:imgLayer r:embed="rId14">
                    <a14:imgEffect>
                      <a14:colorTemperature colorTemp="7200"/>
                    </a14:imgEffect>
                    <a14:imgEffect>
                      <a14:saturation sat="3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5EF15-3EF8-4F9E-8F11-377A17F2942F}" type="datetimeFigureOut">
              <a:rPr lang="en-US" smtClean="0"/>
              <a:t>5/13/2020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8ED36-A6FE-4E88-82AE-5122906DCF6E}" type="slidenum">
              <a:rPr lang="en-US" smtClean="0"/>
              <a:t>‹#›</a:t>
            </a:fld>
            <a:endParaRPr lang="en-US"/>
          </a:p>
        </p:txBody>
      </p:sp>
    </p:spTree>
    <p:extLst>
      <p:ext uri="{BB962C8B-B14F-4D97-AF65-F5344CB8AC3E}">
        <p14:creationId xmlns:p14="http://schemas.microsoft.com/office/powerpoint/2010/main" val="4246164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zh-TW" altLang="en-US" b="1" dirty="0" smtClean="0">
                <a:latin typeface="DengXian" panose="02010600030101010101" pitchFamily="2" charset="-122"/>
                <a:ea typeface="DengXian" panose="02010600030101010101" pitchFamily="2" charset="-122"/>
              </a:rPr>
              <a:t>三谷基督徒會堂</a:t>
            </a:r>
            <a:r>
              <a:rPr lang="en-US" altLang="zh-TW" b="1" dirty="0" smtClean="0">
                <a:latin typeface="DengXian" panose="02010600030101010101" pitchFamily="2" charset="-122"/>
                <a:ea typeface="DengXian" panose="02010600030101010101" pitchFamily="2" charset="-122"/>
              </a:rPr>
              <a:t/>
            </a:r>
            <a:br>
              <a:rPr lang="en-US" altLang="zh-TW" b="1" dirty="0" smtClean="0">
                <a:latin typeface="DengXian" panose="02010600030101010101" pitchFamily="2" charset="-122"/>
                <a:ea typeface="DengXian" panose="02010600030101010101" pitchFamily="2" charset="-122"/>
              </a:rPr>
            </a:br>
            <a:r>
              <a:rPr lang="zh-TW" altLang="en-US" sz="3600" b="1" dirty="0" smtClean="0">
                <a:latin typeface="DengXian" panose="02010600030101010101" pitchFamily="2" charset="-122"/>
                <a:ea typeface="DengXian" panose="02010600030101010101" pitchFamily="2" charset="-122"/>
              </a:rPr>
              <a:t>成人主日學</a:t>
            </a:r>
            <a:endParaRPr lang="en-US" sz="3600" b="1" dirty="0">
              <a:latin typeface="DengXian" panose="02010600030101010101" pitchFamily="2" charset="-122"/>
              <a:ea typeface="DengXian" panose="02010600030101010101" pitchFamily="2" charset="-122"/>
            </a:endParaRPr>
          </a:p>
        </p:txBody>
      </p:sp>
      <p:sp>
        <p:nvSpPr>
          <p:cNvPr id="3" name="Subtitle 2"/>
          <p:cNvSpPr>
            <a:spLocks noGrp="1"/>
          </p:cNvSpPr>
          <p:nvPr>
            <p:ph type="subTitle" idx="1"/>
          </p:nvPr>
        </p:nvSpPr>
        <p:spPr>
          <a:xfrm>
            <a:off x="1371600" y="3124200"/>
            <a:ext cx="6400800" cy="2514600"/>
          </a:xfrm>
        </p:spPr>
        <p:txBody>
          <a:bodyPr>
            <a:normAutofit fontScale="92500" lnSpcReduction="10000"/>
          </a:bodyPr>
          <a:lstStyle/>
          <a:p>
            <a:r>
              <a:rPr lang="zh-CN" altLang="en-US" sz="4000" b="1" dirty="0">
                <a:solidFill>
                  <a:srgbClr val="FF0000"/>
                </a:solidFill>
                <a:latin typeface="DengXian" panose="02010600030101010101" pitchFamily="2" charset="-122"/>
                <a:ea typeface="DengXian" panose="02010600030101010101" pitchFamily="2" charset="-122"/>
              </a:rPr>
              <a:t>出埃及</a:t>
            </a:r>
            <a:r>
              <a:rPr lang="zh-CN" altLang="en-US" sz="4000" b="1" dirty="0" smtClean="0">
                <a:solidFill>
                  <a:srgbClr val="FF0000"/>
                </a:solidFill>
                <a:latin typeface="DengXian" panose="02010600030101010101" pitchFamily="2" charset="-122"/>
                <a:ea typeface="DengXian" panose="02010600030101010101" pitchFamily="2" charset="-122"/>
              </a:rPr>
              <a:t>記</a:t>
            </a:r>
            <a:endParaRPr lang="en-US" altLang="zh-CN" sz="4000" b="1" dirty="0" smtClean="0">
              <a:solidFill>
                <a:srgbClr val="FF0000"/>
              </a:solidFill>
              <a:latin typeface="DengXian" panose="02010600030101010101" pitchFamily="2" charset="-122"/>
              <a:ea typeface="DengXian" panose="02010600030101010101" pitchFamily="2" charset="-122"/>
            </a:endParaRPr>
          </a:p>
          <a:p>
            <a:r>
              <a:rPr lang="zh-CN" altLang="en-US" sz="4000" b="1" dirty="0" smtClean="0">
                <a:solidFill>
                  <a:srgbClr val="FF0000"/>
                </a:solidFill>
                <a:latin typeface="DengXian" panose="02010600030101010101" pitchFamily="2" charset="-122"/>
                <a:ea typeface="DengXian" panose="02010600030101010101" pitchFamily="2" charset="-122"/>
              </a:rPr>
              <a:t>第</a:t>
            </a:r>
            <a:r>
              <a:rPr lang="zh-CN" altLang="en-US" sz="4000" b="1" dirty="0">
                <a:solidFill>
                  <a:srgbClr val="FF0000"/>
                </a:solidFill>
                <a:latin typeface="DengXian" panose="02010600030101010101" pitchFamily="2" charset="-122"/>
                <a:ea typeface="DengXian" panose="02010600030101010101" pitchFamily="2" charset="-122"/>
              </a:rPr>
              <a:t>十</a:t>
            </a:r>
            <a:r>
              <a:rPr lang="zh-CN" altLang="en-US" sz="4000" b="1" dirty="0" smtClean="0">
                <a:solidFill>
                  <a:srgbClr val="FF0000"/>
                </a:solidFill>
                <a:latin typeface="DengXian" panose="02010600030101010101" pitchFamily="2" charset="-122"/>
                <a:ea typeface="DengXian" panose="02010600030101010101" pitchFamily="2" charset="-122"/>
              </a:rPr>
              <a:t>課 金</a:t>
            </a:r>
            <a:r>
              <a:rPr lang="zh-CN" altLang="en-US" sz="4000" b="1" dirty="0">
                <a:solidFill>
                  <a:srgbClr val="FF0000"/>
                </a:solidFill>
                <a:latin typeface="DengXian" panose="02010600030101010101" pitchFamily="2" charset="-122"/>
                <a:ea typeface="DengXian" panose="02010600030101010101" pitchFamily="2" charset="-122"/>
              </a:rPr>
              <a:t>牛</a:t>
            </a:r>
            <a:r>
              <a:rPr lang="zh-CN" altLang="en-US" sz="4000" b="1" dirty="0" smtClean="0">
                <a:solidFill>
                  <a:srgbClr val="FF0000"/>
                </a:solidFill>
                <a:latin typeface="DengXian" panose="02010600030101010101" pitchFamily="2" charset="-122"/>
                <a:ea typeface="DengXian" panose="02010600030101010101" pitchFamily="2" charset="-122"/>
              </a:rPr>
              <a:t>犢 </a:t>
            </a:r>
            <a:r>
              <a:rPr lang="en-US" altLang="zh-CN" sz="4000" b="1" dirty="0" smtClean="0">
                <a:solidFill>
                  <a:srgbClr val="FF0000"/>
                </a:solidFill>
                <a:latin typeface="DengXian" panose="02010600030101010101" pitchFamily="2" charset="-122"/>
                <a:ea typeface="DengXian" panose="02010600030101010101" pitchFamily="2" charset="-122"/>
              </a:rPr>
              <a:t>(</a:t>
            </a:r>
            <a:r>
              <a:rPr lang="en-US" altLang="zh-CN" sz="4000" b="1" dirty="0" smtClean="0">
                <a:solidFill>
                  <a:srgbClr val="FF0000"/>
                </a:solidFill>
                <a:latin typeface="DengXian" panose="02010600030101010101" pitchFamily="2" charset="-122"/>
                <a:ea typeface="DengXian" panose="02010600030101010101" pitchFamily="2" charset="-122"/>
              </a:rPr>
              <a:t>32</a:t>
            </a:r>
            <a:r>
              <a:rPr lang="zh-CN" altLang="en-US" sz="4000" b="1" dirty="0" smtClean="0">
                <a:solidFill>
                  <a:srgbClr val="FF0000"/>
                </a:solidFill>
                <a:latin typeface="DengXian" panose="02010600030101010101" pitchFamily="2" charset="-122"/>
                <a:ea typeface="DengXian" panose="02010600030101010101" pitchFamily="2" charset="-122"/>
              </a:rPr>
              <a:t>章</a:t>
            </a:r>
            <a:r>
              <a:rPr lang="en-US" altLang="zh-CN" sz="4000" b="1" dirty="0" smtClean="0">
                <a:solidFill>
                  <a:srgbClr val="FF0000"/>
                </a:solidFill>
                <a:latin typeface="DengXian" panose="02010600030101010101" pitchFamily="2" charset="-122"/>
                <a:ea typeface="DengXian" panose="02010600030101010101" pitchFamily="2" charset="-122"/>
              </a:rPr>
              <a:t>-34</a:t>
            </a:r>
            <a:r>
              <a:rPr lang="zh-CN" altLang="en-US" sz="4000" b="1" dirty="0" smtClean="0">
                <a:solidFill>
                  <a:srgbClr val="FF0000"/>
                </a:solidFill>
                <a:latin typeface="DengXian" panose="02010600030101010101" pitchFamily="2" charset="-122"/>
                <a:ea typeface="DengXian" panose="02010600030101010101" pitchFamily="2" charset="-122"/>
              </a:rPr>
              <a:t>章</a:t>
            </a:r>
            <a:r>
              <a:rPr lang="en-US" altLang="zh-CN" sz="4000" b="1" dirty="0" smtClean="0">
                <a:solidFill>
                  <a:srgbClr val="FF0000"/>
                </a:solidFill>
                <a:latin typeface="DengXian" panose="02010600030101010101" pitchFamily="2" charset="-122"/>
                <a:ea typeface="DengXian" panose="02010600030101010101" pitchFamily="2" charset="-122"/>
              </a:rPr>
              <a:t>)</a:t>
            </a:r>
            <a:endParaRPr lang="zh-CN" altLang="en-US" sz="4000" b="1" dirty="0">
              <a:solidFill>
                <a:srgbClr val="FF0000"/>
              </a:solidFill>
              <a:latin typeface="DengXian" panose="02010600030101010101" pitchFamily="2" charset="-122"/>
              <a:ea typeface="DengXian" panose="02010600030101010101" pitchFamily="2" charset="-122"/>
            </a:endParaRPr>
          </a:p>
          <a:p>
            <a:endParaRPr lang="zh-CN" altLang="en-US" sz="4000" b="1" dirty="0">
              <a:solidFill>
                <a:srgbClr val="FF0000"/>
              </a:solidFill>
              <a:latin typeface="DengXian" panose="02010600030101010101" pitchFamily="2" charset="-122"/>
              <a:ea typeface="DengXian" panose="02010600030101010101" pitchFamily="2" charset="-122"/>
            </a:endParaRPr>
          </a:p>
          <a:p>
            <a:r>
              <a:rPr lang="en-US" dirty="0" smtClean="0">
                <a:solidFill>
                  <a:schemeClr val="tx1"/>
                </a:solidFill>
              </a:rPr>
              <a:t>0</a:t>
            </a:r>
            <a:r>
              <a:rPr lang="en-US" altLang="zh-CN" dirty="0" smtClean="0">
                <a:solidFill>
                  <a:schemeClr val="tx1"/>
                </a:solidFill>
              </a:rPr>
              <a:t>5</a:t>
            </a:r>
            <a:r>
              <a:rPr lang="en-US" dirty="0" smtClean="0">
                <a:solidFill>
                  <a:schemeClr val="tx1"/>
                </a:solidFill>
              </a:rPr>
              <a:t>/</a:t>
            </a:r>
            <a:r>
              <a:rPr lang="en-US" altLang="zh-CN" dirty="0" smtClean="0">
                <a:solidFill>
                  <a:schemeClr val="tx1"/>
                </a:solidFill>
              </a:rPr>
              <a:t>17</a:t>
            </a:r>
            <a:r>
              <a:rPr lang="en-US" dirty="0" smtClean="0">
                <a:solidFill>
                  <a:schemeClr val="tx1"/>
                </a:solidFill>
              </a:rPr>
              <a:t>/2020</a:t>
            </a:r>
            <a:endParaRPr lang="en-US" dirty="0">
              <a:solidFill>
                <a:schemeClr val="tx1"/>
              </a:solidFill>
            </a:endParaRPr>
          </a:p>
        </p:txBody>
      </p:sp>
      <p:sp>
        <p:nvSpPr>
          <p:cNvPr id="4" name="AutoShape 2" descr="http://www.desktopnexus.com/dl/inline/893590/1920x1080/ngdon64tcf1b6lvle5iigbvku05495d5e2f2617"/>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416053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TW" sz="4800" b="1" dirty="0">
                <a:solidFill>
                  <a:srgbClr val="FF0000"/>
                </a:solidFill>
                <a:latin typeface="DengXian" panose="02010600030101010101" pitchFamily="2" charset="-122"/>
                <a:ea typeface="DengXian" panose="02010600030101010101" pitchFamily="2" charset="-122"/>
              </a:rPr>
              <a:t>32</a:t>
            </a:r>
            <a:r>
              <a:rPr lang="zh-TW" altLang="en-US" sz="4800" b="1" dirty="0">
                <a:solidFill>
                  <a:srgbClr val="FF0000"/>
                </a:solidFill>
                <a:latin typeface="DengXian" panose="02010600030101010101" pitchFamily="2" charset="-122"/>
                <a:ea typeface="DengXian" panose="02010600030101010101" pitchFamily="2" charset="-122"/>
              </a:rPr>
              <a:t>章</a:t>
            </a:r>
            <a:r>
              <a:rPr lang="en-US" altLang="zh-TW" sz="4800" b="1" dirty="0">
                <a:solidFill>
                  <a:srgbClr val="FF0000"/>
                </a:solidFill>
                <a:latin typeface="DengXian" panose="02010600030101010101" pitchFamily="2" charset="-122"/>
                <a:ea typeface="DengXian" panose="02010600030101010101" pitchFamily="2" charset="-122"/>
              </a:rPr>
              <a:t>-34</a:t>
            </a:r>
            <a:r>
              <a:rPr lang="zh-TW" altLang="en-US" sz="4800" b="1" dirty="0">
                <a:solidFill>
                  <a:srgbClr val="FF0000"/>
                </a:solidFill>
                <a:latin typeface="DengXian" panose="02010600030101010101" pitchFamily="2" charset="-122"/>
                <a:ea typeface="DengXian" panose="02010600030101010101" pitchFamily="2" charset="-122"/>
              </a:rPr>
              <a:t>章概論</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334000"/>
          </a:xfrm>
        </p:spPr>
        <p:txBody>
          <a:bodyPr>
            <a:noAutofit/>
          </a:bodyPr>
          <a:lstStyle/>
          <a:p>
            <a:r>
              <a:rPr lang="zh-TW" altLang="en-US" sz="3600" b="1" dirty="0">
                <a:latin typeface="DengXian" panose="02010600030101010101" pitchFamily="2" charset="-122"/>
                <a:ea typeface="DengXian" panose="02010600030101010101" pitchFamily="2" charset="-122"/>
              </a:rPr>
              <a:t>金牛</a:t>
            </a:r>
            <a:r>
              <a:rPr lang="zh-TW" altLang="en-US" sz="3600" b="1" dirty="0" smtClean="0">
                <a:latin typeface="DengXian" panose="02010600030101010101" pitchFamily="2" charset="-122"/>
                <a:ea typeface="DengXian" panose="02010600030101010101" pitchFamily="2" charset="-122"/>
              </a:rPr>
              <a:t>犢</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32</a:t>
            </a:r>
            <a:r>
              <a:rPr lang="zh-CN" altLang="en-US" sz="3600" b="1" dirty="0" smtClean="0">
                <a:latin typeface="DengXian" panose="02010600030101010101" pitchFamily="2" charset="-122"/>
                <a:ea typeface="DengXian" panose="02010600030101010101" pitchFamily="2" charset="-122"/>
              </a:rPr>
              <a:t>章）</a:t>
            </a:r>
            <a:endParaRPr lang="zh-TW" altLang="en-US" sz="3600" b="1" dirty="0">
              <a:latin typeface="DengXian" panose="02010600030101010101" pitchFamily="2" charset="-122"/>
              <a:ea typeface="DengXian" panose="02010600030101010101" pitchFamily="2" charset="-122"/>
            </a:endParaRPr>
          </a:p>
          <a:p>
            <a:r>
              <a:rPr lang="zh-CN" altLang="en-US" sz="3600" b="1" dirty="0">
                <a:solidFill>
                  <a:srgbClr val="FF0000"/>
                </a:solidFill>
                <a:latin typeface="DengXian" panose="02010600030101010101" pitchFamily="2" charset="-122"/>
                <a:ea typeface="DengXian" panose="02010600030101010101" pitchFamily="2" charset="-122"/>
              </a:rPr>
              <a:t>关系的恢复</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33</a:t>
            </a:r>
            <a:r>
              <a:rPr lang="zh-CN" altLang="en-US" sz="3600" b="1" dirty="0" smtClean="0">
                <a:latin typeface="DengXian" panose="02010600030101010101" pitchFamily="2" charset="-122"/>
                <a:ea typeface="DengXian" panose="02010600030101010101" pitchFamily="2" charset="-122"/>
              </a:rPr>
              <a:t>章）</a:t>
            </a:r>
            <a:endParaRPr lang="en-US" altLang="zh-TW" sz="3600" b="1" dirty="0" smtClean="0">
              <a:latin typeface="DengXian" panose="02010600030101010101" pitchFamily="2" charset="-122"/>
              <a:ea typeface="DengXian" panose="02010600030101010101" pitchFamily="2" charset="-122"/>
            </a:endParaRPr>
          </a:p>
          <a:p>
            <a:r>
              <a:rPr lang="zh-CN" altLang="en-US" sz="3600" b="1" dirty="0">
                <a:latin typeface="DengXian" panose="02010600030101010101" pitchFamily="2" charset="-122"/>
                <a:ea typeface="DengXian" panose="02010600030101010101" pitchFamily="2" charset="-122"/>
              </a:rPr>
              <a:t>约的回复（</a:t>
            </a:r>
            <a:r>
              <a:rPr lang="en-US" altLang="zh-CN" sz="3600" b="1" dirty="0" smtClean="0">
                <a:latin typeface="DengXian" panose="02010600030101010101" pitchFamily="2" charset="-122"/>
                <a:ea typeface="DengXian" panose="02010600030101010101" pitchFamily="2" charset="-122"/>
              </a:rPr>
              <a:t>34</a:t>
            </a:r>
            <a:r>
              <a:rPr lang="zh-CN" altLang="en-US" sz="3600" b="1" dirty="0" smtClean="0">
                <a:latin typeface="DengXian" panose="02010600030101010101" pitchFamily="2" charset="-122"/>
                <a:ea typeface="DengXian" panose="02010600030101010101" pitchFamily="2" charset="-122"/>
              </a:rPr>
              <a:t>章）</a:t>
            </a:r>
            <a:endParaRPr lang="zh-TW" alt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653534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疏远</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33:1 </a:t>
            </a:r>
            <a:r>
              <a:rPr lang="zh-CN" altLang="en-US" sz="2400" b="1" dirty="0">
                <a:latin typeface="DengXian" panose="02010600030101010101" pitchFamily="2" charset="-122"/>
                <a:ea typeface="DengXian" panose="02010600030101010101" pitchFamily="2" charset="-122"/>
              </a:rPr>
              <a:t>耶和华吩咐摩西说，我曾起誓应许亚伯拉罕，以撒，雅各说，要将迦南地赐给你的后裔。现在你和你从埃及地所领出来的百姓，要从这里往那地去。</a:t>
            </a:r>
          </a:p>
          <a:p>
            <a:r>
              <a:rPr lang="en-US" altLang="zh-CN" sz="2400" b="1" dirty="0" smtClean="0">
                <a:latin typeface="DengXian" panose="02010600030101010101" pitchFamily="2" charset="-122"/>
                <a:ea typeface="DengXian" panose="02010600030101010101" pitchFamily="2" charset="-122"/>
              </a:rPr>
              <a:t>33:2 </a:t>
            </a:r>
            <a:r>
              <a:rPr lang="zh-CN" altLang="en-US" sz="2400" b="1" dirty="0">
                <a:latin typeface="DengXian" panose="02010600030101010101" pitchFamily="2" charset="-122"/>
                <a:ea typeface="DengXian" panose="02010600030101010101" pitchFamily="2" charset="-122"/>
              </a:rPr>
              <a:t>我要差遣</a:t>
            </a:r>
            <a:r>
              <a:rPr lang="zh-CN" altLang="en-US" sz="2400" b="1" dirty="0">
                <a:solidFill>
                  <a:srgbClr val="FF0000"/>
                </a:solidFill>
                <a:latin typeface="DengXian" panose="02010600030101010101" pitchFamily="2" charset="-122"/>
                <a:ea typeface="DengXian" panose="02010600030101010101" pitchFamily="2" charset="-122"/>
              </a:rPr>
              <a:t>使者</a:t>
            </a:r>
            <a:r>
              <a:rPr lang="zh-CN" altLang="en-US" sz="2400" b="1" dirty="0">
                <a:latin typeface="DengXian" panose="02010600030101010101" pitchFamily="2" charset="-122"/>
                <a:ea typeface="DengXian" panose="02010600030101010101" pitchFamily="2" charset="-122"/>
              </a:rPr>
              <a:t>在你前面，撵出迦南人，亚摩利人，赫人，比利洗人，希未人，耶布斯人，</a:t>
            </a:r>
          </a:p>
          <a:p>
            <a:r>
              <a:rPr lang="en-US" altLang="zh-CN" sz="2400" b="1" dirty="0" smtClean="0">
                <a:latin typeface="DengXian" panose="02010600030101010101" pitchFamily="2" charset="-122"/>
                <a:ea typeface="DengXian" panose="02010600030101010101" pitchFamily="2" charset="-122"/>
              </a:rPr>
              <a:t>33:3 </a:t>
            </a:r>
            <a:r>
              <a:rPr lang="zh-CN" altLang="en-US" sz="2400" b="1" dirty="0">
                <a:solidFill>
                  <a:srgbClr val="FF0000"/>
                </a:solidFill>
                <a:latin typeface="DengXian" panose="02010600030101010101" pitchFamily="2" charset="-122"/>
                <a:ea typeface="DengXian" panose="02010600030101010101" pitchFamily="2" charset="-122"/>
              </a:rPr>
              <a:t>领你</a:t>
            </a:r>
            <a:r>
              <a:rPr lang="zh-CN" altLang="en-US" sz="2400" b="1" dirty="0">
                <a:latin typeface="DengXian" panose="02010600030101010101" pitchFamily="2" charset="-122"/>
                <a:ea typeface="DengXian" panose="02010600030101010101" pitchFamily="2" charset="-122"/>
              </a:rPr>
              <a:t>到那流奶与蜜之地。</a:t>
            </a:r>
            <a:r>
              <a:rPr lang="zh-CN" altLang="en-US" sz="2400" b="1" dirty="0">
                <a:solidFill>
                  <a:srgbClr val="FF0000"/>
                </a:solidFill>
                <a:latin typeface="DengXian" panose="02010600030101010101" pitchFamily="2" charset="-122"/>
                <a:ea typeface="DengXian" panose="02010600030101010101" pitchFamily="2" charset="-122"/>
              </a:rPr>
              <a:t>我自己不同你们上去</a:t>
            </a:r>
            <a:r>
              <a:rPr lang="zh-CN" altLang="en-US" sz="2400" b="1" dirty="0">
                <a:latin typeface="DengXian" panose="02010600030101010101" pitchFamily="2" charset="-122"/>
                <a:ea typeface="DengXian" panose="02010600030101010101" pitchFamily="2" charset="-122"/>
              </a:rPr>
              <a:t>，因为你们是硬着颈项的百姓，恐怕我在路上把你们灭绝。</a:t>
            </a:r>
          </a:p>
          <a:p>
            <a:r>
              <a:rPr lang="en-US" altLang="zh-CN" sz="2400" b="1" dirty="0" smtClean="0">
                <a:latin typeface="DengXian" panose="02010600030101010101" pitchFamily="2" charset="-122"/>
                <a:ea typeface="DengXian" panose="02010600030101010101" pitchFamily="2" charset="-122"/>
              </a:rPr>
              <a:t>33:4 </a:t>
            </a:r>
            <a:r>
              <a:rPr lang="zh-CN" altLang="en-US" sz="2400" b="1" dirty="0">
                <a:solidFill>
                  <a:srgbClr val="FF0000"/>
                </a:solidFill>
                <a:latin typeface="DengXian" panose="02010600030101010101" pitchFamily="2" charset="-122"/>
                <a:ea typeface="DengXian" panose="02010600030101010101" pitchFamily="2" charset="-122"/>
              </a:rPr>
              <a:t>百姓听见这凶信就悲哀</a:t>
            </a:r>
            <a:r>
              <a:rPr lang="zh-CN" altLang="en-US" sz="2400" b="1" dirty="0">
                <a:latin typeface="DengXian" panose="02010600030101010101" pitchFamily="2" charset="-122"/>
                <a:ea typeface="DengXian" panose="02010600030101010101" pitchFamily="2" charset="-122"/>
              </a:rPr>
              <a:t>，</a:t>
            </a:r>
            <a:r>
              <a:rPr lang="zh-CN" altLang="en-US" sz="2400" b="1" dirty="0">
                <a:solidFill>
                  <a:srgbClr val="FF0000"/>
                </a:solidFill>
                <a:latin typeface="DengXian" panose="02010600030101010101" pitchFamily="2" charset="-122"/>
                <a:ea typeface="DengXian" panose="02010600030101010101" pitchFamily="2" charset="-122"/>
              </a:rPr>
              <a:t>也没有人佩戴妆饰</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33:5 </a:t>
            </a:r>
            <a:r>
              <a:rPr lang="zh-CN" altLang="en-US" sz="2400" b="1" dirty="0">
                <a:latin typeface="DengXian" panose="02010600030101010101" pitchFamily="2" charset="-122"/>
                <a:ea typeface="DengXian" panose="02010600030101010101" pitchFamily="2" charset="-122"/>
              </a:rPr>
              <a:t>耶和华对摩西说，你告诉以色列人说，耶和华说，你们是硬着颈项的百姓，我若一霎时临到你们中间，必灭绝你们。现在你们要把身上的妆饰摘下来，</a:t>
            </a:r>
            <a:r>
              <a:rPr lang="zh-CN" altLang="en-US" sz="2400" b="1" dirty="0">
                <a:solidFill>
                  <a:srgbClr val="FF0000"/>
                </a:solidFill>
                <a:latin typeface="DengXian" panose="02010600030101010101" pitchFamily="2" charset="-122"/>
                <a:ea typeface="DengXian" panose="02010600030101010101" pitchFamily="2" charset="-122"/>
              </a:rPr>
              <a:t>使我可以知道怎样待你们</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33:6 </a:t>
            </a:r>
            <a:r>
              <a:rPr lang="zh-CN" altLang="en-US" sz="2400" b="1" dirty="0">
                <a:latin typeface="DengXian" panose="02010600030101010101" pitchFamily="2" charset="-122"/>
                <a:ea typeface="DengXian" panose="02010600030101010101" pitchFamily="2" charset="-122"/>
              </a:rPr>
              <a:t>以色列人从住何烈山以后，就把身上的妆饰摘得干净</a:t>
            </a:r>
            <a:r>
              <a:rPr lang="zh-CN" altLang="en-US" sz="2400" b="1" dirty="0" smtClean="0">
                <a:latin typeface="DengXian" panose="02010600030101010101" pitchFamily="2" charset="-122"/>
                <a:ea typeface="DengXian" panose="02010600030101010101" pitchFamily="2" charset="-122"/>
              </a:rPr>
              <a:t>。</a:t>
            </a:r>
            <a:endParaRPr lang="zh-CN" altLang="en-US" sz="24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74110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离营的会幕</a:t>
            </a:r>
            <a:r>
              <a:rPr lang="en-US" altLang="zh-CN" sz="4800" b="1" dirty="0" smtClean="0">
                <a:solidFill>
                  <a:srgbClr val="FF0000"/>
                </a:solidFill>
                <a:latin typeface="DengXian" panose="02010600030101010101" pitchFamily="2" charset="-122"/>
                <a:ea typeface="DengXian" panose="02010600030101010101" pitchFamily="2" charset="-122"/>
              </a:rPr>
              <a:t>(Tent of meeting)</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33:7 </a:t>
            </a:r>
            <a:r>
              <a:rPr lang="zh-CN" altLang="en-US" sz="2400" b="1" dirty="0">
                <a:latin typeface="DengXian" panose="02010600030101010101" pitchFamily="2" charset="-122"/>
                <a:ea typeface="DengXian" panose="02010600030101010101" pitchFamily="2" charset="-122"/>
              </a:rPr>
              <a:t>摩西素常将帐棚支搭在</a:t>
            </a:r>
            <a:r>
              <a:rPr lang="zh-CN" altLang="en-US" sz="2400" b="1" dirty="0">
                <a:solidFill>
                  <a:srgbClr val="FF0000"/>
                </a:solidFill>
                <a:latin typeface="DengXian" panose="02010600030101010101" pitchFamily="2" charset="-122"/>
                <a:ea typeface="DengXian" panose="02010600030101010101" pitchFamily="2" charset="-122"/>
              </a:rPr>
              <a:t>营外</a:t>
            </a:r>
            <a:r>
              <a:rPr lang="zh-CN" altLang="en-US" sz="2400" b="1" dirty="0">
                <a:latin typeface="DengXian" panose="02010600030101010101" pitchFamily="2" charset="-122"/>
                <a:ea typeface="DengXian" panose="02010600030101010101" pitchFamily="2" charset="-122"/>
              </a:rPr>
              <a:t>，</a:t>
            </a:r>
            <a:r>
              <a:rPr lang="zh-CN" altLang="en-US" sz="2400" b="1" dirty="0">
                <a:solidFill>
                  <a:srgbClr val="FF0000"/>
                </a:solidFill>
                <a:latin typeface="DengXian" panose="02010600030101010101" pitchFamily="2" charset="-122"/>
                <a:ea typeface="DengXian" panose="02010600030101010101" pitchFamily="2" charset="-122"/>
              </a:rPr>
              <a:t>离营却远</a:t>
            </a:r>
            <a:r>
              <a:rPr lang="zh-CN" altLang="en-US" sz="2400" b="1" dirty="0">
                <a:latin typeface="DengXian" panose="02010600030101010101" pitchFamily="2" charset="-122"/>
                <a:ea typeface="DengXian" panose="02010600030101010101" pitchFamily="2" charset="-122"/>
              </a:rPr>
              <a:t>，他称这帐棚为会幕。凡求问耶和华的，就到营外的会幕那里去。</a:t>
            </a:r>
          </a:p>
          <a:p>
            <a:r>
              <a:rPr lang="en-US" altLang="zh-CN" sz="2400" b="1" dirty="0" smtClean="0">
                <a:latin typeface="DengXian" panose="02010600030101010101" pitchFamily="2" charset="-122"/>
                <a:ea typeface="DengXian" panose="02010600030101010101" pitchFamily="2" charset="-122"/>
              </a:rPr>
              <a:t>33:8 </a:t>
            </a:r>
            <a:r>
              <a:rPr lang="zh-CN" altLang="en-US" sz="2400" b="1" dirty="0">
                <a:latin typeface="DengXian" panose="02010600030101010101" pitchFamily="2" charset="-122"/>
                <a:ea typeface="DengXian" panose="02010600030101010101" pitchFamily="2" charset="-122"/>
              </a:rPr>
              <a:t>当摩西出营到会幕去的时候，百姓就都起来，各人站在自己帐棚的门口，望着摩西，直等到他进了会幕。</a:t>
            </a:r>
          </a:p>
          <a:p>
            <a:r>
              <a:rPr lang="en-US" altLang="zh-CN" sz="2400" b="1" dirty="0" smtClean="0">
                <a:latin typeface="DengXian" panose="02010600030101010101" pitchFamily="2" charset="-122"/>
                <a:ea typeface="DengXian" panose="02010600030101010101" pitchFamily="2" charset="-122"/>
              </a:rPr>
              <a:t>33:9 </a:t>
            </a:r>
            <a:r>
              <a:rPr lang="zh-CN" altLang="en-US" sz="2400" b="1" dirty="0">
                <a:latin typeface="DengXian" panose="02010600030101010101" pitchFamily="2" charset="-122"/>
                <a:ea typeface="DengXian" panose="02010600030101010101" pitchFamily="2" charset="-122"/>
              </a:rPr>
              <a:t>摩西进会幕的时候，云柱降下来，立在会幕的门前，耶和华便与摩西说话。</a:t>
            </a:r>
          </a:p>
          <a:p>
            <a:r>
              <a:rPr lang="en-US" altLang="zh-CN" sz="2400" b="1" dirty="0" smtClean="0">
                <a:latin typeface="DengXian" panose="02010600030101010101" pitchFamily="2" charset="-122"/>
                <a:ea typeface="DengXian" panose="02010600030101010101" pitchFamily="2" charset="-122"/>
              </a:rPr>
              <a:t>33:10 </a:t>
            </a:r>
            <a:r>
              <a:rPr lang="zh-CN" altLang="en-US" sz="2400" b="1" dirty="0">
                <a:latin typeface="DengXian" panose="02010600030101010101" pitchFamily="2" charset="-122"/>
                <a:ea typeface="DengXian" panose="02010600030101010101" pitchFamily="2" charset="-122"/>
              </a:rPr>
              <a:t>众百姓看见云柱立在会幕门前，就都起来，各人在自己帐棚的门口下拜。</a:t>
            </a:r>
          </a:p>
          <a:p>
            <a:r>
              <a:rPr lang="en-US" altLang="zh-CN" sz="2400" b="1" dirty="0" smtClean="0">
                <a:latin typeface="DengXian" panose="02010600030101010101" pitchFamily="2" charset="-122"/>
                <a:ea typeface="DengXian" panose="02010600030101010101" pitchFamily="2" charset="-122"/>
              </a:rPr>
              <a:t>33:11 </a:t>
            </a:r>
            <a:r>
              <a:rPr lang="zh-CN" altLang="en-US" sz="2400" b="1" dirty="0">
                <a:latin typeface="DengXian" panose="02010600030101010101" pitchFamily="2" charset="-122"/>
                <a:ea typeface="DengXian" panose="02010600030101010101" pitchFamily="2" charset="-122"/>
              </a:rPr>
              <a:t>耶和华与摩西</a:t>
            </a:r>
            <a:r>
              <a:rPr lang="zh-CN" altLang="en-US" sz="2400" b="1" dirty="0">
                <a:solidFill>
                  <a:srgbClr val="FF0000"/>
                </a:solidFill>
                <a:latin typeface="DengXian" panose="02010600030101010101" pitchFamily="2" charset="-122"/>
                <a:ea typeface="DengXian" panose="02010600030101010101" pitchFamily="2" charset="-122"/>
              </a:rPr>
              <a:t>面对面说话</a:t>
            </a:r>
            <a:r>
              <a:rPr lang="zh-CN" altLang="en-US" sz="2400" b="1" dirty="0">
                <a:latin typeface="DengXian" panose="02010600030101010101" pitchFamily="2" charset="-122"/>
                <a:ea typeface="DengXian" panose="02010600030101010101" pitchFamily="2" charset="-122"/>
              </a:rPr>
              <a:t>，好像人与朋友说话一般。摩西转到营里去，惟有他的帮手，一个少年人嫩的儿子约书亚，不离开会幕。</a:t>
            </a:r>
          </a:p>
        </p:txBody>
      </p:sp>
    </p:spTree>
    <p:extLst>
      <p:ext uri="{BB962C8B-B14F-4D97-AF65-F5344CB8AC3E}">
        <p14:creationId xmlns:p14="http://schemas.microsoft.com/office/powerpoint/2010/main" val="481682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摩西的代求</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33:12 </a:t>
            </a:r>
            <a:r>
              <a:rPr lang="zh-CN" altLang="en-US" sz="2400" b="1" dirty="0">
                <a:latin typeface="DengXian" panose="02010600030101010101" pitchFamily="2" charset="-122"/>
                <a:ea typeface="DengXian" panose="02010600030101010101" pitchFamily="2" charset="-122"/>
              </a:rPr>
              <a:t>摩西对耶和华说，你吩咐我说，将这百姓领上去，却没有叫我知道你要打发谁与我同去，只说，我按你的名认识你，你在我眼前也蒙了恩。</a:t>
            </a:r>
          </a:p>
          <a:p>
            <a:r>
              <a:rPr lang="en-US" altLang="zh-CN" sz="2400" b="1" dirty="0" smtClean="0">
                <a:latin typeface="DengXian" panose="02010600030101010101" pitchFamily="2" charset="-122"/>
                <a:ea typeface="DengXian" panose="02010600030101010101" pitchFamily="2" charset="-122"/>
              </a:rPr>
              <a:t>33:13 </a:t>
            </a:r>
            <a:r>
              <a:rPr lang="zh-CN" altLang="en-US" sz="2400" b="1" dirty="0">
                <a:latin typeface="DengXian" panose="02010600030101010101" pitchFamily="2" charset="-122"/>
                <a:ea typeface="DengXian" panose="02010600030101010101" pitchFamily="2" charset="-122"/>
              </a:rPr>
              <a:t>我如今若在你眼前蒙恩，求你将</a:t>
            </a:r>
            <a:r>
              <a:rPr lang="zh-CN" altLang="en-US" sz="2400" b="1" dirty="0">
                <a:solidFill>
                  <a:srgbClr val="FF0000"/>
                </a:solidFill>
                <a:latin typeface="DengXian" panose="02010600030101010101" pitchFamily="2" charset="-122"/>
                <a:ea typeface="DengXian" panose="02010600030101010101" pitchFamily="2" charset="-122"/>
              </a:rPr>
              <a:t>你的道</a:t>
            </a:r>
            <a:r>
              <a:rPr lang="zh-CN" altLang="en-US" sz="2400" b="1" dirty="0">
                <a:latin typeface="DengXian" panose="02010600030101010101" pitchFamily="2" charset="-122"/>
                <a:ea typeface="DengXian" panose="02010600030101010101" pitchFamily="2" charset="-122"/>
              </a:rPr>
              <a:t>指示我，使我可以认识你，好在你眼前蒙恩。求你想到这民是你的民。</a:t>
            </a:r>
          </a:p>
          <a:p>
            <a:r>
              <a:rPr lang="en-US" altLang="zh-CN" sz="2400" b="1" dirty="0" smtClean="0">
                <a:latin typeface="DengXian" panose="02010600030101010101" pitchFamily="2" charset="-122"/>
                <a:ea typeface="DengXian" panose="02010600030101010101" pitchFamily="2" charset="-122"/>
              </a:rPr>
              <a:t>33:14 </a:t>
            </a:r>
            <a:r>
              <a:rPr lang="zh-CN" altLang="en-US" sz="2400" b="1" dirty="0">
                <a:latin typeface="DengXian" panose="02010600030101010101" pitchFamily="2" charset="-122"/>
                <a:ea typeface="DengXian" panose="02010600030101010101" pitchFamily="2" charset="-122"/>
              </a:rPr>
              <a:t>耶和华说，</a:t>
            </a:r>
            <a:r>
              <a:rPr lang="zh-CN" altLang="en-US" sz="2400" b="1" dirty="0">
                <a:solidFill>
                  <a:srgbClr val="FF0000"/>
                </a:solidFill>
                <a:latin typeface="DengXian" panose="02010600030101010101" pitchFamily="2" charset="-122"/>
                <a:ea typeface="DengXian" panose="02010600030101010101" pitchFamily="2" charset="-122"/>
              </a:rPr>
              <a:t>我必亲自和你同去</a:t>
            </a:r>
            <a:r>
              <a:rPr lang="zh-CN" altLang="en-US" sz="2400" b="1" dirty="0">
                <a:latin typeface="DengXian" panose="02010600030101010101" pitchFamily="2" charset="-122"/>
                <a:ea typeface="DengXian" panose="02010600030101010101" pitchFamily="2" charset="-122"/>
              </a:rPr>
              <a:t>，使你得安息。</a:t>
            </a:r>
          </a:p>
          <a:p>
            <a:r>
              <a:rPr lang="en-US" altLang="zh-CN" sz="2400" b="1" dirty="0" smtClean="0">
                <a:latin typeface="DengXian" panose="02010600030101010101" pitchFamily="2" charset="-122"/>
                <a:ea typeface="DengXian" panose="02010600030101010101" pitchFamily="2" charset="-122"/>
              </a:rPr>
              <a:t>33:15 </a:t>
            </a:r>
            <a:r>
              <a:rPr lang="zh-CN" altLang="en-US" sz="2400" b="1" dirty="0">
                <a:latin typeface="DengXian" panose="02010600030101010101" pitchFamily="2" charset="-122"/>
                <a:ea typeface="DengXian" panose="02010600030101010101" pitchFamily="2" charset="-122"/>
              </a:rPr>
              <a:t>摩西说，你若不亲自和我同去，就不要把我们从这里领上去。</a:t>
            </a:r>
          </a:p>
          <a:p>
            <a:r>
              <a:rPr lang="en-US" altLang="zh-CN" sz="2400" b="1" dirty="0" smtClean="0">
                <a:latin typeface="DengXian" panose="02010600030101010101" pitchFamily="2" charset="-122"/>
                <a:ea typeface="DengXian" panose="02010600030101010101" pitchFamily="2" charset="-122"/>
              </a:rPr>
              <a:t>33:16 </a:t>
            </a:r>
            <a:r>
              <a:rPr lang="zh-CN" altLang="en-US" sz="2400" b="1" dirty="0">
                <a:latin typeface="DengXian" panose="02010600030101010101" pitchFamily="2" charset="-122"/>
                <a:ea typeface="DengXian" panose="02010600030101010101" pitchFamily="2" charset="-122"/>
              </a:rPr>
              <a:t>人在何事上得以知道我和你的百姓在你眼前蒙恩呢？岂不是因你</a:t>
            </a:r>
            <a:r>
              <a:rPr lang="zh-CN" altLang="en-US" sz="2400" b="1" dirty="0">
                <a:solidFill>
                  <a:srgbClr val="FF0000"/>
                </a:solidFill>
                <a:latin typeface="DengXian" panose="02010600030101010101" pitchFamily="2" charset="-122"/>
                <a:ea typeface="DengXian" panose="02010600030101010101" pitchFamily="2" charset="-122"/>
              </a:rPr>
              <a:t>与我们同去</a:t>
            </a:r>
            <a:r>
              <a:rPr lang="zh-CN" altLang="en-US" sz="2400" b="1" dirty="0">
                <a:latin typeface="DengXian" panose="02010600030101010101" pitchFamily="2" charset="-122"/>
                <a:ea typeface="DengXian" panose="02010600030101010101" pitchFamily="2" charset="-122"/>
              </a:rPr>
              <a:t>，使我和你的百姓与地上的万民有分别吗？</a:t>
            </a:r>
          </a:p>
          <a:p>
            <a:r>
              <a:rPr lang="en-US" altLang="zh-CN" sz="2400" b="1" dirty="0" smtClean="0">
                <a:latin typeface="DengXian" panose="02010600030101010101" pitchFamily="2" charset="-122"/>
                <a:ea typeface="DengXian" panose="02010600030101010101" pitchFamily="2" charset="-122"/>
              </a:rPr>
              <a:t>33:17 </a:t>
            </a:r>
            <a:r>
              <a:rPr lang="zh-CN" altLang="en-US" sz="2400" b="1" dirty="0">
                <a:latin typeface="DengXian" panose="02010600030101010101" pitchFamily="2" charset="-122"/>
                <a:ea typeface="DengXian" panose="02010600030101010101" pitchFamily="2" charset="-122"/>
              </a:rPr>
              <a:t>耶和华对摩西说，你这所求的我也要行，</a:t>
            </a:r>
            <a:r>
              <a:rPr lang="zh-CN" altLang="en-US" sz="2400" b="1" dirty="0">
                <a:solidFill>
                  <a:srgbClr val="FF0000"/>
                </a:solidFill>
                <a:latin typeface="DengXian" panose="02010600030101010101" pitchFamily="2" charset="-122"/>
                <a:ea typeface="DengXian" panose="02010600030101010101" pitchFamily="2" charset="-122"/>
              </a:rPr>
              <a:t>因为你在我眼前蒙了恩</a:t>
            </a:r>
            <a:r>
              <a:rPr lang="zh-CN" altLang="en-US" sz="2400" b="1" dirty="0">
                <a:latin typeface="DengXian" panose="02010600030101010101" pitchFamily="2" charset="-122"/>
                <a:ea typeface="DengXian" panose="02010600030101010101" pitchFamily="2" charset="-122"/>
              </a:rPr>
              <a:t>，并且我按你的名认识你。</a:t>
            </a:r>
          </a:p>
        </p:txBody>
      </p:sp>
    </p:spTree>
    <p:extLst>
      <p:ext uri="{BB962C8B-B14F-4D97-AF65-F5344CB8AC3E}">
        <p14:creationId xmlns:p14="http://schemas.microsoft.com/office/powerpoint/2010/main" val="2842005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神的荣耀</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33:18 </a:t>
            </a:r>
            <a:r>
              <a:rPr lang="zh-CN" altLang="en-US" sz="2400" b="1" dirty="0">
                <a:latin typeface="DengXian" panose="02010600030101010101" pitchFamily="2" charset="-122"/>
                <a:ea typeface="DengXian" panose="02010600030101010101" pitchFamily="2" charset="-122"/>
              </a:rPr>
              <a:t>摩西说，</a:t>
            </a:r>
            <a:r>
              <a:rPr lang="zh-CN" altLang="en-US" sz="2400" b="1" dirty="0">
                <a:solidFill>
                  <a:srgbClr val="FF0000"/>
                </a:solidFill>
                <a:latin typeface="DengXian" panose="02010600030101010101" pitchFamily="2" charset="-122"/>
                <a:ea typeface="DengXian" panose="02010600030101010101" pitchFamily="2" charset="-122"/>
              </a:rPr>
              <a:t>求你显出你的荣耀给我看</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33:19 </a:t>
            </a:r>
            <a:r>
              <a:rPr lang="zh-CN" altLang="en-US" sz="2400" b="1" dirty="0">
                <a:latin typeface="DengXian" panose="02010600030101010101" pitchFamily="2" charset="-122"/>
                <a:ea typeface="DengXian" panose="02010600030101010101" pitchFamily="2" charset="-122"/>
              </a:rPr>
              <a:t>耶和华说，</a:t>
            </a:r>
            <a:r>
              <a:rPr lang="zh-CN" altLang="en-US" sz="2400" b="1" dirty="0">
                <a:solidFill>
                  <a:srgbClr val="FF0000"/>
                </a:solidFill>
                <a:latin typeface="DengXian" panose="02010600030101010101" pitchFamily="2" charset="-122"/>
                <a:ea typeface="DengXian" panose="02010600030101010101" pitchFamily="2" charset="-122"/>
              </a:rPr>
              <a:t>我要显我一切的恩慈</a:t>
            </a:r>
            <a:r>
              <a:rPr lang="zh-CN" altLang="en-US" sz="2400" b="1" dirty="0">
                <a:latin typeface="DengXian" panose="02010600030101010101" pitchFamily="2" charset="-122"/>
                <a:ea typeface="DengXian" panose="02010600030101010101" pitchFamily="2" charset="-122"/>
              </a:rPr>
              <a:t>，在你面前经过，</a:t>
            </a:r>
            <a:r>
              <a:rPr lang="zh-CN" altLang="en-US" sz="2400" b="1" dirty="0">
                <a:solidFill>
                  <a:srgbClr val="FF0000"/>
                </a:solidFill>
                <a:latin typeface="DengXian" panose="02010600030101010101" pitchFamily="2" charset="-122"/>
                <a:ea typeface="DengXian" panose="02010600030101010101" pitchFamily="2" charset="-122"/>
              </a:rPr>
              <a:t>宣告我的名</a:t>
            </a:r>
            <a:r>
              <a:rPr lang="zh-CN" altLang="en-US" sz="2400" b="1" dirty="0">
                <a:latin typeface="DengXian" panose="02010600030101010101" pitchFamily="2" charset="-122"/>
                <a:ea typeface="DengXian" panose="02010600030101010101" pitchFamily="2" charset="-122"/>
              </a:rPr>
              <a:t>。</a:t>
            </a:r>
            <a:r>
              <a:rPr lang="zh-CN" altLang="en-US" sz="2400" b="1" dirty="0">
                <a:solidFill>
                  <a:srgbClr val="FF0000"/>
                </a:solidFill>
                <a:latin typeface="DengXian" panose="02010600030101010101" pitchFamily="2" charset="-122"/>
                <a:ea typeface="DengXian" panose="02010600030101010101" pitchFamily="2" charset="-122"/>
              </a:rPr>
              <a:t>我要恩待谁就恩待谁</a:t>
            </a:r>
            <a:r>
              <a:rPr lang="zh-CN" altLang="en-US" sz="2400" b="1" dirty="0">
                <a:latin typeface="DengXian" panose="02010600030101010101" pitchFamily="2" charset="-122"/>
                <a:ea typeface="DengXian" panose="02010600030101010101" pitchFamily="2" charset="-122"/>
              </a:rPr>
              <a:t>，</a:t>
            </a:r>
            <a:r>
              <a:rPr lang="zh-CN" altLang="en-US" sz="2400" b="1" dirty="0">
                <a:solidFill>
                  <a:srgbClr val="FF0000"/>
                </a:solidFill>
                <a:latin typeface="DengXian" panose="02010600030101010101" pitchFamily="2" charset="-122"/>
                <a:ea typeface="DengXian" panose="02010600030101010101" pitchFamily="2" charset="-122"/>
              </a:rPr>
              <a:t>要怜悯谁就怜悯谁</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33:20 </a:t>
            </a:r>
            <a:r>
              <a:rPr lang="zh-CN" altLang="en-US" sz="2400" b="1" dirty="0">
                <a:latin typeface="DengXian" panose="02010600030101010101" pitchFamily="2" charset="-122"/>
                <a:ea typeface="DengXian" panose="02010600030101010101" pitchFamily="2" charset="-122"/>
              </a:rPr>
              <a:t>又说，你不能看见我的面，因为人见我的面不能存活。</a:t>
            </a:r>
          </a:p>
          <a:p>
            <a:r>
              <a:rPr lang="en-US" altLang="zh-CN" sz="2400" b="1" dirty="0" smtClean="0">
                <a:latin typeface="DengXian" panose="02010600030101010101" pitchFamily="2" charset="-122"/>
                <a:ea typeface="DengXian" panose="02010600030101010101" pitchFamily="2" charset="-122"/>
              </a:rPr>
              <a:t>33:21 </a:t>
            </a:r>
            <a:r>
              <a:rPr lang="zh-CN" altLang="en-US" sz="2400" b="1" dirty="0">
                <a:latin typeface="DengXian" panose="02010600030101010101" pitchFamily="2" charset="-122"/>
                <a:ea typeface="DengXian" panose="02010600030101010101" pitchFamily="2" charset="-122"/>
              </a:rPr>
              <a:t>耶和华说，看哪，在我这里有地方，你要站在磐石上。</a:t>
            </a:r>
          </a:p>
          <a:p>
            <a:r>
              <a:rPr lang="en-US" altLang="zh-CN" sz="2400" b="1" dirty="0" smtClean="0">
                <a:latin typeface="DengXian" panose="02010600030101010101" pitchFamily="2" charset="-122"/>
                <a:ea typeface="DengXian" panose="02010600030101010101" pitchFamily="2" charset="-122"/>
              </a:rPr>
              <a:t>33:22 </a:t>
            </a:r>
            <a:r>
              <a:rPr lang="zh-CN" altLang="en-US" sz="2400" b="1" dirty="0">
                <a:latin typeface="DengXian" panose="02010600030101010101" pitchFamily="2" charset="-122"/>
                <a:ea typeface="DengXian" panose="02010600030101010101" pitchFamily="2" charset="-122"/>
              </a:rPr>
              <a:t>我的荣耀经过的时候，我必将你放在</a:t>
            </a:r>
            <a:r>
              <a:rPr lang="zh-CN" altLang="en-US" sz="2400" b="1" dirty="0">
                <a:solidFill>
                  <a:srgbClr val="FF0000"/>
                </a:solidFill>
                <a:latin typeface="DengXian" panose="02010600030101010101" pitchFamily="2" charset="-122"/>
                <a:ea typeface="DengXian" panose="02010600030101010101" pitchFamily="2" charset="-122"/>
              </a:rPr>
              <a:t>磐石</a:t>
            </a:r>
            <a:r>
              <a:rPr lang="zh-CN" altLang="en-US" sz="2400" b="1" dirty="0">
                <a:latin typeface="DengXian" panose="02010600030101010101" pitchFamily="2" charset="-122"/>
                <a:ea typeface="DengXian" panose="02010600030101010101" pitchFamily="2" charset="-122"/>
              </a:rPr>
              <a:t>穴中，用我的手遮掩你，等我过去，</a:t>
            </a:r>
          </a:p>
          <a:p>
            <a:r>
              <a:rPr lang="en-US" altLang="zh-CN" sz="2400" b="1" dirty="0" smtClean="0">
                <a:latin typeface="DengXian" panose="02010600030101010101" pitchFamily="2" charset="-122"/>
                <a:ea typeface="DengXian" panose="02010600030101010101" pitchFamily="2" charset="-122"/>
              </a:rPr>
              <a:t>33:23 </a:t>
            </a:r>
            <a:r>
              <a:rPr lang="zh-CN" altLang="en-US" sz="2400" b="1" dirty="0">
                <a:latin typeface="DengXian" panose="02010600030101010101" pitchFamily="2" charset="-122"/>
                <a:ea typeface="DengXian" panose="02010600030101010101" pitchFamily="2" charset="-122"/>
              </a:rPr>
              <a:t>然后我要将我的手收回，</a:t>
            </a:r>
            <a:r>
              <a:rPr lang="zh-CN" altLang="en-US" sz="2400" b="1" dirty="0">
                <a:solidFill>
                  <a:srgbClr val="FF0000"/>
                </a:solidFill>
                <a:latin typeface="DengXian" panose="02010600030101010101" pitchFamily="2" charset="-122"/>
                <a:ea typeface="DengXian" panose="02010600030101010101" pitchFamily="2" charset="-122"/>
              </a:rPr>
              <a:t>你就得见我的背</a:t>
            </a:r>
            <a:r>
              <a:rPr lang="zh-CN" altLang="en-US" sz="2400" b="1" dirty="0">
                <a:latin typeface="DengXian" panose="02010600030101010101" pitchFamily="2" charset="-122"/>
                <a:ea typeface="DengXian" panose="02010600030101010101" pitchFamily="2" charset="-122"/>
              </a:rPr>
              <a:t>，却不得见我的面。</a:t>
            </a:r>
          </a:p>
        </p:txBody>
      </p:sp>
    </p:spTree>
    <p:extLst>
      <p:ext uri="{BB962C8B-B14F-4D97-AF65-F5344CB8AC3E}">
        <p14:creationId xmlns:p14="http://schemas.microsoft.com/office/powerpoint/2010/main" val="3689947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TW" sz="4800" b="1" dirty="0">
                <a:solidFill>
                  <a:srgbClr val="FF0000"/>
                </a:solidFill>
                <a:latin typeface="DengXian" panose="02010600030101010101" pitchFamily="2" charset="-122"/>
                <a:ea typeface="DengXian" panose="02010600030101010101" pitchFamily="2" charset="-122"/>
              </a:rPr>
              <a:t>32</a:t>
            </a:r>
            <a:r>
              <a:rPr lang="zh-TW" altLang="en-US" sz="4800" b="1" dirty="0">
                <a:solidFill>
                  <a:srgbClr val="FF0000"/>
                </a:solidFill>
                <a:latin typeface="DengXian" panose="02010600030101010101" pitchFamily="2" charset="-122"/>
                <a:ea typeface="DengXian" panose="02010600030101010101" pitchFamily="2" charset="-122"/>
              </a:rPr>
              <a:t>章</a:t>
            </a:r>
            <a:r>
              <a:rPr lang="en-US" altLang="zh-TW" sz="4800" b="1" dirty="0">
                <a:solidFill>
                  <a:srgbClr val="FF0000"/>
                </a:solidFill>
                <a:latin typeface="DengXian" panose="02010600030101010101" pitchFamily="2" charset="-122"/>
                <a:ea typeface="DengXian" panose="02010600030101010101" pitchFamily="2" charset="-122"/>
              </a:rPr>
              <a:t>-34</a:t>
            </a:r>
            <a:r>
              <a:rPr lang="zh-TW" altLang="en-US" sz="4800" b="1" dirty="0">
                <a:solidFill>
                  <a:srgbClr val="FF0000"/>
                </a:solidFill>
                <a:latin typeface="DengXian" panose="02010600030101010101" pitchFamily="2" charset="-122"/>
                <a:ea typeface="DengXian" panose="02010600030101010101" pitchFamily="2" charset="-122"/>
              </a:rPr>
              <a:t>章概論</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334000"/>
          </a:xfrm>
        </p:spPr>
        <p:txBody>
          <a:bodyPr>
            <a:noAutofit/>
          </a:bodyPr>
          <a:lstStyle/>
          <a:p>
            <a:r>
              <a:rPr lang="zh-TW" altLang="en-US" sz="3600" b="1" dirty="0">
                <a:latin typeface="DengXian" panose="02010600030101010101" pitchFamily="2" charset="-122"/>
                <a:ea typeface="DengXian" panose="02010600030101010101" pitchFamily="2" charset="-122"/>
              </a:rPr>
              <a:t>金牛</a:t>
            </a:r>
            <a:r>
              <a:rPr lang="zh-TW" altLang="en-US" sz="3600" b="1" dirty="0" smtClean="0">
                <a:latin typeface="DengXian" panose="02010600030101010101" pitchFamily="2" charset="-122"/>
                <a:ea typeface="DengXian" panose="02010600030101010101" pitchFamily="2" charset="-122"/>
              </a:rPr>
              <a:t>犢</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32</a:t>
            </a:r>
            <a:r>
              <a:rPr lang="zh-CN" altLang="en-US" sz="3600" b="1" dirty="0" smtClean="0">
                <a:latin typeface="DengXian" panose="02010600030101010101" pitchFamily="2" charset="-122"/>
                <a:ea typeface="DengXian" panose="02010600030101010101" pitchFamily="2" charset="-122"/>
              </a:rPr>
              <a:t>章）</a:t>
            </a:r>
            <a:endParaRPr lang="zh-TW" altLang="en-US" sz="3600" b="1" dirty="0">
              <a:latin typeface="DengXian" panose="02010600030101010101" pitchFamily="2" charset="-122"/>
              <a:ea typeface="DengXian" panose="02010600030101010101" pitchFamily="2" charset="-122"/>
            </a:endParaRPr>
          </a:p>
          <a:p>
            <a:r>
              <a:rPr lang="zh-CN" altLang="en-US" sz="3600" b="1" dirty="0">
                <a:latin typeface="DengXian" panose="02010600030101010101" pitchFamily="2" charset="-122"/>
                <a:ea typeface="DengXian" panose="02010600030101010101" pitchFamily="2" charset="-122"/>
              </a:rPr>
              <a:t>关系的恢复（</a:t>
            </a:r>
            <a:r>
              <a:rPr lang="en-US" altLang="zh-CN" sz="3600" b="1" dirty="0" smtClean="0">
                <a:latin typeface="DengXian" panose="02010600030101010101" pitchFamily="2" charset="-122"/>
                <a:ea typeface="DengXian" panose="02010600030101010101" pitchFamily="2" charset="-122"/>
              </a:rPr>
              <a:t>33</a:t>
            </a:r>
            <a:r>
              <a:rPr lang="zh-CN" altLang="en-US" sz="3600" b="1" dirty="0" smtClean="0">
                <a:latin typeface="DengXian" panose="02010600030101010101" pitchFamily="2" charset="-122"/>
                <a:ea typeface="DengXian" panose="02010600030101010101" pitchFamily="2" charset="-122"/>
              </a:rPr>
              <a:t>章）</a:t>
            </a:r>
            <a:endParaRPr lang="en-US" altLang="zh-TW" sz="3600" b="1" dirty="0" smtClean="0">
              <a:latin typeface="DengXian" panose="02010600030101010101" pitchFamily="2" charset="-122"/>
              <a:ea typeface="DengXian" panose="02010600030101010101" pitchFamily="2" charset="-122"/>
            </a:endParaRPr>
          </a:p>
          <a:p>
            <a:r>
              <a:rPr lang="zh-CN" altLang="en-US" sz="3600" b="1" dirty="0">
                <a:solidFill>
                  <a:srgbClr val="FF0000"/>
                </a:solidFill>
                <a:latin typeface="DengXian" panose="02010600030101010101" pitchFamily="2" charset="-122"/>
                <a:ea typeface="DengXian" panose="02010600030101010101" pitchFamily="2" charset="-122"/>
              </a:rPr>
              <a:t>约的回复</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34</a:t>
            </a:r>
            <a:r>
              <a:rPr lang="zh-CN" altLang="en-US" sz="3600" b="1" dirty="0" smtClean="0">
                <a:latin typeface="DengXian" panose="02010600030101010101" pitchFamily="2" charset="-122"/>
                <a:ea typeface="DengXian" panose="02010600030101010101" pitchFamily="2" charset="-122"/>
              </a:rPr>
              <a:t>章）</a:t>
            </a:r>
            <a:endParaRPr lang="zh-TW" alt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584870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新</a:t>
            </a:r>
            <a:r>
              <a:rPr lang="zh-CN" altLang="en-US" sz="4800" b="1" dirty="0" smtClean="0">
                <a:solidFill>
                  <a:srgbClr val="FF0000"/>
                </a:solidFill>
                <a:latin typeface="DengXian" panose="02010600030101010101" pitchFamily="2" charset="-122"/>
                <a:ea typeface="DengXian" panose="02010600030101010101" pitchFamily="2" charset="-122"/>
              </a:rPr>
              <a:t>法版</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34:1 </a:t>
            </a:r>
            <a:r>
              <a:rPr lang="zh-CN" altLang="en-US" sz="2400" b="1" dirty="0">
                <a:latin typeface="DengXian" panose="02010600030101010101" pitchFamily="2" charset="-122"/>
                <a:ea typeface="DengXian" panose="02010600030101010101" pitchFamily="2" charset="-122"/>
              </a:rPr>
              <a:t>耶和华吩咐摩西说，</a:t>
            </a:r>
            <a:r>
              <a:rPr lang="zh-CN" altLang="en-US" sz="2400" b="1" dirty="0">
                <a:solidFill>
                  <a:srgbClr val="FF0000"/>
                </a:solidFill>
                <a:latin typeface="DengXian" panose="02010600030101010101" pitchFamily="2" charset="-122"/>
                <a:ea typeface="DengXian" panose="02010600030101010101" pitchFamily="2" charset="-122"/>
              </a:rPr>
              <a:t>你要凿出两块石版</a:t>
            </a:r>
            <a:r>
              <a:rPr lang="zh-CN" altLang="en-US" sz="2400" b="1" dirty="0">
                <a:latin typeface="DengXian" panose="02010600030101010101" pitchFamily="2" charset="-122"/>
                <a:ea typeface="DengXian" panose="02010600030101010101" pitchFamily="2" charset="-122"/>
              </a:rPr>
              <a:t>，和先前你摔碎的那版一样，</a:t>
            </a:r>
            <a:r>
              <a:rPr lang="zh-CN" altLang="en-US" sz="2400" b="1" dirty="0">
                <a:solidFill>
                  <a:srgbClr val="FF0000"/>
                </a:solidFill>
                <a:latin typeface="DengXian" panose="02010600030101010101" pitchFamily="2" charset="-122"/>
                <a:ea typeface="DengXian" panose="02010600030101010101" pitchFamily="2" charset="-122"/>
              </a:rPr>
              <a:t>其上的字我要写在这版上</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34:2 </a:t>
            </a:r>
            <a:r>
              <a:rPr lang="zh-CN" altLang="en-US" sz="2400" b="1" dirty="0">
                <a:latin typeface="DengXian" panose="02010600030101010101" pitchFamily="2" charset="-122"/>
                <a:ea typeface="DengXian" panose="02010600030101010101" pitchFamily="2" charset="-122"/>
              </a:rPr>
              <a:t>明日早晨，你要预备好了，上西乃山，在山顶上站在我面前。</a:t>
            </a:r>
          </a:p>
          <a:p>
            <a:r>
              <a:rPr lang="en-US" altLang="zh-CN" sz="2400" b="1" dirty="0" smtClean="0">
                <a:latin typeface="DengXian" panose="02010600030101010101" pitchFamily="2" charset="-122"/>
                <a:ea typeface="DengXian" panose="02010600030101010101" pitchFamily="2" charset="-122"/>
              </a:rPr>
              <a:t>34:3 </a:t>
            </a:r>
            <a:r>
              <a:rPr lang="zh-CN" altLang="en-US" sz="2400" b="1" dirty="0">
                <a:latin typeface="DengXian" panose="02010600030101010101" pitchFamily="2" charset="-122"/>
                <a:ea typeface="DengXian" panose="02010600030101010101" pitchFamily="2" charset="-122"/>
              </a:rPr>
              <a:t>谁也不可和你一同上去，遍山都</a:t>
            </a:r>
            <a:r>
              <a:rPr lang="zh-CN" altLang="en-US" sz="2400" b="1" dirty="0">
                <a:solidFill>
                  <a:srgbClr val="FF0000"/>
                </a:solidFill>
                <a:latin typeface="DengXian" panose="02010600030101010101" pitchFamily="2" charset="-122"/>
                <a:ea typeface="DengXian" panose="02010600030101010101" pitchFamily="2" charset="-122"/>
              </a:rPr>
              <a:t>不可有人</a:t>
            </a:r>
            <a:r>
              <a:rPr lang="zh-CN" altLang="en-US" sz="2400" b="1" dirty="0">
                <a:latin typeface="DengXian" panose="02010600030101010101" pitchFamily="2" charset="-122"/>
                <a:ea typeface="DengXian" panose="02010600030101010101" pitchFamily="2" charset="-122"/>
              </a:rPr>
              <a:t>，在山根也不可叫羊群牛群吃草。</a:t>
            </a:r>
          </a:p>
          <a:p>
            <a:r>
              <a:rPr lang="en-US" altLang="zh-CN" sz="2400" b="1" dirty="0" smtClean="0">
                <a:latin typeface="DengXian" panose="02010600030101010101" pitchFamily="2" charset="-122"/>
                <a:ea typeface="DengXian" panose="02010600030101010101" pitchFamily="2" charset="-122"/>
              </a:rPr>
              <a:t>34:4 </a:t>
            </a:r>
            <a:r>
              <a:rPr lang="zh-CN" altLang="en-US" sz="2400" b="1" dirty="0">
                <a:latin typeface="DengXian" panose="02010600030101010101" pitchFamily="2" charset="-122"/>
                <a:ea typeface="DengXian" panose="02010600030101010101" pitchFamily="2" charset="-122"/>
              </a:rPr>
              <a:t>摩西就凿出两块石版，和先前的一样。清晨起来，照耶和华所吩咐的上西乃山去，手里拿着两块石版。</a:t>
            </a:r>
          </a:p>
        </p:txBody>
      </p:sp>
    </p:spTree>
    <p:extLst>
      <p:ext uri="{BB962C8B-B14F-4D97-AF65-F5344CB8AC3E}">
        <p14:creationId xmlns:p14="http://schemas.microsoft.com/office/powerpoint/2010/main" val="3883948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神荣耀的显现</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34:5 </a:t>
            </a:r>
            <a:r>
              <a:rPr lang="zh-CN" altLang="en-US" sz="2400" b="1" dirty="0">
                <a:latin typeface="DengXian" panose="02010600030101010101" pitchFamily="2" charset="-122"/>
                <a:ea typeface="DengXian" panose="02010600030101010101" pitchFamily="2" charset="-122"/>
              </a:rPr>
              <a:t>耶和华在云中降临，和摩西一同站在那里，</a:t>
            </a:r>
            <a:r>
              <a:rPr lang="zh-CN" altLang="en-US" sz="2400" b="1" dirty="0">
                <a:solidFill>
                  <a:srgbClr val="FF0000"/>
                </a:solidFill>
                <a:latin typeface="DengXian" panose="02010600030101010101" pitchFamily="2" charset="-122"/>
                <a:ea typeface="DengXian" panose="02010600030101010101" pitchFamily="2" charset="-122"/>
              </a:rPr>
              <a:t>宣告耶和华的名</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34:6 </a:t>
            </a:r>
            <a:r>
              <a:rPr lang="zh-CN" altLang="en-US" sz="2400" b="1" dirty="0">
                <a:latin typeface="DengXian" panose="02010600030101010101" pitchFamily="2" charset="-122"/>
                <a:ea typeface="DengXian" panose="02010600030101010101" pitchFamily="2" charset="-122"/>
              </a:rPr>
              <a:t>耶和华在他面前宣告说，</a:t>
            </a:r>
            <a:r>
              <a:rPr lang="zh-CN" altLang="en-US" sz="2400" b="1" dirty="0">
                <a:solidFill>
                  <a:srgbClr val="FF0000"/>
                </a:solidFill>
                <a:latin typeface="DengXian" panose="02010600030101010101" pitchFamily="2" charset="-122"/>
                <a:ea typeface="DengXian" panose="02010600030101010101" pitchFamily="2" charset="-122"/>
              </a:rPr>
              <a:t>耶和华，耶和华，是有怜悯有恩典的神，不轻易发怒，并有丰盛的慈爱和诚实</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34:7 </a:t>
            </a:r>
            <a:r>
              <a:rPr lang="zh-CN" altLang="en-US" sz="2400" b="1" dirty="0">
                <a:latin typeface="DengXian" panose="02010600030101010101" pitchFamily="2" charset="-122"/>
                <a:ea typeface="DengXian" panose="02010600030101010101" pitchFamily="2" charset="-122"/>
              </a:rPr>
              <a:t>为千万人存留慈爱，赦免罪孽，过犯，和罪恶，</a:t>
            </a:r>
            <a:r>
              <a:rPr lang="zh-CN" altLang="en-US" sz="2400" b="1" dirty="0">
                <a:solidFill>
                  <a:srgbClr val="FF0000"/>
                </a:solidFill>
                <a:latin typeface="DengXian" panose="02010600030101010101" pitchFamily="2" charset="-122"/>
                <a:ea typeface="DengXian" panose="02010600030101010101" pitchFamily="2" charset="-122"/>
              </a:rPr>
              <a:t>万不以有罪的为无罪</a:t>
            </a:r>
            <a:r>
              <a:rPr lang="zh-CN" altLang="en-US" sz="2400" b="1" dirty="0">
                <a:latin typeface="DengXian" panose="02010600030101010101" pitchFamily="2" charset="-122"/>
                <a:ea typeface="DengXian" panose="02010600030101010101" pitchFamily="2" charset="-122"/>
              </a:rPr>
              <a:t>，必追讨他的罪，自父及子，直到三，四代。</a:t>
            </a:r>
          </a:p>
        </p:txBody>
      </p:sp>
    </p:spTree>
    <p:extLst>
      <p:ext uri="{BB962C8B-B14F-4D97-AF65-F5344CB8AC3E}">
        <p14:creationId xmlns:p14="http://schemas.microsoft.com/office/powerpoint/2010/main" val="4099263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再一次立约</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34:8 </a:t>
            </a:r>
            <a:r>
              <a:rPr lang="zh-CN" altLang="en-US" sz="2400" b="1" dirty="0">
                <a:latin typeface="DengXian" panose="02010600030101010101" pitchFamily="2" charset="-122"/>
                <a:ea typeface="DengXian" panose="02010600030101010101" pitchFamily="2" charset="-122"/>
              </a:rPr>
              <a:t>摩西急忙伏地下拜，</a:t>
            </a:r>
          </a:p>
          <a:p>
            <a:r>
              <a:rPr lang="en-US" altLang="zh-CN" sz="2400" b="1" dirty="0" smtClean="0">
                <a:latin typeface="DengXian" panose="02010600030101010101" pitchFamily="2" charset="-122"/>
                <a:ea typeface="DengXian" panose="02010600030101010101" pitchFamily="2" charset="-122"/>
              </a:rPr>
              <a:t>34:9 </a:t>
            </a:r>
            <a:r>
              <a:rPr lang="zh-CN" altLang="en-US" sz="2400" b="1" dirty="0">
                <a:latin typeface="DengXian" panose="02010600030101010101" pitchFamily="2" charset="-122"/>
                <a:ea typeface="DengXian" panose="02010600030101010101" pitchFamily="2" charset="-122"/>
              </a:rPr>
              <a:t>说，主阿，我若在你眼前蒙恩，求你在我们中间</a:t>
            </a:r>
            <a:r>
              <a:rPr lang="zh-CN" altLang="en-US" sz="2400" b="1" dirty="0">
                <a:solidFill>
                  <a:srgbClr val="FF0000"/>
                </a:solidFill>
                <a:latin typeface="DengXian" panose="02010600030101010101" pitchFamily="2" charset="-122"/>
                <a:ea typeface="DengXian" panose="02010600030101010101" pitchFamily="2" charset="-122"/>
              </a:rPr>
              <a:t>同行</a:t>
            </a:r>
            <a:r>
              <a:rPr lang="zh-CN" altLang="en-US" sz="2400" b="1" dirty="0">
                <a:latin typeface="DengXian" panose="02010600030101010101" pitchFamily="2" charset="-122"/>
                <a:ea typeface="DengXian" panose="02010600030101010101" pitchFamily="2" charset="-122"/>
              </a:rPr>
              <a:t>，因为这是硬着颈项的百姓。又求你</a:t>
            </a:r>
            <a:r>
              <a:rPr lang="zh-CN" altLang="en-US" sz="2400" b="1" dirty="0">
                <a:solidFill>
                  <a:srgbClr val="FF0000"/>
                </a:solidFill>
                <a:latin typeface="DengXian" panose="02010600030101010101" pitchFamily="2" charset="-122"/>
                <a:ea typeface="DengXian" panose="02010600030101010101" pitchFamily="2" charset="-122"/>
              </a:rPr>
              <a:t>赦免</a:t>
            </a:r>
            <a:r>
              <a:rPr lang="zh-CN" altLang="en-US" sz="2400" b="1" dirty="0">
                <a:latin typeface="DengXian" panose="02010600030101010101" pitchFamily="2" charset="-122"/>
                <a:ea typeface="DengXian" panose="02010600030101010101" pitchFamily="2" charset="-122"/>
              </a:rPr>
              <a:t>我们的</a:t>
            </a:r>
            <a:r>
              <a:rPr lang="zh-CN" altLang="en-US" sz="2400" b="1" dirty="0">
                <a:solidFill>
                  <a:srgbClr val="FF0000"/>
                </a:solidFill>
                <a:latin typeface="DengXian" panose="02010600030101010101" pitchFamily="2" charset="-122"/>
                <a:ea typeface="DengXian" panose="02010600030101010101" pitchFamily="2" charset="-122"/>
              </a:rPr>
              <a:t>罪孽</a:t>
            </a:r>
            <a:r>
              <a:rPr lang="zh-CN" altLang="en-US" sz="2400" b="1" dirty="0">
                <a:latin typeface="DengXian" panose="02010600030101010101" pitchFamily="2" charset="-122"/>
                <a:ea typeface="DengXian" panose="02010600030101010101" pitchFamily="2" charset="-122"/>
              </a:rPr>
              <a:t>和</a:t>
            </a:r>
            <a:r>
              <a:rPr lang="zh-CN" altLang="en-US" sz="2400" b="1" dirty="0">
                <a:solidFill>
                  <a:srgbClr val="FF0000"/>
                </a:solidFill>
                <a:latin typeface="DengXian" panose="02010600030101010101" pitchFamily="2" charset="-122"/>
                <a:ea typeface="DengXian" panose="02010600030101010101" pitchFamily="2" charset="-122"/>
              </a:rPr>
              <a:t>罪恶</a:t>
            </a:r>
            <a:r>
              <a:rPr lang="zh-CN" altLang="en-US" sz="2400" b="1" dirty="0">
                <a:latin typeface="DengXian" panose="02010600030101010101" pitchFamily="2" charset="-122"/>
                <a:ea typeface="DengXian" panose="02010600030101010101" pitchFamily="2" charset="-122"/>
              </a:rPr>
              <a:t>，以我们为你的产业。</a:t>
            </a:r>
          </a:p>
          <a:p>
            <a:r>
              <a:rPr lang="en-US" altLang="zh-CN" sz="2400" b="1" dirty="0" smtClean="0">
                <a:latin typeface="DengXian" panose="02010600030101010101" pitchFamily="2" charset="-122"/>
                <a:ea typeface="DengXian" panose="02010600030101010101" pitchFamily="2" charset="-122"/>
              </a:rPr>
              <a:t>34:10 </a:t>
            </a:r>
            <a:r>
              <a:rPr lang="zh-CN" altLang="en-US" sz="2400" b="1" dirty="0">
                <a:latin typeface="DengXian" panose="02010600030101010101" pitchFamily="2" charset="-122"/>
                <a:ea typeface="DengXian" panose="02010600030101010101" pitchFamily="2" charset="-122"/>
              </a:rPr>
              <a:t>耶和华说，我要</a:t>
            </a:r>
            <a:r>
              <a:rPr lang="zh-CN" altLang="en-US" sz="2400" b="1" dirty="0">
                <a:solidFill>
                  <a:srgbClr val="FF0000"/>
                </a:solidFill>
                <a:latin typeface="DengXian" panose="02010600030101010101" pitchFamily="2" charset="-122"/>
                <a:ea typeface="DengXian" panose="02010600030101010101" pitchFamily="2" charset="-122"/>
              </a:rPr>
              <a:t>立约</a:t>
            </a:r>
            <a:r>
              <a:rPr lang="zh-CN" altLang="en-US" sz="2400" b="1" dirty="0">
                <a:latin typeface="DengXian" panose="02010600030101010101" pitchFamily="2" charset="-122"/>
                <a:ea typeface="DengXian" panose="02010600030101010101" pitchFamily="2" charset="-122"/>
              </a:rPr>
              <a:t>，要在百姓面前行奇妙的事，是在遍地万国中所未曾行的。在你四围的外邦人就要看见</a:t>
            </a:r>
            <a:r>
              <a:rPr lang="zh-CN" altLang="en-US" sz="2400" b="1" dirty="0">
                <a:solidFill>
                  <a:srgbClr val="FF0000"/>
                </a:solidFill>
                <a:latin typeface="DengXian" panose="02010600030101010101" pitchFamily="2" charset="-122"/>
                <a:ea typeface="DengXian" panose="02010600030101010101" pitchFamily="2" charset="-122"/>
              </a:rPr>
              <a:t>耶和华的作为</a:t>
            </a:r>
            <a:r>
              <a:rPr lang="zh-CN" altLang="en-US" sz="2400" b="1" dirty="0">
                <a:latin typeface="DengXian" panose="02010600030101010101" pitchFamily="2" charset="-122"/>
                <a:ea typeface="DengXian" panose="02010600030101010101" pitchFamily="2" charset="-122"/>
              </a:rPr>
              <a:t>，因我向你所行的是可畏惧的事。</a:t>
            </a:r>
          </a:p>
        </p:txBody>
      </p:sp>
    </p:spTree>
    <p:extLst>
      <p:ext uri="{BB962C8B-B14F-4D97-AF65-F5344CB8AC3E}">
        <p14:creationId xmlns:p14="http://schemas.microsoft.com/office/powerpoint/2010/main" val="39120823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不可敬拜别神</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34:11 </a:t>
            </a:r>
            <a:r>
              <a:rPr lang="zh-CN" altLang="en-US" sz="2400" b="1" dirty="0">
                <a:latin typeface="DengXian" panose="02010600030101010101" pitchFamily="2" charset="-122"/>
                <a:ea typeface="DengXian" panose="02010600030101010101" pitchFamily="2" charset="-122"/>
              </a:rPr>
              <a:t>我今天所吩咐你的，你要谨守。我要从你面前撵出亚摩利人，迦南人，赫人，比利洗人，希未人，耶布斯人。</a:t>
            </a:r>
          </a:p>
          <a:p>
            <a:r>
              <a:rPr lang="en-US" altLang="zh-CN" sz="2400" b="1" dirty="0" smtClean="0">
                <a:latin typeface="DengXian" panose="02010600030101010101" pitchFamily="2" charset="-122"/>
                <a:ea typeface="DengXian" panose="02010600030101010101" pitchFamily="2" charset="-122"/>
              </a:rPr>
              <a:t>34:12 </a:t>
            </a:r>
            <a:r>
              <a:rPr lang="zh-CN" altLang="en-US" sz="2400" b="1" dirty="0">
                <a:latin typeface="DengXian" panose="02010600030101010101" pitchFamily="2" charset="-122"/>
                <a:ea typeface="DengXian" panose="02010600030101010101" pitchFamily="2" charset="-122"/>
              </a:rPr>
              <a:t>你要谨慎，</a:t>
            </a:r>
            <a:r>
              <a:rPr lang="zh-CN" altLang="en-US" sz="2400" b="1" dirty="0">
                <a:solidFill>
                  <a:srgbClr val="FF0000"/>
                </a:solidFill>
                <a:latin typeface="DengXian" panose="02010600030101010101" pitchFamily="2" charset="-122"/>
                <a:ea typeface="DengXian" panose="02010600030101010101" pitchFamily="2" charset="-122"/>
              </a:rPr>
              <a:t>不可与</a:t>
            </a:r>
            <a:r>
              <a:rPr lang="zh-CN" altLang="en-US" sz="2400" b="1" dirty="0">
                <a:latin typeface="DengXian" panose="02010600030101010101" pitchFamily="2" charset="-122"/>
                <a:ea typeface="DengXian" panose="02010600030101010101" pitchFamily="2" charset="-122"/>
              </a:rPr>
              <a:t>你所去</a:t>
            </a:r>
            <a:r>
              <a:rPr lang="zh-CN" altLang="en-US" sz="2400" b="1" dirty="0">
                <a:solidFill>
                  <a:srgbClr val="FF0000"/>
                </a:solidFill>
                <a:latin typeface="DengXian" panose="02010600030101010101" pitchFamily="2" charset="-122"/>
                <a:ea typeface="DengXian" panose="02010600030101010101" pitchFamily="2" charset="-122"/>
              </a:rPr>
              <a:t>那地的居民立约</a:t>
            </a:r>
            <a:r>
              <a:rPr lang="zh-CN" altLang="en-US" sz="2400" b="1" dirty="0">
                <a:latin typeface="DengXian" panose="02010600030101010101" pitchFamily="2" charset="-122"/>
                <a:ea typeface="DengXian" panose="02010600030101010101" pitchFamily="2" charset="-122"/>
              </a:rPr>
              <a:t>，恐怕成为你们中间的网罗，</a:t>
            </a:r>
          </a:p>
          <a:p>
            <a:r>
              <a:rPr lang="en-US" altLang="zh-CN" sz="2400" b="1" dirty="0" smtClean="0">
                <a:latin typeface="DengXian" panose="02010600030101010101" pitchFamily="2" charset="-122"/>
                <a:ea typeface="DengXian" panose="02010600030101010101" pitchFamily="2" charset="-122"/>
              </a:rPr>
              <a:t>34:13 </a:t>
            </a:r>
            <a:r>
              <a:rPr lang="zh-CN" altLang="en-US" sz="2400" b="1" dirty="0">
                <a:latin typeface="DengXian" panose="02010600030101010101" pitchFamily="2" charset="-122"/>
                <a:ea typeface="DengXian" panose="02010600030101010101" pitchFamily="2" charset="-122"/>
              </a:rPr>
              <a:t>却要拆毁他们的祭坛，打碎他们的柱像，砍下他们的木偶。</a:t>
            </a:r>
          </a:p>
          <a:p>
            <a:r>
              <a:rPr lang="en-US" altLang="zh-CN" sz="2400" b="1" dirty="0" smtClean="0">
                <a:latin typeface="DengXian" panose="02010600030101010101" pitchFamily="2" charset="-122"/>
                <a:ea typeface="DengXian" panose="02010600030101010101" pitchFamily="2" charset="-122"/>
              </a:rPr>
              <a:t>34:14 </a:t>
            </a:r>
            <a:r>
              <a:rPr lang="zh-CN" altLang="en-US" sz="2400" b="1" dirty="0">
                <a:solidFill>
                  <a:srgbClr val="FF0000"/>
                </a:solidFill>
                <a:latin typeface="DengXian" panose="02010600030101010101" pitchFamily="2" charset="-122"/>
                <a:ea typeface="DengXian" panose="02010600030101010101" pitchFamily="2" charset="-122"/>
              </a:rPr>
              <a:t>不可敬拜别神</a:t>
            </a:r>
            <a:r>
              <a:rPr lang="zh-CN" altLang="en-US" sz="2400" b="1" dirty="0">
                <a:latin typeface="DengXian" panose="02010600030101010101" pitchFamily="2" charset="-122"/>
                <a:ea typeface="DengXian" panose="02010600030101010101" pitchFamily="2" charset="-122"/>
              </a:rPr>
              <a:t>，因为耶和华是忌邪的神，名为忌邪者。</a:t>
            </a:r>
          </a:p>
          <a:p>
            <a:r>
              <a:rPr lang="en-US" altLang="zh-CN" sz="2400" b="1" dirty="0" smtClean="0">
                <a:latin typeface="DengXian" panose="02010600030101010101" pitchFamily="2" charset="-122"/>
                <a:ea typeface="DengXian" panose="02010600030101010101" pitchFamily="2" charset="-122"/>
              </a:rPr>
              <a:t>34:15 </a:t>
            </a:r>
            <a:r>
              <a:rPr lang="zh-CN" altLang="en-US" sz="2400" b="1" dirty="0">
                <a:latin typeface="DengXian" panose="02010600030101010101" pitchFamily="2" charset="-122"/>
                <a:ea typeface="DengXian" panose="02010600030101010101" pitchFamily="2" charset="-122"/>
              </a:rPr>
              <a:t>只怕你与那地的居民立约，百姓随从他们的神，就行邪淫，祭祀他们的神，有人叫你，你便吃他的祭物，</a:t>
            </a:r>
          </a:p>
          <a:p>
            <a:r>
              <a:rPr lang="en-US" altLang="zh-CN" sz="2400" b="1" dirty="0" smtClean="0">
                <a:latin typeface="DengXian" panose="02010600030101010101" pitchFamily="2" charset="-122"/>
                <a:ea typeface="DengXian" panose="02010600030101010101" pitchFamily="2" charset="-122"/>
              </a:rPr>
              <a:t>34:16 </a:t>
            </a:r>
            <a:r>
              <a:rPr lang="zh-CN" altLang="en-US" sz="2400" b="1" dirty="0">
                <a:latin typeface="DengXian" panose="02010600030101010101" pitchFamily="2" charset="-122"/>
                <a:ea typeface="DengXian" panose="02010600030101010101" pitchFamily="2" charset="-122"/>
              </a:rPr>
              <a:t>又为你的儿子娶他们的女儿为妻，他们的女儿随从他们的神，就行邪淫，使你的儿子也随从他们的神行邪淫</a:t>
            </a:r>
            <a:r>
              <a:rPr lang="zh-CN" altLang="en-US" sz="2400" b="1" dirty="0" smtClean="0">
                <a:latin typeface="DengXian" panose="02010600030101010101" pitchFamily="2" charset="-122"/>
                <a:ea typeface="DengXian" panose="02010600030101010101" pitchFamily="2" charset="-122"/>
              </a:rPr>
              <a:t>。</a:t>
            </a:r>
            <a:endParaRPr lang="en-US" altLang="zh-CN" sz="2400" b="1" dirty="0" smtClean="0">
              <a:latin typeface="DengXian" panose="02010600030101010101" pitchFamily="2" charset="-122"/>
              <a:ea typeface="DengXian" panose="02010600030101010101" pitchFamily="2" charset="-122"/>
            </a:endParaRPr>
          </a:p>
          <a:p>
            <a:r>
              <a:rPr lang="en-US" altLang="zh-CN" sz="2400" b="1" dirty="0" smtClean="0">
                <a:latin typeface="DengXian" panose="02010600030101010101" pitchFamily="2" charset="-122"/>
                <a:ea typeface="DengXian" panose="02010600030101010101" pitchFamily="2" charset="-122"/>
              </a:rPr>
              <a:t>34:17 </a:t>
            </a:r>
            <a:r>
              <a:rPr lang="zh-CN" altLang="en-US" sz="2400" b="1" dirty="0">
                <a:latin typeface="DengXian" panose="02010600030101010101" pitchFamily="2" charset="-122"/>
                <a:ea typeface="DengXian" panose="02010600030101010101" pitchFamily="2" charset="-122"/>
              </a:rPr>
              <a:t>不可为自己铸造神像。</a:t>
            </a:r>
          </a:p>
          <a:p>
            <a:endParaRPr lang="zh-CN" altLang="en-US" sz="24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685432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altLang="zh-TW" sz="4800" b="1" dirty="0">
                <a:solidFill>
                  <a:srgbClr val="FF0000"/>
                </a:solidFill>
                <a:latin typeface="DengXian" panose="02010600030101010101" pitchFamily="2" charset="-122"/>
                <a:ea typeface="DengXian" panose="02010600030101010101" pitchFamily="2" charset="-122"/>
              </a:rPr>
              <a:t>32</a:t>
            </a:r>
            <a:r>
              <a:rPr lang="zh-TW" altLang="en-US" sz="4800" b="1" dirty="0">
                <a:solidFill>
                  <a:srgbClr val="FF0000"/>
                </a:solidFill>
                <a:latin typeface="DengXian" panose="02010600030101010101" pitchFamily="2" charset="-122"/>
                <a:ea typeface="DengXian" panose="02010600030101010101" pitchFamily="2" charset="-122"/>
              </a:rPr>
              <a:t>章</a:t>
            </a:r>
            <a:r>
              <a:rPr lang="en-US" altLang="zh-TW" sz="4800" b="1" dirty="0">
                <a:solidFill>
                  <a:srgbClr val="FF0000"/>
                </a:solidFill>
                <a:latin typeface="DengXian" panose="02010600030101010101" pitchFamily="2" charset="-122"/>
                <a:ea typeface="DengXian" panose="02010600030101010101" pitchFamily="2" charset="-122"/>
              </a:rPr>
              <a:t>-34</a:t>
            </a:r>
            <a:r>
              <a:rPr lang="zh-TW" altLang="en-US" sz="4800" b="1" dirty="0">
                <a:solidFill>
                  <a:srgbClr val="FF0000"/>
                </a:solidFill>
                <a:latin typeface="DengXian" panose="02010600030101010101" pitchFamily="2" charset="-122"/>
                <a:ea typeface="DengXian" panose="02010600030101010101" pitchFamily="2" charset="-122"/>
              </a:rPr>
              <a:t>章概論</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219200"/>
            <a:ext cx="9067800" cy="5334000"/>
          </a:xfrm>
        </p:spPr>
        <p:txBody>
          <a:bodyPr>
            <a:noAutofit/>
          </a:bodyPr>
          <a:lstStyle/>
          <a:p>
            <a:r>
              <a:rPr lang="zh-TW" altLang="en-US" sz="3600" b="1" dirty="0">
                <a:solidFill>
                  <a:srgbClr val="FF0000"/>
                </a:solidFill>
                <a:latin typeface="DengXian" panose="02010600030101010101" pitchFamily="2" charset="-122"/>
                <a:ea typeface="DengXian" panose="02010600030101010101" pitchFamily="2" charset="-122"/>
              </a:rPr>
              <a:t>金牛</a:t>
            </a:r>
            <a:r>
              <a:rPr lang="zh-TW" altLang="en-US" sz="3600" b="1" dirty="0" smtClean="0">
                <a:solidFill>
                  <a:srgbClr val="FF0000"/>
                </a:solidFill>
                <a:latin typeface="DengXian" panose="02010600030101010101" pitchFamily="2" charset="-122"/>
                <a:ea typeface="DengXian" panose="02010600030101010101" pitchFamily="2" charset="-122"/>
              </a:rPr>
              <a:t>犢</a:t>
            </a:r>
            <a:r>
              <a:rPr lang="zh-CN" altLang="en-US" sz="3600" b="1" dirty="0" smtClean="0">
                <a:latin typeface="DengXian" panose="02010600030101010101" pitchFamily="2" charset="-122"/>
                <a:ea typeface="DengXian" panose="02010600030101010101" pitchFamily="2" charset="-122"/>
              </a:rPr>
              <a:t>（</a:t>
            </a:r>
            <a:r>
              <a:rPr lang="en-US" altLang="zh-CN" sz="3600" b="1" dirty="0" smtClean="0">
                <a:latin typeface="DengXian" panose="02010600030101010101" pitchFamily="2" charset="-122"/>
                <a:ea typeface="DengXian" panose="02010600030101010101" pitchFamily="2" charset="-122"/>
              </a:rPr>
              <a:t>32</a:t>
            </a:r>
            <a:r>
              <a:rPr lang="zh-CN" altLang="en-US" sz="3600" b="1" dirty="0" smtClean="0">
                <a:latin typeface="DengXian" panose="02010600030101010101" pitchFamily="2" charset="-122"/>
                <a:ea typeface="DengXian" panose="02010600030101010101" pitchFamily="2" charset="-122"/>
              </a:rPr>
              <a:t>章）</a:t>
            </a:r>
            <a:endParaRPr lang="zh-TW" altLang="en-US" sz="3600" b="1" dirty="0">
              <a:latin typeface="DengXian" panose="02010600030101010101" pitchFamily="2" charset="-122"/>
              <a:ea typeface="DengXian" panose="02010600030101010101" pitchFamily="2" charset="-122"/>
            </a:endParaRPr>
          </a:p>
          <a:p>
            <a:r>
              <a:rPr lang="zh-CN" altLang="en-US" sz="3600" b="1" dirty="0" smtClean="0">
                <a:latin typeface="DengXian" panose="02010600030101010101" pitchFamily="2" charset="-122"/>
                <a:ea typeface="DengXian" panose="02010600030101010101" pitchFamily="2" charset="-122"/>
              </a:rPr>
              <a:t>关系的恢复（</a:t>
            </a:r>
            <a:r>
              <a:rPr lang="en-US" altLang="zh-CN" sz="3600" b="1" dirty="0" smtClean="0">
                <a:latin typeface="DengXian" panose="02010600030101010101" pitchFamily="2" charset="-122"/>
                <a:ea typeface="DengXian" panose="02010600030101010101" pitchFamily="2" charset="-122"/>
              </a:rPr>
              <a:t>33</a:t>
            </a:r>
            <a:r>
              <a:rPr lang="zh-CN" altLang="en-US" sz="3600" b="1" dirty="0" smtClean="0">
                <a:latin typeface="DengXian" panose="02010600030101010101" pitchFamily="2" charset="-122"/>
                <a:ea typeface="DengXian" panose="02010600030101010101" pitchFamily="2" charset="-122"/>
              </a:rPr>
              <a:t>章）</a:t>
            </a:r>
            <a:endParaRPr lang="en-US" altLang="zh-TW" sz="3600" b="1" dirty="0" smtClean="0">
              <a:latin typeface="DengXian" panose="02010600030101010101" pitchFamily="2" charset="-122"/>
              <a:ea typeface="DengXian" panose="02010600030101010101" pitchFamily="2" charset="-122"/>
            </a:endParaRPr>
          </a:p>
          <a:p>
            <a:r>
              <a:rPr lang="zh-CN" altLang="en-US" sz="3600" b="1" dirty="0" smtClean="0">
                <a:latin typeface="DengXian" panose="02010600030101010101" pitchFamily="2" charset="-122"/>
                <a:ea typeface="DengXian" panose="02010600030101010101" pitchFamily="2" charset="-122"/>
              </a:rPr>
              <a:t>约的回复（</a:t>
            </a:r>
            <a:r>
              <a:rPr lang="en-US" altLang="zh-CN" sz="3600" b="1" dirty="0" smtClean="0">
                <a:latin typeface="DengXian" panose="02010600030101010101" pitchFamily="2" charset="-122"/>
                <a:ea typeface="DengXian" panose="02010600030101010101" pitchFamily="2" charset="-122"/>
              </a:rPr>
              <a:t>34</a:t>
            </a:r>
            <a:r>
              <a:rPr lang="zh-CN" altLang="en-US" sz="3600" b="1" dirty="0" smtClean="0">
                <a:latin typeface="DengXian" panose="02010600030101010101" pitchFamily="2" charset="-122"/>
                <a:ea typeface="DengXian" panose="02010600030101010101" pitchFamily="2" charset="-122"/>
              </a:rPr>
              <a:t>章）</a:t>
            </a:r>
            <a:endParaRPr lang="zh-TW" altLang="en-US" sz="36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79246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要守节和守安息日</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34:18 </a:t>
            </a:r>
            <a:r>
              <a:rPr lang="zh-CN" altLang="en-US" sz="2400" b="1" dirty="0">
                <a:latin typeface="DengXian" panose="02010600030101010101" pitchFamily="2" charset="-122"/>
                <a:ea typeface="DengXian" panose="02010600030101010101" pitchFamily="2" charset="-122"/>
              </a:rPr>
              <a:t>你要</a:t>
            </a:r>
            <a:r>
              <a:rPr lang="zh-CN" altLang="en-US" sz="2400" b="1" dirty="0">
                <a:solidFill>
                  <a:srgbClr val="FF0000"/>
                </a:solidFill>
                <a:latin typeface="DengXian" panose="02010600030101010101" pitchFamily="2" charset="-122"/>
                <a:ea typeface="DengXian" panose="02010600030101010101" pitchFamily="2" charset="-122"/>
              </a:rPr>
              <a:t>守除酵节</a:t>
            </a:r>
            <a:r>
              <a:rPr lang="zh-CN" altLang="en-US" sz="2400" b="1" dirty="0">
                <a:latin typeface="DengXian" panose="02010600030101010101" pitchFamily="2" charset="-122"/>
                <a:ea typeface="DengXian" panose="02010600030101010101" pitchFamily="2" charset="-122"/>
              </a:rPr>
              <a:t>，照我所吩咐你的，在亚笔月内所定的日期吃无酵饼七天，因为你是这亚笔月内出了埃及。</a:t>
            </a:r>
          </a:p>
          <a:p>
            <a:r>
              <a:rPr lang="en-US" altLang="zh-CN" sz="2400" b="1" dirty="0" smtClean="0">
                <a:latin typeface="DengXian" panose="02010600030101010101" pitchFamily="2" charset="-122"/>
                <a:ea typeface="DengXian" panose="02010600030101010101" pitchFamily="2" charset="-122"/>
              </a:rPr>
              <a:t>34:19 </a:t>
            </a:r>
            <a:r>
              <a:rPr lang="zh-CN" altLang="en-US" sz="2400" b="1" dirty="0">
                <a:latin typeface="DengXian" panose="02010600030101010101" pitchFamily="2" charset="-122"/>
                <a:ea typeface="DengXian" panose="02010600030101010101" pitchFamily="2" charset="-122"/>
              </a:rPr>
              <a:t>凡头生的都是我的，一切牲畜头生的，无论是牛是羊，公的都是我的。</a:t>
            </a:r>
          </a:p>
          <a:p>
            <a:r>
              <a:rPr lang="en-US" altLang="zh-CN" sz="2400" b="1" dirty="0" smtClean="0">
                <a:latin typeface="DengXian" panose="02010600030101010101" pitchFamily="2" charset="-122"/>
                <a:ea typeface="DengXian" panose="02010600030101010101" pitchFamily="2" charset="-122"/>
              </a:rPr>
              <a:t>34:20 </a:t>
            </a:r>
            <a:r>
              <a:rPr lang="zh-CN" altLang="en-US" sz="2400" b="1" dirty="0">
                <a:latin typeface="DengXian" panose="02010600030101010101" pitchFamily="2" charset="-122"/>
                <a:ea typeface="DengXian" panose="02010600030101010101" pitchFamily="2" charset="-122"/>
              </a:rPr>
              <a:t>头生的驴要用羊羔代赎，若不代赎就要打折它的颈项。凡</a:t>
            </a:r>
            <a:r>
              <a:rPr lang="zh-CN" altLang="en-US" sz="2400" b="1" dirty="0">
                <a:solidFill>
                  <a:srgbClr val="FF0000"/>
                </a:solidFill>
                <a:latin typeface="DengXian" panose="02010600030101010101" pitchFamily="2" charset="-122"/>
                <a:ea typeface="DengXian" panose="02010600030101010101" pitchFamily="2" charset="-122"/>
              </a:rPr>
              <a:t>头生的儿子都要赎出来</a:t>
            </a:r>
            <a:r>
              <a:rPr lang="zh-CN" altLang="en-US" sz="2400" b="1" dirty="0">
                <a:latin typeface="DengXian" panose="02010600030101010101" pitchFamily="2" charset="-122"/>
                <a:ea typeface="DengXian" panose="02010600030101010101" pitchFamily="2" charset="-122"/>
              </a:rPr>
              <a:t>。谁也不可空手朝见我。</a:t>
            </a:r>
          </a:p>
          <a:p>
            <a:r>
              <a:rPr lang="en-US" altLang="zh-CN" sz="2400" b="1" dirty="0" smtClean="0">
                <a:latin typeface="DengXian" panose="02010600030101010101" pitchFamily="2" charset="-122"/>
                <a:ea typeface="DengXian" panose="02010600030101010101" pitchFamily="2" charset="-122"/>
              </a:rPr>
              <a:t>34:21 </a:t>
            </a:r>
            <a:r>
              <a:rPr lang="zh-CN" altLang="en-US" sz="2400" b="1" dirty="0">
                <a:latin typeface="DengXian" panose="02010600030101010101" pitchFamily="2" charset="-122"/>
                <a:ea typeface="DengXian" panose="02010600030101010101" pitchFamily="2" charset="-122"/>
              </a:rPr>
              <a:t>你六日要作工，第七日</a:t>
            </a:r>
            <a:r>
              <a:rPr lang="zh-CN" altLang="en-US" sz="2400" b="1" dirty="0">
                <a:solidFill>
                  <a:srgbClr val="FF0000"/>
                </a:solidFill>
                <a:latin typeface="DengXian" panose="02010600030101010101" pitchFamily="2" charset="-122"/>
                <a:ea typeface="DengXian" panose="02010600030101010101" pitchFamily="2" charset="-122"/>
              </a:rPr>
              <a:t>要安息</a:t>
            </a:r>
            <a:r>
              <a:rPr lang="zh-CN" altLang="en-US" sz="2400" b="1" dirty="0">
                <a:latin typeface="DengXian" panose="02010600030101010101" pitchFamily="2" charset="-122"/>
                <a:ea typeface="DengXian" panose="02010600030101010101" pitchFamily="2" charset="-122"/>
              </a:rPr>
              <a:t>，虽在耕种收割的时候也要安息。</a:t>
            </a:r>
          </a:p>
          <a:p>
            <a:r>
              <a:rPr lang="en-US" altLang="zh-CN" sz="2400" b="1" dirty="0" smtClean="0">
                <a:latin typeface="DengXian" panose="02010600030101010101" pitchFamily="2" charset="-122"/>
                <a:ea typeface="DengXian" panose="02010600030101010101" pitchFamily="2" charset="-122"/>
              </a:rPr>
              <a:t>34:22 </a:t>
            </a:r>
            <a:r>
              <a:rPr lang="zh-CN" altLang="en-US" sz="2400" b="1" dirty="0">
                <a:latin typeface="DengXian" panose="02010600030101010101" pitchFamily="2" charset="-122"/>
                <a:ea typeface="DengXian" panose="02010600030101010101" pitchFamily="2" charset="-122"/>
              </a:rPr>
              <a:t>在收割初熟麦子的时候要</a:t>
            </a:r>
            <a:r>
              <a:rPr lang="zh-CN" altLang="en-US" sz="2400" b="1" dirty="0">
                <a:solidFill>
                  <a:srgbClr val="FF0000"/>
                </a:solidFill>
                <a:latin typeface="DengXian" panose="02010600030101010101" pitchFamily="2" charset="-122"/>
                <a:ea typeface="DengXian" panose="02010600030101010101" pitchFamily="2" charset="-122"/>
              </a:rPr>
              <a:t>守七七节</a:t>
            </a:r>
            <a:r>
              <a:rPr lang="zh-CN" altLang="en-US" sz="2400" b="1" dirty="0">
                <a:latin typeface="DengXian" panose="02010600030101010101" pitchFamily="2" charset="-122"/>
                <a:ea typeface="DengXian" panose="02010600030101010101" pitchFamily="2" charset="-122"/>
              </a:rPr>
              <a:t>，又在年底要</a:t>
            </a:r>
            <a:r>
              <a:rPr lang="zh-CN" altLang="en-US" sz="2400" b="1" dirty="0">
                <a:solidFill>
                  <a:srgbClr val="FF0000"/>
                </a:solidFill>
                <a:latin typeface="DengXian" panose="02010600030101010101" pitchFamily="2" charset="-122"/>
                <a:ea typeface="DengXian" panose="02010600030101010101" pitchFamily="2" charset="-122"/>
              </a:rPr>
              <a:t>守收藏节</a:t>
            </a:r>
            <a:r>
              <a:rPr lang="zh-CN" altLang="en-US" sz="2400" b="1" dirty="0">
                <a:latin typeface="DengXian" panose="02010600030101010101" pitchFamily="2" charset="-122"/>
                <a:ea typeface="DengXian" panose="02010600030101010101" pitchFamily="2" charset="-122"/>
              </a:rPr>
              <a:t>。</a:t>
            </a:r>
          </a:p>
        </p:txBody>
      </p:sp>
    </p:spTree>
    <p:extLst>
      <p:ext uri="{BB962C8B-B14F-4D97-AF65-F5344CB8AC3E}">
        <p14:creationId xmlns:p14="http://schemas.microsoft.com/office/powerpoint/2010/main" val="3775701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一年三次朝见主</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34:23 </a:t>
            </a:r>
            <a:r>
              <a:rPr lang="zh-CN" altLang="en-US" sz="2400" b="1" dirty="0">
                <a:latin typeface="DengXian" panose="02010600030101010101" pitchFamily="2" charset="-122"/>
                <a:ea typeface="DengXian" panose="02010600030101010101" pitchFamily="2" charset="-122"/>
              </a:rPr>
              <a:t>你们一切男丁要</a:t>
            </a:r>
            <a:r>
              <a:rPr lang="zh-CN" altLang="en-US" sz="2400" b="1" dirty="0">
                <a:solidFill>
                  <a:srgbClr val="FF0000"/>
                </a:solidFill>
                <a:latin typeface="DengXian" panose="02010600030101010101" pitchFamily="2" charset="-122"/>
                <a:ea typeface="DengXian" panose="02010600030101010101" pitchFamily="2" charset="-122"/>
              </a:rPr>
              <a:t>一年三次朝见主</a:t>
            </a:r>
            <a:r>
              <a:rPr lang="zh-CN" altLang="en-US" sz="2400" b="1" dirty="0">
                <a:latin typeface="DengXian" panose="02010600030101010101" pitchFamily="2" charset="-122"/>
                <a:ea typeface="DengXian" panose="02010600030101010101" pitchFamily="2" charset="-122"/>
              </a:rPr>
              <a:t>耶和华以色列的神。</a:t>
            </a:r>
          </a:p>
          <a:p>
            <a:r>
              <a:rPr lang="en-US" altLang="zh-CN" sz="2400" b="1" dirty="0" smtClean="0">
                <a:latin typeface="DengXian" panose="02010600030101010101" pitchFamily="2" charset="-122"/>
                <a:ea typeface="DengXian" panose="02010600030101010101" pitchFamily="2" charset="-122"/>
              </a:rPr>
              <a:t>34:24 </a:t>
            </a:r>
            <a:r>
              <a:rPr lang="zh-CN" altLang="en-US" sz="2400" b="1" dirty="0">
                <a:latin typeface="DengXian" panose="02010600030101010101" pitchFamily="2" charset="-122"/>
                <a:ea typeface="DengXian" panose="02010600030101010101" pitchFamily="2" charset="-122"/>
              </a:rPr>
              <a:t>我要从你面前赶出外邦人，扩张你的境界。你一年三次上去朝见耶和华你神的时候，</a:t>
            </a:r>
            <a:r>
              <a:rPr lang="zh-CN" altLang="en-US" sz="2400" b="1" dirty="0">
                <a:solidFill>
                  <a:srgbClr val="FF0000"/>
                </a:solidFill>
                <a:latin typeface="DengXian" panose="02010600030101010101" pitchFamily="2" charset="-122"/>
                <a:ea typeface="DengXian" panose="02010600030101010101" pitchFamily="2" charset="-122"/>
              </a:rPr>
              <a:t>必没有人贪慕你的地土</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34:25 </a:t>
            </a:r>
            <a:r>
              <a:rPr lang="zh-CN" altLang="en-US" sz="2400" b="1" dirty="0">
                <a:latin typeface="DengXian" panose="02010600030101010101" pitchFamily="2" charset="-122"/>
                <a:ea typeface="DengXian" panose="02010600030101010101" pitchFamily="2" charset="-122"/>
              </a:rPr>
              <a:t>你不可将我祭物的血和有酵的饼一同献上。逾越节的祭物也不可留到早晨。</a:t>
            </a:r>
          </a:p>
          <a:p>
            <a:r>
              <a:rPr lang="en-US" altLang="zh-CN" sz="2400" b="1" dirty="0" smtClean="0">
                <a:latin typeface="DengXian" panose="02010600030101010101" pitchFamily="2" charset="-122"/>
                <a:ea typeface="DengXian" panose="02010600030101010101" pitchFamily="2" charset="-122"/>
              </a:rPr>
              <a:t>34:26 </a:t>
            </a:r>
            <a:r>
              <a:rPr lang="zh-CN" altLang="en-US" sz="2400" b="1" dirty="0">
                <a:latin typeface="DengXian" panose="02010600030101010101" pitchFamily="2" charset="-122"/>
                <a:ea typeface="DengXian" panose="02010600030101010101" pitchFamily="2" charset="-122"/>
              </a:rPr>
              <a:t>地里首先初熟之物要送到耶和华你神的殿。不可用山羊羔母的奶煮山羊羔。</a:t>
            </a:r>
          </a:p>
          <a:p>
            <a:r>
              <a:rPr lang="en-US" altLang="zh-CN" sz="2400" b="1" dirty="0" smtClean="0">
                <a:latin typeface="DengXian" panose="02010600030101010101" pitchFamily="2" charset="-122"/>
                <a:ea typeface="DengXian" panose="02010600030101010101" pitchFamily="2" charset="-122"/>
              </a:rPr>
              <a:t>34:27 </a:t>
            </a:r>
            <a:r>
              <a:rPr lang="zh-CN" altLang="en-US" sz="2400" b="1" dirty="0">
                <a:latin typeface="DengXian" panose="02010600030101010101" pitchFamily="2" charset="-122"/>
                <a:ea typeface="DengXian" panose="02010600030101010101" pitchFamily="2" charset="-122"/>
              </a:rPr>
              <a:t>耶和华吩咐摩西说，你要将这些话写上，因为我是</a:t>
            </a:r>
            <a:r>
              <a:rPr lang="zh-CN" altLang="en-US" sz="2400" b="1" dirty="0">
                <a:solidFill>
                  <a:srgbClr val="FF0000"/>
                </a:solidFill>
                <a:latin typeface="DengXian" panose="02010600030101010101" pitchFamily="2" charset="-122"/>
                <a:ea typeface="DengXian" panose="02010600030101010101" pitchFamily="2" charset="-122"/>
              </a:rPr>
              <a:t>按这话与你和以色列人立约</a:t>
            </a:r>
            <a:r>
              <a:rPr lang="zh-CN" altLang="en-US" sz="2400" b="1" dirty="0">
                <a:latin typeface="DengXian" panose="02010600030101010101" pitchFamily="2" charset="-122"/>
                <a:ea typeface="DengXian" panose="02010600030101010101" pitchFamily="2" charset="-122"/>
              </a:rPr>
              <a:t>。</a:t>
            </a:r>
          </a:p>
        </p:txBody>
      </p:sp>
    </p:spTree>
    <p:extLst>
      <p:ext uri="{BB962C8B-B14F-4D97-AF65-F5344CB8AC3E}">
        <p14:creationId xmlns:p14="http://schemas.microsoft.com/office/powerpoint/2010/main" val="2497220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摩西的帕</a:t>
            </a:r>
            <a:r>
              <a:rPr lang="zh-CN" altLang="en-US" sz="4800" b="1" dirty="0">
                <a:solidFill>
                  <a:srgbClr val="FF0000"/>
                </a:solidFill>
                <a:latin typeface="DengXian" panose="02010600030101010101" pitchFamily="2" charset="-122"/>
                <a:ea typeface="DengXian" panose="02010600030101010101" pitchFamily="2" charset="-122"/>
              </a:rPr>
              <a:t>子</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34:28 </a:t>
            </a:r>
            <a:r>
              <a:rPr lang="zh-CN" altLang="en-US" sz="2400" b="1" dirty="0">
                <a:latin typeface="DengXian" panose="02010600030101010101" pitchFamily="2" charset="-122"/>
                <a:ea typeface="DengXian" panose="02010600030101010101" pitchFamily="2" charset="-122"/>
              </a:rPr>
              <a:t>摩西在耶和华那里四十昼夜，也不吃饭也不喝水。耶和华将这约的话，就是十条诫，写在两块版上。</a:t>
            </a:r>
          </a:p>
          <a:p>
            <a:r>
              <a:rPr lang="en-US" altLang="zh-CN" sz="2400" b="1" dirty="0" smtClean="0">
                <a:latin typeface="DengXian" panose="02010600030101010101" pitchFamily="2" charset="-122"/>
                <a:ea typeface="DengXian" panose="02010600030101010101" pitchFamily="2" charset="-122"/>
              </a:rPr>
              <a:t>34:29 </a:t>
            </a:r>
            <a:r>
              <a:rPr lang="zh-CN" altLang="en-US" sz="2400" b="1" dirty="0">
                <a:latin typeface="DengXian" panose="02010600030101010101" pitchFamily="2" charset="-122"/>
                <a:ea typeface="DengXian" panose="02010600030101010101" pitchFamily="2" charset="-122"/>
              </a:rPr>
              <a:t>摩西手里拿着两块法版下西乃山的时候，不知道自己的面皮因耶和华和他说话就发了光。</a:t>
            </a:r>
          </a:p>
          <a:p>
            <a:r>
              <a:rPr lang="en-US" altLang="zh-CN" sz="2400" b="1" dirty="0" smtClean="0">
                <a:latin typeface="DengXian" panose="02010600030101010101" pitchFamily="2" charset="-122"/>
                <a:ea typeface="DengXian" panose="02010600030101010101" pitchFamily="2" charset="-122"/>
              </a:rPr>
              <a:t>34:30 </a:t>
            </a:r>
            <a:r>
              <a:rPr lang="zh-CN" altLang="en-US" sz="2400" b="1" dirty="0">
                <a:latin typeface="DengXian" panose="02010600030101010101" pitchFamily="2" charset="-122"/>
                <a:ea typeface="DengXian" panose="02010600030101010101" pitchFamily="2" charset="-122"/>
              </a:rPr>
              <a:t>亚伦和以色列众人看见</a:t>
            </a:r>
            <a:r>
              <a:rPr lang="zh-CN" altLang="en-US" sz="2400" b="1" dirty="0">
                <a:solidFill>
                  <a:srgbClr val="FF0000"/>
                </a:solidFill>
                <a:latin typeface="DengXian" panose="02010600030101010101" pitchFamily="2" charset="-122"/>
                <a:ea typeface="DengXian" panose="02010600030101010101" pitchFamily="2" charset="-122"/>
              </a:rPr>
              <a:t>摩西的面皮发光</a:t>
            </a:r>
            <a:r>
              <a:rPr lang="zh-CN" altLang="en-US" sz="2400" b="1" dirty="0">
                <a:latin typeface="DengXian" panose="02010600030101010101" pitchFamily="2" charset="-122"/>
                <a:ea typeface="DengXian" panose="02010600030101010101" pitchFamily="2" charset="-122"/>
              </a:rPr>
              <a:t>就怕挨近他。</a:t>
            </a:r>
          </a:p>
          <a:p>
            <a:r>
              <a:rPr lang="en-US" altLang="zh-CN" sz="2400" b="1" dirty="0" smtClean="0">
                <a:latin typeface="DengXian" panose="02010600030101010101" pitchFamily="2" charset="-122"/>
                <a:ea typeface="DengXian" panose="02010600030101010101" pitchFamily="2" charset="-122"/>
              </a:rPr>
              <a:t>34:31 </a:t>
            </a:r>
            <a:r>
              <a:rPr lang="zh-CN" altLang="en-US" sz="2400" b="1" dirty="0">
                <a:latin typeface="DengXian" panose="02010600030101010101" pitchFamily="2" charset="-122"/>
                <a:ea typeface="DengXian" panose="02010600030101010101" pitchFamily="2" charset="-122"/>
              </a:rPr>
              <a:t>摩西叫他们来，于是亚伦和会众的官长都到他那里去，摩西就与他们说话。</a:t>
            </a:r>
          </a:p>
          <a:p>
            <a:r>
              <a:rPr lang="en-US" altLang="zh-CN" sz="2400" b="1" dirty="0" smtClean="0">
                <a:latin typeface="DengXian" panose="02010600030101010101" pitchFamily="2" charset="-122"/>
                <a:ea typeface="DengXian" panose="02010600030101010101" pitchFamily="2" charset="-122"/>
              </a:rPr>
              <a:t>34:32 </a:t>
            </a:r>
            <a:r>
              <a:rPr lang="zh-CN" altLang="en-US" sz="2400" b="1" dirty="0">
                <a:latin typeface="DengXian" panose="02010600030101010101" pitchFamily="2" charset="-122"/>
                <a:ea typeface="DengXian" panose="02010600030101010101" pitchFamily="2" charset="-122"/>
              </a:rPr>
              <a:t>随后以色列众人都近前来，他就把耶和华在西乃山与他所说的一切话都吩咐他们。</a:t>
            </a:r>
          </a:p>
          <a:p>
            <a:r>
              <a:rPr lang="en-US" altLang="zh-CN" sz="2400" b="1" dirty="0" smtClean="0">
                <a:latin typeface="DengXian" panose="02010600030101010101" pitchFamily="2" charset="-122"/>
                <a:ea typeface="DengXian" panose="02010600030101010101" pitchFamily="2" charset="-122"/>
              </a:rPr>
              <a:t>34:33 </a:t>
            </a:r>
            <a:r>
              <a:rPr lang="zh-CN" altLang="en-US" sz="2400" b="1" dirty="0">
                <a:latin typeface="DengXian" panose="02010600030101010101" pitchFamily="2" charset="-122"/>
                <a:ea typeface="DengXian" panose="02010600030101010101" pitchFamily="2" charset="-122"/>
              </a:rPr>
              <a:t>摩西与他们说完了话就</a:t>
            </a:r>
            <a:r>
              <a:rPr lang="zh-CN" altLang="en-US" sz="2400" b="1" dirty="0">
                <a:solidFill>
                  <a:srgbClr val="FF0000"/>
                </a:solidFill>
                <a:latin typeface="DengXian" panose="02010600030101010101" pitchFamily="2" charset="-122"/>
                <a:ea typeface="DengXian" panose="02010600030101010101" pitchFamily="2" charset="-122"/>
              </a:rPr>
              <a:t>用帕子蒙上脸</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34:34 </a:t>
            </a:r>
            <a:r>
              <a:rPr lang="zh-CN" altLang="en-US" sz="2400" b="1" dirty="0">
                <a:latin typeface="DengXian" panose="02010600030101010101" pitchFamily="2" charset="-122"/>
                <a:ea typeface="DengXian" panose="02010600030101010101" pitchFamily="2" charset="-122"/>
              </a:rPr>
              <a:t>但摩西进到耶和华面前与他说话就揭去帕子，及至出来的时候便将耶和华所吩咐的告诉以色列人。</a:t>
            </a:r>
          </a:p>
          <a:p>
            <a:r>
              <a:rPr lang="en-US" altLang="zh-CN" sz="2400" b="1" dirty="0" smtClean="0">
                <a:latin typeface="DengXian" panose="02010600030101010101" pitchFamily="2" charset="-122"/>
                <a:ea typeface="DengXian" panose="02010600030101010101" pitchFamily="2" charset="-122"/>
              </a:rPr>
              <a:t>34:35 </a:t>
            </a:r>
            <a:r>
              <a:rPr lang="zh-CN" altLang="en-US" sz="2400" b="1" dirty="0">
                <a:latin typeface="DengXian" panose="02010600030101010101" pitchFamily="2" charset="-122"/>
                <a:ea typeface="DengXian" panose="02010600030101010101" pitchFamily="2" charset="-122"/>
              </a:rPr>
              <a:t>以色列人看见摩西的面皮发光。摩西又用</a:t>
            </a:r>
            <a:r>
              <a:rPr lang="zh-CN" altLang="en-US" sz="2400" b="1" dirty="0">
                <a:solidFill>
                  <a:srgbClr val="FF0000"/>
                </a:solidFill>
                <a:latin typeface="DengXian" panose="02010600030101010101" pitchFamily="2" charset="-122"/>
                <a:ea typeface="DengXian" panose="02010600030101010101" pitchFamily="2" charset="-122"/>
              </a:rPr>
              <a:t>帕子蒙上脸</a:t>
            </a:r>
            <a:r>
              <a:rPr lang="zh-CN" altLang="en-US" sz="2400" b="1" dirty="0">
                <a:latin typeface="DengXian" panose="02010600030101010101" pitchFamily="2" charset="-122"/>
                <a:ea typeface="DengXian" panose="02010600030101010101" pitchFamily="2" charset="-122"/>
              </a:rPr>
              <a:t>，等到他进去与耶和华说话，就揭去帕子。</a:t>
            </a:r>
          </a:p>
        </p:txBody>
      </p:sp>
    </p:spTree>
    <p:extLst>
      <p:ext uri="{BB962C8B-B14F-4D97-AF65-F5344CB8AC3E}">
        <p14:creationId xmlns:p14="http://schemas.microsoft.com/office/powerpoint/2010/main" val="201852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金牛犊</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400" b="1" dirty="0" smtClean="0">
                <a:latin typeface="DengXian" panose="02010600030101010101" pitchFamily="2" charset="-122"/>
                <a:ea typeface="DengXian" panose="02010600030101010101" pitchFamily="2" charset="-122"/>
              </a:rPr>
              <a:t>32:1 </a:t>
            </a:r>
            <a:r>
              <a:rPr lang="zh-CN" altLang="en-US" sz="2400" b="1" dirty="0">
                <a:latin typeface="DengXian" panose="02010600030101010101" pitchFamily="2" charset="-122"/>
                <a:ea typeface="DengXian" panose="02010600030101010101" pitchFamily="2" charset="-122"/>
              </a:rPr>
              <a:t>百姓见摩西迟延不下山，就大家聚集到亚伦那里，对他说，起来，为我们</a:t>
            </a:r>
            <a:r>
              <a:rPr lang="zh-CN" altLang="en-US" sz="2400" b="1" dirty="0">
                <a:solidFill>
                  <a:srgbClr val="FF0000"/>
                </a:solidFill>
                <a:latin typeface="DengXian" panose="02010600030101010101" pitchFamily="2" charset="-122"/>
                <a:ea typeface="DengXian" panose="02010600030101010101" pitchFamily="2" charset="-122"/>
              </a:rPr>
              <a:t>作神像</a:t>
            </a:r>
            <a:r>
              <a:rPr lang="zh-CN" altLang="en-US" sz="2400" b="1" dirty="0">
                <a:latin typeface="DengXian" panose="02010600030101010101" pitchFamily="2" charset="-122"/>
                <a:ea typeface="DengXian" panose="02010600030101010101" pitchFamily="2" charset="-122"/>
              </a:rPr>
              <a:t>，</a:t>
            </a:r>
            <a:r>
              <a:rPr lang="zh-CN" altLang="en-US" sz="2400" b="1" dirty="0">
                <a:solidFill>
                  <a:srgbClr val="FF0000"/>
                </a:solidFill>
                <a:latin typeface="DengXian" panose="02010600030101010101" pitchFamily="2" charset="-122"/>
                <a:ea typeface="DengXian" panose="02010600030101010101" pitchFamily="2" charset="-122"/>
              </a:rPr>
              <a:t>可以在我们前面引路</a:t>
            </a:r>
            <a:r>
              <a:rPr lang="zh-CN" altLang="en-US" sz="2400" b="1" dirty="0">
                <a:latin typeface="DengXian" panose="02010600030101010101" pitchFamily="2" charset="-122"/>
                <a:ea typeface="DengXian" panose="02010600030101010101" pitchFamily="2" charset="-122"/>
              </a:rPr>
              <a:t>，因为领我们出埃及地的那个摩西，我们不知道他遭了什么事。</a:t>
            </a:r>
          </a:p>
          <a:p>
            <a:r>
              <a:rPr lang="en-US" altLang="zh-CN" sz="2400" b="1" dirty="0" smtClean="0">
                <a:latin typeface="DengXian" panose="02010600030101010101" pitchFamily="2" charset="-122"/>
                <a:ea typeface="DengXian" panose="02010600030101010101" pitchFamily="2" charset="-122"/>
              </a:rPr>
              <a:t>32:2 </a:t>
            </a:r>
            <a:r>
              <a:rPr lang="zh-CN" altLang="en-US" sz="2400" b="1" dirty="0">
                <a:latin typeface="DengXian" panose="02010600030101010101" pitchFamily="2" charset="-122"/>
                <a:ea typeface="DengXian" panose="02010600030101010101" pitchFamily="2" charset="-122"/>
              </a:rPr>
              <a:t>亚伦对他们说，你们去摘下你们妻子，儿女耳上的金环，拿来给我。</a:t>
            </a:r>
          </a:p>
          <a:p>
            <a:r>
              <a:rPr lang="en-US" altLang="zh-CN" sz="2400" b="1" dirty="0" smtClean="0">
                <a:latin typeface="DengXian" panose="02010600030101010101" pitchFamily="2" charset="-122"/>
                <a:ea typeface="DengXian" panose="02010600030101010101" pitchFamily="2" charset="-122"/>
              </a:rPr>
              <a:t>32:3 </a:t>
            </a:r>
            <a:r>
              <a:rPr lang="zh-CN" altLang="en-US" sz="2400" b="1" dirty="0">
                <a:latin typeface="DengXian" panose="02010600030101010101" pitchFamily="2" charset="-122"/>
                <a:ea typeface="DengXian" panose="02010600030101010101" pitchFamily="2" charset="-122"/>
              </a:rPr>
              <a:t>百姓就都摘下他们耳上的金环，拿来给亚伦。</a:t>
            </a:r>
          </a:p>
          <a:p>
            <a:r>
              <a:rPr lang="en-US" altLang="zh-CN" sz="2400" b="1" dirty="0" smtClean="0">
                <a:latin typeface="DengXian" panose="02010600030101010101" pitchFamily="2" charset="-122"/>
                <a:ea typeface="DengXian" panose="02010600030101010101" pitchFamily="2" charset="-122"/>
              </a:rPr>
              <a:t>32:4 </a:t>
            </a:r>
            <a:r>
              <a:rPr lang="zh-CN" altLang="en-US" sz="2400" b="1" dirty="0">
                <a:latin typeface="DengXian" panose="02010600030101010101" pitchFamily="2" charset="-122"/>
                <a:ea typeface="DengXian" panose="02010600030101010101" pitchFamily="2" charset="-122"/>
              </a:rPr>
              <a:t>亚伦从他们手里接过来，铸了一只牛犊，用雕刻的器具作成。他们就说，</a:t>
            </a:r>
            <a:r>
              <a:rPr lang="zh-CN" altLang="en-US" sz="2400" b="1" dirty="0">
                <a:solidFill>
                  <a:srgbClr val="FF0000"/>
                </a:solidFill>
                <a:latin typeface="DengXian" panose="02010600030101010101" pitchFamily="2" charset="-122"/>
                <a:ea typeface="DengXian" panose="02010600030101010101" pitchFamily="2" charset="-122"/>
              </a:rPr>
              <a:t>以色列阿</a:t>
            </a:r>
            <a:r>
              <a:rPr lang="zh-CN" altLang="en-US" sz="2400" b="1" dirty="0">
                <a:latin typeface="DengXian" panose="02010600030101010101" pitchFamily="2" charset="-122"/>
                <a:ea typeface="DengXian" panose="02010600030101010101" pitchFamily="2" charset="-122"/>
              </a:rPr>
              <a:t>，</a:t>
            </a:r>
            <a:r>
              <a:rPr lang="zh-CN" altLang="en-US" sz="2400" b="1" dirty="0">
                <a:solidFill>
                  <a:srgbClr val="FF0000"/>
                </a:solidFill>
                <a:latin typeface="DengXian" panose="02010600030101010101" pitchFamily="2" charset="-122"/>
                <a:ea typeface="DengXian" panose="02010600030101010101" pitchFamily="2" charset="-122"/>
              </a:rPr>
              <a:t>这是领你出埃及地的神</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32:5 </a:t>
            </a:r>
            <a:r>
              <a:rPr lang="zh-CN" altLang="en-US" sz="2400" b="1" dirty="0">
                <a:latin typeface="DengXian" panose="02010600030101010101" pitchFamily="2" charset="-122"/>
                <a:ea typeface="DengXian" panose="02010600030101010101" pitchFamily="2" charset="-122"/>
              </a:rPr>
              <a:t>亚伦看见，就在</a:t>
            </a:r>
            <a:r>
              <a:rPr lang="zh-CN" altLang="en-US" sz="2400" b="1" dirty="0">
                <a:solidFill>
                  <a:srgbClr val="FF0000"/>
                </a:solidFill>
                <a:latin typeface="DengXian" panose="02010600030101010101" pitchFamily="2" charset="-122"/>
                <a:ea typeface="DengXian" panose="02010600030101010101" pitchFamily="2" charset="-122"/>
              </a:rPr>
              <a:t>牛犊面前筑坛</a:t>
            </a:r>
            <a:r>
              <a:rPr lang="zh-CN" altLang="en-US" sz="2400" b="1" dirty="0">
                <a:latin typeface="DengXian" panose="02010600030101010101" pitchFamily="2" charset="-122"/>
                <a:ea typeface="DengXian" panose="02010600030101010101" pitchFamily="2" charset="-122"/>
              </a:rPr>
              <a:t>，且宣告说，</a:t>
            </a:r>
            <a:r>
              <a:rPr lang="zh-CN" altLang="en-US" sz="2400" b="1" dirty="0">
                <a:solidFill>
                  <a:srgbClr val="FF0000"/>
                </a:solidFill>
                <a:latin typeface="DengXian" panose="02010600030101010101" pitchFamily="2" charset="-122"/>
                <a:ea typeface="DengXian" panose="02010600030101010101" pitchFamily="2" charset="-122"/>
              </a:rPr>
              <a:t>明日要向耶和华守节</a:t>
            </a:r>
            <a:r>
              <a:rPr lang="zh-CN" altLang="en-US" sz="2400" b="1" dirty="0">
                <a:latin typeface="DengXian" panose="02010600030101010101" pitchFamily="2" charset="-122"/>
                <a:ea typeface="DengXian" panose="02010600030101010101" pitchFamily="2" charset="-122"/>
              </a:rPr>
              <a:t>。</a:t>
            </a:r>
          </a:p>
          <a:p>
            <a:r>
              <a:rPr lang="en-US" altLang="zh-CN" sz="2400" b="1" dirty="0" smtClean="0">
                <a:latin typeface="DengXian" panose="02010600030101010101" pitchFamily="2" charset="-122"/>
                <a:ea typeface="DengXian" panose="02010600030101010101" pitchFamily="2" charset="-122"/>
              </a:rPr>
              <a:t>32:6 </a:t>
            </a:r>
            <a:r>
              <a:rPr lang="zh-CN" altLang="en-US" sz="2400" b="1" dirty="0">
                <a:latin typeface="DengXian" panose="02010600030101010101" pitchFamily="2" charset="-122"/>
                <a:ea typeface="DengXian" panose="02010600030101010101" pitchFamily="2" charset="-122"/>
              </a:rPr>
              <a:t>次日清早，百姓起来献燔祭和平安祭，就坐下吃喝，起来玩耍。</a:t>
            </a:r>
          </a:p>
        </p:txBody>
      </p:sp>
    </p:spTree>
    <p:extLst>
      <p:ext uri="{BB962C8B-B14F-4D97-AF65-F5344CB8AC3E}">
        <p14:creationId xmlns:p14="http://schemas.microsoft.com/office/powerpoint/2010/main" val="2570729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神的忿</a:t>
            </a:r>
            <a:r>
              <a:rPr lang="zh-CN" altLang="en-US" sz="4800" b="1" dirty="0" smtClean="0">
                <a:solidFill>
                  <a:srgbClr val="FF0000"/>
                </a:solidFill>
                <a:latin typeface="DengXian" panose="02010600030101010101" pitchFamily="2" charset="-122"/>
                <a:ea typeface="DengXian" panose="02010600030101010101" pitchFamily="2" charset="-122"/>
              </a:rPr>
              <a:t>怒</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b="1" dirty="0" smtClean="0">
                <a:latin typeface="DengXian" panose="02010600030101010101" pitchFamily="2" charset="-122"/>
                <a:ea typeface="DengXian" panose="02010600030101010101" pitchFamily="2" charset="-122"/>
              </a:rPr>
              <a:t>32:7 </a:t>
            </a:r>
            <a:r>
              <a:rPr lang="zh-CN" altLang="en-US" b="1" dirty="0">
                <a:latin typeface="DengXian" panose="02010600030101010101" pitchFamily="2" charset="-122"/>
                <a:ea typeface="DengXian" panose="02010600030101010101" pitchFamily="2" charset="-122"/>
              </a:rPr>
              <a:t>耶和华吩咐摩西说，下去吧，因为</a:t>
            </a:r>
            <a:r>
              <a:rPr lang="zh-CN" altLang="en-US" b="1" dirty="0">
                <a:solidFill>
                  <a:srgbClr val="FF0000"/>
                </a:solidFill>
                <a:latin typeface="DengXian" panose="02010600030101010101" pitchFamily="2" charset="-122"/>
                <a:ea typeface="DengXian" panose="02010600030101010101" pitchFamily="2" charset="-122"/>
              </a:rPr>
              <a:t>你的百姓</a:t>
            </a:r>
            <a:r>
              <a:rPr lang="zh-CN" altLang="en-US" b="1" dirty="0">
                <a:latin typeface="DengXian" panose="02010600030101010101" pitchFamily="2" charset="-122"/>
                <a:ea typeface="DengXian" panose="02010600030101010101" pitchFamily="2" charset="-122"/>
              </a:rPr>
              <a:t>，就是你从埃及地领出来的，已经败坏了。</a:t>
            </a:r>
          </a:p>
          <a:p>
            <a:r>
              <a:rPr lang="en-US" altLang="zh-CN" b="1" dirty="0" smtClean="0">
                <a:latin typeface="DengXian" panose="02010600030101010101" pitchFamily="2" charset="-122"/>
                <a:ea typeface="DengXian" panose="02010600030101010101" pitchFamily="2" charset="-122"/>
              </a:rPr>
              <a:t>32:8 </a:t>
            </a:r>
            <a:r>
              <a:rPr lang="zh-CN" altLang="en-US" b="1" dirty="0">
                <a:latin typeface="DengXian" panose="02010600030101010101" pitchFamily="2" charset="-122"/>
                <a:ea typeface="DengXian" panose="02010600030101010101" pitchFamily="2" charset="-122"/>
              </a:rPr>
              <a:t>他们快快偏离了我所吩咐的道，为自己铸了一只牛犊，向它下拜献祭，说，以色列阿，这就是领你出埃及地的神。</a:t>
            </a:r>
          </a:p>
          <a:p>
            <a:r>
              <a:rPr lang="en-US" altLang="zh-CN" b="1" dirty="0" smtClean="0">
                <a:latin typeface="DengXian" panose="02010600030101010101" pitchFamily="2" charset="-122"/>
                <a:ea typeface="DengXian" panose="02010600030101010101" pitchFamily="2" charset="-122"/>
              </a:rPr>
              <a:t>32:9 </a:t>
            </a:r>
            <a:r>
              <a:rPr lang="zh-CN" altLang="en-US" b="1" dirty="0">
                <a:latin typeface="DengXian" panose="02010600030101010101" pitchFamily="2" charset="-122"/>
                <a:ea typeface="DengXian" panose="02010600030101010101" pitchFamily="2" charset="-122"/>
              </a:rPr>
              <a:t>耶和华对摩西说，我看这百姓真是</a:t>
            </a:r>
            <a:r>
              <a:rPr lang="zh-CN" altLang="en-US" b="1" dirty="0">
                <a:solidFill>
                  <a:srgbClr val="FF0000"/>
                </a:solidFill>
                <a:latin typeface="DengXian" panose="02010600030101010101" pitchFamily="2" charset="-122"/>
                <a:ea typeface="DengXian" panose="02010600030101010101" pitchFamily="2" charset="-122"/>
              </a:rPr>
              <a:t>硬着颈项的百姓</a:t>
            </a:r>
            <a:r>
              <a:rPr lang="zh-CN" altLang="en-US" b="1" dirty="0">
                <a:latin typeface="DengXian" panose="02010600030101010101" pitchFamily="2" charset="-122"/>
                <a:ea typeface="DengXian" panose="02010600030101010101" pitchFamily="2" charset="-122"/>
              </a:rPr>
              <a:t>。</a:t>
            </a:r>
          </a:p>
          <a:p>
            <a:r>
              <a:rPr lang="en-US" altLang="zh-CN" b="1" dirty="0" smtClean="0">
                <a:latin typeface="DengXian" panose="02010600030101010101" pitchFamily="2" charset="-122"/>
                <a:ea typeface="DengXian" panose="02010600030101010101" pitchFamily="2" charset="-122"/>
              </a:rPr>
              <a:t>32:10 </a:t>
            </a:r>
            <a:r>
              <a:rPr lang="zh-CN" altLang="en-US" b="1" dirty="0">
                <a:solidFill>
                  <a:srgbClr val="FF0000"/>
                </a:solidFill>
                <a:latin typeface="DengXian" panose="02010600030101010101" pitchFamily="2" charset="-122"/>
                <a:ea typeface="DengXian" panose="02010600030101010101" pitchFamily="2" charset="-122"/>
              </a:rPr>
              <a:t>你且由着我</a:t>
            </a:r>
            <a:r>
              <a:rPr lang="zh-CN" altLang="en-US" b="1" dirty="0">
                <a:latin typeface="DengXian" panose="02010600030101010101" pitchFamily="2" charset="-122"/>
                <a:ea typeface="DengXian" panose="02010600030101010101" pitchFamily="2" charset="-122"/>
              </a:rPr>
              <a:t>，我要向他们发烈怒，将他们灭绝，使你的后裔成为大国</a:t>
            </a:r>
            <a:r>
              <a:rPr lang="zh-CN" altLang="en-US" b="1" dirty="0" smtClean="0">
                <a:latin typeface="DengXian" panose="02010600030101010101" pitchFamily="2" charset="-122"/>
                <a:ea typeface="DengXian" panose="02010600030101010101" pitchFamily="2" charset="-122"/>
              </a:rPr>
              <a:t>。</a:t>
            </a:r>
            <a:endParaRPr lang="en-US" altLang="zh-CN" b="1" dirty="0" smtClean="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82583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摩</a:t>
            </a:r>
            <a:r>
              <a:rPr lang="zh-CN" altLang="en-US" sz="4800" b="1" dirty="0" smtClean="0">
                <a:solidFill>
                  <a:srgbClr val="FF0000"/>
                </a:solidFill>
                <a:latin typeface="DengXian" panose="02010600030101010101" pitchFamily="2" charset="-122"/>
                <a:ea typeface="DengXian" panose="02010600030101010101" pitchFamily="2" charset="-122"/>
              </a:rPr>
              <a:t>西的代求</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800" b="1" dirty="0" smtClean="0">
                <a:latin typeface="DengXian" panose="02010600030101010101" pitchFamily="2" charset="-122"/>
                <a:ea typeface="DengXian" panose="02010600030101010101" pitchFamily="2" charset="-122"/>
              </a:rPr>
              <a:t>32:11 </a:t>
            </a:r>
            <a:r>
              <a:rPr lang="zh-CN" altLang="en-US" sz="2800" b="1" dirty="0">
                <a:latin typeface="DengXian" panose="02010600030101010101" pitchFamily="2" charset="-122"/>
                <a:ea typeface="DengXian" panose="02010600030101010101" pitchFamily="2" charset="-122"/>
              </a:rPr>
              <a:t>摩西便恳求耶和华他的神说，耶和华阿，你为什么向</a:t>
            </a:r>
            <a:r>
              <a:rPr lang="zh-CN" altLang="en-US" sz="2800" b="1" dirty="0">
                <a:solidFill>
                  <a:srgbClr val="FF0000"/>
                </a:solidFill>
                <a:latin typeface="DengXian" panose="02010600030101010101" pitchFamily="2" charset="-122"/>
                <a:ea typeface="DengXian" panose="02010600030101010101" pitchFamily="2" charset="-122"/>
              </a:rPr>
              <a:t>你的百姓</a:t>
            </a:r>
            <a:r>
              <a:rPr lang="zh-CN" altLang="en-US" sz="2800" b="1" dirty="0">
                <a:latin typeface="DengXian" panose="02010600030101010101" pitchFamily="2" charset="-122"/>
                <a:ea typeface="DengXian" panose="02010600030101010101" pitchFamily="2" charset="-122"/>
              </a:rPr>
              <a:t>发烈怒呢？这百姓是你用大力和大能的手从埃及地领出来的。</a:t>
            </a:r>
          </a:p>
          <a:p>
            <a:r>
              <a:rPr lang="en-US" altLang="zh-CN" sz="2800" b="1" dirty="0" smtClean="0">
                <a:latin typeface="DengXian" panose="02010600030101010101" pitchFamily="2" charset="-122"/>
                <a:ea typeface="DengXian" panose="02010600030101010101" pitchFamily="2" charset="-122"/>
              </a:rPr>
              <a:t>32:12 </a:t>
            </a:r>
            <a:r>
              <a:rPr lang="zh-CN" altLang="en-US" sz="2800" b="1" dirty="0">
                <a:latin typeface="DengXian" panose="02010600030101010101" pitchFamily="2" charset="-122"/>
                <a:ea typeface="DengXian" panose="02010600030101010101" pitchFamily="2" charset="-122"/>
              </a:rPr>
              <a:t>为什么</a:t>
            </a:r>
            <a:r>
              <a:rPr lang="zh-CN" altLang="en-US" sz="2800" b="1" dirty="0">
                <a:solidFill>
                  <a:srgbClr val="FF0000"/>
                </a:solidFill>
                <a:latin typeface="DengXian" panose="02010600030101010101" pitchFamily="2" charset="-122"/>
                <a:ea typeface="DengXian" panose="02010600030101010101" pitchFamily="2" charset="-122"/>
              </a:rPr>
              <a:t>使埃及人议论说</a:t>
            </a:r>
            <a:r>
              <a:rPr lang="zh-CN" altLang="en-US" sz="2800" b="1" dirty="0">
                <a:latin typeface="DengXian" panose="02010600030101010101" pitchFamily="2" charset="-122"/>
                <a:ea typeface="DengXian" panose="02010600030101010101" pitchFamily="2" charset="-122"/>
              </a:rPr>
              <a:t>，他领他们出去，是要降祸与他们，把他们杀在山中，将他们从地上除灭。求你转意，不发你的烈怒，后悔，不降祸与你的百姓。</a:t>
            </a:r>
          </a:p>
          <a:p>
            <a:r>
              <a:rPr lang="en-US" altLang="zh-CN" sz="2800" b="1" dirty="0" smtClean="0">
                <a:latin typeface="DengXian" panose="02010600030101010101" pitchFamily="2" charset="-122"/>
                <a:ea typeface="DengXian" panose="02010600030101010101" pitchFamily="2" charset="-122"/>
              </a:rPr>
              <a:t>32:13 </a:t>
            </a:r>
            <a:r>
              <a:rPr lang="zh-CN" altLang="en-US" sz="2800" b="1" dirty="0">
                <a:latin typeface="DengXian" panose="02010600030101010101" pitchFamily="2" charset="-122"/>
                <a:ea typeface="DengXian" panose="02010600030101010101" pitchFamily="2" charset="-122"/>
              </a:rPr>
              <a:t>求你</a:t>
            </a:r>
            <a:r>
              <a:rPr lang="zh-CN" altLang="en-US" sz="2800" b="1" dirty="0">
                <a:solidFill>
                  <a:srgbClr val="FF0000"/>
                </a:solidFill>
                <a:latin typeface="DengXian" panose="02010600030101010101" pitchFamily="2" charset="-122"/>
                <a:ea typeface="DengXian" panose="02010600030101010101" pitchFamily="2" charset="-122"/>
              </a:rPr>
              <a:t>记念</a:t>
            </a:r>
            <a:r>
              <a:rPr lang="zh-CN" altLang="en-US" sz="2800" b="1" dirty="0">
                <a:latin typeface="DengXian" panose="02010600030101010101" pitchFamily="2" charset="-122"/>
                <a:ea typeface="DengXian" panose="02010600030101010101" pitchFamily="2" charset="-122"/>
              </a:rPr>
              <a:t>你的仆人亚伯拉罕，以撒，以色列。你曾指着自己起誓说，我必使你们的后裔像天上的星那样多，并且我所</a:t>
            </a:r>
            <a:r>
              <a:rPr lang="zh-CN" altLang="en-US" sz="2800" b="1" dirty="0">
                <a:solidFill>
                  <a:srgbClr val="FF0000"/>
                </a:solidFill>
                <a:latin typeface="DengXian" panose="02010600030101010101" pitchFamily="2" charset="-122"/>
                <a:ea typeface="DengXian" panose="02010600030101010101" pitchFamily="2" charset="-122"/>
              </a:rPr>
              <a:t>应许</a:t>
            </a:r>
            <a:r>
              <a:rPr lang="zh-CN" altLang="en-US" sz="2800" b="1" dirty="0">
                <a:latin typeface="DengXian" panose="02010600030101010101" pitchFamily="2" charset="-122"/>
                <a:ea typeface="DengXian" panose="02010600030101010101" pitchFamily="2" charset="-122"/>
              </a:rPr>
              <a:t>的这全地，必给你们的后裔，他们要永远承受为业。</a:t>
            </a:r>
          </a:p>
          <a:p>
            <a:r>
              <a:rPr lang="en-US" altLang="zh-CN" sz="2800" b="1" dirty="0" smtClean="0">
                <a:latin typeface="DengXian" panose="02010600030101010101" pitchFamily="2" charset="-122"/>
                <a:ea typeface="DengXian" panose="02010600030101010101" pitchFamily="2" charset="-122"/>
              </a:rPr>
              <a:t>32:14 </a:t>
            </a:r>
            <a:r>
              <a:rPr lang="zh-CN" altLang="en-US" sz="2800" b="1" dirty="0">
                <a:latin typeface="DengXian" panose="02010600030101010101" pitchFamily="2" charset="-122"/>
                <a:ea typeface="DengXian" panose="02010600030101010101" pitchFamily="2" charset="-122"/>
              </a:rPr>
              <a:t>于是耶和华</a:t>
            </a:r>
            <a:r>
              <a:rPr lang="zh-CN" altLang="en-US" sz="2800" b="1" dirty="0">
                <a:solidFill>
                  <a:srgbClr val="FF0000"/>
                </a:solidFill>
                <a:latin typeface="DengXian" panose="02010600030101010101" pitchFamily="2" charset="-122"/>
                <a:ea typeface="DengXian" panose="02010600030101010101" pitchFamily="2" charset="-122"/>
              </a:rPr>
              <a:t>后悔</a:t>
            </a:r>
            <a:r>
              <a:rPr lang="zh-CN" altLang="en-US" sz="2800" b="1" dirty="0">
                <a:latin typeface="DengXian" panose="02010600030101010101" pitchFamily="2" charset="-122"/>
                <a:ea typeface="DengXian" panose="02010600030101010101" pitchFamily="2" charset="-122"/>
              </a:rPr>
              <a:t>，不把所说的祸降与他的百姓。</a:t>
            </a:r>
          </a:p>
          <a:p>
            <a:endParaRPr lang="zh-CN" altLang="en-US" sz="24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756698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摩西的</a:t>
            </a:r>
            <a:r>
              <a:rPr lang="zh-CN" altLang="en-US" sz="4800" b="1" dirty="0" smtClean="0">
                <a:solidFill>
                  <a:srgbClr val="FF0000"/>
                </a:solidFill>
                <a:latin typeface="DengXian" panose="02010600030101010101" pitchFamily="2" charset="-122"/>
                <a:ea typeface="DengXian" panose="02010600030101010101" pitchFamily="2" charset="-122"/>
              </a:rPr>
              <a:t>忿</a:t>
            </a:r>
            <a:r>
              <a:rPr lang="zh-CN" altLang="en-US" sz="4800" b="1" dirty="0" smtClean="0">
                <a:solidFill>
                  <a:srgbClr val="FF0000"/>
                </a:solidFill>
                <a:latin typeface="DengXian" panose="02010600030101010101" pitchFamily="2" charset="-122"/>
                <a:ea typeface="DengXian" panose="02010600030101010101" pitchFamily="2" charset="-122"/>
              </a:rPr>
              <a:t>怒</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800" b="1" dirty="0" smtClean="0">
                <a:latin typeface="DengXian" panose="02010600030101010101" pitchFamily="2" charset="-122"/>
                <a:ea typeface="DengXian" panose="02010600030101010101" pitchFamily="2" charset="-122"/>
              </a:rPr>
              <a:t>32:15 </a:t>
            </a:r>
            <a:r>
              <a:rPr lang="zh-CN" altLang="en-US" sz="2800" b="1" dirty="0">
                <a:latin typeface="DengXian" panose="02010600030101010101" pitchFamily="2" charset="-122"/>
                <a:ea typeface="DengXian" panose="02010600030101010101" pitchFamily="2" charset="-122"/>
              </a:rPr>
              <a:t>摩西转身下山，</a:t>
            </a:r>
            <a:r>
              <a:rPr lang="zh-CN" altLang="en-US" sz="2800" b="1" dirty="0">
                <a:solidFill>
                  <a:srgbClr val="FF0000"/>
                </a:solidFill>
                <a:latin typeface="DengXian" panose="02010600030101010101" pitchFamily="2" charset="-122"/>
                <a:ea typeface="DengXian" panose="02010600030101010101" pitchFamily="2" charset="-122"/>
              </a:rPr>
              <a:t>手里拿着两块法版</a:t>
            </a:r>
            <a:r>
              <a:rPr lang="zh-CN" altLang="en-US" sz="2800" b="1" dirty="0">
                <a:latin typeface="DengXian" panose="02010600030101010101" pitchFamily="2" charset="-122"/>
                <a:ea typeface="DengXian" panose="02010600030101010101" pitchFamily="2" charset="-122"/>
              </a:rPr>
              <a:t>。这版是两面写的，这面那面都有字，</a:t>
            </a:r>
          </a:p>
          <a:p>
            <a:r>
              <a:rPr lang="en-US" altLang="zh-CN" sz="2800" b="1" dirty="0" smtClean="0">
                <a:latin typeface="DengXian" panose="02010600030101010101" pitchFamily="2" charset="-122"/>
                <a:ea typeface="DengXian" panose="02010600030101010101" pitchFamily="2" charset="-122"/>
              </a:rPr>
              <a:t>32:16 </a:t>
            </a:r>
            <a:r>
              <a:rPr lang="zh-CN" altLang="en-US" sz="2800" b="1" dirty="0">
                <a:latin typeface="DengXian" panose="02010600030101010101" pitchFamily="2" charset="-122"/>
                <a:ea typeface="DengXian" panose="02010600030101010101" pitchFamily="2" charset="-122"/>
              </a:rPr>
              <a:t>是神的工作，字是神写的，刻在版上。</a:t>
            </a:r>
          </a:p>
          <a:p>
            <a:r>
              <a:rPr lang="en-US" altLang="zh-CN" sz="2800" b="1" dirty="0" smtClean="0">
                <a:latin typeface="DengXian" panose="02010600030101010101" pitchFamily="2" charset="-122"/>
                <a:ea typeface="DengXian" panose="02010600030101010101" pitchFamily="2" charset="-122"/>
              </a:rPr>
              <a:t>32:17 </a:t>
            </a:r>
            <a:r>
              <a:rPr lang="zh-CN" altLang="en-US" sz="2800" b="1" dirty="0">
                <a:latin typeface="DengXian" panose="02010600030101010101" pitchFamily="2" charset="-122"/>
                <a:ea typeface="DengXian" panose="02010600030101010101" pitchFamily="2" charset="-122"/>
              </a:rPr>
              <a:t>约书亚一听见百姓呼喊的声音，就对摩西说，在营里有争战的声音。</a:t>
            </a:r>
          </a:p>
          <a:p>
            <a:r>
              <a:rPr lang="en-US" altLang="zh-CN" sz="2800" b="1" dirty="0" smtClean="0">
                <a:latin typeface="DengXian" panose="02010600030101010101" pitchFamily="2" charset="-122"/>
                <a:ea typeface="DengXian" panose="02010600030101010101" pitchFamily="2" charset="-122"/>
              </a:rPr>
              <a:t>32:18 </a:t>
            </a:r>
            <a:r>
              <a:rPr lang="zh-CN" altLang="en-US" sz="2800" b="1" dirty="0">
                <a:latin typeface="DengXian" panose="02010600030101010101" pitchFamily="2" charset="-122"/>
                <a:ea typeface="DengXian" panose="02010600030101010101" pitchFamily="2" charset="-122"/>
              </a:rPr>
              <a:t>摩西说，这不是人打胜仗的声音，也不是人打败仗的声音，我所听见的乃是人歌唱的声音。</a:t>
            </a:r>
          </a:p>
          <a:p>
            <a:r>
              <a:rPr lang="en-US" altLang="zh-CN" sz="2800" b="1" dirty="0" smtClean="0">
                <a:latin typeface="DengXian" panose="02010600030101010101" pitchFamily="2" charset="-122"/>
                <a:ea typeface="DengXian" panose="02010600030101010101" pitchFamily="2" charset="-122"/>
              </a:rPr>
              <a:t>32:19 </a:t>
            </a:r>
            <a:r>
              <a:rPr lang="zh-CN" altLang="en-US" sz="2800" b="1" dirty="0">
                <a:latin typeface="DengXian" panose="02010600030101010101" pitchFamily="2" charset="-122"/>
                <a:ea typeface="DengXian" panose="02010600030101010101" pitchFamily="2" charset="-122"/>
              </a:rPr>
              <a:t>摩西挨近营前就看见牛犊，又看见人跳舞，便</a:t>
            </a:r>
            <a:r>
              <a:rPr lang="zh-CN" altLang="en-US" sz="2800" b="1" dirty="0">
                <a:solidFill>
                  <a:srgbClr val="FF0000"/>
                </a:solidFill>
                <a:latin typeface="DengXian" panose="02010600030101010101" pitchFamily="2" charset="-122"/>
                <a:ea typeface="DengXian" panose="02010600030101010101" pitchFamily="2" charset="-122"/>
              </a:rPr>
              <a:t>发烈怒</a:t>
            </a:r>
            <a:r>
              <a:rPr lang="zh-CN" altLang="en-US" sz="2800" b="1" dirty="0">
                <a:latin typeface="DengXian" panose="02010600030101010101" pitchFamily="2" charset="-122"/>
                <a:ea typeface="DengXian" panose="02010600030101010101" pitchFamily="2" charset="-122"/>
              </a:rPr>
              <a:t>，</a:t>
            </a:r>
            <a:r>
              <a:rPr lang="zh-CN" altLang="en-US" sz="2800" b="1" dirty="0">
                <a:solidFill>
                  <a:srgbClr val="FF0000"/>
                </a:solidFill>
                <a:latin typeface="DengXian" panose="02010600030101010101" pitchFamily="2" charset="-122"/>
                <a:ea typeface="DengXian" panose="02010600030101010101" pitchFamily="2" charset="-122"/>
              </a:rPr>
              <a:t>把两块版扔在山下摔碎了</a:t>
            </a:r>
            <a:r>
              <a:rPr lang="zh-CN" altLang="en-US" sz="2800" b="1" dirty="0" smtClean="0">
                <a:latin typeface="DengXian" panose="02010600030101010101" pitchFamily="2" charset="-122"/>
                <a:ea typeface="DengXian" panose="02010600030101010101" pitchFamily="2" charset="-122"/>
              </a:rPr>
              <a:t>，</a:t>
            </a:r>
            <a:endParaRPr lang="en-US" altLang="zh-CN" sz="2800" b="1" dirty="0" smtClean="0">
              <a:latin typeface="DengXian" panose="02010600030101010101" pitchFamily="2" charset="-122"/>
              <a:ea typeface="DengXian" panose="02010600030101010101" pitchFamily="2" charset="-122"/>
            </a:endParaRPr>
          </a:p>
          <a:p>
            <a:r>
              <a:rPr lang="en-US" altLang="zh-CN" sz="2800" b="1" dirty="0">
                <a:latin typeface="DengXian" panose="02010600030101010101" pitchFamily="2" charset="-122"/>
                <a:ea typeface="DengXian" panose="02010600030101010101" pitchFamily="2" charset="-122"/>
              </a:rPr>
              <a:t>32:20 </a:t>
            </a:r>
            <a:r>
              <a:rPr lang="zh-CN" altLang="en-US" sz="2800" b="1" dirty="0">
                <a:latin typeface="DengXian" panose="02010600030101010101" pitchFamily="2" charset="-122"/>
                <a:ea typeface="DengXian" panose="02010600030101010101" pitchFamily="2" charset="-122"/>
              </a:rPr>
              <a:t>又将他们所铸的牛犊</a:t>
            </a:r>
            <a:r>
              <a:rPr lang="zh-CN" altLang="en-US" sz="2800" b="1" dirty="0">
                <a:solidFill>
                  <a:srgbClr val="FF0000"/>
                </a:solidFill>
                <a:latin typeface="DengXian" panose="02010600030101010101" pitchFamily="2" charset="-122"/>
                <a:ea typeface="DengXian" panose="02010600030101010101" pitchFamily="2" charset="-122"/>
              </a:rPr>
              <a:t>用火焚烧</a:t>
            </a:r>
            <a:r>
              <a:rPr lang="zh-CN" altLang="en-US" sz="2800" b="1" dirty="0">
                <a:latin typeface="DengXian" panose="02010600030101010101" pitchFamily="2" charset="-122"/>
                <a:ea typeface="DengXian" panose="02010600030101010101" pitchFamily="2" charset="-122"/>
              </a:rPr>
              <a:t>，</a:t>
            </a:r>
            <a:r>
              <a:rPr lang="zh-CN" altLang="en-US" sz="2800" b="1" dirty="0">
                <a:solidFill>
                  <a:srgbClr val="FF0000"/>
                </a:solidFill>
                <a:latin typeface="DengXian" panose="02010600030101010101" pitchFamily="2" charset="-122"/>
                <a:ea typeface="DengXian" panose="02010600030101010101" pitchFamily="2" charset="-122"/>
              </a:rPr>
              <a:t>磨得粉碎</a:t>
            </a:r>
            <a:r>
              <a:rPr lang="zh-CN" altLang="en-US" sz="2800" b="1" dirty="0">
                <a:latin typeface="DengXian" panose="02010600030101010101" pitchFamily="2" charset="-122"/>
                <a:ea typeface="DengXian" panose="02010600030101010101" pitchFamily="2" charset="-122"/>
              </a:rPr>
              <a:t>，撒在水面上，叫以色列人喝。</a:t>
            </a:r>
          </a:p>
          <a:p>
            <a:endParaRPr lang="zh-CN" altLang="en-US"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183701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亚伦的借口</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b="1" dirty="0" smtClean="0">
                <a:latin typeface="DengXian" panose="02010600030101010101" pitchFamily="2" charset="-122"/>
                <a:ea typeface="DengXian" panose="02010600030101010101" pitchFamily="2" charset="-122"/>
              </a:rPr>
              <a:t>32:21 </a:t>
            </a:r>
            <a:r>
              <a:rPr lang="zh-CN" altLang="en-US" b="1" dirty="0">
                <a:latin typeface="DengXian" panose="02010600030101010101" pitchFamily="2" charset="-122"/>
                <a:ea typeface="DengXian" panose="02010600030101010101" pitchFamily="2" charset="-122"/>
              </a:rPr>
              <a:t>摩西对亚伦说，这百姓向你作了什么？你竟使他们陷在大罪里。</a:t>
            </a:r>
          </a:p>
          <a:p>
            <a:r>
              <a:rPr lang="en-US" altLang="zh-CN" b="1" dirty="0" smtClean="0">
                <a:latin typeface="DengXian" panose="02010600030101010101" pitchFamily="2" charset="-122"/>
                <a:ea typeface="DengXian" panose="02010600030101010101" pitchFamily="2" charset="-122"/>
              </a:rPr>
              <a:t>32:22 </a:t>
            </a:r>
            <a:r>
              <a:rPr lang="zh-CN" altLang="en-US" b="1" dirty="0">
                <a:latin typeface="DengXian" panose="02010600030101010101" pitchFamily="2" charset="-122"/>
                <a:ea typeface="DengXian" panose="02010600030101010101" pitchFamily="2" charset="-122"/>
              </a:rPr>
              <a:t>亚伦说，求我主不要发烈怒。</a:t>
            </a:r>
            <a:r>
              <a:rPr lang="zh-CN" altLang="en-US" b="1" dirty="0">
                <a:solidFill>
                  <a:srgbClr val="FF0000"/>
                </a:solidFill>
                <a:latin typeface="DengXian" panose="02010600030101010101" pitchFamily="2" charset="-122"/>
                <a:ea typeface="DengXian" panose="02010600030101010101" pitchFamily="2" charset="-122"/>
              </a:rPr>
              <a:t>这百姓专于作恶</a:t>
            </a:r>
            <a:r>
              <a:rPr lang="zh-CN" altLang="en-US" b="1" dirty="0">
                <a:latin typeface="DengXian" panose="02010600030101010101" pitchFamily="2" charset="-122"/>
                <a:ea typeface="DengXian" panose="02010600030101010101" pitchFamily="2" charset="-122"/>
              </a:rPr>
              <a:t>，是你知道的。</a:t>
            </a:r>
          </a:p>
          <a:p>
            <a:r>
              <a:rPr lang="en-US" altLang="zh-CN" b="1" dirty="0" smtClean="0">
                <a:latin typeface="DengXian" panose="02010600030101010101" pitchFamily="2" charset="-122"/>
                <a:ea typeface="DengXian" panose="02010600030101010101" pitchFamily="2" charset="-122"/>
              </a:rPr>
              <a:t>32:23 </a:t>
            </a:r>
            <a:r>
              <a:rPr lang="zh-CN" altLang="en-US" b="1" dirty="0">
                <a:latin typeface="DengXian" panose="02010600030101010101" pitchFamily="2" charset="-122"/>
                <a:ea typeface="DengXian" panose="02010600030101010101" pitchFamily="2" charset="-122"/>
              </a:rPr>
              <a:t>他们对我说，你为我们作神像，可以在我们前面引路，因为领我们出埃及地的那个摩西，我们不知道他遭了什么事。</a:t>
            </a:r>
          </a:p>
          <a:p>
            <a:r>
              <a:rPr lang="en-US" altLang="zh-CN" b="1" dirty="0" smtClean="0">
                <a:latin typeface="DengXian" panose="02010600030101010101" pitchFamily="2" charset="-122"/>
                <a:ea typeface="DengXian" panose="02010600030101010101" pitchFamily="2" charset="-122"/>
              </a:rPr>
              <a:t>32:24 </a:t>
            </a:r>
            <a:r>
              <a:rPr lang="zh-CN" altLang="en-US" b="1" dirty="0">
                <a:latin typeface="DengXian" panose="02010600030101010101" pitchFamily="2" charset="-122"/>
                <a:ea typeface="DengXian" panose="02010600030101010101" pitchFamily="2" charset="-122"/>
              </a:rPr>
              <a:t>我对他们说，凡有金环的可以摘下来，他们就给了我。</a:t>
            </a:r>
            <a:r>
              <a:rPr lang="zh-CN" altLang="en-US" b="1" dirty="0">
                <a:solidFill>
                  <a:srgbClr val="FF0000"/>
                </a:solidFill>
                <a:latin typeface="DengXian" panose="02010600030101010101" pitchFamily="2" charset="-122"/>
                <a:ea typeface="DengXian" panose="02010600030101010101" pitchFamily="2" charset="-122"/>
              </a:rPr>
              <a:t>我把金环扔在火中，这牛犊便出来了</a:t>
            </a:r>
            <a:r>
              <a:rPr lang="zh-CN" altLang="en-US" b="1" dirty="0">
                <a:latin typeface="DengXian" panose="02010600030101010101" pitchFamily="2" charset="-122"/>
                <a:ea typeface="DengXian" panose="02010600030101010101" pitchFamily="2" charset="-122"/>
              </a:rPr>
              <a:t>。</a:t>
            </a:r>
          </a:p>
          <a:p>
            <a:endParaRPr lang="zh-CN" altLang="en-US" sz="24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1066949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smtClean="0">
                <a:solidFill>
                  <a:srgbClr val="FF0000"/>
                </a:solidFill>
                <a:latin typeface="DengXian" panose="02010600030101010101" pitchFamily="2" charset="-122"/>
                <a:ea typeface="DengXian" panose="02010600030101010101" pitchFamily="2" charset="-122"/>
              </a:rPr>
              <a:t>神的审判</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800" b="1" dirty="0" smtClean="0">
                <a:latin typeface="DengXian" panose="02010600030101010101" pitchFamily="2" charset="-122"/>
                <a:ea typeface="DengXian" panose="02010600030101010101" pitchFamily="2" charset="-122"/>
              </a:rPr>
              <a:t>32:25 </a:t>
            </a:r>
            <a:r>
              <a:rPr lang="zh-CN" altLang="en-US" sz="2800" b="1" dirty="0">
                <a:latin typeface="DengXian" panose="02010600030101010101" pitchFamily="2" charset="-122"/>
                <a:ea typeface="DengXian" panose="02010600030101010101" pitchFamily="2" charset="-122"/>
              </a:rPr>
              <a:t>摩西见百姓</a:t>
            </a:r>
            <a:r>
              <a:rPr lang="zh-CN" altLang="en-US" sz="2800" b="1" dirty="0">
                <a:solidFill>
                  <a:srgbClr val="FF0000"/>
                </a:solidFill>
                <a:latin typeface="DengXian" panose="02010600030101010101" pitchFamily="2" charset="-122"/>
                <a:ea typeface="DengXian" panose="02010600030101010101" pitchFamily="2" charset="-122"/>
              </a:rPr>
              <a:t>放肆</a:t>
            </a:r>
            <a:r>
              <a:rPr lang="zh-CN" altLang="en-US" sz="2800" b="1" dirty="0">
                <a:latin typeface="DengXian" panose="02010600030101010101" pitchFamily="2" charset="-122"/>
                <a:ea typeface="DengXian" panose="02010600030101010101" pitchFamily="2" charset="-122"/>
              </a:rPr>
              <a:t>（亚伦纵容他们，使他们在仇敌中间被讥刺），</a:t>
            </a:r>
          </a:p>
          <a:p>
            <a:r>
              <a:rPr lang="en-US" altLang="zh-CN" sz="2800" b="1" dirty="0" smtClean="0">
                <a:latin typeface="DengXian" panose="02010600030101010101" pitchFamily="2" charset="-122"/>
                <a:ea typeface="DengXian" panose="02010600030101010101" pitchFamily="2" charset="-122"/>
              </a:rPr>
              <a:t>32:26 </a:t>
            </a:r>
            <a:r>
              <a:rPr lang="zh-CN" altLang="en-US" sz="2800" b="1" dirty="0">
                <a:latin typeface="DengXian" panose="02010600030101010101" pitchFamily="2" charset="-122"/>
                <a:ea typeface="DengXian" panose="02010600030101010101" pitchFamily="2" charset="-122"/>
              </a:rPr>
              <a:t>就站在营门中，说，凡属耶和华的，都要到我这里来。于是利未的子孙都到他那里聚集。</a:t>
            </a:r>
          </a:p>
          <a:p>
            <a:r>
              <a:rPr lang="en-US" altLang="zh-CN" sz="2800" b="1" dirty="0" smtClean="0">
                <a:latin typeface="DengXian" panose="02010600030101010101" pitchFamily="2" charset="-122"/>
                <a:ea typeface="DengXian" panose="02010600030101010101" pitchFamily="2" charset="-122"/>
              </a:rPr>
              <a:t>32:27 </a:t>
            </a:r>
            <a:r>
              <a:rPr lang="zh-CN" altLang="en-US" sz="2800" b="1" dirty="0">
                <a:latin typeface="DengXian" panose="02010600030101010101" pitchFamily="2" charset="-122"/>
                <a:ea typeface="DengXian" panose="02010600030101010101" pitchFamily="2" charset="-122"/>
              </a:rPr>
              <a:t>他对他们说，耶和华以色列的神这样说，你们各人把刀跨在腰间，在营中往来，从这门到那门，各人杀他的弟兄与同伴并邻舍。</a:t>
            </a:r>
          </a:p>
          <a:p>
            <a:r>
              <a:rPr lang="en-US" altLang="zh-CN" sz="2800" b="1" dirty="0" smtClean="0">
                <a:latin typeface="DengXian" panose="02010600030101010101" pitchFamily="2" charset="-122"/>
                <a:ea typeface="DengXian" panose="02010600030101010101" pitchFamily="2" charset="-122"/>
              </a:rPr>
              <a:t>32:28 </a:t>
            </a:r>
            <a:r>
              <a:rPr lang="zh-CN" altLang="en-US" sz="2800" b="1" dirty="0">
                <a:latin typeface="DengXian" panose="02010600030101010101" pitchFamily="2" charset="-122"/>
                <a:ea typeface="DengXian" panose="02010600030101010101" pitchFamily="2" charset="-122"/>
              </a:rPr>
              <a:t>利未的子孙照摩西的话行了。那一天百姓中被杀的约有三千</a:t>
            </a:r>
            <a:r>
              <a:rPr lang="zh-CN" altLang="en-US" sz="2800" b="1" dirty="0" smtClean="0">
                <a:latin typeface="DengXian" panose="02010600030101010101" pitchFamily="2" charset="-122"/>
                <a:ea typeface="DengXian" panose="02010600030101010101" pitchFamily="2" charset="-122"/>
              </a:rPr>
              <a:t>。</a:t>
            </a:r>
            <a:endParaRPr lang="en-US" altLang="zh-CN" sz="2800" b="1" dirty="0" smtClean="0">
              <a:latin typeface="DengXian" panose="02010600030101010101" pitchFamily="2" charset="-122"/>
              <a:ea typeface="DengXian" panose="02010600030101010101" pitchFamily="2" charset="-122"/>
            </a:endParaRPr>
          </a:p>
          <a:p>
            <a:r>
              <a:rPr lang="en-US" altLang="zh-CN" sz="2800" b="1" dirty="0" smtClean="0">
                <a:latin typeface="DengXian" panose="02010600030101010101" pitchFamily="2" charset="-122"/>
                <a:ea typeface="DengXian" panose="02010600030101010101" pitchFamily="2" charset="-122"/>
              </a:rPr>
              <a:t>32:29 </a:t>
            </a:r>
            <a:r>
              <a:rPr lang="zh-CN" altLang="en-US" sz="2800" b="1" dirty="0">
                <a:latin typeface="DengXian" panose="02010600030101010101" pitchFamily="2" charset="-122"/>
                <a:ea typeface="DengXian" panose="02010600030101010101" pitchFamily="2" charset="-122"/>
              </a:rPr>
              <a:t>摩西说，今天你们要自洁，归耶和华为圣，各人攻击他的儿子和弟兄，使耶和华赐福与你们。</a:t>
            </a:r>
          </a:p>
          <a:p>
            <a:endParaRPr lang="zh-CN" altLang="en-US" sz="24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393873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zh-CN" altLang="en-US" sz="4800" b="1" dirty="0">
                <a:solidFill>
                  <a:srgbClr val="FF0000"/>
                </a:solidFill>
                <a:latin typeface="DengXian" panose="02010600030101010101" pitchFamily="2" charset="-122"/>
                <a:ea typeface="DengXian" panose="02010600030101010101" pitchFamily="2" charset="-122"/>
              </a:rPr>
              <a:t>赎罪</a:t>
            </a:r>
            <a:endParaRPr lang="en-US" sz="4800" b="1" dirty="0">
              <a:solidFill>
                <a:srgbClr val="FF0000"/>
              </a:solidFill>
              <a:latin typeface="DengXian" panose="02010600030101010101" pitchFamily="2" charset="-122"/>
              <a:ea typeface="DengXian" panose="02010600030101010101" pitchFamily="2" charset="-122"/>
            </a:endParaRPr>
          </a:p>
        </p:txBody>
      </p:sp>
      <p:sp>
        <p:nvSpPr>
          <p:cNvPr id="3" name="Content Placeholder 2"/>
          <p:cNvSpPr>
            <a:spLocks noGrp="1"/>
          </p:cNvSpPr>
          <p:nvPr>
            <p:ph idx="1"/>
          </p:nvPr>
        </p:nvSpPr>
        <p:spPr>
          <a:xfrm>
            <a:off x="76200" y="1066800"/>
            <a:ext cx="9067800" cy="5486400"/>
          </a:xfrm>
        </p:spPr>
        <p:txBody>
          <a:bodyPr>
            <a:noAutofit/>
          </a:bodyPr>
          <a:lstStyle/>
          <a:p>
            <a:r>
              <a:rPr lang="en-US" altLang="zh-CN" sz="2800" b="1" dirty="0" smtClean="0">
                <a:latin typeface="DengXian" panose="02010600030101010101" pitchFamily="2" charset="-122"/>
                <a:ea typeface="DengXian" panose="02010600030101010101" pitchFamily="2" charset="-122"/>
              </a:rPr>
              <a:t>32:30 </a:t>
            </a:r>
            <a:r>
              <a:rPr lang="zh-CN" altLang="en-US" sz="2800" b="1" dirty="0">
                <a:latin typeface="DengXian" panose="02010600030101010101" pitchFamily="2" charset="-122"/>
                <a:ea typeface="DengXian" panose="02010600030101010101" pitchFamily="2" charset="-122"/>
              </a:rPr>
              <a:t>到了第二天，摩西对百姓说，你们犯了大罪。</a:t>
            </a:r>
            <a:r>
              <a:rPr lang="zh-CN" altLang="en-US" sz="2800" b="1" dirty="0">
                <a:solidFill>
                  <a:srgbClr val="FF0000"/>
                </a:solidFill>
                <a:latin typeface="DengXian" panose="02010600030101010101" pitchFamily="2" charset="-122"/>
                <a:ea typeface="DengXian" panose="02010600030101010101" pitchFamily="2" charset="-122"/>
              </a:rPr>
              <a:t>我</a:t>
            </a:r>
            <a:r>
              <a:rPr lang="zh-CN" altLang="en-US" sz="2800" b="1" dirty="0">
                <a:latin typeface="DengXian" panose="02010600030101010101" pitchFamily="2" charset="-122"/>
                <a:ea typeface="DengXian" panose="02010600030101010101" pitchFamily="2" charset="-122"/>
              </a:rPr>
              <a:t>如今要上耶和华那里去，或者可以</a:t>
            </a:r>
            <a:r>
              <a:rPr lang="zh-CN" altLang="en-US" sz="2800" b="1" dirty="0">
                <a:solidFill>
                  <a:srgbClr val="FF0000"/>
                </a:solidFill>
                <a:latin typeface="DengXian" panose="02010600030101010101" pitchFamily="2" charset="-122"/>
                <a:ea typeface="DengXian" panose="02010600030101010101" pitchFamily="2" charset="-122"/>
              </a:rPr>
              <a:t>为你们赎罪</a:t>
            </a:r>
            <a:r>
              <a:rPr lang="zh-CN" altLang="en-US" sz="2800" b="1" dirty="0">
                <a:latin typeface="DengXian" panose="02010600030101010101" pitchFamily="2" charset="-122"/>
                <a:ea typeface="DengXian" panose="02010600030101010101" pitchFamily="2" charset="-122"/>
              </a:rPr>
              <a:t>。</a:t>
            </a:r>
          </a:p>
          <a:p>
            <a:r>
              <a:rPr lang="en-US" altLang="zh-CN" sz="2800" b="1" dirty="0" smtClean="0">
                <a:latin typeface="DengXian" panose="02010600030101010101" pitchFamily="2" charset="-122"/>
                <a:ea typeface="DengXian" panose="02010600030101010101" pitchFamily="2" charset="-122"/>
              </a:rPr>
              <a:t>32:31 </a:t>
            </a:r>
            <a:r>
              <a:rPr lang="zh-CN" altLang="en-US" sz="2800" b="1" dirty="0">
                <a:latin typeface="DengXian" panose="02010600030101010101" pitchFamily="2" charset="-122"/>
                <a:ea typeface="DengXian" panose="02010600030101010101" pitchFamily="2" charset="-122"/>
              </a:rPr>
              <a:t>摩西回到耶和华那里，说，唉，这百姓犯了大罪，为自己作了金像</a:t>
            </a:r>
            <a:r>
              <a:rPr lang="zh-CN" altLang="en-US" sz="2800" b="1" dirty="0" smtClean="0">
                <a:latin typeface="DengXian" panose="02010600030101010101" pitchFamily="2" charset="-122"/>
                <a:ea typeface="DengXian" panose="02010600030101010101" pitchFamily="2" charset="-122"/>
              </a:rPr>
              <a:t>。</a:t>
            </a:r>
            <a:endParaRPr lang="zh-CN" altLang="en-US" sz="2800" b="1" dirty="0">
              <a:latin typeface="DengXian" panose="02010600030101010101" pitchFamily="2" charset="-122"/>
              <a:ea typeface="DengXian" panose="02010600030101010101" pitchFamily="2" charset="-122"/>
            </a:endParaRPr>
          </a:p>
          <a:p>
            <a:r>
              <a:rPr lang="en-US" altLang="zh-CN" sz="2800" b="1" dirty="0" smtClean="0">
                <a:latin typeface="DengXian" panose="02010600030101010101" pitchFamily="2" charset="-122"/>
                <a:ea typeface="DengXian" panose="02010600030101010101" pitchFamily="2" charset="-122"/>
              </a:rPr>
              <a:t>32:32 </a:t>
            </a:r>
            <a:r>
              <a:rPr lang="zh-CN" altLang="en-US" sz="2800" b="1" dirty="0">
                <a:latin typeface="DengXian" panose="02010600030101010101" pitchFamily="2" charset="-122"/>
                <a:ea typeface="DengXian" panose="02010600030101010101" pitchFamily="2" charset="-122"/>
              </a:rPr>
              <a:t>倘或你肯赦免他们的罪，</a:t>
            </a:r>
            <a:r>
              <a:rPr lang="en-US" altLang="zh-CN" sz="2800" b="1" dirty="0">
                <a:latin typeface="DengXian" panose="02010600030101010101" pitchFamily="2" charset="-122"/>
                <a:ea typeface="DengXian" panose="02010600030101010101" pitchFamily="2" charset="-122"/>
              </a:rPr>
              <a:t>……</a:t>
            </a:r>
            <a:r>
              <a:rPr lang="zh-CN" altLang="en-US" sz="2800" b="1" dirty="0">
                <a:latin typeface="DengXian" panose="02010600030101010101" pitchFamily="2" charset="-122"/>
                <a:ea typeface="DengXian" panose="02010600030101010101" pitchFamily="2" charset="-122"/>
              </a:rPr>
              <a:t>不然，求你从</a:t>
            </a:r>
            <a:r>
              <a:rPr lang="zh-CN" altLang="en-US" sz="2800" b="1" dirty="0">
                <a:solidFill>
                  <a:srgbClr val="FF0000"/>
                </a:solidFill>
                <a:latin typeface="DengXian" panose="02010600030101010101" pitchFamily="2" charset="-122"/>
                <a:ea typeface="DengXian" panose="02010600030101010101" pitchFamily="2" charset="-122"/>
              </a:rPr>
              <a:t>你所写的册</a:t>
            </a:r>
            <a:r>
              <a:rPr lang="zh-CN" altLang="en-US" sz="2800" b="1" dirty="0">
                <a:latin typeface="DengXian" panose="02010600030101010101" pitchFamily="2" charset="-122"/>
                <a:ea typeface="DengXian" panose="02010600030101010101" pitchFamily="2" charset="-122"/>
              </a:rPr>
              <a:t>上涂抹我的名。</a:t>
            </a:r>
          </a:p>
          <a:p>
            <a:r>
              <a:rPr lang="en-US" altLang="zh-CN" sz="2800" b="1" dirty="0" smtClean="0">
                <a:latin typeface="DengXian" panose="02010600030101010101" pitchFamily="2" charset="-122"/>
                <a:ea typeface="DengXian" panose="02010600030101010101" pitchFamily="2" charset="-122"/>
              </a:rPr>
              <a:t>32:33 </a:t>
            </a:r>
            <a:r>
              <a:rPr lang="zh-CN" altLang="en-US" sz="2800" b="1" dirty="0">
                <a:latin typeface="DengXian" panose="02010600030101010101" pitchFamily="2" charset="-122"/>
                <a:ea typeface="DengXian" panose="02010600030101010101" pitchFamily="2" charset="-122"/>
              </a:rPr>
              <a:t>耶和华对摩西说，谁</a:t>
            </a:r>
            <a:r>
              <a:rPr lang="zh-CN" altLang="en-US" sz="2800" b="1" dirty="0">
                <a:solidFill>
                  <a:srgbClr val="FF0000"/>
                </a:solidFill>
                <a:latin typeface="DengXian" panose="02010600030101010101" pitchFamily="2" charset="-122"/>
                <a:ea typeface="DengXian" panose="02010600030101010101" pitchFamily="2" charset="-122"/>
              </a:rPr>
              <a:t>得罪我</a:t>
            </a:r>
            <a:r>
              <a:rPr lang="zh-CN" altLang="en-US" sz="2800" b="1" dirty="0">
                <a:latin typeface="DengXian" panose="02010600030101010101" pitchFamily="2" charset="-122"/>
                <a:ea typeface="DengXian" panose="02010600030101010101" pitchFamily="2" charset="-122"/>
              </a:rPr>
              <a:t>，我就从</a:t>
            </a:r>
            <a:r>
              <a:rPr lang="zh-CN" altLang="en-US" sz="2800" b="1" dirty="0">
                <a:solidFill>
                  <a:srgbClr val="FF0000"/>
                </a:solidFill>
                <a:latin typeface="DengXian" panose="02010600030101010101" pitchFamily="2" charset="-122"/>
                <a:ea typeface="DengXian" panose="02010600030101010101" pitchFamily="2" charset="-122"/>
              </a:rPr>
              <a:t>我的册</a:t>
            </a:r>
            <a:r>
              <a:rPr lang="zh-CN" altLang="en-US" sz="2800" b="1" dirty="0">
                <a:latin typeface="DengXian" panose="02010600030101010101" pitchFamily="2" charset="-122"/>
                <a:ea typeface="DengXian" panose="02010600030101010101" pitchFamily="2" charset="-122"/>
              </a:rPr>
              <a:t>上涂抹谁的名。</a:t>
            </a:r>
          </a:p>
          <a:p>
            <a:r>
              <a:rPr lang="en-US" altLang="zh-CN" sz="2800" b="1" dirty="0" smtClean="0">
                <a:latin typeface="DengXian" panose="02010600030101010101" pitchFamily="2" charset="-122"/>
                <a:ea typeface="DengXian" panose="02010600030101010101" pitchFamily="2" charset="-122"/>
              </a:rPr>
              <a:t>32:34 </a:t>
            </a:r>
            <a:r>
              <a:rPr lang="zh-CN" altLang="en-US" sz="2800" b="1" dirty="0">
                <a:latin typeface="DengXian" panose="02010600030101010101" pitchFamily="2" charset="-122"/>
                <a:ea typeface="DengXian" panose="02010600030101010101" pitchFamily="2" charset="-122"/>
              </a:rPr>
              <a:t>现在你去领这百姓，往我所告诉你的地方去，我的使者必在你前面引路，只是到我</a:t>
            </a:r>
            <a:r>
              <a:rPr lang="zh-CN" altLang="en-US" sz="2800" b="1" dirty="0">
                <a:solidFill>
                  <a:srgbClr val="FF0000"/>
                </a:solidFill>
                <a:latin typeface="DengXian" panose="02010600030101010101" pitchFamily="2" charset="-122"/>
                <a:ea typeface="DengXian" panose="02010600030101010101" pitchFamily="2" charset="-122"/>
              </a:rPr>
              <a:t>追讨的日子</a:t>
            </a:r>
            <a:r>
              <a:rPr lang="zh-CN" altLang="en-US" sz="2800" b="1" dirty="0">
                <a:latin typeface="DengXian" panose="02010600030101010101" pitchFamily="2" charset="-122"/>
                <a:ea typeface="DengXian" panose="02010600030101010101" pitchFamily="2" charset="-122"/>
              </a:rPr>
              <a:t>，我必追讨他们的罪。</a:t>
            </a:r>
          </a:p>
          <a:p>
            <a:r>
              <a:rPr lang="en-US" altLang="zh-CN" sz="2800" b="1" dirty="0" smtClean="0">
                <a:latin typeface="DengXian" panose="02010600030101010101" pitchFamily="2" charset="-122"/>
                <a:ea typeface="DengXian" panose="02010600030101010101" pitchFamily="2" charset="-122"/>
              </a:rPr>
              <a:t>32:35 </a:t>
            </a:r>
            <a:r>
              <a:rPr lang="zh-CN" altLang="en-US" sz="2800" b="1" dirty="0">
                <a:latin typeface="DengXian" panose="02010600030101010101" pitchFamily="2" charset="-122"/>
                <a:ea typeface="DengXian" panose="02010600030101010101" pitchFamily="2" charset="-122"/>
              </a:rPr>
              <a:t>耶和华杀百姓的缘故是因他们同亚伦作了牛犊。</a:t>
            </a:r>
          </a:p>
          <a:p>
            <a:endParaRPr lang="zh-CN" altLang="en-US" sz="24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2422074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153865</TotalTime>
  <Words>6494</Words>
  <Application>Microsoft Office PowerPoint</Application>
  <PresentationFormat>On-screen Show (4:3)</PresentationFormat>
  <Paragraphs>275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三谷基督徒會堂 成人主日學</vt:lpstr>
      <vt:lpstr>32章-34章概論</vt:lpstr>
      <vt:lpstr>金牛犊</vt:lpstr>
      <vt:lpstr>神的忿怒</vt:lpstr>
      <vt:lpstr>摩西的代求</vt:lpstr>
      <vt:lpstr>摩西的忿怒</vt:lpstr>
      <vt:lpstr>亚伦的借口</vt:lpstr>
      <vt:lpstr>神的审判</vt:lpstr>
      <vt:lpstr>赎罪</vt:lpstr>
      <vt:lpstr>32章-34章概論</vt:lpstr>
      <vt:lpstr>疏远</vt:lpstr>
      <vt:lpstr>离营的会幕(Tent of meeting)</vt:lpstr>
      <vt:lpstr>摩西的代求</vt:lpstr>
      <vt:lpstr>神的荣耀</vt:lpstr>
      <vt:lpstr>32章-34章概論</vt:lpstr>
      <vt:lpstr>新法版</vt:lpstr>
      <vt:lpstr>神荣耀的显现</vt:lpstr>
      <vt:lpstr>再一次立约</vt:lpstr>
      <vt:lpstr>不可敬拜别神</vt:lpstr>
      <vt:lpstr>要守节和守安息日</vt:lpstr>
      <vt:lpstr>一年三次朝见主</vt:lpstr>
      <vt:lpstr>摩西的帕子</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Meaning of Christmas</dc:title>
  <dc:creator>Guocai</dc:creator>
  <cp:lastModifiedBy>test</cp:lastModifiedBy>
  <cp:revision>561</cp:revision>
  <cp:lastPrinted>2019-06-02T15:44:23Z</cp:lastPrinted>
  <dcterms:created xsi:type="dcterms:W3CDTF">2014-12-20T19:43:08Z</dcterms:created>
  <dcterms:modified xsi:type="dcterms:W3CDTF">2020-05-17T15:20:29Z</dcterms:modified>
</cp:coreProperties>
</file>