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32" r:id="rId4"/>
    <p:sldId id="349" r:id="rId5"/>
    <p:sldId id="351" r:id="rId6"/>
    <p:sldId id="352" r:id="rId7"/>
    <p:sldId id="353" r:id="rId8"/>
    <p:sldId id="354" r:id="rId9"/>
    <p:sldId id="356" r:id="rId10"/>
    <p:sldId id="357" r:id="rId11"/>
    <p:sldId id="369" r:id="rId12"/>
    <p:sldId id="358" r:id="rId13"/>
    <p:sldId id="335" r:id="rId14"/>
    <p:sldId id="338" r:id="rId15"/>
    <p:sldId id="339" r:id="rId16"/>
    <p:sldId id="340" r:id="rId17"/>
    <p:sldId id="342" r:id="rId18"/>
    <p:sldId id="341" r:id="rId19"/>
    <p:sldId id="343" r:id="rId20"/>
    <p:sldId id="359" r:id="rId21"/>
    <p:sldId id="344" r:id="rId22"/>
    <p:sldId id="345" r:id="rId23"/>
    <p:sldId id="346" r:id="rId24"/>
    <p:sldId id="347" r:id="rId25"/>
    <p:sldId id="348" r:id="rId26"/>
    <p:sldId id="363" r:id="rId27"/>
    <p:sldId id="361" r:id="rId28"/>
    <p:sldId id="364" r:id="rId29"/>
    <p:sldId id="365" r:id="rId30"/>
    <p:sldId id="366" r:id="rId31"/>
    <p:sldId id="368" r:id="rId32"/>
    <p:sldId id="367" r:id="rId33"/>
    <p:sldId id="362" r:id="rId3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96" autoAdjust="0"/>
  </p:normalViewPr>
  <p:slideViewPr>
    <p:cSldViewPr>
      <p:cViewPr varScale="1">
        <p:scale>
          <a:sx n="61" d="100"/>
          <a:sy n="61" d="100"/>
        </p:scale>
        <p:origin x="-20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5085793-4952-4EC9-AD43-A2D8E28C51C3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FFB6782-E22B-44B8-BE55-B98FFE707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律</a:t>
            </a:r>
            <a:r>
              <a:rPr lang="zh-CN" altLang="en-US" sz="1800" dirty="0" smtClean="0"/>
              <a:t>法的功</a:t>
            </a:r>
            <a:r>
              <a:rPr lang="zh-CN" altLang="en-US" sz="1800" dirty="0" smtClean="0"/>
              <a:t>用：认识神</a:t>
            </a:r>
            <a:endParaRPr lang="en-US" altLang="zh-CN" sz="1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28:58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这书上所写律法的一切话是叫你敬畏耶和华你神可荣可畏的名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dirty="0" smtClean="0"/>
              <a:t>Exo 15:25 </a:t>
            </a:r>
            <a:r>
              <a:rPr lang="zh-CN" altLang="en-US" sz="1800" dirty="0" smtClean="0"/>
              <a:t>摩西呼求耶和华，耶和华指示他一棵树。他把树丢在水里，水就变甜了。耶和华在那里为他们定了</a:t>
            </a:r>
            <a:r>
              <a:rPr lang="zh-CN" altLang="en-US" sz="1800" b="1" dirty="0" smtClean="0"/>
              <a:t>律例</a:t>
            </a:r>
            <a:r>
              <a:rPr lang="zh-CN" altLang="en-US" sz="1800" dirty="0" smtClean="0"/>
              <a:t>，</a:t>
            </a:r>
            <a:r>
              <a:rPr lang="zh-CN" altLang="en-US" sz="1800" b="1" dirty="0" smtClean="0"/>
              <a:t>典章</a:t>
            </a:r>
            <a:r>
              <a:rPr lang="zh-CN" altLang="en-US" sz="1800" dirty="0" smtClean="0"/>
              <a:t>，在那里试验他们，</a:t>
            </a:r>
            <a:endParaRPr lang="en-US" altLang="zh-CN" sz="180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“</a:t>
            </a:r>
            <a:r>
              <a:rPr lang="zh-CN" altLang="en-US" sz="1800" dirty="0" smtClean="0"/>
              <a:t>我们原晓得律法是属乎灵</a:t>
            </a:r>
            <a:r>
              <a:rPr lang="zh-CN" altLang="en-US" sz="1800" dirty="0" smtClean="0"/>
              <a:t>的</a:t>
            </a:r>
            <a:r>
              <a:rPr lang="en-US" altLang="zh-CN" sz="1800" dirty="0" smtClean="0"/>
              <a:t>”</a:t>
            </a:r>
            <a:r>
              <a:rPr lang="zh-CN" altLang="en-US" sz="1800" dirty="0" smtClean="0"/>
              <a:t>（罗马书七章</a:t>
            </a:r>
            <a:r>
              <a:rPr lang="en-US" altLang="zh-CN" sz="1800" dirty="0" smtClean="0"/>
              <a:t>14</a:t>
            </a:r>
            <a:r>
              <a:rPr lang="zh-CN" altLang="en-US" sz="1800" dirty="0" smtClean="0"/>
              <a:t>节上）律法本来是很好的，而它所以成为人的重担，不是因为律法不好，而是因为人不好。在罗马书八章三节里说：“律法既因肉体软弱，有所不能行</a:t>
            </a:r>
            <a:r>
              <a:rPr lang="zh-CN" altLang="en-US" sz="1800" dirty="0" smtClean="0"/>
              <a:t>的。”</a:t>
            </a:r>
            <a:r>
              <a:rPr lang="zh-CN" altLang="en-US" sz="1800" dirty="0" smtClean="0"/>
              <a:t>罗马书七章那里说“律法是属乎灵的”，是好的，但只因“我是属乎肉体的，是已经卖给罪了”。所以人没有办法，便落在律法的定罪底下。因此，律法没有显出它的积极功用，不是因律法本身不对，只是因为人不对。</a:t>
            </a:r>
            <a:endParaRPr lang="en-US" altLang="zh-CN" sz="180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15:26 </a:t>
            </a:r>
            <a:r>
              <a:rPr lang="zh-CN" altLang="en-US" sz="1800" dirty="0" smtClean="0"/>
              <a:t>又说，你若留意</a:t>
            </a:r>
            <a:r>
              <a:rPr lang="zh-CN" altLang="en-US" sz="1800" b="1" dirty="0" smtClean="0"/>
              <a:t>听耶和华你神的话</a:t>
            </a:r>
            <a:r>
              <a:rPr lang="zh-CN" altLang="en-US" sz="1800" dirty="0" smtClean="0"/>
              <a:t>，又</a:t>
            </a:r>
            <a:r>
              <a:rPr lang="zh-CN" altLang="en-US" sz="1800" b="1" dirty="0" smtClean="0"/>
              <a:t>行我眼中看为正的事</a:t>
            </a:r>
            <a:r>
              <a:rPr lang="zh-CN" altLang="en-US" sz="1800" dirty="0" smtClean="0"/>
              <a:t>，留心听我的诫命，守我一切的律例，我就不将所加与埃及人的疾病加在你身上，因为我耶和华是医治你的。</a:t>
            </a: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40:33 </a:t>
            </a:r>
            <a:r>
              <a:rPr lang="zh-CN" altLang="en-US" sz="1800" dirty="0" smtClean="0"/>
              <a:t>在帐幕和坛的四围立了院帷，把院子的门帘挂上。这样，摩西就完了工。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40:34 </a:t>
            </a:r>
            <a:r>
              <a:rPr lang="zh-CN" altLang="en-US" sz="1800" dirty="0" smtClean="0"/>
              <a:t>当时，云彩遮盖会幕，耶和华的荣光就充满了帐幕。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救贖與建造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主题：容我的百姓去（救贖），好事奉我（建造）。</a:t>
            </a:r>
            <a:endParaRPr lang="en-US" altLang="zh-CN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1:74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叫我们既从仇敌手中被救出来，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Luk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1:75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就可以终身在他面前，坦然无惧地用圣洁公义事奉他。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9:14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何况基督借着永远的灵，将自己无瑕无疵献给神，他的血岂不更能洗净你们的心。（原文作良心）除去你们的死行，使你们事奉那永生神吗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800" dirty="0" smtClean="0"/>
              <a:t>王国显：什么叫“救赎”呢？从属灵的意义来说，就是脱离罪和死，也离开世界。但光是“离开”还不够，“离开”是一个脱离，脱离却有一个目的。这个目的在当时的以色列人来说就是要进迦南，所以出埃及和进迦南合起来才是一个完整的目的。如果只有出埃及，那只不过是神救赎的开始。必须要等到进迦南，神的目的才算是完成。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旧约的中心思想，祭司的国度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新约的中心思想，荣耀的教会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山上的樣式：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25:40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要谨慎作这些物件，都要照着在山上指示你的样式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26:30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要照着在山上指示你的样式立起帐幕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27:8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要用板作坛，坛是空的，都照着在山上指示你的样式作。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主要经节：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3:8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我下来是要救他们脱离埃及人的手，领他们出了那地，，到美好，宽阔，流奶与蜜之地，就是到迦南人，赫人，亚摩利人，比利洗人，希未人，耶布斯人之地。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容我的百姓去，好事奉我</a:t>
            </a:r>
            <a:endParaRPr lang="en-US" altLang="zh-TW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25:8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又当为我造圣所，使我可以住在他们中间。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25:9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制造帐幕和其中的一切器具都要照我所指示你的样式。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40:33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在帐幕和坛的四围立了院帷，把院子的门帘挂上。这样，摩西就完了工。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40:34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当时，云彩遮盖会幕，耶和华的荣光就充满了帐幕。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40:35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摩西不能进会幕，因为云彩停在其上，并且耶和华的荣光充满了帐幕。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逾越節，羔羊的血，食物，人的信，赎长子（奉献）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Rev </a:t>
            </a:r>
            <a:r>
              <a:rPr lang="en-US" altLang="zh-CN" sz="1800" dirty="0" smtClean="0"/>
              <a:t>21:1 </a:t>
            </a:r>
            <a:r>
              <a:rPr lang="zh-CN" altLang="en-US" sz="1800" dirty="0" smtClean="0"/>
              <a:t>我又看见一个新天新地。因为先前的天地已经过去了。海也不再有了。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Rev 21:2 </a:t>
            </a:r>
            <a:r>
              <a:rPr lang="zh-CN" altLang="en-US" sz="1800" dirty="0" smtClean="0"/>
              <a:t>我又看见圣城新耶路撒冷由神那里从天而降，预备好了，就如新妇妆饰整齐，等候丈夫。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Rev 21:3 </a:t>
            </a:r>
            <a:r>
              <a:rPr lang="zh-CN" altLang="en-US" sz="1800" dirty="0" smtClean="0"/>
              <a:t>我听见有大声音从宝座出来说，看哪，神的帐幕在人间。他要与人同住，他们要作他的子民，神要亲自与他们同在，作他们的神。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基督徒的成長之路：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為奴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救贖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聖靈的光照得看見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神榮耀的居所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4:22 </a:t>
            </a:r>
            <a:r>
              <a:rPr lang="zh-CN" altLang="en-US" sz="1800" dirty="0" smtClean="0"/>
              <a:t>你要对法老说，耶和华这样说，以色列是我的儿子，我的长子。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4:23 </a:t>
            </a:r>
            <a:r>
              <a:rPr lang="zh-CN" altLang="en-US" sz="1800" dirty="0" smtClean="0"/>
              <a:t>我对你说过，容我的儿子去，好事奉我。你还是不肯容他去。看哪，我要杀你的长子。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4:24 </a:t>
            </a:r>
            <a:r>
              <a:rPr lang="zh-CN" altLang="en-US" sz="1800" dirty="0" smtClean="0"/>
              <a:t>摩西在路上住宿的地方，耶和华遇见他，想要杀他。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4:25 </a:t>
            </a:r>
            <a:r>
              <a:rPr lang="zh-CN" altLang="en-US" sz="1800" dirty="0" smtClean="0"/>
              <a:t>西坡拉就拿一块火石，割下他儿子的阳皮，丢在摩西脚前，说，你真是我的血郎了。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4:26 </a:t>
            </a:r>
            <a:r>
              <a:rPr lang="zh-CN" altLang="en-US" sz="1800" dirty="0" smtClean="0"/>
              <a:t>这样，耶和华才放了他。西坡拉说，你因割礼就是血郎了。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21:23 </a:t>
            </a:r>
            <a:r>
              <a:rPr lang="zh-CN" altLang="en-US" sz="1800" dirty="0" smtClean="0"/>
              <a:t>若有别害，就要以命偿命，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Simply this. If two fighting men injure a pregnant woman, causing her to give premature birth and no harm follows to either mother or child, a fine will be levied as a penalty for such carelessness.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However, if any harm followed to mother or babe, justice was to be meted out commensurate with degree of damage. Both the mother and unborn child had equal protection under the law.</a:t>
            </a: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過地中海</a:t>
            </a: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過蘆葦海</a:t>
            </a: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過巴拉湖。</a:t>
            </a: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阿卡巴灣</a:t>
            </a: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阿卡巴灣</a:t>
            </a: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創世記開始在創造，結束在一口棺材。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一個人，亞伯拉罕，以</a:t>
            </a:r>
            <a:r>
              <a:rPr lang="zh-CN" altLang="en-US" sz="1800" dirty="0" smtClean="0"/>
              <a:t>撒。雅</a:t>
            </a:r>
            <a:r>
              <a:rPr lang="zh-CN" altLang="en-US" sz="1800" dirty="0" smtClean="0"/>
              <a:t>各，一個家庭，一</a:t>
            </a:r>
            <a:r>
              <a:rPr lang="zh-CN" altLang="en-US" sz="1800" dirty="0" smtClean="0"/>
              <a:t>個民族，以色列人。</a:t>
            </a:r>
            <a:endParaRPr lang="zh-CN" alt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err="1" smtClean="0"/>
              <a:t>Heb</a:t>
            </a:r>
            <a:r>
              <a:rPr lang="en-US" altLang="zh-CN" sz="1800" dirty="0" smtClean="0"/>
              <a:t> 11:22 </a:t>
            </a:r>
            <a:r>
              <a:rPr lang="zh-CN" altLang="en-US" sz="1800" dirty="0" smtClean="0"/>
              <a:t>约瑟因着信，临终的时候，提到以色列族将来要出埃及，并为自己的骸骨留下遗命。埃及不是归宿，神应许的地方才是。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1:1 </a:t>
            </a:r>
            <a:r>
              <a:rPr lang="zh-CN" altLang="en-US" sz="1800" b="1" dirty="0" smtClean="0"/>
              <a:t>以色列的众子</a:t>
            </a:r>
            <a:r>
              <a:rPr lang="zh-CN" altLang="en-US" sz="1800" dirty="0" smtClean="0"/>
              <a:t>，各带家眷和雅各一同来到埃及，他们的名字记在下面。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dirty="0" smtClean="0"/>
              <a:t>Exo 1:8 </a:t>
            </a:r>
            <a:r>
              <a:rPr lang="zh-CN" altLang="en-US" sz="1800" dirty="0" smtClean="0"/>
              <a:t>有不认识约瑟的新王起来，治理埃及，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F7952-1F71-41AA-BBC8-46AF68B09189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800" dirty="0" smtClean="0"/>
              <a:t>作者</a:t>
            </a:r>
            <a:r>
              <a:rPr lang="zh-CN" altLang="en-US" sz="1800" dirty="0" smtClean="0"/>
              <a:t>：摩西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出埃及記內部的證據</a:t>
            </a: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800" dirty="0" smtClean="0"/>
              <a:t>作者</a:t>
            </a:r>
            <a:r>
              <a:rPr lang="zh-CN" altLang="en-US" sz="1800" dirty="0" smtClean="0"/>
              <a:t>：摩西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出埃及記之外的證據，摩西</a:t>
            </a:r>
            <a:r>
              <a:rPr lang="en-US" altLang="zh-CN" sz="1800" dirty="0" smtClean="0"/>
              <a:t>5</a:t>
            </a:r>
            <a:r>
              <a:rPr lang="zh-CN" altLang="en-US" sz="1800" dirty="0" smtClean="0"/>
              <a:t>經，律法書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800" dirty="0" smtClean="0"/>
              <a:t>寫作時間</a:t>
            </a:r>
            <a:r>
              <a:rPr lang="zh-CN" altLang="en-US" sz="1800" dirty="0" smtClean="0"/>
              <a:t>，以色列人出埃及的時間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800" dirty="0" smtClean="0"/>
              <a:t>根據以色列列王與鄰國歷史紀錄的對照</a:t>
            </a:r>
            <a:r>
              <a:rPr lang="zh-CN" altLang="en-US" sz="1800" dirty="0" smtClean="0"/>
              <a:t>：</a:t>
            </a:r>
            <a:endParaRPr lang="en-US" altLang="zh-C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所羅門死 於主前 </a:t>
            </a:r>
            <a:r>
              <a:rPr lang="en-US" altLang="zh-TW" sz="1800" dirty="0" smtClean="0"/>
              <a:t>930 </a:t>
            </a:r>
            <a:r>
              <a:rPr lang="zh-TW" altLang="en-US" sz="1800" dirty="0" smtClean="0"/>
              <a:t>年左右。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他作以色列王四十年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王上</a:t>
            </a:r>
            <a:r>
              <a:rPr lang="en-US" altLang="zh-CN" sz="1800" dirty="0" smtClean="0"/>
              <a:t>11</a:t>
            </a:r>
            <a:r>
              <a:rPr lang="en-US" altLang="zh-TW" sz="1800" dirty="0" smtClean="0"/>
              <a:t>:42)</a:t>
            </a:r>
            <a:r>
              <a:rPr lang="zh-TW" altLang="en-US" sz="1800" dirty="0" smtClean="0"/>
              <a:t>。 </a:t>
            </a:r>
            <a:endParaRPr lang="en-US" altLang="zh-TW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因此</a:t>
            </a:r>
            <a:r>
              <a:rPr lang="en-US" altLang="zh-TW" sz="1800" dirty="0" smtClean="0"/>
              <a:t>,</a:t>
            </a:r>
            <a:r>
              <a:rPr lang="zh-TW" altLang="en-US" sz="1800" dirty="0" smtClean="0"/>
              <a:t>所羅門元年應是主前 </a:t>
            </a:r>
            <a:r>
              <a:rPr lang="en-US" altLang="zh-TW" sz="1800" dirty="0" smtClean="0"/>
              <a:t>970 </a:t>
            </a:r>
            <a:r>
              <a:rPr lang="zh-TW" altLang="en-US" sz="1800" dirty="0" smtClean="0"/>
              <a:t>左右</a:t>
            </a:r>
            <a:r>
              <a:rPr lang="en-US" altLang="zh-TW" sz="18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他作王第四年當為主前 </a:t>
            </a:r>
            <a:r>
              <a:rPr lang="en-US" altLang="zh-TW" sz="1800" dirty="0" smtClean="0"/>
              <a:t>966 </a:t>
            </a:r>
            <a:r>
              <a:rPr lang="zh-TW" altLang="en-US" sz="1800" dirty="0" smtClean="0"/>
              <a:t>年左右。</a:t>
            </a:r>
            <a:r>
              <a:rPr lang="en-US" altLang="zh-TW" sz="1800" dirty="0" smtClean="0"/>
              <a:t>1446 (966+480)</a:t>
            </a:r>
            <a:r>
              <a:rPr lang="zh-TW" altLang="en-US" sz="1800" dirty="0" smtClean="0"/>
              <a:t>年左右</a:t>
            </a:r>
            <a:r>
              <a:rPr lang="en-US" altLang="zh-TW" sz="1800" dirty="0" smtClean="0"/>
              <a:t>,</a:t>
            </a:r>
            <a:r>
              <a:rPr lang="zh-TW" altLang="en-US" sz="1800" dirty="0" smtClean="0"/>
              <a:t>就是以色列人出埃及的年代。</a:t>
            </a:r>
            <a:endParaRPr lang="en-US" altLang="zh-TW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800" dirty="0" smtClean="0"/>
              <a:t>另 一種是較晚期出埃及</a:t>
            </a:r>
            <a:r>
              <a:rPr lang="en-US" altLang="zh-TW" sz="1800" dirty="0" smtClean="0"/>
              <a:t>,</a:t>
            </a:r>
            <a:r>
              <a:rPr lang="zh-TW" altLang="en-US" sz="1800" dirty="0" smtClean="0"/>
              <a:t>即主前 </a:t>
            </a:r>
            <a:r>
              <a:rPr lang="en-US" altLang="zh-TW" sz="1800" dirty="0" smtClean="0"/>
              <a:t>1290 </a:t>
            </a:r>
            <a:r>
              <a:rPr lang="zh-TW" altLang="en-US" sz="1800" dirty="0" smtClean="0"/>
              <a:t>年左右。</a:t>
            </a:r>
            <a:endParaRPr lang="en-US" altLang="zh-TW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按地點分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按屬靈的意義分</a:t>
            </a:r>
            <a:endParaRPr lang="en-US" altLang="zh-C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 smtClean="0"/>
              <a:t>身體出埃及</a:t>
            </a:r>
            <a:endParaRPr lang="en-US" altLang="zh-C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 smtClean="0"/>
              <a:t>心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思想出埃及：與神有一個正確的關係，成為聖潔的國民，知道如何敬拜神</a:t>
            </a: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1:13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埃及人严严地使以色列人作工，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1:14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使他们因作苦工觉得命苦，无论是和泥，是做砖，是作田间各样的工，在一切的工上都严严地待他们。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1:16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你们为希伯来妇人收生，看她们临盆的时候，若是男孩，就把他杀了，若是女孩，就留她存活。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1:22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法老吩咐他的众民说，以色列人所生的男孩，你们都要丢在河里，一切的女孩，你们要存留她的性命。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7:22 [</a:t>
            </a:r>
            <a:r>
              <a:rPr lang="en-US" altLang="zh-CN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cbgb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摩西学了埃及人一切的学问，说话行事，都有才能。 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3:7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耶和华说，我的百姓在埃及所受的困苦，我实在看见了，他们因受督工的辖制所发的哀声，我也听见了。我原知道他们的痛苦，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3:8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我下来是要救他们脱离埃及人的手，领他们出了那地，，到美好，宽阔，流奶与蜜之地，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十災：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水變血（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章）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青蛙，虱子，苍蝇（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章）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zh-TW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牲畜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瘟疫，起泡的疮，冰雹（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章）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蝗蟲，黑暗（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喪長子（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11-12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以色列人知道，埃及人知道。神的大能和恩典，以色列人只要接受就好。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7:5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我伸手攻击埃及，将以色列人从他们中间领出来的时候，</a:t>
            </a:r>
            <a:r>
              <a:rPr lang="zh-CN" alt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埃及人就要知道我是耶和华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 </a:t>
            </a: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10:2 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并要叫你将我向埃及人所作的事，和在他们中间所行的神迹，传于你儿子和你孙子的耳中，</a:t>
            </a:r>
            <a:r>
              <a:rPr lang="zh-CN" alt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好叫你们知道我是耶和华</a:t>
            </a:r>
            <a:r>
              <a:rPr lang="zh-CN" alt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身體出埃及</a:t>
            </a:r>
            <a:endParaRPr lang="en-US" altLang="zh-CN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/>
              <a:t>心出埃及</a:t>
            </a:r>
            <a:endParaRPr lang="en-US" altLang="zh-CN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800" dirty="0" smtClean="0"/>
              <a:t>如何生活：律法</a:t>
            </a:r>
            <a:endParaRPr lang="en-US" altLang="zh-CN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sz="1800" dirty="0" smtClean="0"/>
              <a:t>如何敬拜：建造帳</a:t>
            </a:r>
            <a:r>
              <a:rPr lang="zh-CN" altLang="en-US" sz="1800" dirty="0" smtClean="0"/>
              <a:t>幕</a:t>
            </a:r>
            <a:endParaRPr lang="en-US" altLang="zh-CN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6782-E22B-44B8-BE55-B98FFE707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EF15-3EF8-4F9E-8F11-377A17F2942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ED36-A6FE-4E88-82AE-5122906D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三谷基督徒會堂</a:t>
            </a:r>
            <a:r>
              <a:rPr lang="en-US" altLang="zh-TW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en-US" altLang="zh-TW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成人主日學</a:t>
            </a:r>
            <a:endParaRPr 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出埃及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記</a:t>
            </a:r>
            <a:endParaRPr lang="en-US" altLang="zh-CN" sz="40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第</a:t>
            </a:r>
            <a:r>
              <a:rPr lang="zh-CN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一</a:t>
            </a:r>
            <a:r>
              <a:rPr lang="zh-CN" altLang="en-US" sz="40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課 概</a:t>
            </a:r>
            <a:r>
              <a:rPr lang="zh-CN" altLang="en-US" sz="4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论</a:t>
            </a:r>
          </a:p>
          <a:p>
            <a:endParaRPr lang="zh-CN" altLang="en-US" sz="40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03/01/2020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http://www.desktopnexus.com/dl/inline/893590/1920x1080/ngdon64tcf1b6lvle5iigbvku05495d5e2f26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律法的功用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认识神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利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未記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11:45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我是把你们从埃及地领出来的耶和华，要作你们的神，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所以你们要圣洁，因为我是圣洁的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敬畏神，遵行祂的話</a:t>
            </a:r>
            <a:endParaRPr lang="en-US" altLang="zh-CN" sz="36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申命記</a:t>
            </a:r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6:20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日后，你的儿子问你说，耶和华我们神吩咐你们的这些法度，律例，典章是什么意思呢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6:21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你就告诉你的儿子说，我们在埃及作过法老的奴仆。耶和华用大能的手将我们从埃及领出来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6:22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在我们眼前，将重大可怕的神迹奇事施行在埃及地和法老并他全家的身上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6:23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将我们从那里领出来，要领我们进入他向我们列祖起誓应许之地，把这地赐给我们</a:t>
            </a:r>
            <a:r>
              <a:rPr lang="zh-CN" altLang="en-US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24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6:24 </a:t>
            </a:r>
            <a:r>
              <a:rPr lang="zh-CN" altLang="en-US" sz="24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耶和华又吩咐我们遵行这一切律例，要敬畏耶和华我们的神，使我们常得好处，蒙他保全我们的生命，像今日一样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lvl="1"/>
            <a:endParaRPr lang="zh-CN" altLang="en-US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endParaRPr lang="zh-CN" altLang="en-US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2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律法的功用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立约的凭据</a:t>
            </a:r>
            <a:endParaRPr lang="en-US" altLang="zh-CN" sz="36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耶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和华吩咐摩西说，你要将这些话写上，因为我是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按这话与你和以色列人立约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出埃及记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34:27 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</a:p>
          <a:p>
            <a:pPr lvl="1"/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向埃及人所行的事，你们都看见了，且看见我如鹰将你们背在翅膀上，带来归我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19:5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如今你们若实在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听从我的话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遵守我的约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，就要在万民中作属我的子民，因为全地都是我的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19:6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你们要归我作祭司的国度，为圣洁的国民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出埃及记</a:t>
            </a:r>
            <a:r>
              <a:rPr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19:4 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3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律法的內容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誡命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20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十誡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典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21-24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社会生活的规范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</a:t>
            </a:r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例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（利未記）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敬拜神的条例</a:t>
            </a:r>
          </a:p>
        </p:txBody>
      </p:sp>
    </p:spTree>
    <p:extLst>
      <p:ext uri="{BB962C8B-B14F-4D97-AF65-F5344CB8AC3E}">
        <p14:creationId xmlns:p14="http://schemas.microsoft.com/office/powerpoint/2010/main" val="42567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會幕的意義是什麼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神的居所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25:8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又当为我造圣所，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使我可以住在他们中间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29:45 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我要住在以色列人中间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，作他们的神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耶和華與人相會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29:42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这要在耶和华面前，会幕门口，作你们世世代代常献的燔祭。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我要在那里与你们相会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和你们说话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29:43 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我要在那里与以色列人相会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，会幕就要因我的荣耀成为圣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人能夠正確地敬拜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神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smtClean="0">
                <a:latin typeface="DengXian" panose="02010600030101010101" pitchFamily="2" charset="-122"/>
                <a:ea typeface="DengXian" panose="02010600030101010101" pitchFamily="2" charset="-122"/>
              </a:rPr>
              <a:t>會幕是基督的預表</a:t>
            </a:r>
            <a:r>
              <a:rPr lang="zh-TW" altLang="en-US" b="1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7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主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題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：救贖與建造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容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我的百姓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去，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好事奉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我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8:1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耶和华吩咐摩西说，你进去见法老，对他说，耶和华这样说，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容我的百姓去，好事奉我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9:1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耶和华吩咐摩西说，你进去见法老，对他说，耶和华希伯来人的神这样说，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容我的百姓去，好事奉我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9:13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耶和华对摩西说，你清早起来，站在法老面前，对他说，耶和华希伯来人的神这样说，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容我的百姓去，好事奉我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10:3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摩西，亚伦就进去见法老，对他说，耶和华希伯来人的神这样说，你在我面前不肯自卑要到几时呢？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容我的百姓去，好事奉我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lvl="1"/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endParaRPr lang="zh-TW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40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運用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明白救恩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逾越節</a:t>
            </a:r>
            <a:endParaRPr lang="en-US" altLang="zh-CN" sz="32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认识基督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sz="32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羔羊</a:t>
            </a:r>
            <a:endParaRPr lang="en-US" altLang="zh-CN" sz="32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吗哪</a:t>
            </a:r>
            <a:endParaRPr lang="en-US" altLang="zh-CN" sz="32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sz="32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磐</a:t>
            </a:r>
            <a:r>
              <a:rPr lang="zh-CN" altLang="en-US" sz="32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石</a:t>
            </a:r>
            <a:endParaRPr lang="en-US" altLang="zh-CN" sz="32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sz="3200" b="1" dirty="0">
                <a:latin typeface="DengXian" panose="02010600030101010101" pitchFamily="2" charset="-122"/>
                <a:ea typeface="DengXian" panose="02010600030101010101" pitchFamily="2" charset="-122"/>
              </a:rPr>
              <a:t>会幕</a:t>
            </a:r>
            <a:endParaRPr lang="en-US" altLang="zh-CN" sz="32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教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會的建造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按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照山上的样式</a:t>
            </a:r>
            <a:r>
              <a:rPr lang="zh-TW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zh-TW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0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難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點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神鼓勵撒謊嗎？</a:t>
            </a:r>
            <a:endParaRPr lang="en-US" altLang="zh-CN" sz="28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1:15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有希伯来的两个收生婆，一名施弗拉，一名普阿，埃及王对她们说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1:16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你们为希伯来妇人收生，看她们临盆的时候，若是男孩，就把他杀了，若是女孩，就留她存活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1:17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但是收生婆敬畏神，不照埃及王的吩咐行，竟存留男孩的性命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1:18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埃及王召了收生婆来，说，你们为什么作这事，存留男孩的性命呢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1:19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收生婆对法老说，因为希伯来妇人与埃及妇人不同，希伯来妇人本是健壮的（原文作活泼的），收生婆还没有到，她们已经生产了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1:20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神厚待收生婆。以色列人多起来，极其强盛</a:t>
            </a:r>
            <a:r>
              <a:rPr lang="zh-CN" altLang="en-US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28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1:21 </a:t>
            </a:r>
            <a:r>
              <a:rPr lang="zh-CN" alt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收生婆因为敬畏神，神便叫她们成立家室。</a:t>
            </a: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71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難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點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是神使法老的心剛硬嗎？</a:t>
            </a:r>
            <a:endParaRPr lang="en-US" altLang="zh-CN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7:3 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我要使法老的心刚硬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，也要在埃及地多行神迹奇事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7:4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但法老必不听你们，我要伸手重重地刑罚埃及，将我的军队以色列民从埃及地领出来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9:12 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耶和华使法老的心刚硬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，不听他们，正如耶和华对摩西所说的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10:1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耶和华对摩西说，你进去见法老。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我使他和他臣仆的心刚硬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，为要在他们中间显我这些神迹，</a:t>
            </a:r>
          </a:p>
          <a:p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24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57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難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點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神為什麼要殺摩西？</a:t>
            </a:r>
            <a:endParaRPr lang="en-US" altLang="zh-CN" sz="36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4:24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摩西在路上住宿的地方，耶和华遇见他，想要杀他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4:25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西坡拉就拿一块火石，割下他儿子的阳皮，丢在摩西脚前，说，你真是我的血郎了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4:26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这样，耶和华才放了他。西坡拉说，你因割礼就是血郎了。</a:t>
            </a: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6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難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點</a:t>
            </a:r>
            <a:r>
              <a:rPr lang="en-US" altLang="zh-CN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這一節聖經支持墮胎嗎？</a:t>
            </a:r>
            <a:endParaRPr lang="en-US" altLang="zh-CN" sz="36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21:22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人若彼此争斗，伤害有孕的妇人，甚至坠胎，随后却无别害，那伤害她的，总要按妇人的丈夫所要的，照审判官所断的，受罚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出埃及記概論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背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景</a:t>
            </a:r>
            <a:endParaRPr lang="en-US" altLang="zh-TW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作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者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寫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作時間與地點</a:t>
            </a:r>
            <a:endParaRPr lang="en-US" altLang="zh-TW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結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構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與主要內容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主題</a:t>
            </a:r>
          </a:p>
          <a:p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運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用</a:t>
            </a:r>
          </a:p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難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點</a:t>
            </a:r>
            <a:endParaRPr lang="en-US" altLang="zh-TW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課程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計劃</a:t>
            </a:r>
          </a:p>
        </p:txBody>
      </p:sp>
    </p:spTree>
    <p:extLst>
      <p:ext uri="{BB962C8B-B14F-4D97-AF65-F5344CB8AC3E}">
        <p14:creationId xmlns:p14="http://schemas.microsoft.com/office/powerpoint/2010/main" val="28792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難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點</a:t>
            </a:r>
            <a:r>
              <a:rPr lang="en-US" altLang="zh-CN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以色列人在那裡過紅海？</a:t>
            </a:r>
            <a:endParaRPr lang="en-US" altLang="zh-CN" sz="36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11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-2438400"/>
            <a:ext cx="6875813" cy="992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5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0886"/>
            <a:ext cx="87067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-3175"/>
            <a:ext cx="6931025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602278"/>
            <a:ext cx="9220199" cy="580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7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odus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Parchment"/>
          <p:cNvSpPr>
            <a:spLocks noChangeAspect="1" noChangeArrowheads="1"/>
          </p:cNvSpPr>
          <p:nvPr/>
        </p:nvSpPr>
        <p:spPr bwMode="auto">
          <a:xfrm>
            <a:off x="7777163" y="4759325"/>
            <a:ext cx="1069975" cy="1033463"/>
          </a:xfrm>
          <a:prstGeom prst="wedgeRectCallout">
            <a:avLst>
              <a:gd name="adj1" fmla="val -87685"/>
              <a:gd name="adj2" fmla="val -1697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>
              <a:spcAft>
                <a:spcPct val="10000"/>
              </a:spcAft>
            </a:pPr>
            <a:r>
              <a:rPr lang="zh-TW" altLang="en-US">
                <a:ea typeface="SimHei" pitchFamily="49" charset="-122"/>
                <a:cs typeface="Arial" charset="0"/>
              </a:rPr>
              <a:t>杏仁山</a:t>
            </a:r>
          </a:p>
          <a:p>
            <a:pPr algn="ctr"/>
            <a:r>
              <a:rPr lang="en-US" altLang="zh-TW">
                <a:solidFill>
                  <a:schemeClr val="accent2"/>
                </a:solidFill>
                <a:ea typeface="SimHei" pitchFamily="49" charset="-122"/>
                <a:cs typeface="Arial" charset="0"/>
              </a:rPr>
              <a:t>Jabal </a:t>
            </a:r>
          </a:p>
          <a:p>
            <a:pPr algn="ctr">
              <a:spcAft>
                <a:spcPct val="10000"/>
              </a:spcAft>
            </a:pPr>
            <a:r>
              <a:rPr lang="en-US" altLang="zh-TW">
                <a:solidFill>
                  <a:schemeClr val="accent2"/>
                </a:solidFill>
                <a:ea typeface="SimHei" pitchFamily="49" charset="-122"/>
                <a:cs typeface="Arial" charset="0"/>
              </a:rPr>
              <a:t>al-Lawz </a:t>
            </a:r>
          </a:p>
        </p:txBody>
      </p:sp>
      <p:sp>
        <p:nvSpPr>
          <p:cNvPr id="5" name="Freeform 4"/>
          <p:cNvSpPr>
            <a:spLocks noChangeAspect="1"/>
          </p:cNvSpPr>
          <p:nvPr/>
        </p:nvSpPr>
        <p:spPr bwMode="auto">
          <a:xfrm>
            <a:off x="5184775" y="5383213"/>
            <a:ext cx="177800" cy="168275"/>
          </a:xfrm>
          <a:custGeom>
            <a:avLst/>
            <a:gdLst>
              <a:gd name="T0" fmla="*/ 42 w 83"/>
              <a:gd name="T1" fmla="*/ 0 h 78"/>
              <a:gd name="T2" fmla="*/ 0 w 83"/>
              <a:gd name="T3" fmla="*/ 78 h 78"/>
              <a:gd name="T4" fmla="*/ 83 w 83"/>
              <a:gd name="T5" fmla="*/ 78 h 78"/>
              <a:gd name="T6" fmla="*/ 42 w 83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78">
                <a:moveTo>
                  <a:pt x="42" y="0"/>
                </a:moveTo>
                <a:lnTo>
                  <a:pt x="0" y="78"/>
                </a:lnTo>
                <a:lnTo>
                  <a:pt x="83" y="78"/>
                </a:lnTo>
                <a:lnTo>
                  <a:pt x="42" y="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AutoShape 7" descr="Parchment"/>
          <p:cNvSpPr>
            <a:spLocks noChangeAspect="1" noChangeArrowheads="1"/>
          </p:cNvSpPr>
          <p:nvPr/>
        </p:nvSpPr>
        <p:spPr bwMode="auto">
          <a:xfrm>
            <a:off x="4246563" y="5956300"/>
            <a:ext cx="1147762" cy="723900"/>
          </a:xfrm>
          <a:prstGeom prst="wedgeRectCallout">
            <a:avLst>
              <a:gd name="adj1" fmla="val 38519"/>
              <a:gd name="adj2" fmla="val -104606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>
              <a:spcAft>
                <a:spcPct val="10000"/>
              </a:spcAft>
            </a:pPr>
            <a:r>
              <a:rPr lang="zh-TW" altLang="en-US">
                <a:ea typeface="SimHei" pitchFamily="49" charset="-122"/>
                <a:cs typeface="Arial" charset="0"/>
              </a:rPr>
              <a:t>摩西山</a:t>
            </a:r>
          </a:p>
          <a:p>
            <a:pPr algn="ctr">
              <a:spcAft>
                <a:spcPct val="10000"/>
              </a:spcAft>
            </a:pPr>
            <a:r>
              <a:rPr lang="en-US" altLang="zh-TW">
                <a:solidFill>
                  <a:schemeClr val="accent2"/>
                </a:solidFill>
                <a:ea typeface="SimHei" pitchFamily="49" charset="-122"/>
                <a:cs typeface="Arial" charset="0"/>
              </a:rPr>
              <a:t>Mt Musa</a:t>
            </a:r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7237413" y="5037138"/>
            <a:ext cx="177800" cy="168275"/>
          </a:xfrm>
          <a:custGeom>
            <a:avLst/>
            <a:gdLst>
              <a:gd name="T0" fmla="*/ 42 w 83"/>
              <a:gd name="T1" fmla="*/ 0 h 78"/>
              <a:gd name="T2" fmla="*/ 0 w 83"/>
              <a:gd name="T3" fmla="*/ 78 h 78"/>
              <a:gd name="T4" fmla="*/ 83 w 83"/>
              <a:gd name="T5" fmla="*/ 78 h 78"/>
              <a:gd name="T6" fmla="*/ 42 w 83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78">
                <a:moveTo>
                  <a:pt x="42" y="0"/>
                </a:moveTo>
                <a:lnTo>
                  <a:pt x="0" y="78"/>
                </a:lnTo>
                <a:lnTo>
                  <a:pt x="83" y="78"/>
                </a:lnTo>
                <a:lnTo>
                  <a:pt x="42" y="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063750" y="1681163"/>
            <a:ext cx="5273675" cy="4003675"/>
          </a:xfrm>
          <a:custGeom>
            <a:avLst/>
            <a:gdLst>
              <a:gd name="T0" fmla="*/ 3106 w 3322"/>
              <a:gd name="T1" fmla="*/ 2522 h 2522"/>
              <a:gd name="T2" fmla="*/ 3191 w 3322"/>
              <a:gd name="T3" fmla="*/ 2241 h 2522"/>
              <a:gd name="T4" fmla="*/ 3292 w 3322"/>
              <a:gd name="T5" fmla="*/ 1619 h 2522"/>
              <a:gd name="T6" fmla="*/ 3012 w 3322"/>
              <a:gd name="T7" fmla="*/ 1222 h 2522"/>
              <a:gd name="T8" fmla="*/ 2242 w 3322"/>
              <a:gd name="T9" fmla="*/ 1058 h 2522"/>
              <a:gd name="T10" fmla="*/ 1596 w 3322"/>
              <a:gd name="T11" fmla="*/ 801 h 2522"/>
              <a:gd name="T12" fmla="*/ 872 w 3322"/>
              <a:gd name="T13" fmla="*/ 630 h 2522"/>
              <a:gd name="T14" fmla="*/ 428 w 3322"/>
              <a:gd name="T15" fmla="*/ 537 h 2522"/>
              <a:gd name="T16" fmla="*/ 0 w 3322"/>
              <a:gd name="T17" fmla="*/ 0 h 2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22" h="2522">
                <a:moveTo>
                  <a:pt x="3106" y="2522"/>
                </a:moveTo>
                <a:cubicBezTo>
                  <a:pt x="3120" y="2475"/>
                  <a:pt x="3160" y="2391"/>
                  <a:pt x="3191" y="2241"/>
                </a:cubicBezTo>
                <a:cubicBezTo>
                  <a:pt x="3222" y="2091"/>
                  <a:pt x="3322" y="1789"/>
                  <a:pt x="3292" y="1619"/>
                </a:cubicBezTo>
                <a:cubicBezTo>
                  <a:pt x="3262" y="1449"/>
                  <a:pt x="3187" y="1315"/>
                  <a:pt x="3012" y="1222"/>
                </a:cubicBezTo>
                <a:cubicBezTo>
                  <a:pt x="2837" y="1129"/>
                  <a:pt x="2478" y="1128"/>
                  <a:pt x="2242" y="1058"/>
                </a:cubicBezTo>
                <a:cubicBezTo>
                  <a:pt x="2006" y="988"/>
                  <a:pt x="1824" y="872"/>
                  <a:pt x="1596" y="801"/>
                </a:cubicBezTo>
                <a:cubicBezTo>
                  <a:pt x="1368" y="730"/>
                  <a:pt x="1067" y="674"/>
                  <a:pt x="872" y="630"/>
                </a:cubicBezTo>
                <a:cubicBezTo>
                  <a:pt x="677" y="586"/>
                  <a:pt x="573" y="642"/>
                  <a:pt x="428" y="537"/>
                </a:cubicBezTo>
                <a:cubicBezTo>
                  <a:pt x="283" y="432"/>
                  <a:pt x="141" y="216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633344" y="3992358"/>
            <a:ext cx="12137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en-US" sz="4000" b="1" dirty="0">
                <a:ea typeface="SimHei" pitchFamily="49" charset="-122"/>
              </a:rPr>
              <a:t>米甸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55420" y="3886200"/>
            <a:ext cx="22365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r>
              <a:rPr lang="zh-CN" altLang="en-US" sz="4000" b="1" dirty="0" smtClean="0">
                <a:ea typeface="SimHei" pitchFamily="49" charset="-122"/>
              </a:rPr>
              <a:t>西乃半岛</a:t>
            </a:r>
            <a:endParaRPr lang="zh-TW" altLang="en-US" sz="4000" b="1" dirty="0">
              <a:ea typeface="SimHei" pitchFamily="49" charset="-122"/>
            </a:endParaRPr>
          </a:p>
        </p:txBody>
      </p:sp>
      <p:sp>
        <p:nvSpPr>
          <p:cNvPr id="11" name="AutoShape 72" descr="Parchment"/>
          <p:cNvSpPr>
            <a:spLocks noChangeArrowheads="1"/>
          </p:cNvSpPr>
          <p:nvPr/>
        </p:nvSpPr>
        <p:spPr bwMode="auto">
          <a:xfrm>
            <a:off x="715168" y="5969159"/>
            <a:ext cx="2697163" cy="614363"/>
          </a:xfrm>
          <a:prstGeom prst="plaque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400">
                <a:ea typeface="SimHei" pitchFamily="49" charset="-122"/>
              </a:rPr>
              <a:t>西乃山在哪裡？</a:t>
            </a:r>
          </a:p>
        </p:txBody>
      </p:sp>
    </p:spTree>
    <p:extLst>
      <p:ext uri="{BB962C8B-B14F-4D97-AF65-F5344CB8AC3E}">
        <p14:creationId xmlns:p14="http://schemas.microsoft.com/office/powerpoint/2010/main" val="23160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西乃</a:t>
            </a:r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山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在哪里？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及记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3:1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摩西牧养他岳父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米甸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祭司叶忒罗的羊群，一日领羊群往野外去，到了神的山，就是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何烈山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加拉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太书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4:25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这夏甲二字是指着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亚拉伯的西乃山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，与现在的耶路撒冷同类。因耶路撒冷和她的儿女都是为奴的。</a:t>
            </a:r>
          </a:p>
        </p:txBody>
      </p:sp>
    </p:spTree>
    <p:extLst>
      <p:ext uri="{BB962C8B-B14F-4D97-AF65-F5344CB8AC3E}">
        <p14:creationId xmlns:p14="http://schemas.microsoft.com/office/powerpoint/2010/main" val="41088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及记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3:1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摩西牧养他岳父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米甸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祭司叶忒罗的羊群，一日领羊群往野外去，到了神的山，就是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何烈山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加拉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太书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4:25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这夏甲二字是指着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亚拉伯的西乃山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，与现在的耶路撒冷同类。因耶路撒冷和她的儿女都是为奴的。</a:t>
            </a:r>
          </a:p>
        </p:txBody>
      </p:sp>
      <p:pic>
        <p:nvPicPr>
          <p:cNvPr id="4" name="Picture 3" descr="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"/>
          <a:stretch>
            <a:fillRect/>
          </a:stretch>
        </p:blipFill>
        <p:spPr bwMode="auto">
          <a:xfrm>
            <a:off x="0" y="432594"/>
            <a:ext cx="9144000" cy="4927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27832"/>
            <a:ext cx="361950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000">
                <a:ea typeface="SimHei" pitchFamily="49" charset="-122"/>
                <a:cs typeface="Arial" charset="0"/>
              </a:rPr>
              <a:t>焚燒山 </a:t>
            </a:r>
            <a:r>
              <a:rPr lang="en-US" altLang="zh-TW" sz="2000">
                <a:solidFill>
                  <a:schemeClr val="accent2"/>
                </a:solidFill>
                <a:ea typeface="SimHei" pitchFamily="49" charset="-122"/>
                <a:cs typeface="Arial" charset="0"/>
              </a:rPr>
              <a:t>Jabal Maqla </a:t>
            </a:r>
            <a:r>
              <a:rPr lang="en-US" altLang="zh-TW" sz="2000">
                <a:ea typeface="SimHei" pitchFamily="49" charset="-122"/>
                <a:cs typeface="Arial" charset="0"/>
              </a:rPr>
              <a:t>(</a:t>
            </a:r>
            <a:r>
              <a:rPr lang="zh-TW" altLang="en-US" sz="2000">
                <a:ea typeface="SimHei" pitchFamily="49" charset="-122"/>
                <a:cs typeface="Arial" charset="0"/>
              </a:rPr>
              <a:t>西乃山</a:t>
            </a:r>
            <a:r>
              <a:rPr lang="en-US" altLang="zh-TW" sz="2000">
                <a:ea typeface="SimHei" pitchFamily="49" charset="-122"/>
                <a:cs typeface="Arial" charset="0"/>
              </a:rPr>
              <a:t>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11225" y="5607844"/>
            <a:ext cx="7321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西乃全山冒煙，因為耶和華在火中降於山上。山的煙氣上騰，如燒窰一般，遍山大大的震動。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出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19:18) </a:t>
            </a:r>
          </a:p>
        </p:txBody>
      </p:sp>
    </p:spTree>
    <p:extLst>
      <p:ext uri="{BB962C8B-B14F-4D97-AF65-F5344CB8AC3E}">
        <p14:creationId xmlns:p14="http://schemas.microsoft.com/office/powerpoint/2010/main" val="595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及记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3:1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摩西牧养他岳父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米甸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祭司叶忒罗的羊群，一日领羊群往野外去，到了神的山，就是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何烈山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加拉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太书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4:25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这夏甲二字是指着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亚拉伯的西乃山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，与现在的耶路撒冷同类。因耶路撒冷和她的儿女都是为奴的。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11225" y="5607844"/>
            <a:ext cx="7321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西乃全山冒煙，因為耶和華在火中降於山上。山的煙氣上騰，如燒窰一般，遍山大大的震動。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出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19:18) </a:t>
            </a:r>
          </a:p>
        </p:txBody>
      </p:sp>
      <p:pic>
        <p:nvPicPr>
          <p:cNvPr id="7" name="Picture 6" descr="4cab1c52f1416f9f6fbabf7350cfc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/>
          <a:stretch>
            <a:fillRect/>
          </a:stretch>
        </p:blipFill>
        <p:spPr bwMode="auto">
          <a:xfrm>
            <a:off x="0" y="1587"/>
            <a:ext cx="9144000" cy="685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apis-b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587"/>
            <a:ext cx="3232150" cy="3201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背景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50:24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约瑟对他弟兄们说，我要死了，但神必定看顾你们，领你们从这地上去，到他起誓所应许给亚伯拉罕，以撒，雅各之地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50:25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约瑟叫以色列的子孙起誓说，神必定看顾你们。你们要把我的骸骨从这里搬上去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50:26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约瑟死了，正一百一十岁。人用香料将他薰了，把他收殓在棺材里，停在埃及。</a:t>
            </a:r>
          </a:p>
        </p:txBody>
      </p:sp>
    </p:spTree>
    <p:extLst>
      <p:ext uri="{BB962C8B-B14F-4D97-AF65-F5344CB8AC3E}">
        <p14:creationId xmlns:p14="http://schemas.microsoft.com/office/powerpoint/2010/main" val="25707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及记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3:1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摩西牧养他岳父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米甸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祭司叶忒罗的羊群，一日领羊群往野外去，到了神的山，就是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何烈山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加拉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太书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4:25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这夏甲二字是指着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亚拉伯的西乃山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，与现在的耶路撒冷同类。因耶路撒冷和她的儿女都是为奴的。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11225" y="5607844"/>
            <a:ext cx="7321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西乃全山冒煙，因為耶和華在火中降於山上。山的煙氣上騰，如燒窰一般，遍山大大的震動。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出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19:18) </a:t>
            </a:r>
          </a:p>
        </p:txBody>
      </p:sp>
      <p:pic>
        <p:nvPicPr>
          <p:cNvPr id="9" name="Picture 8" descr="236 Elijah's Cave At Mount Sinai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sinaiho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及记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3:1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摩西牧养他岳父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米甸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祭司叶忒罗的羊群，一日领羊群往野外去，到了神的山，就是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何烈山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加拉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太书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4:25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这夏甲二字是指着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亚拉伯的西乃山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，与现在的耶路撒冷同类。因耶路撒冷和她的儿女都是为奴的。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11225" y="5607844"/>
            <a:ext cx="7321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西乃全山冒煙，因為耶和華在火中降於山上。山的煙氣上騰，如燒窰一般，遍山大大的震動。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出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19:18) </a:t>
            </a:r>
          </a:p>
        </p:txBody>
      </p:sp>
      <p:pic>
        <p:nvPicPr>
          <p:cNvPr id="5" name="Picture 4" descr="exodus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7237413" y="5037138"/>
            <a:ext cx="177800" cy="168275"/>
          </a:xfrm>
          <a:custGeom>
            <a:avLst/>
            <a:gdLst>
              <a:gd name="T0" fmla="*/ 42 w 83"/>
              <a:gd name="T1" fmla="*/ 0 h 78"/>
              <a:gd name="T2" fmla="*/ 0 w 83"/>
              <a:gd name="T3" fmla="*/ 78 h 78"/>
              <a:gd name="T4" fmla="*/ 83 w 83"/>
              <a:gd name="T5" fmla="*/ 78 h 78"/>
              <a:gd name="T6" fmla="*/ 42 w 83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78">
                <a:moveTo>
                  <a:pt x="42" y="0"/>
                </a:moveTo>
                <a:lnTo>
                  <a:pt x="0" y="78"/>
                </a:lnTo>
                <a:lnTo>
                  <a:pt x="83" y="78"/>
                </a:lnTo>
                <a:lnTo>
                  <a:pt x="42" y="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4" descr="Parchment"/>
          <p:cNvSpPr>
            <a:spLocks noChangeArrowheads="1"/>
          </p:cNvSpPr>
          <p:nvPr/>
        </p:nvSpPr>
        <p:spPr bwMode="auto">
          <a:xfrm>
            <a:off x="7685088" y="5184775"/>
            <a:ext cx="927100" cy="409575"/>
          </a:xfrm>
          <a:prstGeom prst="wedgeRectCallout">
            <a:avLst>
              <a:gd name="adj1" fmla="val -78940"/>
              <a:gd name="adj2" fmla="val -4496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>
                <a:ea typeface="SimHei" pitchFamily="49" charset="-122"/>
                <a:cs typeface="Arial" charset="0"/>
              </a:rPr>
              <a:t>西乃山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58775"/>
            <a:ext cx="4005263" cy="6499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" name="AutoShape 15" descr="Parchment"/>
          <p:cNvSpPr>
            <a:spLocks noChangeArrowheads="1"/>
          </p:cNvSpPr>
          <p:nvPr/>
        </p:nvSpPr>
        <p:spPr bwMode="auto">
          <a:xfrm>
            <a:off x="7818438" y="3725863"/>
            <a:ext cx="928687" cy="409575"/>
          </a:xfrm>
          <a:prstGeom prst="wedgeRectCallout">
            <a:avLst>
              <a:gd name="adj1" fmla="val -83505"/>
              <a:gd name="adj2" fmla="val -6240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>
                <a:ea typeface="SimHei" pitchFamily="49" charset="-122"/>
                <a:cs typeface="Arial" charset="0"/>
              </a:rPr>
              <a:t>巴蘭山</a:t>
            </a:r>
          </a:p>
        </p:txBody>
      </p:sp>
      <p:sp>
        <p:nvSpPr>
          <p:cNvPr id="12" name="AutoShape 18" descr="Parchment"/>
          <p:cNvSpPr>
            <a:spLocks noChangeArrowheads="1"/>
          </p:cNvSpPr>
          <p:nvPr/>
        </p:nvSpPr>
        <p:spPr bwMode="auto">
          <a:xfrm>
            <a:off x="7894638" y="2152650"/>
            <a:ext cx="674687" cy="409575"/>
          </a:xfrm>
          <a:prstGeom prst="wedgeRectCallout">
            <a:avLst>
              <a:gd name="adj1" fmla="val -91412"/>
              <a:gd name="adj2" fmla="val -2325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>
                <a:ea typeface="SimHei" pitchFamily="49" charset="-122"/>
                <a:cs typeface="Arial" charset="0"/>
              </a:rPr>
              <a:t>提幔</a:t>
            </a:r>
          </a:p>
        </p:txBody>
      </p:sp>
      <p:sp>
        <p:nvSpPr>
          <p:cNvPr id="13" name="AutoShape 20" descr="Parchment"/>
          <p:cNvSpPr>
            <a:spLocks noChangeArrowheads="1"/>
          </p:cNvSpPr>
          <p:nvPr/>
        </p:nvSpPr>
        <p:spPr bwMode="auto">
          <a:xfrm>
            <a:off x="7869238" y="3136900"/>
            <a:ext cx="928687" cy="409575"/>
          </a:xfrm>
          <a:prstGeom prst="wedgeRectCallout">
            <a:avLst>
              <a:gd name="adj1" fmla="val -106750"/>
              <a:gd name="adj2" fmla="val -7287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>
                <a:ea typeface="SimHei" pitchFamily="49" charset="-122"/>
                <a:cs typeface="Arial" charset="0"/>
              </a:rPr>
              <a:t>西珥山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215983">
            <a:off x="7067550" y="2054225"/>
            <a:ext cx="715963" cy="2928938"/>
          </a:xfrm>
          <a:prstGeom prst="downArrow">
            <a:avLst>
              <a:gd name="adj1" fmla="val 50000"/>
              <a:gd name="adj2" fmla="val 102273"/>
            </a:avLst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5581" y="533400"/>
            <a:ext cx="3594100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他說：耶和華從</a:t>
            </a:r>
            <a:r>
              <a:rPr lang="zh-TW" altLang="en-US" sz="20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西乃</a:t>
            </a: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而來，從</a:t>
            </a:r>
            <a:r>
              <a:rPr lang="zh-TW" altLang="en-US" sz="20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西珥</a:t>
            </a: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向他們顯現，從</a:t>
            </a:r>
            <a:r>
              <a:rPr lang="zh-TW" altLang="en-US" sz="20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巴蘭山</a:t>
            </a: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發出光輝，從萬萬聖者中來臨，從他右手為百姓傳出烈火的律法。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(</a:t>
            </a:r>
            <a:r>
              <a:rPr lang="zh-TW" altLang="en-US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申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33:2)</a:t>
            </a:r>
          </a:p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耶和華啊，你從</a:t>
            </a:r>
            <a:r>
              <a:rPr lang="zh-TW" altLang="en-US" sz="20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西珥</a:t>
            </a: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出來，由</a:t>
            </a:r>
            <a:r>
              <a:rPr lang="zh-TW" altLang="en-US" sz="20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以東地</a:t>
            </a: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行走。那時地震天漏，雲也落雨。山見耶和華的面就震動，</a:t>
            </a:r>
            <a:r>
              <a:rPr lang="zh-TW" altLang="en-US" sz="20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西乃山</a:t>
            </a: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見耶和華─以色列神的面也是如此。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(</a:t>
            </a:r>
            <a:r>
              <a:rPr lang="zh-TW" altLang="en-US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士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5:4-5)</a:t>
            </a:r>
          </a:p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神從</a:t>
            </a:r>
            <a:r>
              <a:rPr lang="zh-TW" altLang="en-US" sz="20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提幔</a:t>
            </a: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而來；聖者從</a:t>
            </a:r>
            <a:r>
              <a:rPr lang="zh-TW" altLang="en-US" sz="20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巴蘭山</a:t>
            </a: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臨到。他的榮光遮蔽諸天；頌讚充滿大地。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(</a:t>
            </a:r>
            <a:r>
              <a:rPr lang="zh-TW" altLang="en-US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哈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3:3)</a:t>
            </a:r>
          </a:p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金光出於</a:t>
            </a:r>
            <a:r>
              <a:rPr lang="zh-TW" altLang="en-US" sz="2000">
                <a:solidFill>
                  <a:srgbClr val="FF0000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北方</a:t>
            </a:r>
            <a:r>
              <a:rPr lang="zh-TW" altLang="en-US" sz="2000">
                <a:latin typeface="SimHei" pitchFamily="49" charset="-122"/>
                <a:ea typeface="SimHei" pitchFamily="49" charset="-122"/>
                <a:cs typeface="Arial" charset="0"/>
              </a:rPr>
              <a:t>，在神那裡有可怕的威嚴。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(</a:t>
            </a:r>
            <a:r>
              <a:rPr lang="zh-TW" altLang="en-US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伯</a:t>
            </a:r>
            <a:r>
              <a:rPr lang="en-US" altLang="zh-TW" sz="2000">
                <a:solidFill>
                  <a:schemeClr val="bg2"/>
                </a:solidFill>
                <a:latin typeface="SimHei" pitchFamily="49" charset="-122"/>
                <a:ea typeface="SimHei" pitchFamily="49" charset="-122"/>
                <a:cs typeface="Arial" charset="0"/>
              </a:rPr>
              <a:t>37:22)</a:t>
            </a:r>
          </a:p>
        </p:txBody>
      </p:sp>
    </p:spTree>
    <p:extLst>
      <p:ext uri="{BB962C8B-B14F-4D97-AF65-F5344CB8AC3E}">
        <p14:creationId xmlns:p14="http://schemas.microsoft.com/office/powerpoint/2010/main" val="17201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课程计划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3/01 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国才	概论   </a:t>
            </a: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3/08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天兵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1-4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預備摩西	</a:t>
            </a: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3/15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天兵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5-10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預備出埃</a:t>
            </a:r>
            <a:r>
              <a:rPr lang="zh-TW" altLang="en-US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及</a:t>
            </a:r>
            <a:endPara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TW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3/22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宣導主日，无主日</a:t>
            </a:r>
            <a:r>
              <a:rPr lang="zh-TW" altLang="en-US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学</a:t>
            </a:r>
            <a:r>
              <a:rPr lang="zh-CN" altLang="en-US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3/29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天兵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11-15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出埃及</a:t>
            </a: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4/05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天兵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16-19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西奈山</a:t>
            </a: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4/12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国才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20-24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律法</a:t>
            </a: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4/19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国才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25-27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I</a:t>
            </a: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4/26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国才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25-27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II	</a:t>
            </a: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5/03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国才 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28-29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祭司	</a:t>
            </a: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5/10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国才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30-31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會幕的其他物件</a:t>
            </a: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5/17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国才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32-34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金牛犢</a:t>
            </a:r>
          </a:p>
          <a:p>
            <a:r>
              <a:rPr lang="zh-CN" altLang="en-US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TW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5/24 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Memorial Day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長週末，无主日</a:t>
            </a:r>
            <a:r>
              <a:rPr lang="zh-TW" altLang="en-US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学</a:t>
            </a:r>
            <a:r>
              <a:rPr lang="zh-CN" altLang="en-US" sz="20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5/31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国才	出埃及記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35-40	</a:t>
            </a:r>
            <a:r>
              <a:rPr lang="zh-TW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建造帳幕</a:t>
            </a:r>
          </a:p>
        </p:txBody>
      </p:sp>
    </p:spTree>
    <p:extLst>
      <p:ext uri="{BB962C8B-B14F-4D97-AF65-F5344CB8AC3E}">
        <p14:creationId xmlns:p14="http://schemas.microsoft.com/office/powerpoint/2010/main" val="40881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作者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：摩西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耶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和华对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摩西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说，我要将亚玛力的名号从天下全然涂抹了，你要将这话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写在书上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作纪念，又念给约书亚听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出埃及記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17:14】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摩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西将耶和华的命令都写上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。清早起来，在山下筑一座坛，按以色列十二支派立十二根柱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子</a:t>
            </a:r>
            <a:r>
              <a:rPr lang="en-US" altLang="zh-TW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出埃及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記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24:4 </a:t>
            </a:r>
            <a:r>
              <a:rPr lang="en-US" altLang="zh-TW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</a:p>
          <a:p>
            <a:r>
              <a:rPr lang="en-US" altLang="zh-TW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耶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和华吩咐摩西说，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你要将这些话写上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，因为我是按这话与你和以色列人立约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出埃及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記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34:27 】</a:t>
            </a: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2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作者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：摩西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约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书亚在那里，当着以色列人面前，将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摩西所写的律法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抄写在石头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上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約書亞記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8:32】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你们如果信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摩西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，也必信我。因为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他书上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有指着我写的话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TW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約翰福音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5:46 </a:t>
            </a:r>
            <a:r>
              <a:rPr lang="en-US" altLang="zh-TW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</a:p>
          <a:p>
            <a:r>
              <a:rPr lang="en-US" altLang="zh-TW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论到死人复活，你们没有念过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摩西的书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，荆棘篇上所载的吗？神对摩西说，我是亚伯拉罕的神，以撒的神，雅各的神。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馬可福音</a:t>
            </a:r>
            <a:r>
              <a:rPr lang="en-US" altLang="zh-CN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12:26 】</a:t>
            </a:r>
          </a:p>
          <a:p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0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寫</a:t>
            </a:r>
            <a:r>
              <a:rPr lang="zh-TW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作時間和地點</a:t>
            </a:r>
            <a:endParaRPr 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以色列人出埃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及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的時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間：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主前 </a:t>
            </a:r>
            <a:r>
              <a:rPr lang="en-US" altLang="zh-CN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1446 </a:t>
            </a:r>
            <a:endParaRPr lang="en-US" altLang="zh-CN" sz="3600" b="1" dirty="0" smtClean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以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色列人出埃及地后四百八十年，所罗门作以色列王第四年西弗月，就是二月，开工建造耶和华的殿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列王記上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6:1】</a:t>
            </a:r>
          </a:p>
          <a:p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寫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作地點：</a:t>
            </a:r>
            <a:r>
              <a:rPr lang="zh-CN" altLang="en-US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曠野</a:t>
            </a:r>
            <a:endParaRPr lang="zh-CN" altLang="en-US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97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結構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出埃及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1-15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14:29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以色列人却在海中走干地，水在他们的左右作了墙垣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14:30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当日，耶和华这样拯救以色列人脱离埃及人的手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15:22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摩西领以色列人从红海往前行，到了书珥的旷野，</a:t>
            </a:r>
            <a:endParaRPr lang="zh-TW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西奈山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16-40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19:1 </a:t>
            </a:r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以色列人出埃及地以后，满了三个月的那一天，就来到西乃的旷野。</a:t>
            </a:r>
          </a:p>
          <a:p>
            <a:pPr lvl="1"/>
            <a:endParaRPr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90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結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構：出埃及（</a:t>
            </a:r>
            <a:r>
              <a:rPr lang="en-US" altLang="zh-CN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1-15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埃及為奴（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1-2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呼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召摩西（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3-6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十災（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7-13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/>
            <a:r>
              <a:rPr lang="zh-CN" altLang="en-US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逾</a:t>
            </a:r>
            <a:r>
              <a:rPr lang="zh-CN" altLang="en-US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越</a:t>
            </a:r>
            <a:r>
              <a:rPr lang="zh-CN" altLang="en-US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節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12-13</a:t>
            </a:r>
            <a:r>
              <a:rPr lang="zh-CN" altLang="en-US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過紅海（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14-15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zh-TW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2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結構：西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乃山（</a:t>
            </a:r>
            <a:r>
              <a:rPr lang="en-US" altLang="zh-CN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16-40</a:t>
            </a:r>
            <a:r>
              <a:rPr lang="zh-CN" altLang="en-US" sz="4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CN" altLang="en-US" sz="48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zh-TW" altLang="en-US" sz="4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334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16-24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endParaRPr lang="en-US" altLang="zh-CN" sz="3600" b="1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會幕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（</a:t>
            </a:r>
            <a:r>
              <a:rPr lang="en-US" altLang="zh-CN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25-40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章）</a:t>
            </a:r>
            <a:r>
              <a:rPr lang="zh-TW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600" b="1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zh-CN" altLang="en-US" sz="36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6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164856</TotalTime>
  <Words>5361</Words>
  <Application>Microsoft Office PowerPoint</Application>
  <PresentationFormat>On-screen Show (4:3)</PresentationFormat>
  <Paragraphs>280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三谷基督徒會堂 成人主日學</vt:lpstr>
      <vt:lpstr>出埃及記概論</vt:lpstr>
      <vt:lpstr>背景</vt:lpstr>
      <vt:lpstr>作者：摩西</vt:lpstr>
      <vt:lpstr>作者：摩西</vt:lpstr>
      <vt:lpstr>寫作時間和地點</vt:lpstr>
      <vt:lpstr>結構</vt:lpstr>
      <vt:lpstr>結構：出埃及（1-15章）</vt:lpstr>
      <vt:lpstr>結構：西乃山（16-40章）</vt:lpstr>
      <vt:lpstr>律法的功用</vt:lpstr>
      <vt:lpstr>律法的功用</vt:lpstr>
      <vt:lpstr>律法的內容</vt:lpstr>
      <vt:lpstr>會幕的意義是什麼？</vt:lpstr>
      <vt:lpstr>主題：救贖與建造</vt:lpstr>
      <vt:lpstr>運用</vt:lpstr>
      <vt:lpstr>難點1</vt:lpstr>
      <vt:lpstr>難點2</vt:lpstr>
      <vt:lpstr>難點3</vt:lpstr>
      <vt:lpstr>難點4</vt:lpstr>
      <vt:lpstr>難點5</vt:lpstr>
      <vt:lpstr>會幕</vt:lpstr>
      <vt:lpstr>會幕</vt:lpstr>
      <vt:lpstr>會幕</vt:lpstr>
      <vt:lpstr>會幕</vt:lpstr>
      <vt:lpstr>PowerPoint Presentation</vt:lpstr>
      <vt:lpstr>PowerPoint Presentation</vt:lpstr>
      <vt:lpstr>西乃山在哪里？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课程计划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of Christmas</dc:title>
  <dc:creator>Guocai</dc:creator>
  <cp:lastModifiedBy>test</cp:lastModifiedBy>
  <cp:revision>537</cp:revision>
  <cp:lastPrinted>2019-06-02T15:44:23Z</cp:lastPrinted>
  <dcterms:created xsi:type="dcterms:W3CDTF">2014-12-20T19:43:08Z</dcterms:created>
  <dcterms:modified xsi:type="dcterms:W3CDTF">2020-03-01T16:06:28Z</dcterms:modified>
</cp:coreProperties>
</file>