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257" r:id="rId3"/>
    <p:sldId id="341" r:id="rId4"/>
    <p:sldId id="343" r:id="rId5"/>
    <p:sldId id="345" r:id="rId6"/>
    <p:sldId id="342" r:id="rId7"/>
    <p:sldId id="346" r:id="rId8"/>
    <p:sldId id="347" r:id="rId9"/>
    <p:sldId id="348" r:id="rId10"/>
    <p:sldId id="349" r:id="rId11"/>
    <p:sldId id="351" r:id="rId12"/>
    <p:sldId id="352" r:id="rId13"/>
    <p:sldId id="353" r:id="rId14"/>
    <p:sldId id="354" r:id="rId15"/>
    <p:sldId id="356" r:id="rId16"/>
    <p:sldId id="357" r:id="rId17"/>
    <p:sldId id="362" r:id="rId18"/>
    <p:sldId id="381" r:id="rId19"/>
    <p:sldId id="382" r:id="rId20"/>
    <p:sldId id="368" r:id="rId21"/>
    <p:sldId id="367" r:id="rId22"/>
    <p:sldId id="370" r:id="rId23"/>
    <p:sldId id="369" r:id="rId24"/>
    <p:sldId id="371" r:id="rId25"/>
    <p:sldId id="383" r:id="rId26"/>
    <p:sldId id="366" r:id="rId27"/>
    <p:sldId id="384" r:id="rId28"/>
    <p:sldId id="363" r:id="rId29"/>
    <p:sldId id="385" r:id="rId30"/>
    <p:sldId id="386" r:id="rId31"/>
    <p:sldId id="372" r:id="rId32"/>
    <p:sldId id="373" r:id="rId33"/>
    <p:sldId id="374" r:id="rId34"/>
    <p:sldId id="375" r:id="rId35"/>
    <p:sldId id="376" r:id="rId36"/>
    <p:sldId id="377" r:id="rId37"/>
    <p:sldId id="364" r:id="rId38"/>
    <p:sldId id="378" r:id="rId39"/>
    <p:sldId id="379" r:id="rId40"/>
    <p:sldId id="380" r:id="rId41"/>
    <p:sldId id="388" r:id="rId42"/>
    <p:sldId id="365" r:id="rId43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0496" autoAdjust="0"/>
  </p:normalViewPr>
  <p:slideViewPr>
    <p:cSldViewPr>
      <p:cViewPr varScale="1">
        <p:scale>
          <a:sx n="61" d="100"/>
          <a:sy n="61" d="100"/>
        </p:scale>
        <p:origin x="-2074" y="-11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40" cy="469424"/>
          </a:xfrm>
          <a:prstGeom prst="rect">
            <a:avLst/>
          </a:prstGeom>
        </p:spPr>
        <p:txBody>
          <a:bodyPr vert="horz" lIns="94218" tIns="47109" rIns="94218" bIns="4710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40" cy="469424"/>
          </a:xfrm>
          <a:prstGeom prst="rect">
            <a:avLst/>
          </a:prstGeom>
        </p:spPr>
        <p:txBody>
          <a:bodyPr vert="horz" lIns="94218" tIns="47109" rIns="94218" bIns="47109" rtlCol="0"/>
          <a:lstStyle>
            <a:lvl1pPr algn="r">
              <a:defRPr sz="1200"/>
            </a:lvl1pPr>
          </a:lstStyle>
          <a:p>
            <a:fld id="{B5085793-4952-4EC9-AD43-A2D8E28C51C3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18" tIns="47109" rIns="94218" bIns="4710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18" tIns="47109" rIns="94218" bIns="4710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40" cy="469424"/>
          </a:xfrm>
          <a:prstGeom prst="rect">
            <a:avLst/>
          </a:prstGeom>
        </p:spPr>
        <p:txBody>
          <a:bodyPr vert="horz" lIns="94218" tIns="47109" rIns="94218" bIns="4710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8917422"/>
            <a:ext cx="3077740" cy="469424"/>
          </a:xfrm>
          <a:prstGeom prst="rect">
            <a:avLst/>
          </a:prstGeom>
        </p:spPr>
        <p:txBody>
          <a:bodyPr vert="horz" lIns="94218" tIns="47109" rIns="94218" bIns="47109" rtlCol="0" anchor="b"/>
          <a:lstStyle>
            <a:lvl1pPr algn="r">
              <a:defRPr sz="1200"/>
            </a:lvl1pPr>
          </a:lstStyle>
          <a:p>
            <a:fld id="{DFFB6782-E22B-44B8-BE55-B98FFE707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446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7311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/>
              <a:t>原因：因为六日之内，耶和华造天，地，海，和其中的万物，第七日便安息，所以耶和华赐福与安息日，定为圣日。</a:t>
            </a:r>
            <a:endParaRPr lang="en-US" altLang="zh-CN" sz="1800" dirty="0"/>
          </a:p>
          <a:p>
            <a:r>
              <a:rPr lang="zh-CN" altLang="en-US" sz="1800" dirty="0"/>
              <a:t>本质：接受神已经完成的工作。</a:t>
            </a:r>
            <a:endParaRPr lang="en-US" altLang="zh-CN" sz="1800" dirty="0"/>
          </a:p>
          <a:p>
            <a:r>
              <a:rPr lang="zh-TW" altLang="en-US" sz="1800" dirty="0"/>
              <a:t>记念</a:t>
            </a:r>
            <a:r>
              <a:rPr lang="zh-CN" altLang="en-US" sz="1800" dirty="0"/>
              <a:t>：</a:t>
            </a:r>
            <a:r>
              <a:rPr lang="en-US" altLang="zh-CN" sz="1800"/>
              <a:t>Remember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zh-CN" altLang="en-US" sz="1800" dirty="0"/>
              <a:t>四条诫命，头三条是关乎神的所是。第四条是说到神的所作。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/>
              <a:t>我们老家的说法，不孝敬父母的会短命。</a:t>
            </a:r>
            <a:endParaRPr lang="en-US" altLang="zh-CN" sz="1800" dirty="0"/>
          </a:p>
          <a:p>
            <a:r>
              <a:rPr lang="zh-TW" altLang="en-US" sz="1800" dirty="0"/>
              <a:t>孝敬父母</a:t>
            </a:r>
            <a:r>
              <a:rPr lang="zh-CN" altLang="en-US" sz="1800" dirty="0"/>
              <a:t>：两个方面，一个是听从父母，一个是照顾年老的父母。父母是神在家庭的代表。</a:t>
            </a:r>
            <a:endParaRPr lang="en-US" altLang="zh-CN" sz="1800" dirty="0"/>
          </a:p>
          <a:p>
            <a:r>
              <a:rPr lang="zh-CN" altLang="en-US" sz="1800" dirty="0"/>
              <a:t>但这一条不仅仅是道德与伦理的教导。</a:t>
            </a:r>
            <a:endParaRPr lang="en-US" altLang="zh-CN" sz="1800" dirty="0"/>
          </a:p>
          <a:p>
            <a:r>
              <a:rPr lang="zh-CN" altLang="en-US" sz="1800" dirty="0"/>
              <a:t>生命的长短并不是神福分多少的唯一依据。</a:t>
            </a:r>
            <a:endParaRPr lang="en-US" altLang="zh-CN" sz="1800" dirty="0"/>
          </a:p>
          <a:p>
            <a:r>
              <a:rPr lang="en-US" altLang="zh-CN" sz="1800" dirty="0" err="1"/>
              <a:t>Eph</a:t>
            </a:r>
            <a:r>
              <a:rPr lang="en-US" altLang="zh-CN" sz="1800" dirty="0"/>
              <a:t> 6:1 </a:t>
            </a:r>
            <a:r>
              <a:rPr lang="zh-CN" altLang="en-US" sz="1800" dirty="0"/>
              <a:t>你们作儿女的，要在主里听从父母，这是理所当然的</a:t>
            </a:r>
            <a:endParaRPr lang="en-US" altLang="zh-CN" sz="1800" dirty="0"/>
          </a:p>
          <a:p>
            <a:r>
              <a:rPr lang="en-US" altLang="zh-CN" sz="1800" dirty="0" err="1"/>
              <a:t>Eph</a:t>
            </a:r>
            <a:r>
              <a:rPr lang="en-US" altLang="zh-CN" sz="1800" dirty="0"/>
              <a:t> 6:2 </a:t>
            </a:r>
            <a:r>
              <a:rPr lang="zh-CN" altLang="en-US" sz="1800" dirty="0"/>
              <a:t>要孝敬父母，使你得福，在世长寿。这是第一条带应许的诫命。</a:t>
            </a:r>
            <a:endParaRPr lang="en-US" altLang="zh-CN" sz="1800" dirty="0"/>
          </a:p>
          <a:p>
            <a:r>
              <a:rPr lang="zh-CN" altLang="en-US" sz="1800" dirty="0"/>
              <a:t>本质是尊重生命的源头。是爱的关系。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 smtClean="0"/>
              <a:t>不可杀人。神造人是照自己的形像造的</a:t>
            </a:r>
            <a:endParaRPr lang="en-US" altLang="zh-CN" sz="1800" dirty="0" smtClean="0"/>
          </a:p>
          <a:p>
            <a:r>
              <a:rPr lang="en-US" altLang="zh-CN" sz="1800" dirty="0" smtClean="0"/>
              <a:t>Gen 9:5 </a:t>
            </a:r>
            <a:r>
              <a:rPr lang="zh-CN" altLang="en-US" sz="1800" dirty="0" smtClean="0"/>
              <a:t>流你们血，害你们命的，无论是兽，是人，我必讨他的罪，就是向各人的弟兄也是如此。</a:t>
            </a:r>
          </a:p>
          <a:p>
            <a:r>
              <a:rPr lang="en-US" altLang="zh-CN" sz="1800" dirty="0" smtClean="0"/>
              <a:t>Gen 9:6 </a:t>
            </a:r>
            <a:r>
              <a:rPr lang="zh-CN" altLang="en-US" sz="1800" dirty="0" smtClean="0"/>
              <a:t>凡流人血的，他的血也必被人所流。因为神造人是照自己的形像造的。</a:t>
            </a:r>
          </a:p>
          <a:p>
            <a:endParaRPr lang="en-US" altLang="zh-CN" sz="1800" dirty="0"/>
          </a:p>
          <a:p>
            <a:r>
              <a:rPr lang="zh-CN" altLang="en-US" sz="1800" dirty="0"/>
              <a:t>伦理的层面：不可有死刑，不可自杀。</a:t>
            </a:r>
            <a:endParaRPr lang="en-US" altLang="zh-CN" sz="1800" dirty="0"/>
          </a:p>
          <a:p>
            <a:r>
              <a:rPr lang="en-US" altLang="zh-CN" sz="1800" dirty="0"/>
              <a:t>Rom 13:4 </a:t>
            </a:r>
            <a:r>
              <a:rPr lang="zh-CN" altLang="en-US" sz="1800" dirty="0"/>
              <a:t>因为他是神的用人，是与你有益的。你若作恶，却当惧怕。因为他不是空空的佩剑。他是神的用人，是伸冤的，刑罚那作恶的</a:t>
            </a:r>
            <a:r>
              <a:rPr lang="zh-CN" altLang="en-US" sz="1800" dirty="0" smtClean="0"/>
              <a:t>。</a:t>
            </a:r>
            <a:endParaRPr lang="en-US" altLang="zh-CN" sz="1800" dirty="0" smtClean="0"/>
          </a:p>
          <a:p>
            <a:r>
              <a:rPr lang="en-US" altLang="zh-CN" sz="1800" dirty="0" err="1" smtClean="0"/>
              <a:t>Deu</a:t>
            </a:r>
            <a:r>
              <a:rPr lang="en-US" altLang="zh-CN" sz="1800" dirty="0" smtClean="0"/>
              <a:t> 32:35 </a:t>
            </a:r>
            <a:r>
              <a:rPr lang="zh-CN" altLang="en-US" sz="1800" dirty="0" smtClean="0"/>
              <a:t>他们失脚的时候，</a:t>
            </a:r>
            <a:r>
              <a:rPr lang="zh-CN" altLang="en-US" sz="1800" b="1" dirty="0" smtClean="0"/>
              <a:t>伸冤报应在我</a:t>
            </a:r>
            <a:r>
              <a:rPr lang="zh-CN" altLang="en-US" sz="1800" dirty="0" smtClean="0"/>
              <a:t>。因他们遭灾的日子近了。那要临在他们身上的必速速来到。</a:t>
            </a:r>
            <a:endParaRPr lang="en-US" altLang="zh-CN" sz="1800" dirty="0"/>
          </a:p>
          <a:p>
            <a:r>
              <a:rPr lang="zh-CN" altLang="en-US" sz="1800" dirty="0"/>
              <a:t>属灵的解释。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zh-TW" altLang="en-US" sz="1800" dirty="0"/>
              <a:t>奸淫</a:t>
            </a:r>
            <a:r>
              <a:rPr lang="zh-CN" altLang="en-US" sz="1800" dirty="0"/>
              <a:t>：婚姻之外的性行为</a:t>
            </a:r>
            <a:r>
              <a:rPr lang="zh-CN" altLang="en-US" sz="1800" dirty="0" smtClean="0"/>
              <a:t>。二人成为一体，联合的关系只能在婚姻里有。</a:t>
            </a:r>
            <a:endParaRPr lang="en-US" altLang="zh-CN" sz="1800" dirty="0"/>
          </a:p>
          <a:p>
            <a:r>
              <a:rPr lang="zh-CN" altLang="en-US" sz="1800" dirty="0">
                <a:latin typeface="DengXian" panose="02010600030101010101" pitchFamily="2" charset="-122"/>
                <a:ea typeface="DengXian" panose="02010600030101010101" pitchFamily="2" charset="-122"/>
              </a:rPr>
              <a:t>偷盗：偷别人的东西</a:t>
            </a:r>
            <a:endParaRPr lang="en-US" altLang="zh-CN" sz="18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1800" dirty="0"/>
              <a:t>作假见证陷害人，起源于司法公正，推广到不说假话。</a:t>
            </a:r>
            <a:endParaRPr lang="en-US" altLang="zh-CN" sz="1800" dirty="0"/>
          </a:p>
          <a:p>
            <a:r>
              <a:rPr lang="zh-CN" altLang="en-US" sz="1800" dirty="0"/>
              <a:t>不可贪恋（别）人的房屋，重点是别人的。惟有这一条是明显的与心思有关的。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en-US" altLang="zh-CN" sz="1800" dirty="0"/>
              <a:t>Rom 13:8 </a:t>
            </a:r>
            <a:r>
              <a:rPr lang="zh-CN" altLang="en-US" sz="1800" dirty="0"/>
              <a:t>凡事都不可亏欠人，惟有彼此相爱，要常以为亏欠。因为爱人的就完全了律法。</a:t>
            </a:r>
          </a:p>
          <a:p>
            <a:r>
              <a:rPr lang="en-US" altLang="zh-CN" sz="1800" dirty="0"/>
              <a:t>Rom 13:9 </a:t>
            </a:r>
            <a:r>
              <a:rPr lang="zh-CN" altLang="en-US" sz="1800" dirty="0"/>
              <a:t>像那不可奸淫，不可杀人，不可偷盗，不可贪婪，或有别的诫命，都包在爱人如己这一句话之内了。</a:t>
            </a:r>
          </a:p>
          <a:p>
            <a:r>
              <a:rPr lang="en-US" altLang="zh-CN" sz="1800" dirty="0"/>
              <a:t>Rom 13:10 </a:t>
            </a:r>
            <a:r>
              <a:rPr lang="zh-CN" altLang="en-US" sz="1800" dirty="0"/>
              <a:t>爱是不加害与人的，所以爱就完全了律法。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en-US" altLang="zh-CN" sz="1800" dirty="0"/>
              <a:t>Mat 5:17 </a:t>
            </a:r>
            <a:r>
              <a:rPr lang="zh-CN" altLang="en-US" sz="1800" dirty="0"/>
              <a:t>莫想我来要废掉律法和先知。我来不是要废掉，乃是要成全。</a:t>
            </a:r>
          </a:p>
          <a:p>
            <a:r>
              <a:rPr lang="en-US" altLang="zh-CN" sz="1800" dirty="0"/>
              <a:t>Mat 5:18 </a:t>
            </a:r>
            <a:r>
              <a:rPr lang="zh-CN" altLang="en-US" sz="1800" dirty="0"/>
              <a:t>我实在告诉你们，就是到天地都废去了，律法的一点一画也不能废去，都要成全。</a:t>
            </a:r>
          </a:p>
          <a:p>
            <a:endParaRPr lang="en-US" altLang="zh-CN" sz="1800" dirty="0"/>
          </a:p>
          <a:p>
            <a:r>
              <a:rPr lang="en-US" altLang="zh-CN" sz="1800" dirty="0"/>
              <a:t>Mat 5:21 </a:t>
            </a:r>
            <a:r>
              <a:rPr lang="zh-CN" altLang="en-US" sz="1800" dirty="0"/>
              <a:t>你们听见有吩咐古人的话，说，不可杀人，又说，凡杀人的，难免受审判。</a:t>
            </a:r>
          </a:p>
          <a:p>
            <a:r>
              <a:rPr lang="en-US" altLang="zh-CN" sz="1800" dirty="0"/>
              <a:t>Mat 5:22 </a:t>
            </a:r>
            <a:r>
              <a:rPr lang="zh-CN" altLang="en-US" sz="1800" dirty="0"/>
              <a:t>只是我告诉你们，凡向弟兄动怒的，难免受审判。凡骂弟兄是拉加的，难免公会的审断。凡骂弟兄是魔利的，难免地狱的火。</a:t>
            </a:r>
          </a:p>
          <a:p>
            <a:endParaRPr lang="zh-CN" altLang="en-US" sz="1800" dirty="0"/>
          </a:p>
          <a:p>
            <a:r>
              <a:rPr lang="en-US" altLang="zh-CN" sz="1800" dirty="0"/>
              <a:t>Mat 5:27 </a:t>
            </a:r>
            <a:r>
              <a:rPr lang="zh-CN" altLang="en-US" sz="1800" dirty="0"/>
              <a:t>你们听见有话说，不可奸淫。</a:t>
            </a:r>
          </a:p>
          <a:p>
            <a:r>
              <a:rPr lang="en-US" altLang="zh-CN" sz="1800" dirty="0"/>
              <a:t>Mat 5:28 </a:t>
            </a:r>
            <a:r>
              <a:rPr lang="zh-CN" altLang="en-US" sz="1800" dirty="0"/>
              <a:t>只是我告诉你们，凡看见妇女就动淫念的，这人心里已经与她犯奸淫了。</a:t>
            </a:r>
          </a:p>
          <a:p>
            <a:endParaRPr lang="en-US" altLang="zh-CN" sz="1800" dirty="0"/>
          </a:p>
          <a:p>
            <a:endParaRPr lang="zh-CN" altLang="en-US" sz="1800" dirty="0"/>
          </a:p>
          <a:p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/>
              <a:t>发颤，远远地站立</a:t>
            </a:r>
            <a:endParaRPr lang="en-US" altLang="zh-CN" sz="1800" dirty="0"/>
          </a:p>
          <a:p>
            <a:r>
              <a:rPr lang="zh-CN" altLang="en-US" sz="1800" dirty="0"/>
              <a:t>求你和我们说话，需要一个中保。</a:t>
            </a:r>
            <a:endParaRPr lang="en-US" altLang="zh-CN" sz="1800" dirty="0"/>
          </a:p>
          <a:p>
            <a:r>
              <a:rPr lang="en-US" altLang="zh-CN" sz="1800" dirty="0" err="1"/>
              <a:t>Heb</a:t>
            </a:r>
            <a:r>
              <a:rPr lang="en-US" altLang="zh-CN" sz="1800" dirty="0"/>
              <a:t> 12:18 </a:t>
            </a:r>
            <a:r>
              <a:rPr lang="zh-CN" altLang="en-US" sz="1800" dirty="0"/>
              <a:t>你们原不是来到那能摸的山，此山有火焰，密云，黑暗，暴风，</a:t>
            </a:r>
          </a:p>
          <a:p>
            <a:r>
              <a:rPr lang="en-US" altLang="zh-CN" sz="1800" dirty="0" err="1"/>
              <a:t>Heb</a:t>
            </a:r>
            <a:r>
              <a:rPr lang="en-US" altLang="zh-CN" sz="1800" dirty="0"/>
              <a:t> 12:19 </a:t>
            </a:r>
            <a:r>
              <a:rPr lang="zh-CN" altLang="en-US" sz="1800" dirty="0"/>
              <a:t>角声与说话的声音。那些听见这声音的。都求不要再向他们说话。</a:t>
            </a:r>
          </a:p>
          <a:p>
            <a:r>
              <a:rPr lang="en-US" altLang="zh-CN" sz="1800" dirty="0" err="1"/>
              <a:t>Heb</a:t>
            </a:r>
            <a:r>
              <a:rPr lang="en-US" altLang="zh-CN" sz="1800" dirty="0"/>
              <a:t> 12:20 </a:t>
            </a:r>
            <a:r>
              <a:rPr lang="zh-CN" altLang="en-US" sz="1800" dirty="0"/>
              <a:t>因为他们当不起所命他们的话说，靠近这山的，即便是走兽，也要用石头打死。</a:t>
            </a:r>
          </a:p>
          <a:p>
            <a:r>
              <a:rPr lang="en-US" altLang="zh-CN" sz="1800" dirty="0" err="1"/>
              <a:t>Heb</a:t>
            </a:r>
            <a:r>
              <a:rPr lang="en-US" altLang="zh-CN" sz="1800" dirty="0"/>
              <a:t> 12:21 </a:t>
            </a:r>
            <a:r>
              <a:rPr lang="zh-CN" altLang="en-US" sz="1800" dirty="0"/>
              <a:t>所见的极其可怕，甚至摩西说，我甚是恐惧战兢。</a:t>
            </a:r>
          </a:p>
          <a:p>
            <a:r>
              <a:rPr lang="zh-CN" altLang="en-US" sz="1800" dirty="0"/>
              <a:t>敬畏耶和华是智慧的开端。</a:t>
            </a:r>
          </a:p>
          <a:p>
            <a:endParaRPr lang="en-US" altLang="zh-CN" sz="1800" dirty="0"/>
          </a:p>
          <a:p>
            <a:endParaRPr lang="zh-CN" altLang="en-US" sz="1800" dirty="0"/>
          </a:p>
          <a:p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/>
              <a:t>不能做的：你们不可作什么神像与我相配，不可为自己作金银的神像</a:t>
            </a:r>
            <a:endParaRPr lang="en-US" altLang="zh-CN" sz="1800" dirty="0"/>
          </a:p>
          <a:p>
            <a:r>
              <a:rPr lang="zh-CN" altLang="en-US" sz="1800" dirty="0"/>
              <a:t>因该做的：献祭敬拜。罪人到神面前只能通过一条路，筑坛献祭。</a:t>
            </a:r>
            <a:endParaRPr lang="en-US" altLang="zh-CN" sz="1800" dirty="0"/>
          </a:p>
          <a:p>
            <a:r>
              <a:rPr lang="zh-CN" altLang="en-US" sz="1800" dirty="0"/>
              <a:t>如何筑坛：土坛，或石坛，没有人的工作，一动家具，就把坛污秽。没有台阶</a:t>
            </a:r>
            <a:r>
              <a:rPr lang="zh-CN" altLang="en-US" sz="1800" dirty="0" smtClean="0"/>
              <a:t>。</a:t>
            </a:r>
            <a:endParaRPr lang="en-US" altLang="zh-CN" sz="1800" dirty="0" smtClean="0"/>
          </a:p>
          <a:p>
            <a:r>
              <a:rPr lang="zh-CN" altLang="en-US" sz="1800" dirty="0" smtClean="0"/>
              <a:t>与迦南人分别：偶像崇拜中很重要的一项是生殖崇拜。</a:t>
            </a:r>
            <a:endParaRPr lang="en-US" altLang="zh-CN" sz="1800" dirty="0"/>
          </a:p>
          <a:p>
            <a:endParaRPr lang="zh-CN" altLang="en-US" sz="1800" dirty="0"/>
          </a:p>
          <a:p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/>
              <a:t>十诫是总纲</a:t>
            </a:r>
            <a:endParaRPr lang="en-US" altLang="zh-CN" sz="1800" dirty="0"/>
          </a:p>
          <a:p>
            <a:r>
              <a:rPr lang="zh-CN" altLang="en-US" sz="1800" dirty="0"/>
              <a:t>我们都晓得律法分成三个大部分，就是诫命、典章和律例。诫命就是上一章所说的那十条，典章就是现在我们要念的这三章，律例就是整本利未记。</a:t>
            </a:r>
            <a:endParaRPr lang="en-US" altLang="zh-CN" sz="1800" dirty="0"/>
          </a:p>
          <a:p>
            <a:r>
              <a:rPr lang="zh-CN" altLang="en-US" sz="1800" dirty="0"/>
              <a:t>诫命是整个律法的基础；典章是关乎人与人之间关系的处理，也可以说是人际关系的要求；条例就是人敬拜神的时候，所必须遵守的法则，</a:t>
            </a:r>
            <a:endParaRPr lang="en-US" altLang="zh-CN" sz="1800" dirty="0"/>
          </a:p>
          <a:p>
            <a:r>
              <a:rPr lang="zh-CN" altLang="en-US" sz="1800" dirty="0"/>
              <a:t>传律法的顺序却是：先典章，后律例</a:t>
            </a:r>
            <a:r>
              <a:rPr lang="zh-CN" altLang="en-US" sz="1800" dirty="0" smtClean="0"/>
              <a:t>。有会幕之后才有律例。</a:t>
            </a:r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/>
              <a:t>典章的顺序是：怎样去释放奴仆，处理杀人的问题。</a:t>
            </a:r>
            <a:endParaRPr lang="en-US" altLang="zh-CN" sz="1800" dirty="0"/>
          </a:p>
          <a:p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3929" indent="-343929">
              <a:buFont typeface="Arial" panose="020B0604020202020204" pitchFamily="34" charset="0"/>
              <a:buAutoNum type="arabicPeriod"/>
            </a:pPr>
            <a:r>
              <a:rPr lang="zh-CN" altLang="en-US" sz="1800" dirty="0" smtClean="0"/>
              <a:t>不要单单把律法读成道德准则，虽然它起到道德准则的作用。道德准则没有生死后果。比如说当孝敬父母。</a:t>
            </a:r>
          </a:p>
          <a:p>
            <a:pPr marL="343929" indent="-343929">
              <a:buFont typeface="Arial" panose="020B0604020202020204" pitchFamily="34" charset="0"/>
              <a:buAutoNum type="arabicPeriod"/>
            </a:pPr>
            <a:r>
              <a:rPr lang="zh-CN" altLang="en-US" sz="1800" dirty="0" smtClean="0"/>
              <a:t>不要单单律法读成法律，虽然它也常常起到法律的作用。法律是没有恩典的。</a:t>
            </a:r>
          </a:p>
          <a:p>
            <a:pPr marL="343929" indent="-343929">
              <a:buFont typeface="Arial" panose="020B0604020202020204" pitchFamily="34" charset="0"/>
              <a:buAutoNum type="arabicPeriod"/>
            </a:pPr>
            <a:r>
              <a:rPr lang="zh-CN" altLang="en-US" sz="1800" dirty="0" smtClean="0"/>
              <a:t>律法反映神的喜爱，神的心意。耶和华眼中看为正看为善的事。要把这批刚出埃及的奴隶变成“归我作祭司的国度，为圣洁的国民”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Rom 7:14 </a:t>
            </a:r>
            <a:r>
              <a:rPr lang="zh-CN" altLang="en-US" sz="1800" dirty="0" smtClean="0"/>
              <a:t>我们原晓得律法是属乎灵的，但我是属乎肉体的，是已经卖给罪了。属肉体的人读不懂律法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Gal 3:24 </a:t>
            </a:r>
            <a:r>
              <a:rPr lang="zh-CN" altLang="en-US" sz="1800" dirty="0" smtClean="0"/>
              <a:t>这样律法是我们训蒙的师傅，引我们到基督那里，使我们因信称义。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2Co 3:6 </a:t>
            </a:r>
            <a:r>
              <a:rPr lang="zh-CN" altLang="en-US" sz="1800" dirty="0" smtClean="0"/>
              <a:t>他叫我们能承当这新约的执事。不是凭着字句，乃是凭着精意。因为那字句是叫人死，精意是叫人活。（精意或作圣灵）。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Rom 7:14 </a:t>
            </a:r>
            <a:r>
              <a:rPr lang="zh-CN" altLang="en-US" sz="1800" dirty="0" smtClean="0"/>
              <a:t>我们原晓得律法是属乎灵的，但我是属乎肉体的，是已经卖给罪了。属肉体的人读不懂律法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Gal 3:24 </a:t>
            </a:r>
            <a:r>
              <a:rPr lang="zh-CN" altLang="en-US" sz="1800" dirty="0" smtClean="0"/>
              <a:t>这样律法是我们训蒙的师傅，引我们到基督那里，使我们因信称义。可以说如果你不懂神的律法，你看不透你自己，看不透罪的本质，很难对自己绝望。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2Co 3:6 </a:t>
            </a:r>
            <a:r>
              <a:rPr lang="zh-CN" altLang="en-US" sz="1800" dirty="0" smtClean="0"/>
              <a:t>他叫我们能承当这新约的执事。不是凭着字句，乃是凭着精意。因为那字句是叫人死，精意是叫人活。（精意或作圣灵）。如果只是遵守表明的字句，律法会让人死，只有按精意行律法，才有生命。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/>
              <a:t>典章的顺序是：怎样去释放奴仆，处理杀人的问题。</a:t>
            </a:r>
            <a:endParaRPr lang="en-US" altLang="zh-CN" sz="1800" dirty="0"/>
          </a:p>
          <a:p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圣经并不主张奴隶制，但也没有特别称许某种社会制度，因为地上的国度都带着残缺</a:t>
            </a:r>
            <a:endParaRPr lang="en-US" altLang="zh-CN" sz="1800" dirty="0" smtClean="0"/>
          </a:p>
          <a:p>
            <a:pPr marL="343929" indent="-343929">
              <a:buFont typeface="Arial" panose="020B0604020202020204" pitchFamily="34" charset="0"/>
              <a:buAutoNum type="arabicPeriod"/>
            </a:pPr>
            <a:r>
              <a:rPr lang="zh-CN" altLang="en-US" sz="1800" dirty="0" smtClean="0"/>
              <a:t>神</a:t>
            </a:r>
            <a:r>
              <a:rPr lang="zh-CN" altLang="en-US" sz="1800" dirty="0"/>
              <a:t>对选民的心意：不是永远为奴，第七年就是安息年</a:t>
            </a:r>
            <a:endParaRPr lang="en-US" altLang="zh-CN" sz="1800" dirty="0"/>
          </a:p>
          <a:p>
            <a:pPr marL="343929" indent="-343929">
              <a:buFont typeface="Arial" panose="020B0604020202020204" pitchFamily="34" charset="0"/>
              <a:buAutoNum type="arabicPeriod"/>
            </a:pPr>
            <a:r>
              <a:rPr lang="zh-CN" altLang="en-US" sz="1800" dirty="0" smtClean="0"/>
              <a:t>开始的时候是交易，接下来的却是恩典。恩</a:t>
            </a:r>
            <a:r>
              <a:rPr lang="zh-CN" altLang="en-US" sz="1800" dirty="0"/>
              <a:t>典的主人。当他离开这个赐恩的主人的时候，那恩典就要停止了。</a:t>
            </a:r>
            <a:endParaRPr lang="en-US" altLang="zh-CN" sz="1800" dirty="0"/>
          </a:p>
          <a:p>
            <a:pPr marL="343929" indent="-343929">
              <a:buFont typeface="Arial" panose="020B0604020202020204" pitchFamily="34" charset="0"/>
              <a:buAutoNum type="arabicPeriod"/>
            </a:pPr>
            <a:r>
              <a:rPr lang="zh-CN" altLang="en-US" sz="1800" dirty="0"/>
              <a:t>爱的奴仆</a:t>
            </a:r>
            <a:r>
              <a:rPr lang="zh-CN" altLang="en-US" sz="1800" dirty="0" smtClean="0"/>
              <a:t>。</a:t>
            </a:r>
            <a:endParaRPr lang="en-US" altLang="zh-CN" sz="1800" dirty="0" smtClean="0"/>
          </a:p>
          <a:p>
            <a:pPr marL="343929" indent="-343929">
              <a:buFont typeface="Arial" panose="020B0604020202020204" pitchFamily="34" charset="0"/>
              <a:buAutoNum type="arabicPeriod"/>
            </a:pPr>
            <a:r>
              <a:rPr lang="zh-CN" altLang="en-US" sz="1800" dirty="0" smtClean="0"/>
              <a:t>但是以色列人并没有真正遵守过这个律法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婢女不可像男仆那样出去，并不是说她不能出去，</a:t>
            </a:r>
            <a:r>
              <a:rPr lang="en-US" altLang="zh-CN" sz="1800" dirty="0" smtClean="0"/>
              <a:t>21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11</a:t>
            </a:r>
            <a:r>
              <a:rPr lang="zh-CN" altLang="en-US" sz="1800" dirty="0" smtClean="0"/>
              <a:t>提到“白白地出去”。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这一条律法说的是主人若是买婢女的话是就要以婚姻为目的，就是一个</a:t>
            </a:r>
            <a:r>
              <a:rPr lang="en-US" altLang="zh-CN" sz="1800" dirty="0" smtClean="0"/>
              <a:t>commitment</a:t>
            </a:r>
            <a:r>
              <a:rPr lang="zh-CN" altLang="en-US" sz="1800" dirty="0" smtClean="0"/>
              <a:t>。律法并没有禁戒多妻，因为人心硬，就像律法没有禁戒离婚一样，既然不禁戒，就用典章保护弱势群体。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就没有权柄卖给外邦人，无论任何情形都不能再买。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1Co 6:16 </a:t>
            </a:r>
            <a:r>
              <a:rPr lang="zh-CN" altLang="en-US" sz="1800" dirty="0" smtClean="0"/>
              <a:t>岂不知与娼妓联合的，便是与她成为一体吗？因为主说，二人要成为一体。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路德记中路德的例子。路德记 </a:t>
            </a:r>
            <a:r>
              <a:rPr lang="en-US" altLang="zh-CN" sz="1800" dirty="0" smtClean="0"/>
              <a:t>3:9</a:t>
            </a:r>
            <a:r>
              <a:rPr lang="zh-CN" altLang="en-US" sz="1800" dirty="0" smtClean="0"/>
              <a:t>他就说，你是谁。回答说，我是你的</a:t>
            </a:r>
            <a:r>
              <a:rPr lang="zh-CN" altLang="en-US" sz="1800" b="1" dirty="0" smtClean="0"/>
              <a:t>婢女</a:t>
            </a:r>
            <a:r>
              <a:rPr lang="zh-CN" altLang="en-US" sz="1800" dirty="0" smtClean="0"/>
              <a:t>路得。求你用你的衣襟遮盖我，因为你是我一个至近的亲属。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 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基督把教会用「重价买来」（林前六</a:t>
            </a:r>
            <a:r>
              <a:rPr lang="en-US" altLang="zh-CN" sz="1800" dirty="0" smtClean="0"/>
              <a:t>20</a:t>
            </a:r>
            <a:r>
              <a:rPr lang="zh-CN" altLang="en-US" sz="1800" dirty="0" smtClean="0"/>
              <a:t>），不是为了作奴仆，而是为了与祂联合，成为基督的「新妇，就是羔羊的妻」（启二十一</a:t>
            </a:r>
            <a:r>
              <a:rPr lang="en-US" altLang="zh-CN" sz="1800" dirty="0" smtClean="0"/>
              <a:t>9</a:t>
            </a:r>
            <a:r>
              <a:rPr lang="zh-CN" altLang="en-US" sz="1800" dirty="0" smtClean="0"/>
              <a:t>），完全地享用基督的所有。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Deu</a:t>
            </a:r>
            <a:r>
              <a:rPr lang="en-US" altLang="zh-CN" sz="1800" dirty="0" smtClean="0"/>
              <a:t> 15:12 </a:t>
            </a:r>
            <a:r>
              <a:rPr lang="zh-CN" altLang="en-US" sz="1800" dirty="0" smtClean="0"/>
              <a:t>你弟兄中，若有一个希伯来男人或希伯来女人被卖给你，服事你六年，到第七年就要任他自由出去。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Deu</a:t>
            </a:r>
            <a:r>
              <a:rPr lang="en-US" altLang="zh-CN" sz="1800" dirty="0" smtClean="0"/>
              <a:t> 15:13 </a:t>
            </a:r>
            <a:r>
              <a:rPr lang="zh-CN" altLang="en-US" sz="1800" dirty="0" smtClean="0"/>
              <a:t>你任他自由的时候，不可使他空手而去，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Deu</a:t>
            </a:r>
            <a:r>
              <a:rPr lang="en-US" altLang="zh-CN" sz="1800" dirty="0" smtClean="0"/>
              <a:t> 15:14 </a:t>
            </a:r>
            <a:r>
              <a:rPr lang="zh-CN" altLang="en-US" sz="1800" dirty="0" smtClean="0"/>
              <a:t>要从你羊群，禾场，酒榨之中多多地给他。耶和华你的神怎样赐福与你，你也要照样给他。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Deu</a:t>
            </a:r>
            <a:r>
              <a:rPr lang="en-US" altLang="zh-CN" sz="1800" dirty="0" smtClean="0"/>
              <a:t> 15:15 </a:t>
            </a:r>
            <a:r>
              <a:rPr lang="zh-CN" altLang="en-US" sz="1800" dirty="0" smtClean="0"/>
              <a:t>要记念你在埃及地作过奴仆，耶和华你的神将你救赎。因此，我今日吩咐你这件事。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Deu</a:t>
            </a:r>
            <a:r>
              <a:rPr lang="en-US" altLang="zh-CN" sz="1800" dirty="0" smtClean="0"/>
              <a:t> 15:16 </a:t>
            </a:r>
            <a:r>
              <a:rPr lang="zh-CN" altLang="en-US" sz="1800" dirty="0" smtClean="0"/>
              <a:t>他若对你说，我不愿意离开你，是因他爱你和你的家，且因在你那里很好，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Deu</a:t>
            </a:r>
            <a:r>
              <a:rPr lang="en-US" altLang="zh-CN" sz="1800" dirty="0" smtClean="0"/>
              <a:t> 15:17 </a:t>
            </a:r>
            <a:r>
              <a:rPr lang="zh-CN" altLang="en-US" sz="1800" dirty="0" smtClean="0"/>
              <a:t>你就要拿锥子将他的耳朵在门上刺透，他便永为你的奴仆了。你待婢女也要这样。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Deu</a:t>
            </a:r>
            <a:r>
              <a:rPr lang="en-US" altLang="zh-CN" sz="1800" dirty="0" smtClean="0"/>
              <a:t> 15:18 </a:t>
            </a:r>
            <a:r>
              <a:rPr lang="zh-CN" altLang="en-US" sz="1800" dirty="0" smtClean="0"/>
              <a:t>你任他自由的时候，不可以为难事，因他服事你六年，较比雇工的工价多加一倍了。耶和华你的神就必在你所作的一切事上赐福与你。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/>
              <a:t>典章的顺序是：怎样去释放奴仆，处理杀人的问题。</a:t>
            </a:r>
            <a:endParaRPr lang="en-US" altLang="zh-CN" sz="1800" dirty="0"/>
          </a:p>
          <a:p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1800" dirty="0" smtClean="0"/>
              <a:t>20:12 </a:t>
            </a:r>
            <a:r>
              <a:rPr lang="zh-TW" altLang="en-US" sz="1800" dirty="0" smtClean="0"/>
              <a:t>当孝敬父母</a:t>
            </a:r>
            <a:endParaRPr lang="en-US" altLang="zh-CN" sz="1800" dirty="0" smtClean="0"/>
          </a:p>
          <a:p>
            <a:pPr marL="0" indent="0">
              <a:buNone/>
            </a:pPr>
            <a:r>
              <a:rPr lang="en-US" altLang="zh-CN" sz="1800" dirty="0" smtClean="0"/>
              <a:t>20:13 </a:t>
            </a:r>
            <a:r>
              <a:rPr lang="zh-CN" altLang="en-US" sz="1800" dirty="0" smtClean="0"/>
              <a:t>不可杀人。</a:t>
            </a:r>
          </a:p>
          <a:p>
            <a:pPr marL="0" indent="0">
              <a:buNone/>
            </a:pPr>
            <a:r>
              <a:rPr lang="en-US" altLang="zh-CN" sz="1800" dirty="0" smtClean="0"/>
              <a:t>20:15 </a:t>
            </a:r>
            <a:r>
              <a:rPr lang="zh-CN" altLang="en-US" sz="1800" dirty="0" smtClean="0"/>
              <a:t>不可偷盗</a:t>
            </a:r>
            <a:endParaRPr lang="en-US" altLang="zh-CN" sz="1800" dirty="0" smtClean="0"/>
          </a:p>
          <a:p>
            <a:pPr marL="0" indent="0">
              <a:buNone/>
            </a:pPr>
            <a:endParaRPr lang="en-US" altLang="zh-CN" sz="1800" dirty="0" smtClean="0"/>
          </a:p>
          <a:p>
            <a:pPr marL="342900" indent="-342900">
              <a:buAutoNum type="arabicPeriod"/>
            </a:pPr>
            <a:r>
              <a:rPr lang="zh-CN" altLang="en-US" sz="1800" dirty="0" smtClean="0"/>
              <a:t>谋杀类</a:t>
            </a:r>
            <a:endParaRPr lang="en-US" altLang="zh-CN" sz="1800" dirty="0" smtClean="0"/>
          </a:p>
          <a:p>
            <a:pPr marL="342900" indent="-342900">
              <a:buAutoNum type="arabicPeriod"/>
            </a:pPr>
            <a:r>
              <a:rPr lang="zh-CN" altLang="en-US" sz="1800" dirty="0" smtClean="0"/>
              <a:t>非谋杀类</a:t>
            </a:r>
            <a:endParaRPr lang="en-US" altLang="zh-CN" sz="1800" dirty="0" smtClean="0"/>
          </a:p>
          <a:p>
            <a:pPr marL="0" indent="0">
              <a:buNone/>
            </a:pPr>
            <a:endParaRPr lang="en-US" altLang="zh-CN" sz="1800" dirty="0" smtClean="0"/>
          </a:p>
          <a:p>
            <a:pPr marL="0" indent="0">
              <a:buNone/>
            </a:pPr>
            <a:r>
              <a:rPr lang="en-US" altLang="zh-CN" sz="1800" dirty="0" smtClean="0"/>
              <a:t>2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16</a:t>
            </a:r>
            <a:r>
              <a:rPr lang="zh-CN" altLang="en-US" sz="1800" dirty="0" smtClean="0"/>
              <a:t>奴隶贩子，将一个自由人变成奴隶在神的眼里是死罪。“</a:t>
            </a:r>
            <a:r>
              <a:rPr lang="zh-TW" altLang="en-US" sz="1800" dirty="0" smtClean="0"/>
              <a:t>拐带</a:t>
            </a:r>
            <a:r>
              <a:rPr lang="zh-CN" altLang="en-US" sz="1800" dirty="0" smtClean="0"/>
              <a:t>”</a:t>
            </a:r>
            <a:r>
              <a:rPr lang="zh-TW" altLang="en-US" sz="1800" dirty="0" smtClean="0"/>
              <a:t>人口</a:t>
            </a:r>
            <a:r>
              <a:rPr lang="zh-CN" altLang="en-US" sz="1800" dirty="0" smtClean="0"/>
              <a:t>，与不可偷盗的“偷盗”同一个字。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sz="1800" dirty="0" smtClean="0"/>
              <a:t>在这里我们不大清楚是什么一回事，但是等到我们读约书亚记的时候，我们便很清楚的看见神给以色列人设立逃城，这一些逃城就是给那些不是故意杀人的，可以得到庇护</a:t>
            </a:r>
            <a:endParaRPr lang="en-US" altLang="zh-CN" sz="1800" dirty="0" smtClean="0"/>
          </a:p>
          <a:p>
            <a:pPr marL="0" indent="0">
              <a:buNone/>
            </a:pPr>
            <a:r>
              <a:rPr lang="en-US" altLang="zh-CN" sz="1800" dirty="0" smtClean="0"/>
              <a:t>Exo 21:14 </a:t>
            </a:r>
            <a:r>
              <a:rPr lang="zh-CN" altLang="en-US" sz="1800" dirty="0" smtClean="0"/>
              <a:t>人若任意用诡计杀了他的邻舍，就是逃到我的坛那里，也当捉去把他治死。</a:t>
            </a:r>
            <a:endParaRPr lang="en-US" altLang="zh-CN" sz="1800" dirty="0" smtClean="0"/>
          </a:p>
          <a:p>
            <a:pPr marL="0" indent="0">
              <a:buNone/>
            </a:pPr>
            <a:r>
              <a:rPr lang="zh-CN" altLang="en-US" sz="1800" dirty="0" smtClean="0"/>
              <a:t>以西结书 </a:t>
            </a:r>
            <a:r>
              <a:rPr lang="en-US" altLang="zh-CN" sz="1800" dirty="0" smtClean="0"/>
              <a:t>18:23 </a:t>
            </a:r>
            <a:r>
              <a:rPr lang="zh-CN" altLang="en-US" sz="1800" dirty="0" smtClean="0"/>
              <a:t>主耶和华说，</a:t>
            </a:r>
            <a:r>
              <a:rPr lang="zh-CN" altLang="en-US" sz="1800" b="1" dirty="0" smtClean="0"/>
              <a:t>恶人死亡，岂是我喜悦的吗</a:t>
            </a:r>
            <a:r>
              <a:rPr lang="zh-CN" altLang="en-US" sz="1800" dirty="0" smtClean="0"/>
              <a:t>？不是喜悦他回头离开所行的道存活吗？</a:t>
            </a:r>
            <a:endParaRPr lang="en-US" altLang="zh-CN" sz="1800" dirty="0" smtClean="0"/>
          </a:p>
          <a:p>
            <a:pPr marL="0" indent="0">
              <a:buNone/>
            </a:pPr>
            <a:r>
              <a:rPr lang="zh-CN" altLang="en-US" sz="1800" dirty="0" smtClean="0"/>
              <a:t>以西结书</a:t>
            </a:r>
            <a:r>
              <a:rPr lang="en-US" altLang="zh-CN" sz="1800" dirty="0" smtClean="0"/>
              <a:t> 33:11 </a:t>
            </a:r>
            <a:r>
              <a:rPr lang="zh-CN" altLang="en-US" sz="1800" dirty="0" smtClean="0"/>
              <a:t>你对他们说，主耶和华说，我指着我的永生起誓，</a:t>
            </a:r>
            <a:r>
              <a:rPr lang="zh-CN" altLang="en-US" sz="1800" b="1" dirty="0" smtClean="0"/>
              <a:t>我断不喜悦恶人死亡</a:t>
            </a:r>
            <a:r>
              <a:rPr lang="zh-CN" altLang="en-US" sz="1800" dirty="0" smtClean="0"/>
              <a:t>，</a:t>
            </a:r>
            <a:r>
              <a:rPr lang="zh-CN" altLang="en-US" sz="1800" b="1" dirty="0" smtClean="0"/>
              <a:t>惟喜悦恶人转离所行的道而活</a:t>
            </a:r>
            <a:r>
              <a:rPr lang="zh-CN" altLang="en-US" sz="1800" dirty="0" smtClean="0"/>
              <a:t>。以色列家阿，你们转回，转回吧。离开恶道，何必死亡呢？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1800" dirty="0" smtClean="0"/>
              <a:t>21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18</a:t>
            </a:r>
            <a:r>
              <a:rPr lang="zh-CN" altLang="en-US" sz="1800" dirty="0" smtClean="0"/>
              <a:t>没有预谋的因素</a:t>
            </a:r>
            <a:endParaRPr lang="en-US" altLang="zh-CN" sz="1800" dirty="0" smtClean="0"/>
          </a:p>
          <a:p>
            <a:pPr marL="0" indent="0">
              <a:buNone/>
            </a:pPr>
            <a:r>
              <a:rPr lang="en-US" altLang="zh-CN" sz="1800" dirty="0" smtClean="0"/>
              <a:t>20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20-21</a:t>
            </a:r>
            <a:r>
              <a:rPr lang="zh-CN" altLang="en-US" sz="1800" dirty="0" smtClean="0"/>
              <a:t>指主人管教仆人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 smtClean="0"/>
              <a:t>生命的开始是在什么时候？</a:t>
            </a:r>
            <a:endParaRPr lang="zh-CN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800" dirty="0"/>
              <a:t>21:23 </a:t>
            </a:r>
            <a:r>
              <a:rPr lang="zh-CN" altLang="en-US" sz="1800" dirty="0"/>
              <a:t>若有别害，就要以命偿命，</a:t>
            </a:r>
            <a:endParaRPr lang="en-US" altLang="zh-CN" sz="1800" dirty="0"/>
          </a:p>
          <a:p>
            <a:r>
              <a:rPr lang="en-US" altLang="zh-CN" sz="1800" dirty="0"/>
              <a:t>Simply this. If two fighting men injure a pregnant woman, causing her to give premature birth and no harm follows to either mother or child, a fine will be levied as a penalty for such carelessness.</a:t>
            </a:r>
          </a:p>
          <a:p>
            <a:r>
              <a:rPr lang="en-US" altLang="zh-CN" sz="1800" dirty="0"/>
              <a:t>However, if any harm followed to mother or babe, justice was to be meted out commensurate with degree of damage. Both the mother and unborn child had equal protection under the law.</a:t>
            </a:r>
            <a:endParaRPr lang="zh-CN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800" dirty="0"/>
              <a:t>21:23 </a:t>
            </a:r>
            <a:r>
              <a:rPr lang="zh-CN" altLang="en-US" sz="1800" dirty="0"/>
              <a:t>若有别害，就要以命偿命，</a:t>
            </a:r>
            <a:endParaRPr lang="en-US" altLang="zh-CN" sz="1800" dirty="0"/>
          </a:p>
          <a:p>
            <a:r>
              <a:rPr lang="zh-CN" altLang="en-US" sz="1800" dirty="0" smtClean="0"/>
              <a:t>以牙还牙的报复法 </a:t>
            </a:r>
            <a:r>
              <a:rPr lang="en-US" altLang="zh-CN" sz="1800" dirty="0" err="1" smtClean="0"/>
              <a:t>Talion</a:t>
            </a:r>
            <a:r>
              <a:rPr lang="en-US" altLang="zh-CN" sz="1800" dirty="0" smtClean="0"/>
              <a:t> Law </a:t>
            </a:r>
            <a:r>
              <a:rPr lang="zh-CN" altLang="en-US" sz="1800" dirty="0" smtClean="0"/>
              <a:t>公平</a:t>
            </a:r>
            <a:endParaRPr lang="zh-CN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 smtClean="0"/>
              <a:t>以牙还牙的原则的运用</a:t>
            </a:r>
            <a:endParaRPr lang="zh-CN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 smtClean="0"/>
              <a:t>动物伤害人的情形，主要是牛。放到现在就是车</a:t>
            </a:r>
            <a:endParaRPr lang="en-US" altLang="zh-CN" sz="1800" dirty="0" smtClean="0"/>
          </a:p>
          <a:p>
            <a:r>
              <a:rPr lang="zh-CN" altLang="en-US" sz="1800" dirty="0" smtClean="0"/>
              <a:t>牲畜的主人要对牲畜的行为后果负责</a:t>
            </a:r>
            <a:endParaRPr lang="zh-CN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 smtClean="0"/>
              <a:t>提到好几件事情。</a:t>
            </a:r>
            <a:endParaRPr lang="en-US" altLang="zh-CN" sz="1800" dirty="0" smtClean="0"/>
          </a:p>
          <a:p>
            <a:r>
              <a:rPr lang="zh-CN" altLang="en-US" sz="1800" dirty="0" smtClean="0"/>
              <a:t>第一是提到偷东西，</a:t>
            </a:r>
            <a:endParaRPr lang="en-US" altLang="zh-CN" sz="1800" dirty="0" smtClean="0"/>
          </a:p>
          <a:p>
            <a:r>
              <a:rPr lang="zh-CN" altLang="en-US" sz="1800" dirty="0" smtClean="0"/>
              <a:t>第二是提到任凭自己的牲畜去践踏别人的农作物，</a:t>
            </a:r>
            <a:endParaRPr lang="en-US" altLang="zh-CN" sz="1800" dirty="0" smtClean="0"/>
          </a:p>
          <a:p>
            <a:r>
              <a:rPr lang="zh-CN" altLang="en-US" sz="1800" dirty="0" smtClean="0"/>
              <a:t>第三是提到人若点火烧荆棘的时候，不小心以致将别人的禾捆或是田园烧掉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 smtClean="0"/>
              <a:t>以色列人没有监狱系统。民事案件。</a:t>
            </a:r>
            <a:endParaRPr lang="en-US" altLang="zh-CN" sz="1800" dirty="0" smtClean="0"/>
          </a:p>
          <a:p>
            <a:r>
              <a:rPr lang="zh-CN" altLang="en-US" sz="1800" dirty="0" smtClean="0"/>
              <a:t>提到好几件事情。</a:t>
            </a:r>
            <a:endParaRPr lang="en-US" altLang="zh-CN" sz="1800" dirty="0" smtClean="0"/>
          </a:p>
          <a:p>
            <a:r>
              <a:rPr lang="zh-CN" altLang="en-US" sz="1800" dirty="0" smtClean="0"/>
              <a:t>第一是提到偷东西，</a:t>
            </a:r>
            <a:endParaRPr lang="en-US" altLang="zh-CN" sz="1800" dirty="0" smtClean="0"/>
          </a:p>
          <a:p>
            <a:r>
              <a:rPr lang="zh-CN" altLang="en-US" sz="1800" dirty="0" smtClean="0"/>
              <a:t>第二是提到任凭自己的牲畜去践踏别人的农作物，</a:t>
            </a:r>
            <a:endParaRPr lang="en-US" altLang="zh-CN" sz="1800" dirty="0" smtClean="0"/>
          </a:p>
          <a:p>
            <a:r>
              <a:rPr lang="zh-CN" altLang="en-US" sz="1800" dirty="0" smtClean="0"/>
              <a:t>第三是提到人若点火烧荆棘的时候，不小心以致将别人的禾捆或是田园烧掉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 smtClean="0"/>
              <a:t>提到好几件事情。</a:t>
            </a:r>
            <a:endParaRPr lang="en-US" altLang="zh-CN" sz="1800" dirty="0" smtClean="0"/>
          </a:p>
          <a:p>
            <a:r>
              <a:rPr lang="zh-CN" altLang="en-US" sz="1800" dirty="0" smtClean="0"/>
              <a:t>看守丢了</a:t>
            </a:r>
            <a:endParaRPr lang="en-US" altLang="zh-CN" sz="1800" dirty="0" smtClean="0"/>
          </a:p>
          <a:p>
            <a:r>
              <a:rPr lang="zh-CN" altLang="en-US" sz="1800" dirty="0" smtClean="0"/>
              <a:t>财产争执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 smtClean="0"/>
              <a:t>借的，雇的</a:t>
            </a:r>
            <a:endParaRPr lang="en-US" altLang="zh-CN" sz="1800" dirty="0" smtClean="0"/>
          </a:p>
          <a:p>
            <a:r>
              <a:rPr lang="zh-CN" altLang="en-US" sz="1800" dirty="0" smtClean="0"/>
              <a:t>出现最多的词，陪还，或是不必陪还</a:t>
            </a:r>
            <a:endParaRPr lang="en-US" altLang="zh-CN" sz="1800" dirty="0" smtClean="0"/>
          </a:p>
          <a:p>
            <a:r>
              <a:rPr lang="zh-CN" altLang="en-US" sz="1800" dirty="0" smtClean="0"/>
              <a:t>原则：</a:t>
            </a:r>
            <a:endParaRPr lang="en-US" altLang="zh-CN" sz="1800" dirty="0" smtClean="0"/>
          </a:p>
          <a:p>
            <a:r>
              <a:rPr lang="zh-CN" altLang="en-US" sz="1800" dirty="0" smtClean="0"/>
              <a:t>如果一个人使别人的财产受到损失，无论是有心（偷窃），无心（没看好，失职），或者跳过了交聘礼的过程，就需要赔偿第二方的损失。</a:t>
            </a:r>
            <a:endParaRPr lang="en-US" altLang="zh-CN" sz="1800" dirty="0" smtClean="0"/>
          </a:p>
          <a:p>
            <a:r>
              <a:rPr lang="zh-CN" altLang="en-US" sz="1800" dirty="0" smtClean="0"/>
              <a:t>越是有心（约恶劣的），就赔的越多。</a:t>
            </a:r>
            <a:endParaRPr lang="en-US" altLang="zh-CN" sz="1800" dirty="0" smtClean="0"/>
          </a:p>
          <a:p>
            <a:r>
              <a:rPr lang="zh-CN" altLang="en-US" sz="1800" dirty="0" smtClean="0"/>
              <a:t>以色列人没有监狱系统。</a:t>
            </a:r>
            <a:endParaRPr lang="en-US" altLang="zh-CN" sz="1800" dirty="0" smtClean="0"/>
          </a:p>
          <a:p>
            <a:r>
              <a:rPr lang="zh-CN" altLang="en-US" sz="1800" dirty="0" smtClean="0"/>
              <a:t>在这之前都是</a:t>
            </a:r>
            <a:r>
              <a:rPr lang="zh-TW" altLang="en-US" sz="1800" dirty="0" smtClean="0"/>
              <a:t>決疑法律</a:t>
            </a:r>
            <a:r>
              <a:rPr lang="en-US" altLang="zh-TW" sz="1800" dirty="0" smtClean="0"/>
              <a:t>(</a:t>
            </a:r>
            <a:r>
              <a:rPr lang="en-US" altLang="zh-CN" sz="1800" dirty="0" smtClean="0"/>
              <a:t>casuistic law)</a:t>
            </a:r>
            <a:r>
              <a:rPr lang="zh-CN" altLang="en-US" sz="1800" dirty="0" smtClean="0"/>
              <a:t>，</a:t>
            </a:r>
            <a:r>
              <a:rPr lang="zh-TW" altLang="en-US" sz="1800" dirty="0" smtClean="0"/>
              <a:t>屬於個案法</a:t>
            </a:r>
            <a:r>
              <a:rPr lang="zh-CN" altLang="en-US" sz="1800" dirty="0" smtClean="0"/>
              <a:t>。</a:t>
            </a:r>
            <a:endParaRPr lang="en-US" altLang="zh-CN" sz="1800" dirty="0" smtClean="0"/>
          </a:p>
          <a:p>
            <a:r>
              <a:rPr lang="zh-CN" altLang="en-US" sz="1800" dirty="0" smtClean="0"/>
              <a:t>在这之后是</a:t>
            </a:r>
            <a:r>
              <a:rPr lang="zh-TW" altLang="en-US" sz="1800" dirty="0" smtClean="0"/>
              <a:t>明文法律</a:t>
            </a:r>
            <a:r>
              <a:rPr lang="en-US" altLang="zh-TW" sz="1800" dirty="0" smtClean="0"/>
              <a:t>(</a:t>
            </a:r>
            <a:r>
              <a:rPr lang="en-US" altLang="zh-CN" sz="1800" dirty="0" smtClean="0"/>
              <a:t>apodictic law)</a:t>
            </a:r>
            <a:r>
              <a:rPr lang="zh-CN" altLang="en-US" sz="1800" dirty="0" smtClean="0"/>
              <a:t>，</a:t>
            </a:r>
            <a:r>
              <a:rPr lang="zh-TW" altLang="en-US" sz="1800" dirty="0" smtClean="0"/>
              <a:t>亦是直接的命令，常以「你不可」這樣的字眼開首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 smtClean="0"/>
              <a:t>在这之前都是決疑法律</a:t>
            </a:r>
            <a:r>
              <a:rPr lang="en-US" altLang="zh-CN" sz="1800" dirty="0" smtClean="0"/>
              <a:t>(casuistic law)</a:t>
            </a:r>
            <a:r>
              <a:rPr lang="zh-CN" altLang="en-US" sz="1800" dirty="0" smtClean="0"/>
              <a:t>，屬於個案法。</a:t>
            </a:r>
          </a:p>
          <a:p>
            <a:r>
              <a:rPr lang="zh-CN" altLang="en-US" sz="1800" dirty="0" smtClean="0"/>
              <a:t>在这之后是明文法律</a:t>
            </a:r>
            <a:r>
              <a:rPr lang="en-US" altLang="zh-CN" sz="1800" dirty="0" smtClean="0"/>
              <a:t>(apodictic law)</a:t>
            </a:r>
            <a:r>
              <a:rPr lang="zh-CN" altLang="en-US" sz="1800" dirty="0" smtClean="0"/>
              <a:t>，亦是直接的命令，常以「你不可」這樣的字眼開首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 smtClean="0"/>
              <a:t>在这之前都是決疑法律</a:t>
            </a:r>
            <a:r>
              <a:rPr lang="en-US" altLang="zh-CN" sz="1800" dirty="0" smtClean="0"/>
              <a:t>(casuistic law)</a:t>
            </a:r>
            <a:r>
              <a:rPr lang="zh-CN" altLang="en-US" sz="1800" dirty="0" smtClean="0"/>
              <a:t>，屬於個案法。</a:t>
            </a:r>
          </a:p>
          <a:p>
            <a:r>
              <a:rPr lang="zh-CN" altLang="en-US" sz="1800" dirty="0" smtClean="0"/>
              <a:t>在这之后是明文法律</a:t>
            </a:r>
            <a:r>
              <a:rPr lang="en-US" altLang="zh-CN" sz="1800" dirty="0" smtClean="0"/>
              <a:t>(apodictic law)</a:t>
            </a:r>
            <a:r>
              <a:rPr lang="zh-CN" altLang="en-US" sz="1800" dirty="0" smtClean="0"/>
              <a:t>，亦是直接的命令，常以「你不可」這樣的字眼開首</a:t>
            </a:r>
            <a:endParaRPr lang="en-US" altLang="zh-CN" sz="1800" dirty="0" smtClean="0"/>
          </a:p>
          <a:p>
            <a:r>
              <a:rPr lang="zh-CN" altLang="en-US" sz="1800" dirty="0" smtClean="0"/>
              <a:t>迦南人的行为</a:t>
            </a:r>
            <a:endParaRPr lang="en-US" altLang="zh-CN" sz="1800" dirty="0" smtClean="0"/>
          </a:p>
          <a:p>
            <a:r>
              <a:rPr lang="zh-CN" altLang="en-US" sz="1800" dirty="0" smtClean="0"/>
              <a:t>中世纪的</a:t>
            </a:r>
            <a:r>
              <a:rPr lang="en-US" altLang="zh-CN" sz="1800" dirty="0" smtClean="0"/>
              <a:t>Witch-hunt</a:t>
            </a:r>
            <a:r>
              <a:rPr lang="zh-CN" altLang="en-US" sz="1800" dirty="0" smtClean="0"/>
              <a:t>。人治社会无法处理这些问题。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 smtClean="0"/>
              <a:t>神的怜悯与看顾，神</a:t>
            </a:r>
            <a:r>
              <a:rPr lang="zh-CN" altLang="en-US" sz="1800" dirty="0"/>
              <a:t>是孤儿寡妇的</a:t>
            </a:r>
            <a:r>
              <a:rPr lang="zh-CN" altLang="en-US" sz="1800" dirty="0" smtClean="0"/>
              <a:t>神</a:t>
            </a:r>
            <a:endParaRPr lang="en-US" altLang="zh-CN" sz="1800" dirty="0" smtClean="0"/>
          </a:p>
          <a:p>
            <a:r>
              <a:rPr lang="zh-CN" altLang="en-US" sz="1800" dirty="0" smtClean="0"/>
              <a:t>律法的诅咒</a:t>
            </a:r>
            <a:endParaRPr lang="zh-CN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 smtClean="0"/>
              <a:t>司法公正，社会正常或败坏的指标。</a:t>
            </a:r>
            <a:endParaRPr lang="en-US" altLang="zh-CN" sz="1800" dirty="0" smtClean="0"/>
          </a:p>
          <a:p>
            <a:r>
              <a:rPr lang="zh-CN" altLang="en-US" sz="1800" dirty="0" smtClean="0"/>
              <a:t>一个正直的人不做假见证，也是一个爱邻舍的人，包括与你有仇恨你人的人。</a:t>
            </a:r>
            <a:endParaRPr lang="zh-CN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 smtClean="0"/>
              <a:t>在这之前都是決疑法律</a:t>
            </a:r>
            <a:r>
              <a:rPr lang="en-US" altLang="zh-CN" sz="1800" dirty="0" smtClean="0"/>
              <a:t>(casuistic law)</a:t>
            </a:r>
            <a:r>
              <a:rPr lang="zh-CN" altLang="en-US" sz="1800" dirty="0" smtClean="0"/>
              <a:t>，屬於個案法。</a:t>
            </a:r>
          </a:p>
          <a:p>
            <a:r>
              <a:rPr lang="zh-CN" altLang="en-US" sz="1800" dirty="0" smtClean="0"/>
              <a:t>在这之后是明文法律</a:t>
            </a:r>
            <a:r>
              <a:rPr lang="en-US" altLang="zh-CN" sz="1800" dirty="0" smtClean="0"/>
              <a:t>(apodictic law)</a:t>
            </a:r>
            <a:r>
              <a:rPr lang="zh-CN" altLang="en-US" sz="1800" dirty="0" smtClean="0"/>
              <a:t>，亦是直接的命令，常以「你不可」這樣的字眼開首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 smtClean="0"/>
              <a:t>司法公正，社会正常或败坏的指标。</a:t>
            </a:r>
            <a:endParaRPr lang="en-US" altLang="zh-CN" sz="1800" dirty="0" smtClean="0"/>
          </a:p>
          <a:p>
            <a:r>
              <a:rPr lang="zh-CN" altLang="en-US" sz="1800" dirty="0" smtClean="0"/>
              <a:t>一个正直的人不做假见证，也是一个爱邻舍的人，包括与你有仇恨你人的人。</a:t>
            </a:r>
            <a:endParaRPr lang="zh-CN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800" dirty="0"/>
              <a:t>A. </a:t>
            </a:r>
            <a:r>
              <a:rPr lang="zh-TW" altLang="en-US" sz="1800" dirty="0"/>
              <a:t>不要效法當時異教的風俗</a:t>
            </a:r>
          </a:p>
          <a:p>
            <a:r>
              <a:rPr lang="zh-TW" altLang="en-US" sz="1800" dirty="0"/>
              <a:t>「山羊羔母奶煮山羊羔」（申十四</a:t>
            </a:r>
            <a:r>
              <a:rPr lang="en-US" altLang="zh-TW" sz="1800" dirty="0"/>
              <a:t>21</a:t>
            </a:r>
            <a:r>
              <a:rPr lang="zh-TW" altLang="en-US" sz="1800" dirty="0"/>
              <a:t>下）相信是當時的一種敬拜假神的儀式，異教徒要藉著用母奶煮羊羔，獻祭給他們認為是主宰生殖的神明，使田地可以肥沃。</a:t>
            </a:r>
          </a:p>
          <a:p>
            <a:r>
              <a:rPr lang="zh-TW" altLang="en-US" sz="1800" dirty="0"/>
              <a:t>神特別禁止以色列人這樣行，因為他們是「歸耶和華　神為聖潔的民」（申十四</a:t>
            </a:r>
            <a:r>
              <a:rPr lang="en-US" altLang="zh-TW" sz="1800" dirty="0"/>
              <a:t>21</a:t>
            </a:r>
            <a:r>
              <a:rPr lang="zh-TW" altLang="en-US" sz="1800" dirty="0"/>
              <a:t>上），他們必須從異教徒中分別出來，與別人不一樣。</a:t>
            </a:r>
          </a:p>
          <a:p>
            <a:r>
              <a:rPr lang="en-US" altLang="zh-TW" sz="1800" dirty="0"/>
              <a:t>B. </a:t>
            </a:r>
            <a:r>
              <a:rPr lang="zh-TW" altLang="en-US" sz="1800" dirty="0"/>
              <a:t>強調要用仁慈的法則行事</a:t>
            </a:r>
          </a:p>
          <a:p>
            <a:r>
              <a:rPr lang="zh-TW" altLang="en-US" sz="1800" dirty="0"/>
              <a:t>用「山羊羔母奶煮山羊羔」給人一種殘忍的感受。神要求以色列人行事為人要持守仁慈的法則，連對待小動物亦不例外。較明顯的例證可見於利未記二十二章</a:t>
            </a:r>
            <a:r>
              <a:rPr lang="en-US" altLang="zh-TW" sz="1800" dirty="0"/>
              <a:t>27-28</a:t>
            </a:r>
            <a:r>
              <a:rPr lang="zh-TW" altLang="en-US" sz="1800" dirty="0"/>
              <a:t>節：「才生的公牛，或是綿羊，或是山羊，七天當跟著母；從第八天以後，可以當供物蒙悅納，作為耶和華的火祭。無論是母牛是母羊，不可同日宰母和子。」是憐憫心腸的表彰。</a:t>
            </a:r>
            <a:endParaRPr lang="zh-CN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/>
              <a:t>我是那一位曾将你从埃及地为奴之家领出来的神</a:t>
            </a:r>
            <a:endParaRPr lang="en-US" altLang="zh-CN" sz="1800" dirty="0"/>
          </a:p>
          <a:p>
            <a:r>
              <a:rPr lang="zh-CN" altLang="en-US" sz="1800" b="1" dirty="0"/>
              <a:t>你唯一的神</a:t>
            </a:r>
            <a:r>
              <a:rPr lang="zh-CN" altLang="en-US" sz="1800" dirty="0"/>
              <a:t>，你的选择，却又是神的命令</a:t>
            </a:r>
            <a:endParaRPr lang="en-US" altLang="zh-CN" sz="1800" dirty="0"/>
          </a:p>
          <a:p>
            <a:r>
              <a:rPr lang="en-US" altLang="zh-CN" sz="1800" dirty="0" err="1"/>
              <a:t>Psm</a:t>
            </a:r>
            <a:r>
              <a:rPr lang="en-US" altLang="zh-CN" sz="1800" dirty="0"/>
              <a:t> 73:25 </a:t>
            </a:r>
            <a:r>
              <a:rPr lang="zh-CN" altLang="en-US" sz="1800" dirty="0"/>
              <a:t>除你以外，在天上我有谁呢？除你以外，在地上我也没有所爱慕的。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/>
              <a:t>什么是妄称耶和华的名？起誓</a:t>
            </a:r>
            <a:endParaRPr lang="en-US" altLang="zh-CN" sz="1800" dirty="0"/>
          </a:p>
          <a:p>
            <a:r>
              <a:rPr lang="zh-CN" altLang="en-US" sz="1800" dirty="0"/>
              <a:t>什么是耶和华的名？耶和华名就是耶和华自己</a:t>
            </a:r>
            <a:endParaRPr lang="en-US" altLang="zh-CN" sz="1800" dirty="0"/>
          </a:p>
          <a:p>
            <a:r>
              <a:rPr lang="zh-CN" altLang="en-US" sz="1800" dirty="0"/>
              <a:t>有什么后果？不以他为无罪：神肯定会追讨。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zh-CN" altLang="en-US" sz="1800" dirty="0"/>
              <a:t>敬畏神。</a:t>
            </a:r>
            <a:endParaRPr lang="en-US" altLang="zh-CN" sz="1800" dirty="0"/>
          </a:p>
          <a:p>
            <a:pPr marL="343929" indent="-343929">
              <a:buFont typeface="Arial" panose="020B0604020202020204" pitchFamily="34" charset="0"/>
              <a:buAutoNum type="arabicPeriod"/>
            </a:pPr>
            <a:r>
              <a:rPr lang="zh-CN" altLang="en-US" sz="1800" dirty="0"/>
              <a:t>向神没有敬畏的心，比如口头禅。可能是无意的</a:t>
            </a:r>
            <a:endParaRPr lang="en-US" altLang="zh-CN" sz="1800" dirty="0"/>
          </a:p>
          <a:p>
            <a:pPr marL="343929" indent="-343929">
              <a:buFont typeface="Arial" panose="020B0604020202020204" pitchFamily="34" charset="0"/>
              <a:buAutoNum type="arabicPeriod"/>
            </a:pPr>
            <a:r>
              <a:rPr lang="zh-CN" altLang="en-US" sz="1800" dirty="0"/>
              <a:t>假先知。有意的。耶利米书</a:t>
            </a:r>
            <a:r>
              <a:rPr lang="en-US" altLang="zh-CN" sz="1800" dirty="0"/>
              <a:t>27-27</a:t>
            </a:r>
            <a:r>
              <a:rPr lang="zh-CN" altLang="en-US" sz="1800" dirty="0"/>
              <a:t>，先知哈拿尼雅，万军之耶和华以色列的神如此说，我已经折断巴比伦王的轭。你今年必死。</a:t>
            </a:r>
            <a:endParaRPr lang="en-US" altLang="zh-CN" sz="1800" dirty="0"/>
          </a:p>
          <a:p>
            <a:pPr marL="343929" indent="-343929">
              <a:buFont typeface="Arial" panose="020B0604020202020204" pitchFamily="34" charset="0"/>
              <a:buAutoNum type="arabicPeriod"/>
            </a:pPr>
            <a:endParaRPr lang="en-US" altLang="zh-CN" sz="1800" dirty="0"/>
          </a:p>
          <a:p>
            <a:r>
              <a:rPr lang="zh-CN" altLang="en-US" sz="1800" dirty="0"/>
              <a:t>你要尽心、尽性、尽意、爱主你的神。就是把头三条诫命总结出来的话，神是独一的神，祂是真神，人应当敬畏神，毫无保留的爱祂，这就是头三条诫命。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/>
              <a:t>原因：因为六日之内，耶和华造天，地，海，和其中的万物，第七日便安息，所以耶和华赐福与安息日，定为圣日。</a:t>
            </a:r>
            <a:endParaRPr lang="en-US" altLang="zh-CN" sz="1800" dirty="0"/>
          </a:p>
          <a:p>
            <a:r>
              <a:rPr lang="zh-CN" altLang="en-US" sz="1800" dirty="0"/>
              <a:t>本质：接受神已经完成的工作。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zh-CN" altLang="en-US" sz="1800" dirty="0"/>
              <a:t>四条诫命，头三条是关乎神的所是。第四条是说到神的所作。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800" dirty="0"/>
              <a:t>解释：六日工作，第七日停止工作。无论何工，不要把你的工作转到，儿女，仆婢，牲畜，外人（并你城里寄居的客旅）。</a:t>
            </a:r>
            <a:endParaRPr lang="en-US" altLang="zh-CN" sz="1800" dirty="0"/>
          </a:p>
          <a:p>
            <a:r>
              <a:rPr lang="zh-CN" altLang="en-US" sz="1800" dirty="0"/>
              <a:t>原因：因为六日之内，耶和华造天，地，海，和其中的万物，第七日便安息，所以耶和华赐福与安息日，定为圣日。神不需要休息。</a:t>
            </a:r>
            <a:endParaRPr lang="en-US" altLang="zh-CN" sz="1800" dirty="0"/>
          </a:p>
          <a:p>
            <a:r>
              <a:rPr lang="zh-CN" altLang="en-US" sz="1800" dirty="0"/>
              <a:t>本质：一个是什么都不做；一个是把它分别出来（</a:t>
            </a:r>
            <a:r>
              <a:rPr lang="zh-CN" altLang="en-US" sz="1800" b="1" dirty="0">
                <a:latin typeface="DengXian" panose="02010600030101010101" pitchFamily="2" charset="-122"/>
                <a:ea typeface="DengXian" panose="02010600030101010101" pitchFamily="2" charset="-122"/>
              </a:rPr>
              <a:t>守为圣日）</a:t>
            </a:r>
            <a:r>
              <a:rPr lang="zh-CN" altLang="en-US" sz="1800" dirty="0"/>
              <a:t>。接受并享受神已经完成的工作。</a:t>
            </a:r>
            <a:endParaRPr lang="en-US" altLang="zh-CN" sz="1800" dirty="0"/>
          </a:p>
          <a:p>
            <a:r>
              <a:rPr lang="zh-TW" altLang="en-US" sz="1800" dirty="0"/>
              <a:t>记念</a:t>
            </a:r>
            <a:r>
              <a:rPr lang="zh-CN" altLang="en-US" sz="1800" dirty="0"/>
              <a:t>：</a:t>
            </a:r>
            <a:r>
              <a:rPr lang="en-US" altLang="zh-CN" sz="1800" dirty="0"/>
              <a:t>Remember</a:t>
            </a:r>
            <a:r>
              <a:rPr lang="zh-CN" altLang="en-US" sz="1800" dirty="0"/>
              <a:t>，是对约的提醒，是一个记号。</a:t>
            </a:r>
            <a:endParaRPr lang="en-US" altLang="zh-CN" sz="1800" dirty="0"/>
          </a:p>
          <a:p>
            <a:r>
              <a:rPr lang="en-US" altLang="zh-CN" sz="1800" dirty="0"/>
              <a:t>Exo 31:13 </a:t>
            </a:r>
            <a:r>
              <a:rPr lang="zh-CN" altLang="en-US" sz="1800" dirty="0"/>
              <a:t>你要吩咐以色列人说，你们务要守我的安息日，因为这是你我之间世世代代的证据，使你们知道我耶和华是叫你们成为圣的。</a:t>
            </a:r>
            <a:endParaRPr lang="en-US" altLang="zh-CN" sz="1800" dirty="0"/>
          </a:p>
          <a:p>
            <a:r>
              <a:rPr lang="zh-CN" altLang="en-US" sz="1800" dirty="0"/>
              <a:t>新约中的记号是主日的敬拜，其中的圣餐。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en-US" altLang="zh-CN" sz="1800" dirty="0" err="1"/>
              <a:t>Deu</a:t>
            </a:r>
            <a:r>
              <a:rPr lang="en-US" altLang="zh-CN" sz="1800" dirty="0"/>
              <a:t> 5:15 </a:t>
            </a:r>
            <a:r>
              <a:rPr lang="zh-CN" altLang="en-US" sz="1800" dirty="0"/>
              <a:t>你也要记念你在埃及地作过奴仆。耶和华你神用大能的手和伸出来的膀臂将你从那里领出来。因此，耶和华你的神吩咐你守安息日。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zh-CN" altLang="en-US" sz="1800" dirty="0"/>
              <a:t>四条诫命，头三条是关乎神的所是。第四条是说到神的所作。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0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09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91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45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1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041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6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317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1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287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135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colorTemperature colorTemp="7200"/>
                    </a14:imgEffect>
                    <a14:imgEffect>
                      <a14:saturation sat="3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5EF15-3EF8-4F9E-8F11-377A17F2942F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164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三谷基督徒會堂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/>
            </a:r>
            <a:b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</a:br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成人主日學</a:t>
            </a:r>
            <a:endParaRPr 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2514600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sz="40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出埃及記</a:t>
            </a:r>
            <a:endParaRPr lang="en-US" altLang="zh-CN" sz="4000" b="1" dirty="0" smtClean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40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第</a:t>
            </a:r>
            <a:r>
              <a:rPr lang="zh-CN" altLang="en-US" sz="40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七</a:t>
            </a:r>
            <a:r>
              <a:rPr lang="zh-CN" altLang="en-US" sz="40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課 </a:t>
            </a:r>
            <a:r>
              <a:rPr lang="zh-CN" altLang="en-US" sz="40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律</a:t>
            </a:r>
            <a:r>
              <a:rPr lang="zh-CN" altLang="en-US" sz="40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法</a:t>
            </a:r>
            <a:r>
              <a:rPr lang="en-US" altLang="zh-CN" sz="4000" b="1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II (</a:t>
            </a:r>
            <a:r>
              <a:rPr lang="en-US" altLang="zh-CN" sz="40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20</a:t>
            </a:r>
            <a:r>
              <a:rPr lang="zh-CN" altLang="en-US" sz="40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章</a:t>
            </a:r>
            <a:r>
              <a:rPr lang="en-US" altLang="zh-CN" sz="40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-23</a:t>
            </a:r>
            <a:r>
              <a:rPr lang="zh-CN" altLang="en-US" sz="40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章</a:t>
            </a:r>
            <a:r>
              <a:rPr lang="en-US" altLang="zh-CN" sz="40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)</a:t>
            </a:r>
            <a:endParaRPr lang="zh-CN" altLang="en-US" sz="4000" b="1" dirty="0" smtClean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zh-CN" altLang="en-US" sz="40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0</a:t>
            </a:r>
            <a:r>
              <a:rPr lang="en-US" altLang="zh-CN" dirty="0" smtClean="0">
                <a:solidFill>
                  <a:schemeClr val="tx1"/>
                </a:solidFill>
              </a:rPr>
              <a:t>4</a:t>
            </a:r>
            <a:r>
              <a:rPr lang="en-US" dirty="0" smtClean="0">
                <a:solidFill>
                  <a:schemeClr val="tx1"/>
                </a:solidFill>
              </a:rPr>
              <a:t>/</a:t>
            </a:r>
            <a:r>
              <a:rPr lang="en-US" altLang="zh-CN" dirty="0" smtClean="0">
                <a:solidFill>
                  <a:schemeClr val="tx1"/>
                </a:solidFill>
              </a:rPr>
              <a:t>26</a:t>
            </a:r>
            <a:r>
              <a:rPr lang="en-US" dirty="0" smtClean="0">
                <a:solidFill>
                  <a:schemeClr val="tx1"/>
                </a:solidFill>
              </a:rPr>
              <a:t>/2020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AutoShape 2" descr="http://www.desktopnexus.com/dl/inline/893590/1920x1080/ngdon64tcf1b6lvle5iigbvku05495d5e2f261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5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4. </a:t>
            </a:r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要守安息日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20:8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当记念安息日，守为圣日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CN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b="1" dirty="0">
                <a:latin typeface="DengXian" panose="02010600030101010101" pitchFamily="2" charset="-122"/>
                <a:ea typeface="DengXian" panose="02010600030101010101" pitchFamily="2" charset="-122"/>
              </a:rPr>
              <a:t>Remember the Sabbath day by keeping it holy</a:t>
            </a:r>
            <a:endParaRPr lang="zh-CN" altLang="en-US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20:9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六日要劳碌作你一切的工，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20:10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但第七日是向耶和华你神当守的安息日。这一日你和你的儿女，仆婢，牲畜，并你城里寄居的客旅，无论何工都不可作，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20:11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因为六日之内，耶和华造天，地，海，和其中的万物，第七日便安息，所以耶和华赐福与安息日，定为圣日。</a:t>
            </a:r>
          </a:p>
        </p:txBody>
      </p:sp>
    </p:spTree>
    <p:extLst>
      <p:ext uri="{BB962C8B-B14F-4D97-AF65-F5344CB8AC3E}">
        <p14:creationId xmlns:p14="http://schemas.microsoft.com/office/powerpoint/2010/main" val="31196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5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. </a:t>
            </a:r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当孝敬父母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20:12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当孝敬父母，使你的日子在耶和华你神所赐你的地上得以长久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CN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b="1" dirty="0">
                <a:latin typeface="DengXian" panose="02010600030101010101" pitchFamily="2" charset="-122"/>
                <a:ea typeface="DengXian" panose="02010600030101010101" pitchFamily="2" charset="-122"/>
              </a:rPr>
              <a:t>Honor your father and your mother, so that you may live long in the land the LORD your God is giving you</a:t>
            </a:r>
            <a:endParaRPr lang="zh-CN" altLang="en-US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5194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其余</a:t>
            </a:r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五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条诫命</a:t>
            </a:r>
            <a:endParaRPr lang="zh-CN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20:13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不可杀人。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20:14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不可奸淫。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20:15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不可偷盗。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20:16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不可作假见证陷害人。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20:17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不可贪恋人的房屋，也不可贪恋人的妻子，仆婢，牛驴，并他一切所有的。</a:t>
            </a:r>
          </a:p>
        </p:txBody>
      </p:sp>
    </p:spTree>
    <p:extLst>
      <p:ext uri="{BB962C8B-B14F-4D97-AF65-F5344CB8AC3E}">
        <p14:creationId xmlns:p14="http://schemas.microsoft.com/office/powerpoint/2010/main" val="421287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众百姓惧怕</a:t>
            </a:r>
            <a:endParaRPr lang="zh-CN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20:18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众百姓见雷轰，闪电，角声，山上冒烟，就都发颤，远远地站立。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20:19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对摩西说，求你和我们说话，我们必听，不要神和我们说话，恐怕我们死亡。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20:20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摩西对百姓说，不要惧怕，因为神降临是要试验你们，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叫你们时常敬畏他，不致犯罪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20:21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于是百姓远远地站立，摩西就挨近神所在的幽暗之中。</a:t>
            </a:r>
          </a:p>
        </p:txBody>
      </p:sp>
    </p:spTree>
    <p:extLst>
      <p:ext uri="{BB962C8B-B14F-4D97-AF65-F5344CB8AC3E}">
        <p14:creationId xmlns:p14="http://schemas.microsoft.com/office/powerpoint/2010/main" val="237671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对诫命的回应：献祭敬拜</a:t>
            </a:r>
            <a:endParaRPr lang="zh-CN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20:22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耶和华对摩西说，你要向以色列人这样说，你们自己看见我从天上和你们说话了。</a:t>
            </a: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20:23 </a:t>
            </a:r>
            <a:r>
              <a:rPr lang="zh-CN" altLang="en-US" sz="2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你们不可作什么神像与我相配，不可为自己作金银的神像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20:24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你要为我筑土坛，在上面</a:t>
            </a:r>
            <a:r>
              <a:rPr lang="zh-CN" altLang="en-US" sz="2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以牛羊献为燔祭和平安祭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。凡记下我名的地方，我必到那里赐福给你。</a:t>
            </a: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20:25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你若为我筑一座石坛，不可用凿成的石头，因你在上头一动家具，就把坛污秽了。</a:t>
            </a: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20:26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你上我的坛，不可用台阶，免得露出你的下体来。</a:t>
            </a:r>
          </a:p>
        </p:txBody>
      </p:sp>
    </p:spTree>
    <p:extLst>
      <p:ext uri="{BB962C8B-B14F-4D97-AF65-F5344CB8AC3E}">
        <p14:creationId xmlns:p14="http://schemas.microsoft.com/office/powerpoint/2010/main" val="38352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20</a:t>
            </a:r>
            <a:r>
              <a:rPr lang="zh-TW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章</a:t>
            </a:r>
            <a:r>
              <a:rPr lang="en-US" altLang="zh-TW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-</a:t>
            </a:r>
            <a:r>
              <a:rPr lang="en-US" altLang="zh-TW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3</a:t>
            </a:r>
            <a:r>
              <a:rPr lang="zh-TW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章</a:t>
            </a:r>
            <a:r>
              <a:rPr lang="zh-TW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概論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十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誡（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章）</a:t>
            </a:r>
            <a:endParaRPr lang="zh-TW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36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典章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（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21-23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章）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2605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典章（</a:t>
            </a:r>
            <a:r>
              <a:rPr lang="en-US" altLang="zh-TW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21-23</a:t>
            </a:r>
            <a:r>
              <a:rPr lang="zh-TW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章</a:t>
            </a:r>
            <a:r>
              <a:rPr lang="zh-TW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处理奴仆的问题（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1-11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处理杀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人和伤害的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问题（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12-36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zh-TW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处理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财产的问题（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1-17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其他社会和宗教生活的要求（</a:t>
            </a:r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22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18-23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9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安息年，安息日，和节期</a:t>
            </a:r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（</a:t>
            </a:r>
            <a:r>
              <a:rPr lang="en-US" altLang="zh-TW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23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TW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10-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</a:t>
            </a:r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zh-TW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825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如何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读懂旧</a:t>
            </a:r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约的律法？</a:t>
            </a:r>
            <a:endParaRPr lang="zh-CN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不要单单把律法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读成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道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德准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则</a:t>
            </a:r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不要单单律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法读成法律</a:t>
            </a:r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律法反映神的喜爱，神的心意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8524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如何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读懂旧</a:t>
            </a:r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约的律法？</a:t>
            </a:r>
            <a:endParaRPr lang="zh-CN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关于律法的新约三原则：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律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法是属乎灵的，但我是属乎肉体的，是已经卖给罪了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罗马书</a:t>
            </a:r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7:14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】</a:t>
            </a:r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律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法是我们训蒙的师傅，引我们到基督那里，使我们因信称义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加拉太书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3:24】</a:t>
            </a:r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那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字句是叫人死，精意是叫人活。（精意或作圣灵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）。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哥林多后书</a:t>
            </a:r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3:6】</a:t>
            </a:r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0329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典章（</a:t>
            </a:r>
            <a:r>
              <a:rPr lang="en-US" altLang="zh-TW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21-23</a:t>
            </a:r>
            <a:r>
              <a:rPr lang="zh-TW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章</a:t>
            </a:r>
            <a:r>
              <a:rPr lang="zh-TW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处理奴仆的问题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（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1-11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处理杀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人和伤害的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问题（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12-36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zh-TW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处理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财产的问题（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1-17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其他社会和宗教生活的要求（</a:t>
            </a:r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22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18-23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9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安息年，安息日，和节期</a:t>
            </a:r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（</a:t>
            </a:r>
            <a:r>
              <a:rPr lang="en-US" altLang="zh-TW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23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TW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10-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</a:t>
            </a:r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zh-TW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4494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20</a:t>
            </a:r>
            <a:r>
              <a:rPr lang="zh-TW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章</a:t>
            </a:r>
            <a:r>
              <a:rPr lang="en-US" altLang="zh-TW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-</a:t>
            </a:r>
            <a:r>
              <a:rPr lang="en-US" altLang="zh-TW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3</a:t>
            </a:r>
            <a:r>
              <a:rPr lang="zh-TW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章</a:t>
            </a:r>
            <a:r>
              <a:rPr lang="zh-TW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概論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十</a:t>
            </a:r>
            <a:r>
              <a:rPr lang="zh-CN" altLang="en-US" sz="36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誡（</a:t>
            </a:r>
            <a:r>
              <a:rPr lang="en-US" altLang="zh-CN" sz="36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20</a:t>
            </a:r>
            <a:r>
              <a:rPr lang="zh-CN" altLang="en-US" sz="36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章）</a:t>
            </a:r>
            <a:endParaRPr lang="zh-TW" altLang="en-US" sz="36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典章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（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21-23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章）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7924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男仆</a:t>
            </a:r>
            <a:endParaRPr lang="zh-TW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21:2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你若买希伯来人作奴仆，他必服事你六年，第七年他可以自由，白白地出去。</a:t>
            </a: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21:3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他若孤身来，就可以孤身去，他若有妻，他的妻就可以同他出去。</a:t>
            </a: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21:4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他主人若给他妻子，妻子给他生了儿子或女儿，妻子和儿女要归主人，他要独自出去。</a:t>
            </a: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21:5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倘或奴仆明说，</a:t>
            </a:r>
            <a:r>
              <a:rPr lang="zh-CN" altLang="en-US" sz="2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我爱我的主人和我的妻子儿女，不愿意自由出去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21:6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他的主人就要带他到审判官那里（审判官或作神下同），又要带他到门前，靠近门框，用锥子穿他的耳朵，他就永远服事主人。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8799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婢女</a:t>
            </a:r>
            <a:endParaRPr lang="zh-TW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21:7 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人若卖女儿作婢女，婢女不可像男仆那样出去。</a:t>
            </a: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21:8 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主人选定她归自己，若不喜欢她，就要许她赎身，主人既然用诡诈待她，就没有权柄卖给外邦人。</a:t>
            </a: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21:9 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主人若选定她给自己的儿子，就当待她如同女儿。</a:t>
            </a: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21:10 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若另娶一个，那女子的吃食，衣服，并好合的事，仍不可减少。</a:t>
            </a: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21:11 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若不向她行这三样，她就可以不用钱赎，白白地出去。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5757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典章（</a:t>
            </a:r>
            <a:r>
              <a:rPr lang="en-US" altLang="zh-TW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21-23</a:t>
            </a:r>
            <a:r>
              <a:rPr lang="zh-TW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章</a:t>
            </a:r>
            <a:r>
              <a:rPr lang="zh-TW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处理奴仆的问题（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1-11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处理杀</a:t>
            </a:r>
            <a:r>
              <a:rPr lang="zh-CN" altLang="en-US" sz="36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人和伤害的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问题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（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12-36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zh-TW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处理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财产的问题（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1-17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其他社会和宗教生活的要求（</a:t>
            </a:r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22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18-23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9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安息年，安息日，和节期</a:t>
            </a:r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（</a:t>
            </a:r>
            <a:r>
              <a:rPr lang="en-US" altLang="zh-TW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23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TW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10-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</a:t>
            </a:r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zh-TW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962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四种治死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的罪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21:12 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打人以致打死的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，必要把他治死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21:15 </a:t>
            </a:r>
            <a:r>
              <a:rPr lang="zh-TW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打父母的</a:t>
            </a:r>
            <a:r>
              <a:rPr lang="zh-TW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，必要把他治死</a:t>
            </a:r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TW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21:16 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拐带人口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，或是把人卖了，或是留在他手下，必要把他治死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21:17 </a:t>
            </a:r>
            <a:r>
              <a:rPr lang="zh-TW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咒骂父母的</a:t>
            </a:r>
            <a:r>
              <a:rPr lang="zh-TW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，必要把他治死。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9379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神不喜悦人死亡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21:13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人若不是埋伏着杀人，乃是神交在他手中，我就设下一个地方，他可以往那里逃跑。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1717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致命的伤害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21:18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人若彼此相争，这个用石头或是拳头打那个，尚且不至于死，不过躺卧在床，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21:19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若再能起来扶杖而出，那打他的可算无罪，但要将他耽误的工夫用钱赔补，并要将他全然医好。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21:20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人若用棍子打奴仆或婢女，立时死在他的手下，他必要受刑。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21:21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若过一两天才死，就可以不受刑，因为是用钱买的。</a:t>
            </a:r>
          </a:p>
        </p:txBody>
      </p:sp>
    </p:spTree>
    <p:extLst>
      <p:ext uri="{BB962C8B-B14F-4D97-AF65-F5344CB8AC3E}">
        <p14:creationId xmlns:p14="http://schemas.microsoft.com/office/powerpoint/2010/main" val="118864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難</a:t>
            </a:r>
            <a:r>
              <a:rPr lang="zh-TW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點</a:t>
            </a:r>
            <a:endParaRPr lang="zh-TW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這一節聖經支持墮胎嗎？</a:t>
            </a:r>
            <a:endParaRPr lang="en-US" altLang="zh-CN" sz="36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21:22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人若彼此争斗，伤害有孕的妇人，甚至坠胎，随后却无别害，那伤害她的，总要按妇人的丈夫所要的，照审判官所断的，受罚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TW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坠</a:t>
            </a:r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胎 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= 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流产？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5229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難</a:t>
            </a:r>
            <a:r>
              <a:rPr lang="zh-TW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點</a:t>
            </a:r>
            <a:endParaRPr lang="zh-TW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21:22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人若彼此争斗，伤害有孕的妇人，甚至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坠胎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，随后却无别害，那伤害她的，总要按妇人的丈夫所要的，照审判官所断的，受罚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【NIV] If </a:t>
            </a:r>
            <a:r>
              <a:rPr lang="en-US" altLang="zh-CN" b="1" dirty="0">
                <a:latin typeface="DengXian" panose="02010600030101010101" pitchFamily="2" charset="-122"/>
                <a:ea typeface="DengXian" panose="02010600030101010101" pitchFamily="2" charset="-122"/>
              </a:rPr>
              <a:t>men who are fighting hit a pregnant woman and </a:t>
            </a:r>
            <a:r>
              <a:rPr lang="en-US" altLang="zh-CN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she gives birth prematurely </a:t>
            </a:r>
            <a:r>
              <a:rPr lang="en-US" altLang="zh-CN" b="1" dirty="0">
                <a:latin typeface="DengXian" panose="02010600030101010101" pitchFamily="2" charset="-122"/>
                <a:ea typeface="DengXian" panose="02010600030101010101" pitchFamily="2" charset="-122"/>
              </a:rPr>
              <a:t>but there is no serious injury, the offender must be fined whatever the woman's husband demands and the court allows.</a:t>
            </a:r>
            <a:endParaRPr lang="en-US" altLang="zh-CN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7844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難</a:t>
            </a:r>
            <a:r>
              <a:rPr lang="zh-TW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點</a:t>
            </a:r>
            <a:endParaRPr lang="zh-TW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21:22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人若彼此争斗，伤害有孕的妇人，甚至坠胎，随后却无别害，那伤害她的，总要按妇人的丈夫所要的，照审判官所断的，受罚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21:23 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若有别害，就要以命偿命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21:24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以眼还眼，以牙还牙，以手还手，以脚还脚，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21:25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以烙还烙，以伤还伤，以打还打。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7949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以牙还牙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的原则的运用</a:t>
            </a:r>
            <a:endParaRPr lang="zh-TW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21:26 </a:t>
            </a:r>
            <a:r>
              <a:rPr lang="zh-TW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人若打坏了他奴仆或是婢女的一只眼，就要因他的眼放他去得以自由。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21:27 </a:t>
            </a:r>
            <a:r>
              <a:rPr lang="zh-TW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若打掉了他奴仆或是婢女的一个牙，就要因他的牙放他去得以自由。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8362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十诫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CN" altLang="en-US" sz="40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不可有别的神</a:t>
            </a:r>
            <a:endParaRPr lang="en-US" altLang="zh-CN" sz="40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514350" indent="-514350">
              <a:buFont typeface="+mj-lt"/>
              <a:buAutoNum type="arabicPeriod"/>
            </a:pPr>
            <a:r>
              <a:rPr lang="zh-CN" altLang="en-US" sz="40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不可有偶像</a:t>
            </a:r>
            <a:endParaRPr lang="en-US" altLang="zh-CN" sz="40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514350" indent="-514350">
              <a:buFont typeface="+mj-lt"/>
              <a:buAutoNum type="arabicPeriod"/>
            </a:pPr>
            <a:r>
              <a:rPr lang="zh-CN" altLang="en-US" sz="40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不</a:t>
            </a:r>
            <a:r>
              <a:rPr lang="zh-CN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可妄称耶和</a:t>
            </a:r>
            <a:r>
              <a:rPr lang="zh-CN" altLang="en-US" sz="40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华的名</a:t>
            </a:r>
            <a:endParaRPr lang="en-US" altLang="zh-CN" sz="40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514350" indent="-514350">
              <a:buFont typeface="+mj-lt"/>
              <a:buAutoNum type="arabicPeriod"/>
            </a:pPr>
            <a:r>
              <a:rPr lang="zh-CN" altLang="en-US" sz="40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要守安息日</a:t>
            </a:r>
            <a:endParaRPr lang="zh-CN" altLang="en-US" sz="40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8890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牲畜伤害人的情形</a:t>
            </a:r>
            <a:endParaRPr lang="zh-TW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551" y="762000"/>
            <a:ext cx="9067800" cy="6096000"/>
          </a:xfrm>
        </p:spPr>
        <p:txBody>
          <a:bodyPr>
            <a:noAutofit/>
          </a:bodyPr>
          <a:lstStyle/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21:28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牛若触死男人或是女人，总要用石头打死那牛，却不可吃它的肉，牛的主人可算无罪。</a:t>
            </a:r>
          </a:p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21:29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倘若那牛素来是触人的，有人报告了牛主，他竟不把牛拴着，以致把男人或是女人触死，就要用石头打死那牛，牛主也必治死。</a:t>
            </a:r>
          </a:p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21:30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若罚他赎命的价银，他必照所罚的赎他的命。</a:t>
            </a:r>
          </a:p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21:31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牛无论触了人的儿子或是女儿，必照这例办理。</a:t>
            </a:r>
          </a:p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21:32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牛若触了奴仆或是婢女，必将银子三十舍客勒给他们的主人，也要用石头把牛打死。</a:t>
            </a:r>
          </a:p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21:33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人若敞着井口，或挖井不遮盖，有牛或驴掉在里头，</a:t>
            </a:r>
          </a:p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21:34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井主要拿钱赔还本主人，死牲畜要归自己。</a:t>
            </a:r>
          </a:p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21:35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这人的牛若伤了那人的牛，以致于死，他们要卖了活牛，平分价值，也要平分死牛。</a:t>
            </a:r>
          </a:p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21:36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人若知道这牛素来是触人的，主人竟不把牛拴着，他必要以牛还牛，死牛要归自己。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3179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典章（</a:t>
            </a:r>
            <a:r>
              <a:rPr lang="en-US" altLang="zh-TW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21-23</a:t>
            </a:r>
            <a:r>
              <a:rPr lang="zh-TW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章</a:t>
            </a:r>
            <a:r>
              <a:rPr lang="zh-TW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处理奴仆的问题（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1-11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处理杀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人和伤害的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问题（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12-36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zh-TW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处理</a:t>
            </a:r>
            <a:r>
              <a:rPr lang="zh-CN" altLang="en-US" sz="36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财产的问题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（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1-17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其他社会和宗教生活的要求（</a:t>
            </a:r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22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18-23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9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安息年，安息日，和节期</a:t>
            </a:r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（</a:t>
            </a:r>
            <a:r>
              <a:rPr lang="en-US" altLang="zh-TW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23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TW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10-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</a:t>
            </a:r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zh-TW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6977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处理财产的问题（</a:t>
            </a:r>
            <a:r>
              <a:rPr lang="en-US" altLang="zh-CN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22</a:t>
            </a:r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1-17</a:t>
            </a:r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22:1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人若偷牛或羊，无论是宰了，是卖了，他就要以</a:t>
            </a:r>
            <a:r>
              <a:rPr lang="zh-CN" altLang="en-US" sz="24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五牛赔一牛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zh-CN" altLang="en-US" sz="24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四羊赔一羊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22:2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人若遇见贼挖窟窿，把贼打了，以致于死，就不能为他有流血的罪。</a:t>
            </a:r>
          </a:p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22:3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若太阳已经出来，就为他有流血的罪。贼若被拿，总要赔还。若他一无所有，就要被卖，顶他所偷的物。</a:t>
            </a:r>
          </a:p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22:4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若他所偷的，或牛，或驴，或羊，仍在他手下存活，他就要</a:t>
            </a:r>
            <a:r>
              <a:rPr lang="zh-CN" altLang="en-US" sz="24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加倍赔还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22:5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人若在田间或在葡萄园里放牲畜，任凭牲畜上别人的田里去吃，就必拿自己田间上好的和葡萄园上好的</a:t>
            </a:r>
            <a:r>
              <a:rPr lang="zh-CN" altLang="en-US" sz="24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赔还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22:6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若点火焚烧荆棘，以致将别人堆积的禾捆，站着的禾稼，或是田园，都烧尽了，那点火的必要</a:t>
            </a:r>
            <a:r>
              <a:rPr lang="zh-CN" altLang="en-US" sz="24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赔还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9734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处理财产的问题（</a:t>
            </a:r>
            <a:r>
              <a:rPr lang="en-US" altLang="zh-CN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22</a:t>
            </a:r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1-17</a:t>
            </a:r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22:7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人若将银钱或家具交付邻舍看守，这物从那人的家被偷去，若把贼找到了，贼要</a:t>
            </a:r>
            <a:r>
              <a:rPr lang="zh-CN" altLang="en-US" sz="24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加倍赔还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</a:p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22:8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若找不到贼，那家主必就近审判官，要看看他拿了原主的物件没有。</a:t>
            </a:r>
          </a:p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22:9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两个人的案件，无论是为什么过犯，或是为牛，为驴，为羊，为衣裳，或是为什么失掉之物，有一人说，这是我的，两造就要将案件禀告审判官，审判官定谁有罪，谁就要</a:t>
            </a:r>
            <a:r>
              <a:rPr lang="zh-CN" altLang="en-US" sz="24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加倍赔还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22:10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人若将驴，或牛，或羊，或别的牲畜，交付邻舍看守，牲畜或死，或受伤，或被赶去，无人看见，</a:t>
            </a:r>
          </a:p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22:11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那看守的人要凭着耶和华起誓，手里未曾拿邻舍的物，本主就要罢休，看守的人</a:t>
            </a:r>
            <a:r>
              <a:rPr lang="zh-CN" altLang="en-US" sz="24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不必赔还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22:12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牲畜若从看守的那里被偷去，他就要</a:t>
            </a:r>
            <a:r>
              <a:rPr lang="zh-CN" altLang="en-US" sz="24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赔还本主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</a:p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22:13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若被野兽撕碎，看守的要带来当作证据，所撕的</a:t>
            </a:r>
            <a:r>
              <a:rPr lang="zh-CN" altLang="en-US" sz="24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不必赔还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1826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处理财产的问题（</a:t>
            </a:r>
            <a:r>
              <a:rPr lang="en-US" altLang="zh-CN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22</a:t>
            </a:r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1-17</a:t>
            </a:r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22:14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人若向邻舍借什么，所借的或受伤，或死，本主没有同在一处，借的人总要</a:t>
            </a:r>
            <a:r>
              <a:rPr lang="zh-CN" altLang="en-US" sz="24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赔还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</a:p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22:15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若本主同在一处，他就</a:t>
            </a:r>
            <a:r>
              <a:rPr lang="zh-CN" altLang="en-US" sz="24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不必赔还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，若是雇的，也</a:t>
            </a:r>
            <a:r>
              <a:rPr lang="zh-CN" altLang="en-US" sz="24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不必赔还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，本是为雇价来的。</a:t>
            </a:r>
          </a:p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22:16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人若引诱没有受聘的处女，与她行淫，他总要</a:t>
            </a:r>
            <a:r>
              <a:rPr lang="zh-CN" altLang="en-US" sz="24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交出聘礼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，娶她为妻。</a:t>
            </a:r>
          </a:p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22:17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若女子的父亲决不肯将女子给他，他就要按处女的聘礼，</a:t>
            </a:r>
            <a:r>
              <a:rPr lang="zh-CN" altLang="en-US" sz="24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交出钱来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8841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典章（</a:t>
            </a:r>
            <a:r>
              <a:rPr lang="en-US" altLang="zh-TW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21-23</a:t>
            </a:r>
            <a:r>
              <a:rPr lang="zh-TW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章</a:t>
            </a:r>
            <a:r>
              <a:rPr lang="zh-TW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处理奴仆的问题（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1-11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处理杀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人和伤害的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问题（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12-36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zh-TW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处理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财产的问题（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1-17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36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其他社会和宗教生活的要求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（</a:t>
            </a:r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22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18-23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9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安息年，安息日，和节期</a:t>
            </a:r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（</a:t>
            </a:r>
            <a:r>
              <a:rPr lang="en-US" altLang="zh-TW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23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TW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10-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</a:t>
            </a:r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zh-TW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6016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三个死的罪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22:18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行邪术的女人，不可容她存活。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22:19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凡与兽淫合的，总要把他治死。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22:20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祭祀别神，不单单祭祀耶和华的，那人必要灭绝。</a:t>
            </a:r>
          </a:p>
          <a:p>
            <a:endParaRPr lang="zh-TW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4049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不可亏负，不可欺压</a:t>
            </a:r>
            <a:endParaRPr lang="zh-TW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22:21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不可亏负寄居的，也不可欺压他，因为你们在埃及地也作过寄居的。</a:t>
            </a:r>
          </a:p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22:22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不可苦待寡妇和孤儿，</a:t>
            </a:r>
          </a:p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22:23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若是苦待他们一点，他们向我一哀求，我总要听他们的哀声，</a:t>
            </a:r>
          </a:p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22:24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并要发烈怒，用刀杀你们，使你们的妻子为寡妇，儿女为孤儿。</a:t>
            </a:r>
          </a:p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22:25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我民中有贫穷人与你同住，你若借钱给他，不可如放债的向他取利。</a:t>
            </a:r>
          </a:p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22:26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你即或拿邻舍的衣服作当头，必在日落以先归还他，</a:t>
            </a:r>
          </a:p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22:27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因他只有这一件当盖头，是他盖身的衣服，若是没有，他拿什么睡觉呢？他哀求我，我就应允，因为我是有恩惠的。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6881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圣洁的人</a:t>
            </a:r>
            <a:endParaRPr lang="zh-TW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22:28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不可毁谤神，也不可毁谤你百姓的官长。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22:29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你要从你庄稼中的谷和酒榨中滴出来的酒拿来献上，不可迟延。你要将头生的儿子归给我。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22:30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你牛羊头生的，也要这样，七天当跟着母，第八天要归给我。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22:31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你要在我面前为圣洁的人。因此，田间被野兽撕裂牲畜的肉，你们不可吃，要丢给狗吃。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7543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不可做假见证</a:t>
            </a:r>
            <a:endParaRPr lang="zh-TW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23:1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不可随伙布散谣言，不可与恶人连手妄作见证。</a:t>
            </a:r>
          </a:p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23:2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不可随众行恶，不可在争讼的事上随众偏行，作见证屈枉正直，</a:t>
            </a:r>
          </a:p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23:3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也</a:t>
            </a:r>
            <a:r>
              <a:rPr lang="zh-CN" altLang="en-US" sz="24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不可在争讼的事上偏护穷人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23:4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若遇见你仇敌的牛或驴失迷了路，总要牵回来交给他。</a:t>
            </a:r>
          </a:p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23:5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若看见恨你人的驴压卧在重驮之下，不可走开，务要和驴主一同抬开重驮。</a:t>
            </a:r>
          </a:p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23:6 </a:t>
            </a:r>
            <a:r>
              <a:rPr lang="zh-CN" altLang="en-US" sz="24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不可在穷人争讼的事上屈枉正直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23:7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当远离虚假的事。不可杀无辜和有义的人，因我必不以恶人为义。</a:t>
            </a:r>
          </a:p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23:8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不可受贿赂，因为贿赂能叫明眼人变瞎了，又能颠倒义人的话</a:t>
            </a:r>
            <a:r>
              <a:rPr lang="zh-CN" altLang="en-US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CN" sz="24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23:9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不可欺压寄居的，因为你们在埃及地作过寄居的，知道寄居的心。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434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十诫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zh-CN" altLang="en-US" sz="40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当</a:t>
            </a:r>
            <a:r>
              <a:rPr lang="zh-CN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孝敬父</a:t>
            </a:r>
            <a:r>
              <a:rPr lang="zh-CN" altLang="en-US" sz="40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母</a:t>
            </a:r>
            <a:endParaRPr lang="en-US" altLang="zh-CN" sz="40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514350" indent="-514350">
              <a:buFont typeface="+mj-lt"/>
              <a:buAutoNum type="arabicPeriod" startAt="5"/>
            </a:pPr>
            <a:r>
              <a:rPr lang="zh-CN" altLang="en-US" sz="40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不</a:t>
            </a:r>
            <a:r>
              <a:rPr lang="zh-CN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可杀</a:t>
            </a:r>
            <a:r>
              <a:rPr lang="zh-CN" altLang="en-US" sz="40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人</a:t>
            </a:r>
            <a:endParaRPr lang="zh-CN" altLang="en-US" sz="40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514350" indent="-514350">
              <a:buFont typeface="+mj-lt"/>
              <a:buAutoNum type="arabicPeriod" startAt="5"/>
            </a:pPr>
            <a:r>
              <a:rPr lang="zh-CN" altLang="en-US" sz="40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不</a:t>
            </a:r>
            <a:r>
              <a:rPr lang="zh-CN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可奸</a:t>
            </a:r>
            <a:r>
              <a:rPr lang="zh-CN" altLang="en-US" sz="40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淫</a:t>
            </a:r>
            <a:endParaRPr lang="zh-CN" altLang="en-US" sz="40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514350" indent="-514350">
              <a:buFont typeface="+mj-lt"/>
              <a:buAutoNum type="arabicPeriod" startAt="5"/>
            </a:pPr>
            <a:r>
              <a:rPr lang="zh-CN" altLang="en-US" sz="40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不</a:t>
            </a:r>
            <a:r>
              <a:rPr lang="zh-CN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可偷</a:t>
            </a:r>
            <a:r>
              <a:rPr lang="zh-CN" altLang="en-US" sz="40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盗</a:t>
            </a:r>
            <a:endParaRPr lang="zh-CN" altLang="en-US" sz="40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514350" indent="-514350">
              <a:buFont typeface="+mj-lt"/>
              <a:buAutoNum type="arabicPeriod" startAt="5"/>
            </a:pPr>
            <a:r>
              <a:rPr lang="zh-CN" altLang="en-US" sz="40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不</a:t>
            </a:r>
            <a:r>
              <a:rPr lang="zh-CN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可作假见</a:t>
            </a:r>
            <a:r>
              <a:rPr lang="zh-CN" altLang="en-US" sz="40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证</a:t>
            </a:r>
            <a:endParaRPr lang="zh-CN" altLang="en-US" sz="40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514350" indent="-514350">
              <a:buFont typeface="+mj-lt"/>
              <a:buAutoNum type="arabicPeriod" startAt="5"/>
            </a:pPr>
            <a:r>
              <a:rPr lang="zh-CN" altLang="en-US" sz="40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不可有贪恋</a:t>
            </a:r>
            <a:r>
              <a:rPr lang="zh-CN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之</a:t>
            </a:r>
            <a:r>
              <a:rPr lang="zh-CN" altLang="en-US" sz="40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心</a:t>
            </a:r>
            <a:endParaRPr lang="zh-CN" altLang="en-US" sz="40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0865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典章（</a:t>
            </a:r>
            <a:r>
              <a:rPr lang="en-US" altLang="zh-TW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21-23</a:t>
            </a:r>
            <a:r>
              <a:rPr lang="zh-TW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章</a:t>
            </a:r>
            <a:r>
              <a:rPr lang="zh-TW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处理奴仆的问题（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1-11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处理杀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人和伤害的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问题（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21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12-36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zh-TW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处理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财产的问题（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22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1-17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其他社会和宗教生活的要求（</a:t>
            </a:r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22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18-23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9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36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安息年，安息日，和节期</a:t>
            </a:r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（</a:t>
            </a:r>
            <a:r>
              <a:rPr lang="en-US" altLang="zh-TW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23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TW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10-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19</a:t>
            </a:r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zh-TW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7637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安息年，安息日和守节</a:t>
            </a:r>
            <a:endParaRPr lang="zh-TW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20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23:10 </a:t>
            </a:r>
            <a:r>
              <a:rPr lang="zh-CN" altLang="en-US" sz="2000" b="1" dirty="0">
                <a:latin typeface="DengXian" panose="02010600030101010101" pitchFamily="2" charset="-122"/>
                <a:ea typeface="DengXian" panose="02010600030101010101" pitchFamily="2" charset="-122"/>
              </a:rPr>
              <a:t>六年你要耕种田地，收藏土产，</a:t>
            </a:r>
          </a:p>
          <a:p>
            <a:r>
              <a:rPr lang="en-US" altLang="zh-CN" sz="20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23:11 </a:t>
            </a:r>
            <a:r>
              <a:rPr lang="zh-CN" altLang="en-US" sz="2000" b="1" dirty="0">
                <a:latin typeface="DengXian" panose="02010600030101010101" pitchFamily="2" charset="-122"/>
                <a:ea typeface="DengXian" panose="02010600030101010101" pitchFamily="2" charset="-122"/>
              </a:rPr>
              <a:t>只是第七年要叫地歇息，不耕不种，使你民中的穷人有吃的，他们所剩下的，野兽可以吃。你的葡萄园和橄榄园也要照样办理。</a:t>
            </a:r>
          </a:p>
          <a:p>
            <a:r>
              <a:rPr lang="en-US" altLang="zh-CN" sz="20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23:12 </a:t>
            </a:r>
            <a:r>
              <a:rPr lang="zh-CN" altLang="en-US" sz="2000" b="1" dirty="0">
                <a:latin typeface="DengXian" panose="02010600030101010101" pitchFamily="2" charset="-122"/>
                <a:ea typeface="DengXian" panose="02010600030101010101" pitchFamily="2" charset="-122"/>
              </a:rPr>
              <a:t>六日你要作工，第七日要安息，使牛，驴可以歇息，并使你婢女的儿子和寄居的都可以舒畅。</a:t>
            </a:r>
          </a:p>
          <a:p>
            <a:r>
              <a:rPr lang="en-US" altLang="zh-CN" sz="20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23:13 </a:t>
            </a:r>
            <a:r>
              <a:rPr lang="zh-CN" altLang="en-US" sz="2000" b="1" dirty="0">
                <a:latin typeface="DengXian" panose="02010600030101010101" pitchFamily="2" charset="-122"/>
                <a:ea typeface="DengXian" panose="02010600030101010101" pitchFamily="2" charset="-122"/>
              </a:rPr>
              <a:t>凡我对你们说的话，你们要谨守。别神的名，你不可提，也不可从你口中传说。</a:t>
            </a:r>
          </a:p>
          <a:p>
            <a:r>
              <a:rPr lang="en-US" altLang="zh-CN" sz="20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23:14 </a:t>
            </a:r>
            <a:r>
              <a:rPr lang="zh-CN" altLang="en-US" sz="2000" b="1" dirty="0">
                <a:latin typeface="DengXian" panose="02010600030101010101" pitchFamily="2" charset="-122"/>
                <a:ea typeface="DengXian" panose="02010600030101010101" pitchFamily="2" charset="-122"/>
              </a:rPr>
              <a:t>一年三次，你要向我守节。</a:t>
            </a:r>
          </a:p>
          <a:p>
            <a:r>
              <a:rPr lang="en-US" altLang="zh-CN" sz="20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23:15 </a:t>
            </a:r>
            <a:r>
              <a:rPr lang="zh-CN" altLang="en-US" sz="2000" b="1" dirty="0">
                <a:latin typeface="DengXian" panose="02010600030101010101" pitchFamily="2" charset="-122"/>
                <a:ea typeface="DengXian" panose="02010600030101010101" pitchFamily="2" charset="-122"/>
              </a:rPr>
              <a:t>你要守除酵节，照我所吩咐你的，在亚笔月内所定的日期，吃无酵饼七天。谁也不可空手朝见我，因为你是这月出了埃及。</a:t>
            </a:r>
          </a:p>
          <a:p>
            <a:r>
              <a:rPr lang="en-US" altLang="zh-CN" sz="20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23:16 </a:t>
            </a:r>
            <a:r>
              <a:rPr lang="zh-CN" altLang="en-US" sz="2000" b="1" dirty="0">
                <a:latin typeface="DengXian" panose="02010600030101010101" pitchFamily="2" charset="-122"/>
                <a:ea typeface="DengXian" panose="02010600030101010101" pitchFamily="2" charset="-122"/>
              </a:rPr>
              <a:t>又要守收割节，所收的是你田间所种，劳碌得来初熟之物。并在年底收藏，要守收藏节。</a:t>
            </a:r>
          </a:p>
          <a:p>
            <a:r>
              <a:rPr lang="en-US" altLang="zh-CN" sz="20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23:17 </a:t>
            </a:r>
            <a:r>
              <a:rPr lang="zh-CN" altLang="en-US" sz="2000" b="1" dirty="0">
                <a:latin typeface="DengXian" panose="02010600030101010101" pitchFamily="2" charset="-122"/>
                <a:ea typeface="DengXian" panose="02010600030101010101" pitchFamily="2" charset="-122"/>
              </a:rPr>
              <a:t>一切的男丁要一年三次朝见主耶和华。</a:t>
            </a:r>
          </a:p>
          <a:p>
            <a:r>
              <a:rPr lang="en-US" altLang="zh-CN" sz="20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23:18 </a:t>
            </a:r>
            <a:r>
              <a:rPr lang="zh-CN" altLang="en-US" sz="2000" b="1" dirty="0">
                <a:latin typeface="DengXian" panose="02010600030101010101" pitchFamily="2" charset="-122"/>
                <a:ea typeface="DengXian" panose="02010600030101010101" pitchFamily="2" charset="-122"/>
              </a:rPr>
              <a:t>不可将我祭牲的血和有酵的饼一同献上，也不可将我节上祭牲的脂油留到早晨。</a:t>
            </a:r>
          </a:p>
          <a:p>
            <a:r>
              <a:rPr lang="en-US" altLang="zh-CN" sz="2000" b="1" dirty="0">
                <a:latin typeface="DengXian" panose="02010600030101010101" pitchFamily="2" charset="-122"/>
                <a:ea typeface="DengXian" panose="02010600030101010101" pitchFamily="2" charset="-122"/>
              </a:rPr>
              <a:t>Exo 23:19 </a:t>
            </a:r>
            <a:r>
              <a:rPr lang="zh-CN" altLang="en-US" sz="2000" b="1" dirty="0">
                <a:latin typeface="DengXian" panose="02010600030101010101" pitchFamily="2" charset="-122"/>
                <a:ea typeface="DengXian" panose="02010600030101010101" pitchFamily="2" charset="-122"/>
              </a:rPr>
              <a:t>地里首先初熟之物要送到耶和华你神的殿。不可用山羊羔母的奶煮山羊羔。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5317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这是什么意思？</a:t>
            </a:r>
            <a:endParaRPr lang="zh-TW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23:19 </a:t>
            </a:r>
            <a:r>
              <a:rPr lang="zh-TW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地里首先初熟之物要送到耶和华你神的殿。</a:t>
            </a:r>
            <a:r>
              <a:rPr lang="zh-TW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不可用山羊羔母的奶煮山羊羔</a:t>
            </a:r>
            <a:r>
              <a:rPr lang="zh-TW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6240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1. 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不</a:t>
            </a:r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可有别的神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20:2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我是耶和华你的神，曾将你从埃及地为奴之家领出来。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20:3 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除了我以外，你不可有别的神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CN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en-US" altLang="zh-CN" b="1" dirty="0" err="1" smtClean="0">
                <a:latin typeface="DengXian" panose="02010600030101010101" pitchFamily="2" charset="-122"/>
                <a:ea typeface="DengXian" panose="02010600030101010101" pitchFamily="2" charset="-122"/>
              </a:rPr>
              <a:t>NIV】You</a:t>
            </a:r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r>
              <a:rPr lang="en-US" altLang="zh-CN" b="1" dirty="0">
                <a:latin typeface="DengXian" panose="02010600030101010101" pitchFamily="2" charset="-122"/>
                <a:ea typeface="DengXian" panose="02010600030101010101" pitchFamily="2" charset="-122"/>
              </a:rPr>
              <a:t>shall have </a:t>
            </a:r>
            <a:r>
              <a:rPr lang="en-US" altLang="zh-CN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no other gods</a:t>
            </a:r>
            <a:r>
              <a:rPr lang="en-US" altLang="zh-CN" b="1" dirty="0">
                <a:latin typeface="DengXian" panose="02010600030101010101" pitchFamily="2" charset="-122"/>
                <a:ea typeface="DengXian" panose="02010600030101010101" pitchFamily="2" charset="-122"/>
              </a:rPr>
              <a:t> before me</a:t>
            </a:r>
            <a:endParaRPr lang="zh-CN" altLang="en-US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9645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2. 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不</a:t>
            </a:r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可有偶像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20:4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不可为自己雕刻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偶像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，也不可作什么形像仿佛上天，下地，和地底下，水中的百物。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20:5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不可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跪拜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那些像，也不可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事奉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它，因为我耶和华你的神是忌邪的神。恨我的，我必追讨他的罪，自父及子，直到三四代，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20:6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爱我，守我诫命的，我必向他们发慈爱，直到千代。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3280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3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. </a:t>
            </a:r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不可妄称耶和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华名</a:t>
            </a:r>
            <a:endParaRPr lang="zh-CN" alt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20:7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不可妄称耶和华你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神的名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，因为妄称耶和华名的，耶和华必不以他为无罪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CN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You shall not </a:t>
            </a:r>
            <a:r>
              <a:rPr lang="en-US" altLang="zh-CN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misuse</a:t>
            </a:r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 the name of the LORD your God</a:t>
            </a:r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3280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4. </a:t>
            </a:r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要守安息日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20:8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当记念安息日，守为圣日。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20:9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六日要劳碌作你一切的工，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20:10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但第七日是向耶和华你神当守的安息日。这一日你和你的儿女，仆婢，牲畜，并你城里寄居的客旅，无论何工都不可作，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20:11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因为六日之内，耶和华造天，地，海，和其中的万物，第七日便安息，所以耶和华赐福与安息日，定为圣日。</a:t>
            </a:r>
          </a:p>
        </p:txBody>
      </p:sp>
    </p:spTree>
    <p:extLst>
      <p:ext uri="{BB962C8B-B14F-4D97-AF65-F5344CB8AC3E}">
        <p14:creationId xmlns:p14="http://schemas.microsoft.com/office/powerpoint/2010/main" val="25591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4. </a:t>
            </a:r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要守安息日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20:8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当记念安息日，守为圣日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CN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b="1" dirty="0">
                <a:latin typeface="DengXian" panose="02010600030101010101" pitchFamily="2" charset="-122"/>
                <a:ea typeface="DengXian" panose="02010600030101010101" pitchFamily="2" charset="-122"/>
              </a:rPr>
              <a:t>Remember the Sabbath day by keeping it holy</a:t>
            </a:r>
            <a:endParaRPr lang="zh-CN" altLang="en-US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20:9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六日要劳碌作你一切的工，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20:10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但第七日是向耶和华你神当守的安息日。这一日你和你的儿女，仆婢，牲畜，并你城里寄居的客旅，无论何工都不可作，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20:11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因为六日之内，耶和华造天，地，海，和其中的万物，第七日便安息，所以耶和华赐福与安息日，定为圣日。</a:t>
            </a:r>
          </a:p>
        </p:txBody>
      </p:sp>
    </p:spTree>
    <p:extLst>
      <p:ext uri="{BB962C8B-B14F-4D97-AF65-F5344CB8AC3E}">
        <p14:creationId xmlns:p14="http://schemas.microsoft.com/office/powerpoint/2010/main" val="369303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158227</TotalTime>
  <Words>9417</Words>
  <Application>Microsoft Office PowerPoint</Application>
  <PresentationFormat>On-screen Show (4:3)</PresentationFormat>
  <Paragraphs>449</Paragraphs>
  <Slides>42</Slides>
  <Notes>42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三谷基督徒會堂 成人主日學</vt:lpstr>
      <vt:lpstr>20章-23章概論</vt:lpstr>
      <vt:lpstr>十诫</vt:lpstr>
      <vt:lpstr>十诫</vt:lpstr>
      <vt:lpstr>1. 不可有别的神</vt:lpstr>
      <vt:lpstr>2. 不可有偶像</vt:lpstr>
      <vt:lpstr>3. 不可妄称耶和华名</vt:lpstr>
      <vt:lpstr>4. 要守安息日</vt:lpstr>
      <vt:lpstr>4. 要守安息日</vt:lpstr>
      <vt:lpstr>4. 要守安息日</vt:lpstr>
      <vt:lpstr>5. 当孝敬父母</vt:lpstr>
      <vt:lpstr>其余五条诫命</vt:lpstr>
      <vt:lpstr>众百姓惧怕</vt:lpstr>
      <vt:lpstr>对诫命的回应：献祭敬拜</vt:lpstr>
      <vt:lpstr>20章-23章概論</vt:lpstr>
      <vt:lpstr>典章（21-23章）</vt:lpstr>
      <vt:lpstr>如何读懂旧约的律法？</vt:lpstr>
      <vt:lpstr>如何读懂旧约的律法？</vt:lpstr>
      <vt:lpstr>典章（21-23章）</vt:lpstr>
      <vt:lpstr>男仆</vt:lpstr>
      <vt:lpstr>婢女</vt:lpstr>
      <vt:lpstr>典章（21-23章）</vt:lpstr>
      <vt:lpstr>四种治死的罪</vt:lpstr>
      <vt:lpstr>神不喜悦人死亡</vt:lpstr>
      <vt:lpstr>致命的伤害</vt:lpstr>
      <vt:lpstr>難點</vt:lpstr>
      <vt:lpstr>難點</vt:lpstr>
      <vt:lpstr>難點</vt:lpstr>
      <vt:lpstr>以牙还牙的原则的运用</vt:lpstr>
      <vt:lpstr>牲畜伤害人的情形</vt:lpstr>
      <vt:lpstr>典章（21-23章）</vt:lpstr>
      <vt:lpstr>处理财产的问题（22：1-17）</vt:lpstr>
      <vt:lpstr>处理财产的问题（22：1-17）</vt:lpstr>
      <vt:lpstr>处理财产的问题（22：1-17）</vt:lpstr>
      <vt:lpstr>典章（21-23章）</vt:lpstr>
      <vt:lpstr>三个死的罪</vt:lpstr>
      <vt:lpstr>不可亏负，不可欺压</vt:lpstr>
      <vt:lpstr>圣洁的人</vt:lpstr>
      <vt:lpstr>不可做假见证</vt:lpstr>
      <vt:lpstr>典章（21-23章）</vt:lpstr>
      <vt:lpstr>安息年，安息日和守节</vt:lpstr>
      <vt:lpstr>这是什么意思？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Meaning of Christmas</dc:title>
  <dc:creator>Guocai</dc:creator>
  <cp:lastModifiedBy>test</cp:lastModifiedBy>
  <cp:revision>629</cp:revision>
  <cp:lastPrinted>2020-04-26T15:44:16Z</cp:lastPrinted>
  <dcterms:created xsi:type="dcterms:W3CDTF">2014-12-20T19:43:08Z</dcterms:created>
  <dcterms:modified xsi:type="dcterms:W3CDTF">2020-04-26T15:46:16Z</dcterms:modified>
</cp:coreProperties>
</file>