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63" r:id="rId4"/>
    <p:sldId id="364" r:id="rId5"/>
    <p:sldId id="365" r:id="rId6"/>
    <p:sldId id="362" r:id="rId7"/>
    <p:sldId id="332" r:id="rId8"/>
    <p:sldId id="340" r:id="rId9"/>
    <p:sldId id="341" r:id="rId10"/>
    <p:sldId id="338" r:id="rId11"/>
    <p:sldId id="342" r:id="rId12"/>
    <p:sldId id="339" r:id="rId13"/>
    <p:sldId id="345" r:id="rId14"/>
    <p:sldId id="344" r:id="rId15"/>
    <p:sldId id="346" r:id="rId16"/>
    <p:sldId id="348" r:id="rId17"/>
    <p:sldId id="350" r:id="rId18"/>
    <p:sldId id="349" r:id="rId19"/>
    <p:sldId id="367" r:id="rId20"/>
    <p:sldId id="352" r:id="rId21"/>
    <p:sldId id="353" r:id="rId22"/>
    <p:sldId id="354" r:id="rId23"/>
    <p:sldId id="355" r:id="rId24"/>
    <p:sldId id="356" r:id="rId25"/>
    <p:sldId id="347" r:id="rId26"/>
    <p:sldId id="357" r:id="rId27"/>
    <p:sldId id="358" r:id="rId28"/>
    <p:sldId id="368" r:id="rId29"/>
    <p:sldId id="359" r:id="rId30"/>
    <p:sldId id="360" r:id="rId31"/>
    <p:sldId id="361" r:id="rId32"/>
    <p:sldId id="366" r:id="rId3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96" autoAdjust="0"/>
  </p:normalViewPr>
  <p:slideViewPr>
    <p:cSldViewPr>
      <p:cViewPr varScale="1">
        <p:scale>
          <a:sx n="61" d="100"/>
          <a:sy n="61" d="100"/>
        </p:scale>
        <p:origin x="-20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B5085793-4952-4EC9-AD43-A2D8E28C51C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DFFB6782-E22B-44B8-BE55-B98FFE70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长</a:t>
            </a:r>
            <a:r>
              <a:rPr lang="en-US" altLang="zh-CN" sz="1800" dirty="0"/>
              <a:t>2</a:t>
            </a:r>
            <a:r>
              <a:rPr lang="zh-CN" altLang="en-US" sz="1800" dirty="0"/>
              <a:t>肘</a:t>
            </a:r>
            <a:r>
              <a:rPr lang="en-US" altLang="zh-CN" sz="1800" dirty="0"/>
              <a:t>=91 </a:t>
            </a:r>
            <a:r>
              <a:rPr lang="zh-CN" altLang="en-US" sz="1800" dirty="0"/>
              <a:t>厘米</a:t>
            </a:r>
          </a:p>
          <a:p>
            <a:r>
              <a:rPr lang="zh-CN" altLang="en-US" sz="1800" dirty="0"/>
              <a:t>宽</a:t>
            </a:r>
            <a:r>
              <a:rPr lang="en-US" altLang="zh-CN" sz="1800" dirty="0"/>
              <a:t>1</a:t>
            </a:r>
            <a:r>
              <a:rPr lang="zh-CN" altLang="en-US" sz="1800" dirty="0"/>
              <a:t>肘</a:t>
            </a:r>
            <a:r>
              <a:rPr lang="en-US" altLang="zh-CN" sz="1800" dirty="0"/>
              <a:t>= 46 </a:t>
            </a:r>
            <a:r>
              <a:rPr lang="zh-CN" altLang="en-US" sz="1800" dirty="0"/>
              <a:t>厘米</a:t>
            </a:r>
          </a:p>
          <a:p>
            <a:r>
              <a:rPr lang="zh-CN" altLang="en-US" sz="1800" dirty="0"/>
              <a:t>高</a:t>
            </a:r>
            <a:r>
              <a:rPr lang="en-US" altLang="zh-CN" sz="1800" dirty="0"/>
              <a:t>1.5</a:t>
            </a:r>
            <a:r>
              <a:rPr lang="zh-CN" altLang="en-US" sz="1800" dirty="0"/>
              <a:t>肘</a:t>
            </a:r>
            <a:r>
              <a:rPr lang="en-US" altLang="zh-CN" sz="1800" dirty="0"/>
              <a:t>=2.25</a:t>
            </a:r>
            <a:r>
              <a:rPr lang="zh-CN" altLang="en-US" sz="1800" dirty="0"/>
              <a:t>英尺 </a:t>
            </a:r>
            <a:r>
              <a:rPr lang="en-US" altLang="zh-CN" sz="1800" dirty="0"/>
              <a:t>= 69 </a:t>
            </a:r>
            <a:r>
              <a:rPr lang="zh-CN" altLang="en-US" sz="1800" dirty="0"/>
              <a:t>厘米</a:t>
            </a:r>
            <a:endParaRPr lang="en-US" altLang="zh-CN" sz="1800" dirty="0"/>
          </a:p>
          <a:p>
            <a:r>
              <a:rPr lang="zh-CN" altLang="en-US" sz="1800" dirty="0"/>
              <a:t>陳設餅是主角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祭司的國度，聖潔的國民</a:t>
            </a:r>
            <a:endParaRPr lang="en-US" altLang="zh-CN" sz="1800" dirty="0"/>
          </a:p>
          <a:p>
            <a:r>
              <a:rPr lang="zh-CN" altLang="en-US" sz="1800" dirty="0"/>
              <a:t>律法之後必有教導如何敬拜，在哪裡敬拜等。從</a:t>
            </a:r>
            <a:r>
              <a:rPr lang="en-US" altLang="zh-CN" sz="1800" dirty="0"/>
              <a:t>25</a:t>
            </a:r>
            <a:r>
              <a:rPr lang="zh-CN" altLang="en-US" sz="1800" dirty="0"/>
              <a:t>章</a:t>
            </a:r>
            <a:r>
              <a:rPr lang="en-US" altLang="zh-CN" sz="1800" dirty="0"/>
              <a:t>1</a:t>
            </a:r>
            <a:r>
              <a:rPr lang="zh-CN" altLang="en-US" sz="1800" dirty="0"/>
              <a:t>節開始，到整本利未記，再到民數記</a:t>
            </a:r>
            <a:r>
              <a:rPr lang="en-US" altLang="zh-CN" sz="1800" dirty="0"/>
              <a:t>10</a:t>
            </a:r>
            <a:r>
              <a:rPr lang="zh-CN" altLang="en-US" sz="1800" dirty="0"/>
              <a:t>：</a:t>
            </a:r>
            <a:r>
              <a:rPr lang="en-US" altLang="zh-CN" sz="1800" dirty="0"/>
              <a:t>10</a:t>
            </a:r>
            <a:r>
              <a:rPr lang="zh-CN" altLang="en-US" sz="1800" dirty="0"/>
              <a:t>主要的內容就是律法中的例律，如何敬拜神。</a:t>
            </a:r>
            <a:endParaRPr lang="en-US" altLang="zh-CN" sz="1800" dirty="0"/>
          </a:p>
          <a:p>
            <a:r>
              <a:rPr lang="en-US" altLang="zh-CN" sz="1800" dirty="0"/>
              <a:t>Exo 19:1 </a:t>
            </a:r>
            <a:r>
              <a:rPr lang="zh-CN" altLang="en-US" sz="1800" dirty="0"/>
              <a:t>以色列人出埃及地以后，满了（進入第）三个月的那一天，就来到西乃的旷野。</a:t>
            </a:r>
            <a:endParaRPr lang="en-US" altLang="zh-CN" sz="1800" dirty="0"/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10:11 </a:t>
            </a:r>
            <a:r>
              <a:rPr lang="zh-TW" altLang="en-US" sz="1800" dirty="0"/>
              <a:t>第二年二月二十日，云彩从法柜的帐幕收上去。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10:12 </a:t>
            </a:r>
            <a:r>
              <a:rPr lang="zh-TW" altLang="en-US" sz="1800" dirty="0"/>
              <a:t>以色列人就按站往前行，离开西乃的旷野，云彩停住在巴兰的旷野。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10:13 </a:t>
            </a:r>
            <a:r>
              <a:rPr lang="zh-TW" altLang="en-US" sz="1800" dirty="0"/>
              <a:t>这是他们照耶和华借摩西所吩咐的，初次往前行。</a:t>
            </a:r>
            <a:endParaRPr lang="en-US" altLang="zh-TW" sz="1800" dirty="0"/>
          </a:p>
          <a:p>
            <a:r>
              <a:rPr lang="zh-TW" altLang="en-US" sz="1800" dirty="0"/>
              <a:t>一個真的信徒是一個敬拜的人。敬拜從得救開始，成為我們的生活和生命的一部分，一直到天堂，持續到永遠。神願意人按照正確的方式敬拜祂，也把敬拜是喜悅賜給人。我思想如何敬拜神嗎？</a:t>
            </a:r>
            <a:endParaRPr lang="en-US" altLang="zh-TW" sz="1800" dirty="0"/>
          </a:p>
          <a:p>
            <a:r>
              <a:rPr lang="zh-CN" altLang="en-US" sz="1800" dirty="0"/>
              <a:t>舊約時代的人，敬拜神是通過一種可見的方式。其实整个旧约都是一种可见的方式。会幕里的每一样物件都启示神的同在，以及神要人如何接近祂。耶稣自己就是为以马内利，神与人同在。我们新约时代的人还需要去了解会幕吗？当我们准备读与会幕有关的内容的时候，你有这样的一种期待吗？通过这有形的会幕来认识那道成肉身的耶稣，又通过耶稣来认识那位我们没有用肉眼看过的神。</a:t>
            </a:r>
            <a:endParaRPr lang="en-US" altLang="zh-CN" sz="1800" dirty="0"/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4:21 </a:t>
            </a:r>
            <a:r>
              <a:rPr lang="zh-CN" altLang="en-US" sz="1800" dirty="0"/>
              <a:t>耶稣说，妇人，你当信我，时候将到，你们拜父，也不在这山上，也不在耶路撒冷。</a:t>
            </a:r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4:22 </a:t>
            </a:r>
            <a:r>
              <a:rPr lang="zh-CN" altLang="en-US" sz="1800" dirty="0"/>
              <a:t>你们所拜的，你们不知道。我们所拜的，我们知道。因为救恩是从犹太人出来的。</a:t>
            </a:r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4:23 </a:t>
            </a:r>
            <a:r>
              <a:rPr lang="zh-CN" altLang="en-US" sz="1800" dirty="0"/>
              <a:t>时候将到，如今就是了，那真正拜父的，要用心灵和诚实拜他，因为父要这样的人拜他。</a:t>
            </a:r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4:24 </a:t>
            </a:r>
            <a:r>
              <a:rPr lang="zh-CN" altLang="en-US" sz="1800" dirty="0"/>
              <a:t>神是个灵（或无个字）所以拜他的，必须用心灵和诚实拜他。</a:t>
            </a:r>
          </a:p>
          <a:p>
            <a:endParaRPr lang="zh-TW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Heb</a:t>
            </a:r>
            <a:r>
              <a:rPr lang="en-US" altLang="zh-CN" dirty="0"/>
              <a:t> 10:19 </a:t>
            </a:r>
            <a:r>
              <a:rPr lang="en-US" dirty="0" err="1"/>
              <a:t>弟兄们，我们既因耶稣的血，得以坦然进入至圣所</a:t>
            </a:r>
            <a:r>
              <a:rPr lang="en-US" dirty="0"/>
              <a:t>，</a:t>
            </a:r>
          </a:p>
          <a:p>
            <a:r>
              <a:rPr lang="en-US" altLang="zh-CN" dirty="0" err="1"/>
              <a:t>Heb</a:t>
            </a:r>
            <a:r>
              <a:rPr lang="en-US" altLang="zh-CN" dirty="0"/>
              <a:t> 10:20 </a:t>
            </a:r>
            <a:r>
              <a:rPr lang="en-US" dirty="0" err="1"/>
              <a:t>是借着他给我们开了一条又新又活的路从幔子经过，</a:t>
            </a:r>
            <a:r>
              <a:rPr lang="en-US" b="1" dirty="0" err="1"/>
              <a:t>这幔子就是他的身体</a:t>
            </a:r>
            <a:r>
              <a:rPr lang="en-US" dirty="0"/>
              <a:t>。</a:t>
            </a:r>
          </a:p>
          <a:p>
            <a:r>
              <a:rPr lang="en-US" altLang="zh-CN" dirty="0" err="1"/>
              <a:t>Heb</a:t>
            </a:r>
            <a:r>
              <a:rPr lang="en-US" altLang="zh-CN" dirty="0"/>
              <a:t> 10:21 </a:t>
            </a:r>
            <a:r>
              <a:rPr lang="en-US" dirty="0" err="1"/>
              <a:t>又有一位大祭司治理神的家</a:t>
            </a:r>
            <a:r>
              <a:rPr lang="en-US" dirty="0"/>
              <a:t>。</a:t>
            </a:r>
          </a:p>
          <a:p>
            <a:r>
              <a:rPr lang="en-US" altLang="zh-CN" dirty="0" err="1"/>
              <a:t>Heb</a:t>
            </a:r>
            <a:r>
              <a:rPr lang="en-US" altLang="zh-CN" dirty="0"/>
              <a:t> 10:22 </a:t>
            </a:r>
            <a:r>
              <a:rPr lang="en-US" dirty="0" err="1"/>
              <a:t>并我们心中天良的亏欠已经洒去，身体用清水洗净了，就当存着诚心，和充足的信心，来到神面前</a:t>
            </a:r>
            <a:r>
              <a:rPr lang="en-US" dirty="0"/>
              <a:t>。</a:t>
            </a:r>
          </a:p>
          <a:p>
            <a:endParaRPr lang="en-US" altLang="zh-CN" dirty="0"/>
          </a:p>
          <a:p>
            <a:r>
              <a:rPr lang="en-US" altLang="zh-CN" sz="1800" dirty="0" err="1"/>
              <a:t>Mak</a:t>
            </a:r>
            <a:r>
              <a:rPr lang="en-US" altLang="zh-CN" sz="1800" dirty="0"/>
              <a:t> 15:37 </a:t>
            </a:r>
            <a:r>
              <a:rPr lang="zh-CN" altLang="en-US" sz="1800" dirty="0"/>
              <a:t>耶稣大声喊叫，气就断了。</a:t>
            </a:r>
          </a:p>
          <a:p>
            <a:r>
              <a:rPr lang="en-US" altLang="zh-CN" sz="1800" dirty="0" err="1"/>
              <a:t>Mak</a:t>
            </a:r>
            <a:r>
              <a:rPr lang="en-US" altLang="zh-CN" sz="1800" dirty="0"/>
              <a:t> 15:38 </a:t>
            </a:r>
            <a:r>
              <a:rPr lang="zh-CN" altLang="en-US" sz="1800" dirty="0"/>
              <a:t>殿里的幔子，从上到下裂为两半。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圣所的幔子没有基路伯。第一次铜出现了。</a:t>
            </a:r>
            <a:r>
              <a:rPr lang="en-US" altLang="zh-CN" sz="1800" dirty="0"/>
              <a:t>Gen 3:24 </a:t>
            </a:r>
            <a:r>
              <a:rPr lang="zh-CN" altLang="en-US" sz="1800" dirty="0"/>
              <a:t>于是把他赶出去了。又在伊甸园的东边安设基路伯和四面转动发火焰的剑，要把守生命树的道路。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5</a:t>
            </a:r>
            <a:r>
              <a:rPr lang="zh-CN" altLang="en-US" sz="1800" dirty="0"/>
              <a:t>肘</a:t>
            </a:r>
            <a:r>
              <a:rPr lang="en-US" altLang="zh-CN" sz="1800" dirty="0"/>
              <a:t>=229</a:t>
            </a:r>
            <a:r>
              <a:rPr lang="zh-CN" altLang="en-US" sz="1800" dirty="0"/>
              <a:t>厘米</a:t>
            </a:r>
            <a:endParaRPr lang="en-US" altLang="zh-CN" sz="1800" dirty="0"/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肘</a:t>
            </a:r>
            <a:r>
              <a:rPr lang="en-US" altLang="zh-CN" sz="1800" dirty="0"/>
              <a:t>=137</a:t>
            </a:r>
            <a:r>
              <a:rPr lang="zh-CN" altLang="en-US" sz="1800" dirty="0"/>
              <a:t>厘米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网子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网子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100</a:t>
            </a:r>
            <a:r>
              <a:rPr lang="zh-CN" altLang="en-US" sz="1800" dirty="0"/>
              <a:t>肘</a:t>
            </a:r>
            <a:r>
              <a:rPr lang="en-US" altLang="zh-CN" sz="1800" dirty="0"/>
              <a:t>=46</a:t>
            </a:r>
            <a:r>
              <a:rPr lang="zh-CN" altLang="en-US" sz="1800" dirty="0"/>
              <a:t>米</a:t>
            </a:r>
            <a:endParaRPr lang="en-US" altLang="zh-CN" sz="1800" dirty="0"/>
          </a:p>
          <a:p>
            <a:r>
              <a:rPr lang="en-US" altLang="zh-CN" sz="1800" dirty="0"/>
              <a:t>50</a:t>
            </a:r>
            <a:r>
              <a:rPr lang="zh-CN" altLang="en-US" sz="1800" dirty="0"/>
              <a:t>肘</a:t>
            </a:r>
            <a:r>
              <a:rPr lang="en-US" altLang="zh-CN" sz="1800" dirty="0"/>
              <a:t>=23</a:t>
            </a:r>
            <a:r>
              <a:rPr lang="zh-CN" altLang="en-US" sz="1800" dirty="0"/>
              <a:t>米</a:t>
            </a:r>
            <a:endParaRPr lang="en-US" altLang="zh-CN" sz="1800" dirty="0"/>
          </a:p>
          <a:p>
            <a:r>
              <a:rPr lang="zh-CN" altLang="en-US" sz="1800" dirty="0"/>
              <a:t>院子的們寬</a:t>
            </a:r>
            <a:r>
              <a:rPr lang="en-US" altLang="zh-CN" sz="1800" dirty="0"/>
              <a:t>=9</a:t>
            </a:r>
            <a:r>
              <a:rPr lang="zh-CN" altLang="en-US" sz="1800" dirty="0"/>
              <a:t>米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人类的始祖在伊甸园犯罪之后，就开始「躲避耶和华神的面」（创三</a:t>
            </a:r>
            <a:r>
              <a:rPr lang="en-US" altLang="zh-CN" sz="1800" dirty="0"/>
              <a:t>8</a:t>
            </a:r>
            <a:r>
              <a:rPr lang="zh-CN" altLang="en-US" sz="1800" dirty="0"/>
              <a:t>）。「我们的神乃是烈火」（来十二</a:t>
            </a:r>
            <a:r>
              <a:rPr lang="en-US" altLang="zh-CN" sz="1800" dirty="0"/>
              <a:t>29</a:t>
            </a:r>
            <a:r>
              <a:rPr lang="zh-CN" altLang="en-US" sz="1800" dirty="0"/>
              <a:t>），罪人在圣洁的神面前「不能存活」（三十三</a:t>
            </a:r>
            <a:r>
              <a:rPr lang="en-US" altLang="zh-CN" sz="1800" dirty="0"/>
              <a:t>20</a:t>
            </a:r>
            <a:r>
              <a:rPr lang="zh-CN" altLang="en-US" sz="1800" dirty="0"/>
              <a:t>）。因此，在罪的问题没有解决之前，连神所呼召的人都「不可亲近」神，只有中保摩西被特许「可以亲近耶和华」。</a:t>
            </a:r>
          </a:p>
          <a:p>
            <a:r>
              <a:rPr lang="zh-CN" altLang="en-US" sz="1800" dirty="0"/>
              <a:t>但神救赎的目的就是让人回到祂面前，因此，最初是所有的百姓都「不可上山去，也不可摸山的边界」（十九</a:t>
            </a:r>
            <a:r>
              <a:rPr lang="en-US" altLang="zh-CN" sz="1800" dirty="0"/>
              <a:t>12</a:t>
            </a:r>
            <a:r>
              <a:rPr lang="zh-CN" altLang="en-US" sz="1800" dirty="0"/>
              <a:t>），然后神呼召摩西一个人「上山顶」（十九</a:t>
            </a:r>
            <a:r>
              <a:rPr lang="en-US" altLang="zh-CN" sz="1800" dirty="0"/>
              <a:t>20</a:t>
            </a:r>
            <a:r>
              <a:rPr lang="zh-CN" altLang="en-US" sz="1800" dirty="0"/>
              <a:t>），接着又允许他「和亚伦一同上来」（十九</a:t>
            </a:r>
            <a:r>
              <a:rPr lang="en-US" altLang="zh-CN" sz="1800" dirty="0"/>
              <a:t>24</a:t>
            </a:r>
            <a:r>
              <a:rPr lang="zh-CN" altLang="en-US" sz="1800" dirty="0"/>
              <a:t>），现在又允许「拿答、亚比户，并以色列长老中的七十人」一起上山，一步一步地把恩典的门打开。最终神要让基督成为「新约的中保」（来九</a:t>
            </a:r>
            <a:r>
              <a:rPr lang="en-US" altLang="zh-CN" sz="1800" dirty="0"/>
              <a:t>15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TW" altLang="en-US" sz="1800" dirty="0"/>
              <a:t>燔祭</a:t>
            </a:r>
            <a:r>
              <a:rPr lang="zh-CN" altLang="en-US" sz="1800" dirty="0"/>
              <a:t>，平安祭是可以吃的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杨百翰大学（</a:t>
            </a:r>
            <a:r>
              <a:rPr lang="en-US" altLang="zh-CN" sz="1800" dirty="0"/>
              <a:t>Brigham Young University</a:t>
            </a:r>
            <a:r>
              <a:rPr lang="zh-CN" altLang="en-US" sz="1800" dirty="0"/>
              <a:t>）按</a:t>
            </a:r>
            <a:r>
              <a:rPr lang="en-US" altLang="zh-CN" sz="1800" dirty="0"/>
              <a:t>1:1</a:t>
            </a:r>
            <a:r>
              <a:rPr lang="zh-CN" altLang="en-US" sz="1800" dirty="0"/>
              <a:t>的比例复制的帐幕、铜祭坛和帐幕的院子。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29" indent="-343929">
              <a:buFont typeface="+mj-lt"/>
              <a:buAutoNum type="arabicPeriod"/>
            </a:pPr>
            <a:r>
              <a:rPr lang="zh-TW" altLang="en-US" sz="1800" dirty="0"/>
              <a:t>立約的前提：以色列人願意遵守神的律法</a:t>
            </a:r>
          </a:p>
          <a:p>
            <a:pPr marL="343929" indent="-343929">
              <a:buFont typeface="+mj-lt"/>
              <a:buAutoNum type="arabicPeriod"/>
            </a:pPr>
            <a:r>
              <a:rPr lang="zh-TW" altLang="en-US" sz="1800" dirty="0"/>
              <a:t>立約的基礎：約書（律法）</a:t>
            </a:r>
          </a:p>
          <a:p>
            <a:pPr marL="343929" indent="-343929">
              <a:buFont typeface="+mj-lt"/>
              <a:buAutoNum type="arabicPeriod"/>
            </a:pPr>
            <a:r>
              <a:rPr lang="zh-TW" altLang="en-US" sz="1800" dirty="0"/>
              <a:t>立約的程序：洒血獻祭</a:t>
            </a:r>
          </a:p>
          <a:p>
            <a:pPr marL="343929" indent="-343929">
              <a:buFont typeface="+mj-lt"/>
              <a:buAutoNum type="arabicPeriod"/>
            </a:pPr>
            <a:r>
              <a:rPr lang="zh-TW" altLang="en-US" sz="1800" dirty="0"/>
              <a:t>立約的結果：看見神，享受神</a:t>
            </a:r>
          </a:p>
          <a:p>
            <a:endParaRPr lang="en-US" altLang="zh-CN" sz="1800" dirty="0"/>
          </a:p>
          <a:p>
            <a:r>
              <a:rPr lang="zh-CN" altLang="en-US" sz="1800" dirty="0"/>
              <a:t>按这一切话与你们立约</a:t>
            </a:r>
            <a:endParaRPr lang="en-US" altLang="zh-CN" sz="1800" dirty="0"/>
          </a:p>
          <a:p>
            <a:r>
              <a:rPr lang="en-US" altLang="zh-CN" sz="1800" dirty="0"/>
              <a:t>Lev 18:5 </a:t>
            </a:r>
            <a:r>
              <a:rPr lang="zh-CN" altLang="en-US" sz="1800" dirty="0"/>
              <a:t>所以，你们要守我的律例典章，人若遵行，就必因此活着。我是耶和华。</a:t>
            </a:r>
            <a:endParaRPr lang="en-US" altLang="zh-CN" sz="1800" dirty="0"/>
          </a:p>
          <a:p>
            <a:r>
              <a:rPr lang="en-US" altLang="zh-CN" sz="1800" dirty="0"/>
              <a:t>Gal 3:12 </a:t>
            </a:r>
            <a:r>
              <a:rPr lang="zh-CN" altLang="en-US" sz="1800" dirty="0"/>
              <a:t>律法原不本乎信，只说，行这些事的，就必因此活着。</a:t>
            </a:r>
            <a:endParaRPr lang="en-US" altLang="zh-CN" sz="1800" dirty="0"/>
          </a:p>
          <a:p>
            <a:r>
              <a:rPr lang="en-US" altLang="zh-CN" sz="1800" dirty="0"/>
              <a:t>Rom 10:5 </a:t>
            </a:r>
            <a:r>
              <a:rPr lang="zh-CN" altLang="en-US" sz="1800" dirty="0"/>
              <a:t>摩西写着说，人若行那出于律法的义，就必因此活着。</a:t>
            </a:r>
            <a:endParaRPr lang="en-US" altLang="zh-CN" sz="1800" dirty="0"/>
          </a:p>
          <a:p>
            <a:r>
              <a:rPr lang="zh-CN" altLang="en-US" sz="1800" dirty="0"/>
              <a:t>舊約時代的人的救恩却是通过信，因着信。</a:t>
            </a:r>
            <a:endParaRPr lang="en-US" altLang="zh-CN" sz="1800" dirty="0"/>
          </a:p>
          <a:p>
            <a:r>
              <a:rPr lang="zh-CN" altLang="en-US" sz="1800" dirty="0"/>
              <a:t>旧约</a:t>
            </a:r>
            <a:endParaRPr lang="en-US" altLang="zh-CN" sz="1800" dirty="0"/>
          </a:p>
          <a:p>
            <a:r>
              <a:rPr lang="en-US" altLang="zh-CN" dirty="0" err="1"/>
              <a:t>Deu</a:t>
            </a:r>
            <a:r>
              <a:rPr lang="en-US" altLang="zh-CN" dirty="0"/>
              <a:t> 11:26 </a:t>
            </a:r>
            <a:r>
              <a:rPr lang="en-US" dirty="0" err="1"/>
              <a:t>看哪，我今日将祝福与咒诅的话都陈明在你们面前</a:t>
            </a:r>
            <a:r>
              <a:rPr lang="en-US" dirty="0"/>
              <a:t>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11:27 </a:t>
            </a:r>
            <a:r>
              <a:rPr lang="en-US" dirty="0" err="1"/>
              <a:t>你们若听从耶和华你们神的诫命，就是我今日所吩咐你们的，就必蒙福</a:t>
            </a:r>
            <a:r>
              <a:rPr lang="en-US" dirty="0"/>
              <a:t>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11:28 </a:t>
            </a:r>
            <a:r>
              <a:rPr lang="en-US" dirty="0" err="1"/>
              <a:t>你们若不听从耶和华你们神的诫命，偏离我今日所吩咐你们的道，去事奉你们素来所不认识的别神，就必受祸</a:t>
            </a:r>
            <a:r>
              <a:rPr lang="en-US" dirty="0"/>
              <a:t>。</a:t>
            </a:r>
          </a:p>
          <a:p>
            <a:endParaRPr lang="en-US" altLang="zh-CN" dirty="0"/>
          </a:p>
          <a:p>
            <a:r>
              <a:rPr lang="en-US" altLang="zh-CN" dirty="0" err="1"/>
              <a:t>Deu</a:t>
            </a:r>
            <a:r>
              <a:rPr lang="en-US" altLang="zh-CN" dirty="0"/>
              <a:t> 28:2 </a:t>
            </a:r>
            <a:r>
              <a:rPr lang="zh-CN" altLang="en-US" b="1" dirty="0"/>
              <a:t>你若听从耶和华你神的话</a:t>
            </a:r>
            <a:r>
              <a:rPr lang="zh-CN" altLang="en-US" dirty="0"/>
              <a:t>，这以下的福必追随你，临到你身上，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28:3 </a:t>
            </a:r>
            <a:r>
              <a:rPr lang="zh-CN" altLang="en-US" dirty="0"/>
              <a:t>你在城里必蒙福，在田间也必蒙福。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28:4 </a:t>
            </a:r>
            <a:r>
              <a:rPr lang="zh-CN" altLang="en-US" dirty="0"/>
              <a:t>你身所生的，地所产的，牲畜所下的，以及牛犊，羊羔，都必蒙福。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28:5 </a:t>
            </a:r>
            <a:r>
              <a:rPr lang="zh-CN" altLang="en-US" dirty="0"/>
              <a:t>你的筐子和你的抟面盆都必蒙福。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28:6 </a:t>
            </a:r>
            <a:r>
              <a:rPr lang="zh-CN" altLang="en-US" dirty="0"/>
              <a:t>你出也蒙福，入也蒙福。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28:7 </a:t>
            </a:r>
            <a:r>
              <a:rPr lang="zh-CN" altLang="en-US" dirty="0"/>
              <a:t>仇敌起来攻击你，耶和华必使他们在你面前被你杀败。他们从一条路来攻击你，必从七条路逃跑。</a:t>
            </a:r>
          </a:p>
          <a:p>
            <a:endParaRPr lang="en-US" altLang="zh-CN" dirty="0"/>
          </a:p>
          <a:p>
            <a:r>
              <a:rPr lang="en-US" altLang="zh-CN" dirty="0" err="1"/>
              <a:t>Deu</a:t>
            </a:r>
            <a:r>
              <a:rPr lang="en-US" altLang="zh-CN" dirty="0"/>
              <a:t> 28:15 </a:t>
            </a:r>
            <a:r>
              <a:rPr lang="zh-CN" altLang="en-US" b="1" dirty="0"/>
              <a:t>你若不听从耶和华你神的话</a:t>
            </a:r>
            <a:r>
              <a:rPr lang="zh-CN" altLang="en-US" dirty="0"/>
              <a:t>，不谨守遵行他的一切诫命律例，就是我今日所吩咐你的，这以下的咒诅都必追随你，临到你身上，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28:16 </a:t>
            </a:r>
            <a:r>
              <a:rPr lang="zh-CN" altLang="en-US" dirty="0"/>
              <a:t>你在城里必受咒诅，在田间也必受咒诅。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28:17 </a:t>
            </a:r>
            <a:r>
              <a:rPr lang="zh-CN" altLang="en-US" dirty="0"/>
              <a:t>你的筐子和你的抟面盆都必受咒诅。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28:18 </a:t>
            </a:r>
            <a:r>
              <a:rPr lang="zh-CN" altLang="en-US" dirty="0"/>
              <a:t>你身所生的，地所产的，以及牛犊，羊羔，都必受咒诅。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28:19 </a:t>
            </a:r>
            <a:r>
              <a:rPr lang="zh-CN" altLang="en-US" dirty="0"/>
              <a:t>你出也受咒诅，入也受咒诅。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28:20 </a:t>
            </a:r>
            <a:r>
              <a:rPr lang="zh-CN" altLang="en-US" dirty="0"/>
              <a:t>耶和华因你行恶离弃他，必在你手里所办的一切事上，使咒诅，扰乱，责罚临到你，直到你被毁灭，速速地灭亡。</a:t>
            </a:r>
          </a:p>
          <a:p>
            <a:r>
              <a:rPr lang="en-US" altLang="zh-CN" dirty="0" err="1"/>
              <a:t>Deu</a:t>
            </a:r>
            <a:r>
              <a:rPr lang="en-US" altLang="zh-CN" dirty="0"/>
              <a:t> 28:21 </a:t>
            </a:r>
            <a:r>
              <a:rPr lang="zh-CN" altLang="en-US" dirty="0"/>
              <a:t>耶和华必使瘟疫贴在你身上，直到他将你从所进去得为业的地上灭绝。</a:t>
            </a:r>
          </a:p>
          <a:p>
            <a:endParaRPr lang="en-US" altLang="zh-CN" sz="1800" dirty="0"/>
          </a:p>
          <a:p>
            <a:r>
              <a:rPr lang="zh-CN" altLang="en-US" sz="1800" dirty="0"/>
              <a:t>新约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8:10 </a:t>
            </a:r>
            <a:r>
              <a:rPr lang="zh-CN" altLang="en-US" sz="1800" dirty="0"/>
              <a:t>主又说，那些日子以后，</a:t>
            </a:r>
            <a:r>
              <a:rPr lang="zh-CN" altLang="en-US" sz="1800" b="1" dirty="0"/>
              <a:t>我与以色列家所立的约乃是这样。我要将我的律法放在他们里面，写在他们心上，我要作他们的神，他们要作我的子民。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8:11 </a:t>
            </a:r>
            <a:r>
              <a:rPr lang="zh-CN" altLang="en-US" sz="1800" dirty="0"/>
              <a:t>他们不用各人教导自己的乡邻，和自己的弟兄，说，你该认识主。因为他们从最小的到至大的，都必</a:t>
            </a:r>
            <a:r>
              <a:rPr lang="zh-CN" altLang="en-US" sz="1800" b="1" dirty="0"/>
              <a:t>认识我</a:t>
            </a:r>
            <a:r>
              <a:rPr lang="zh-CN" altLang="en-US" sz="1800" dirty="0"/>
              <a:t>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8:12 </a:t>
            </a:r>
            <a:r>
              <a:rPr lang="zh-CN" altLang="en-US" sz="1800" dirty="0"/>
              <a:t>我要宽恕他们的不义，</a:t>
            </a:r>
            <a:r>
              <a:rPr lang="zh-CN" altLang="en-US" sz="1800" b="1" dirty="0"/>
              <a:t>不再记念他们的罪愆</a:t>
            </a:r>
            <a:r>
              <a:rPr lang="zh-CN" altLang="en-US" sz="1800" dirty="0"/>
              <a:t>。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立約之後才有神的同住，才有會幕的啟示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祭司的國度，聖潔的國民</a:t>
            </a:r>
            <a:endParaRPr lang="en-US" altLang="zh-CN" sz="1800" dirty="0"/>
          </a:p>
          <a:p>
            <a:r>
              <a:rPr lang="zh-CN" altLang="en-US" sz="1800" dirty="0"/>
              <a:t>律法之後必有教導如何敬拜，在哪裡敬拜等。從</a:t>
            </a:r>
            <a:r>
              <a:rPr lang="en-US" altLang="zh-CN" sz="1800" dirty="0"/>
              <a:t>25</a:t>
            </a:r>
            <a:r>
              <a:rPr lang="zh-CN" altLang="en-US" sz="1800" dirty="0"/>
              <a:t>章</a:t>
            </a:r>
            <a:r>
              <a:rPr lang="en-US" altLang="zh-CN" sz="1800" dirty="0"/>
              <a:t>1</a:t>
            </a:r>
            <a:r>
              <a:rPr lang="zh-CN" altLang="en-US" sz="1800" dirty="0"/>
              <a:t>節開始，到整本利未記，再到民數記</a:t>
            </a:r>
            <a:r>
              <a:rPr lang="en-US" altLang="zh-CN" sz="1800" dirty="0"/>
              <a:t>10</a:t>
            </a:r>
            <a:r>
              <a:rPr lang="zh-CN" altLang="en-US" sz="1800" dirty="0"/>
              <a:t>：</a:t>
            </a:r>
            <a:r>
              <a:rPr lang="en-US" altLang="zh-CN" sz="1800" dirty="0"/>
              <a:t>10</a:t>
            </a:r>
            <a:r>
              <a:rPr lang="zh-CN" altLang="en-US" sz="1800" dirty="0"/>
              <a:t>主要的內容就是律法中的例律，如何敬拜神。</a:t>
            </a:r>
            <a:endParaRPr lang="en-US" altLang="zh-CN" sz="1800" dirty="0"/>
          </a:p>
          <a:p>
            <a:r>
              <a:rPr lang="en-US" altLang="zh-CN" sz="1800" dirty="0"/>
              <a:t>Exo 19:1 </a:t>
            </a:r>
            <a:r>
              <a:rPr lang="zh-CN" altLang="en-US" sz="1800" dirty="0"/>
              <a:t>以色列人出埃及地以后，满了（進入第）三个月的那一天，就来到西乃的旷野。</a:t>
            </a:r>
            <a:endParaRPr lang="en-US" altLang="zh-CN" sz="1800" dirty="0"/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10:11 </a:t>
            </a:r>
            <a:r>
              <a:rPr lang="zh-TW" altLang="en-US" sz="1800" dirty="0"/>
              <a:t>第二年二月二十日，云彩从法柜的帐幕收上去。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10:12 </a:t>
            </a:r>
            <a:r>
              <a:rPr lang="zh-TW" altLang="en-US" sz="1800" dirty="0"/>
              <a:t>以色列人就按站往前行，离开西乃的旷野，云彩停住在巴兰的旷野。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10:13 </a:t>
            </a:r>
            <a:r>
              <a:rPr lang="zh-TW" altLang="en-US" sz="1800" dirty="0"/>
              <a:t>这是他们照耶和华借摩西所吩咐的，初次往前行。</a:t>
            </a:r>
            <a:endParaRPr lang="en-US" altLang="zh-TW" sz="1800" dirty="0"/>
          </a:p>
          <a:p>
            <a:r>
              <a:rPr lang="zh-TW" altLang="en-US" sz="1800" dirty="0"/>
              <a:t>一個真的信徒是一個敬拜的人。敬拜從得救開始，成為我們的生活和生命的一部分，一直到天堂，持續到永遠。神願意人按照正確的方式敬拜祂，也把敬拜是喜悅賜給人。我思想如何敬拜神嗎？</a:t>
            </a:r>
            <a:endParaRPr lang="en-US" altLang="zh-TW" sz="1800" dirty="0"/>
          </a:p>
          <a:p>
            <a:r>
              <a:rPr lang="zh-CN" altLang="en-US" sz="1800" dirty="0"/>
              <a:t>舊約時代的人，敬拜神是通過一種可見的方式。其实整个旧约都是一种可见的方式。会幕里的每一样物件都启示神的同在，以及神要人如何接近祂。耶稣自己就是为以马内利，神与人同在。我们新约时代的人还需要去了解会幕吗？当我们准备读与会幕有关的内容的时候，你有这样的一种期待吗？通过这有形的会幕来认识那道成肉身的耶稣，又通过耶稣来认识那位我们没有用肉眼看过的神。</a:t>
            </a:r>
            <a:endParaRPr lang="en-US" altLang="zh-CN" sz="1800" dirty="0"/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4:21 </a:t>
            </a:r>
            <a:r>
              <a:rPr lang="zh-CN" altLang="en-US" sz="1800" dirty="0"/>
              <a:t>耶稣说，妇人，你当信我，时候将到，你们拜父，也不在这山上，也不在耶路撒冷。</a:t>
            </a:r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4:22 </a:t>
            </a:r>
            <a:r>
              <a:rPr lang="zh-CN" altLang="en-US" sz="1800" dirty="0"/>
              <a:t>你们所拜的，你们不知道。我们所拜的，我们知道。因为救恩是从犹太人出来的。</a:t>
            </a:r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4:23 </a:t>
            </a:r>
            <a:r>
              <a:rPr lang="zh-CN" altLang="en-US" sz="1800" dirty="0"/>
              <a:t>时候将到，如今就是了，那真正拜父的，要用心灵和诚实拜他，因为父要这样的人拜他。</a:t>
            </a:r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4:24 </a:t>
            </a:r>
            <a:r>
              <a:rPr lang="zh-CN" altLang="en-US" sz="1800" dirty="0"/>
              <a:t>神是个灵（或无个字）所以拜他的，必须用心灵和诚实拜他。</a:t>
            </a:r>
          </a:p>
          <a:p>
            <a:endParaRPr lang="zh-TW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材料：金属，线，动物皮，木料，油和香料，宝石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材料的来源：礼物（</a:t>
            </a:r>
            <a:r>
              <a:rPr lang="en-US" altLang="zh-CN" sz="1800" dirty="0"/>
              <a:t>Offering</a:t>
            </a:r>
            <a:r>
              <a:rPr lang="zh-CN" altLang="en-US" sz="1800" dirty="0"/>
              <a:t>），甘心乐意。敬拜的模式，甘心祭。十一奉献（</a:t>
            </a:r>
            <a:r>
              <a:rPr lang="en-US" altLang="zh-CN" sz="1800" dirty="0"/>
              <a:t>Tithe</a:t>
            </a:r>
            <a:r>
              <a:rPr lang="zh-CN" altLang="en-US" sz="1800" dirty="0"/>
              <a:t>）是税，不是礼物。</a:t>
            </a:r>
            <a:endParaRPr lang="en-US" altLang="zh-CN" sz="1800" dirty="0"/>
          </a:p>
          <a:p>
            <a:r>
              <a:rPr lang="en-US" altLang="zh-CN" sz="1800" dirty="0"/>
              <a:t>[</a:t>
            </a:r>
            <a:r>
              <a:rPr lang="en-US" altLang="zh-CN" sz="1800" dirty="0" err="1"/>
              <a:t>niv</a:t>
            </a:r>
            <a:r>
              <a:rPr lang="en-US" altLang="zh-CN" sz="1800" dirty="0"/>
              <a:t>] "Tell the Israelites to bring me an offering. You are to receive the offering for me from each man whose heart prompts him to give. </a:t>
            </a:r>
          </a:p>
          <a:p>
            <a:r>
              <a:rPr lang="en-US" altLang="zh-CN" sz="1800" dirty="0"/>
              <a:t>[</a:t>
            </a:r>
            <a:r>
              <a:rPr lang="en-US" altLang="zh-CN" sz="1800" dirty="0" err="1"/>
              <a:t>kjv</a:t>
            </a:r>
            <a:r>
              <a:rPr lang="en-US" altLang="zh-CN" sz="1800" dirty="0"/>
              <a:t>] Speak unto the children of Israel, that they bring me an offering: of every man that giveth it willingly with his heart ye shall take my offering. </a:t>
            </a:r>
          </a:p>
          <a:p>
            <a:endParaRPr lang="en-US" altLang="zh-CN" sz="1800" dirty="0"/>
          </a:p>
          <a:p>
            <a:r>
              <a:rPr lang="en-US" altLang="zh-CN" sz="1800" dirty="0"/>
              <a:t>2Co 9:7 </a:t>
            </a:r>
            <a:r>
              <a:rPr lang="zh-CN" altLang="en-US" sz="1800" dirty="0"/>
              <a:t>各人要随本心所酌定的。不要作难，不要勉强，因为捐得乐意的人，是神所喜爱的。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Exo 11:2 </a:t>
            </a:r>
            <a:r>
              <a:rPr lang="zh-CN" altLang="en-US" sz="1800" dirty="0"/>
              <a:t>你要传于百姓的耳中，叫他们男女各人向邻舍要金器银器。</a:t>
            </a:r>
          </a:p>
          <a:p>
            <a:r>
              <a:rPr lang="en-US" altLang="zh-CN" sz="1800" dirty="0"/>
              <a:t>Exo 11:3 </a:t>
            </a:r>
            <a:r>
              <a:rPr lang="zh-CN" altLang="en-US" sz="1800" dirty="0"/>
              <a:t>耶和华叫百姓在埃及人眼前蒙恩，并且摩西在埃及地，法老臣仆，和百姓的眼中看为极大。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Exo 12:35 </a:t>
            </a:r>
            <a:r>
              <a:rPr lang="zh-CN" altLang="en-US" sz="1800" dirty="0"/>
              <a:t>以色列人照着摩西的话行，向埃及人要金器，银器，和衣裳。</a:t>
            </a:r>
          </a:p>
          <a:p>
            <a:r>
              <a:rPr lang="en-US" altLang="zh-CN" sz="1800" dirty="0"/>
              <a:t>Exo 12:36 </a:t>
            </a:r>
            <a:r>
              <a:rPr lang="zh-CN" altLang="en-US" sz="1800" dirty="0"/>
              <a:t>耶和华叫百姓在埃及人眼前蒙恩，以致埃及人给他们所要的。他们就把埃及人的财物夺去了。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方法：照神指示的样式。为什么？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8:5 </a:t>
            </a:r>
            <a:r>
              <a:rPr lang="zh-CN" altLang="en-US" sz="1800" dirty="0"/>
              <a:t>他们供奉的事，本是天上事的形状和影像，正如摩西将要造帐幕的时候，蒙神警戒他，说，你要谨慎，作各样的物件，都要照着在山上指示你的样式。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目的：神要住在人的中间。不是神需要一个居所，乃是神乐意住在人的中间。住在人中间的条件是人按祂指示的样式建造圣所。</a:t>
            </a:r>
            <a:endParaRPr lang="en-US" altLang="zh-CN" sz="1800" dirty="0"/>
          </a:p>
          <a:p>
            <a:r>
              <a:rPr lang="en-US" altLang="zh-CN" sz="1800" dirty="0"/>
              <a:t>2Ch 6:18 </a:t>
            </a:r>
            <a:r>
              <a:rPr lang="zh-CN" altLang="en-US" sz="1800" dirty="0"/>
              <a:t>神果真与世人同住在地上吗？看哪，天和天上的天尚且不足你居住的，何况我所建的这殿呢？</a:t>
            </a:r>
            <a:endParaRPr lang="en-US" altLang="zh-CN" sz="1800" dirty="0"/>
          </a:p>
          <a:p>
            <a:r>
              <a:rPr lang="en-US" altLang="zh-CN" sz="1800" dirty="0" err="1"/>
              <a:t>Jhn</a:t>
            </a:r>
            <a:r>
              <a:rPr lang="en-US" altLang="zh-CN" sz="1800" dirty="0"/>
              <a:t> 1:14 </a:t>
            </a:r>
            <a:r>
              <a:rPr lang="zh-CN" altLang="en-US" sz="1800" dirty="0"/>
              <a:t>道成了肉身住（支搭帐棚）在我们中间，充充满满的有恩典有真理。我们也见过他的荣光，正是父独生子的荣光。</a:t>
            </a:r>
            <a:endParaRPr lang="en-US" altLang="zh-CN" sz="1800" dirty="0"/>
          </a:p>
          <a:p>
            <a:r>
              <a:rPr lang="en-US" altLang="zh-CN" sz="1800" dirty="0"/>
              <a:t>[</a:t>
            </a:r>
            <a:r>
              <a:rPr lang="en-US" altLang="zh-CN" sz="1800" dirty="0" err="1"/>
              <a:t>ylt</a:t>
            </a:r>
            <a:r>
              <a:rPr lang="en-US" altLang="zh-CN" sz="1800" dirty="0"/>
              <a:t>] And the Word became flesh, and did tabernacle among us, </a:t>
            </a:r>
          </a:p>
          <a:p>
            <a:r>
              <a:rPr lang="en-US" altLang="zh-CN" sz="1800" dirty="0"/>
              <a:t>Rev 21:3 </a:t>
            </a:r>
            <a:r>
              <a:rPr lang="zh-CN" altLang="en-US" sz="1800" dirty="0"/>
              <a:t>我听见有大声音从宝座出来说，看哪，神的帐幕在人间。他要与人同住，他们要作他的子民，神要亲自与他们同在，作他们的神。</a:t>
            </a:r>
            <a:endParaRPr lang="en-US" altLang="zh-CN" sz="1800" dirty="0"/>
          </a:p>
          <a:p>
            <a:r>
              <a:rPr lang="zh-CN" altLang="en-US" sz="1800" dirty="0"/>
              <a:t>「未见城内有殿，因主神全能者和羔羊为城的殿」（启二十一</a:t>
            </a:r>
            <a:r>
              <a:rPr lang="en-US" altLang="zh-CN" sz="1800" dirty="0"/>
              <a:t>22</a:t>
            </a:r>
            <a:r>
              <a:rPr lang="zh-CN" altLang="en-US" sz="1800" dirty="0"/>
              <a:t>）</a:t>
            </a:r>
          </a:p>
          <a:p>
            <a:r>
              <a:rPr lang="zh-CN" altLang="en-US" sz="1800" dirty="0"/>
              <a:t>基督就是神的居所，「因为神本性一切的丰盛都有形有体地居住在基督里面」（西二）；教会也是神的居所，「你们来到主面前，也就像活石，被建造成为灵宫」（彼前二</a:t>
            </a:r>
            <a:r>
              <a:rPr lang="en-US" altLang="zh-CN" sz="1800" dirty="0"/>
              <a:t>5</a:t>
            </a:r>
            <a:r>
              <a:rPr lang="zh-CN" altLang="en-US" sz="1800" dirty="0"/>
              <a:t>）。基督是教会的「元首」（弗四</a:t>
            </a:r>
            <a:r>
              <a:rPr lang="en-US" altLang="zh-CN" sz="1800" dirty="0"/>
              <a:t>15</a:t>
            </a:r>
            <a:r>
              <a:rPr lang="zh-CN" altLang="en-US" sz="1800" dirty="0"/>
              <a:t>），教会是「基督的身体」（西一</a:t>
            </a:r>
            <a:r>
              <a:rPr lang="en-US" altLang="zh-CN" sz="1800" dirty="0"/>
              <a:t>24</a:t>
            </a:r>
            <a:r>
              <a:rPr lang="zh-CN" altLang="en-US" sz="1800" dirty="0"/>
              <a:t>），教会与基督联合，就成了神的属灵居所。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神的心意是要借着物质的「圣所」启示祂真正的属灵居所；借着「山上的样式」启示属灵建造的原则；借着「帐幕」表明那要来的神儿子基督和祂的工作，作为神与人同住的见证。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属灵建造的第二个原则是顺服，「要照我所指示你的样式」，人既不能修改、也不能出主意，只能绝对地顺服，完全没有人自己，一切都是根据神。因为只有使用神所要的材料、按着神所指示的样式来建造，才能百分之百地发表神的心意，成为「天上事的形状和影像」（来八</a:t>
            </a:r>
            <a:r>
              <a:rPr lang="en-US" altLang="zh-CN" sz="1800" dirty="0"/>
              <a:t>5</a:t>
            </a:r>
            <a:r>
              <a:rPr lang="zh-CN" altLang="en-US" sz="1800" dirty="0"/>
              <a:t>）。只要有一点点修改，就把神的心意表达错了。</a:t>
            </a:r>
          </a:p>
          <a:p>
            <a:endParaRPr lang="zh-CN" altLang="en-US" sz="1800" dirty="0"/>
          </a:p>
          <a:p>
            <a:r>
              <a:rPr lang="zh-CN" altLang="en-US" sz="1800" dirty="0"/>
              <a:t>会幕的「样式」是神所指示的，「制造帐幕和其中的一切器具」的工人是神所呼召的（三十一</a:t>
            </a:r>
            <a:r>
              <a:rPr lang="en-US" altLang="zh-CN" sz="1800" dirty="0"/>
              <a:t>2</a:t>
            </a:r>
            <a:r>
              <a:rPr lang="zh-CN" altLang="en-US" sz="1800" dirty="0"/>
              <a:t>、</a:t>
            </a:r>
            <a:r>
              <a:rPr lang="en-US" altLang="zh-CN" sz="1800" dirty="0"/>
              <a:t>6</a:t>
            </a:r>
            <a:r>
              <a:rPr lang="zh-CN" altLang="en-US" sz="1800" dirty="0"/>
              <a:t>），恩赐是神所赐的（三十一</a:t>
            </a:r>
            <a:r>
              <a:rPr lang="en-US" altLang="zh-CN" sz="1800" dirty="0"/>
              <a:t>3</a:t>
            </a:r>
            <a:r>
              <a:rPr lang="zh-CN" altLang="en-US" sz="1800" dirty="0"/>
              <a:t>、</a:t>
            </a:r>
            <a:r>
              <a:rPr lang="en-US" altLang="zh-CN" sz="1800" dirty="0"/>
              <a:t>6</a:t>
            </a:r>
            <a:r>
              <a:rPr lang="zh-CN" altLang="en-US" sz="1800" dirty="0"/>
              <a:t>），从头到尾都是「本于祂，倚靠祂，归于祂」（罗十一</a:t>
            </a:r>
            <a:r>
              <a:rPr lang="en-US" altLang="zh-CN" sz="1800" dirty="0"/>
              <a:t>36</a:t>
            </a:r>
            <a:r>
              <a:rPr lang="zh-CN" altLang="en-US" sz="1800" dirty="0"/>
              <a:t>），结果才能将「荣耀归给祂」（罗十一</a:t>
            </a:r>
            <a:r>
              <a:rPr lang="en-US" altLang="zh-CN" sz="1800" dirty="0"/>
              <a:t>36</a:t>
            </a:r>
            <a:r>
              <a:rPr lang="zh-CN" altLang="en-US" sz="1800" dirty="0"/>
              <a:t>）。</a:t>
            </a:r>
          </a:p>
          <a:p>
            <a:r>
              <a:rPr lang="zh-CN" altLang="en-US" sz="1800" dirty="0"/>
              <a:t>教会是「基督的身体」（西一</a:t>
            </a:r>
            <a:r>
              <a:rPr lang="en-US" altLang="zh-CN" sz="1800" dirty="0"/>
              <a:t>24</a:t>
            </a:r>
            <a:r>
              <a:rPr lang="zh-CN" altLang="en-US" sz="1800" dirty="0"/>
              <a:t>），是神在地上的帐幕和圣殿（约二</a:t>
            </a:r>
            <a:r>
              <a:rPr lang="en-US" altLang="zh-CN" sz="1800" dirty="0"/>
              <a:t>21</a:t>
            </a:r>
            <a:r>
              <a:rPr lang="zh-CN" altLang="en-US" sz="1800" dirty="0"/>
              <a:t>）。「建立基督的身体」（弗四</a:t>
            </a:r>
            <a:r>
              <a:rPr lang="en-US" altLang="zh-CN" sz="1800" dirty="0"/>
              <a:t>12</a:t>
            </a:r>
            <a:r>
              <a:rPr lang="zh-CN" altLang="en-US" sz="1800" dirty="0"/>
              <a:t>），也必须完全根据神所指示的「样式」，根据神的呼召和恩赐（弗四</a:t>
            </a:r>
            <a:r>
              <a:rPr lang="en-US" altLang="zh-CN" sz="1800" dirty="0"/>
              <a:t>11-12</a:t>
            </a:r>
            <a:r>
              <a:rPr lang="zh-CN" altLang="en-US" sz="1800" dirty="0"/>
              <a:t>），不能有任何人意的掺杂。人手所建造的只是巴别塔，而不是教会。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法柜或约柜，法版放在柜里</a:t>
            </a:r>
            <a:endParaRPr lang="en-US" altLang="zh-CN" sz="1800" dirty="0"/>
          </a:p>
          <a:p>
            <a:r>
              <a:rPr lang="zh-CN" altLang="en-US" sz="1800" dirty="0"/>
              <a:t>从最重要的物件开始。法柜与施恩座</a:t>
            </a:r>
            <a:endParaRPr lang="en-US" altLang="zh-CN" sz="1800" dirty="0"/>
          </a:p>
          <a:p>
            <a:r>
              <a:rPr lang="zh-TW" altLang="en-US" sz="1800" dirty="0"/>
              <a:t>法柜</a:t>
            </a:r>
            <a:r>
              <a:rPr lang="zh-CN" altLang="en-US" sz="1800" dirty="0"/>
              <a:t>，盒子，</a:t>
            </a:r>
            <a:r>
              <a:rPr lang="en-US" altLang="zh-CN" sz="1800" dirty="0"/>
              <a:t>1</a:t>
            </a:r>
            <a:r>
              <a:rPr lang="zh-TW" altLang="en-US" sz="1800" dirty="0"/>
              <a:t>肘</a:t>
            </a:r>
            <a:r>
              <a:rPr lang="en-US" altLang="zh-CN" sz="1800" dirty="0"/>
              <a:t>=18</a:t>
            </a:r>
            <a:r>
              <a:rPr lang="zh-CN" altLang="en-US" sz="1800" dirty="0"/>
              <a:t>英寸。长</a:t>
            </a:r>
            <a:r>
              <a:rPr lang="en-US" altLang="zh-CN" sz="1800" dirty="0"/>
              <a:t>45</a:t>
            </a:r>
            <a:r>
              <a:rPr lang="zh-CN" altLang="en-US" sz="1800" dirty="0"/>
              <a:t>英寸（</a:t>
            </a:r>
            <a:r>
              <a:rPr lang="en-US" altLang="zh-CN" sz="1800" dirty="0"/>
              <a:t>114</a:t>
            </a:r>
            <a:r>
              <a:rPr lang="zh-CN" altLang="en-US" sz="1800" dirty="0"/>
              <a:t>厘米），宽高</a:t>
            </a:r>
            <a:r>
              <a:rPr lang="en-US" altLang="zh-CN" sz="1800" dirty="0"/>
              <a:t>27</a:t>
            </a:r>
            <a:r>
              <a:rPr lang="zh-CN" altLang="en-US" sz="1800" dirty="0"/>
              <a:t>英寸（</a:t>
            </a:r>
            <a:r>
              <a:rPr lang="en-US" altLang="zh-CN" sz="1800" dirty="0"/>
              <a:t>69</a:t>
            </a:r>
            <a:r>
              <a:rPr lang="zh-CN" altLang="en-US" sz="1800" dirty="0"/>
              <a:t>厘米）</a:t>
            </a:r>
            <a:endParaRPr lang="en-US" altLang="zh-CN" sz="1800" dirty="0"/>
          </a:p>
          <a:p>
            <a:r>
              <a:rPr lang="zh-CN" altLang="en-US" sz="1800" dirty="0"/>
              <a:t>长</a:t>
            </a:r>
            <a:r>
              <a:rPr lang="en-US" altLang="zh-CN" sz="1800" dirty="0"/>
              <a:t>2.5</a:t>
            </a:r>
            <a:r>
              <a:rPr lang="zh-CN" altLang="en-US" sz="1800" dirty="0"/>
              <a:t>肘</a:t>
            </a:r>
            <a:r>
              <a:rPr lang="en-US" altLang="zh-CN" sz="1800" dirty="0"/>
              <a:t>=3.75</a:t>
            </a:r>
            <a:r>
              <a:rPr lang="zh-CN" altLang="en-US" sz="1800" dirty="0"/>
              <a:t>英尺 </a:t>
            </a:r>
            <a:r>
              <a:rPr lang="en-US" altLang="zh-CN" sz="1800" dirty="0"/>
              <a:t>= 114 </a:t>
            </a:r>
            <a:r>
              <a:rPr lang="zh-CN" altLang="en-US" sz="1800" dirty="0"/>
              <a:t>厘米</a:t>
            </a:r>
          </a:p>
          <a:p>
            <a:r>
              <a:rPr lang="zh-CN" altLang="en-US" sz="1800" dirty="0"/>
              <a:t>宽</a:t>
            </a:r>
            <a:r>
              <a:rPr lang="en-US" altLang="zh-CN" sz="1800" dirty="0"/>
              <a:t>1.5</a:t>
            </a:r>
            <a:r>
              <a:rPr lang="zh-CN" altLang="en-US" sz="1800" dirty="0"/>
              <a:t>肘</a:t>
            </a:r>
            <a:r>
              <a:rPr lang="en-US" altLang="zh-CN" sz="1800" dirty="0"/>
              <a:t>=2.25</a:t>
            </a:r>
            <a:r>
              <a:rPr lang="zh-CN" altLang="en-US" sz="1800" dirty="0"/>
              <a:t>英尺 </a:t>
            </a:r>
            <a:r>
              <a:rPr lang="en-US" altLang="zh-CN" sz="1800" dirty="0"/>
              <a:t>= 69 </a:t>
            </a:r>
            <a:r>
              <a:rPr lang="zh-CN" altLang="en-US" sz="1800" dirty="0"/>
              <a:t>厘米</a:t>
            </a:r>
          </a:p>
          <a:p>
            <a:r>
              <a:rPr lang="zh-CN" altLang="en-US" sz="1800" dirty="0"/>
              <a:t>高</a:t>
            </a:r>
            <a:r>
              <a:rPr lang="en-US" altLang="zh-CN" sz="1800" dirty="0"/>
              <a:t>1.5</a:t>
            </a:r>
            <a:r>
              <a:rPr lang="zh-CN" altLang="en-US" sz="1800" dirty="0"/>
              <a:t>肘</a:t>
            </a:r>
            <a:r>
              <a:rPr lang="en-US" altLang="zh-CN" sz="1800" dirty="0"/>
              <a:t>=2.25</a:t>
            </a:r>
            <a:r>
              <a:rPr lang="zh-CN" altLang="en-US" sz="1800" dirty="0"/>
              <a:t>英尺 </a:t>
            </a:r>
            <a:r>
              <a:rPr lang="en-US" altLang="zh-CN" sz="1800" dirty="0"/>
              <a:t>= 69 </a:t>
            </a:r>
            <a:r>
              <a:rPr lang="zh-CN" altLang="en-US" sz="1800" dirty="0"/>
              <a:t>厘米</a:t>
            </a:r>
            <a:endParaRPr lang="en-US" altLang="zh-CN" sz="1800" dirty="0"/>
          </a:p>
          <a:p>
            <a:r>
              <a:rPr lang="en-US" altLang="zh-CN" sz="1800" dirty="0"/>
              <a:t>2Sa 6:6 </a:t>
            </a:r>
            <a:r>
              <a:rPr lang="zh-CN" altLang="en-US" sz="1800" dirty="0"/>
              <a:t>到了拿艮的禾场，因为牛失前蹄（或作惊跳），乌撒就伸手扶住神的约柜。</a:t>
            </a:r>
          </a:p>
          <a:p>
            <a:r>
              <a:rPr lang="en-US" altLang="zh-CN" sz="1800" dirty="0"/>
              <a:t>2Sa 6:7 </a:t>
            </a:r>
            <a:r>
              <a:rPr lang="zh-CN" altLang="en-US" sz="1800" dirty="0"/>
              <a:t>神耶和华向乌撒发怒，因这错误击杀他，他就死在神的约柜旁。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长</a:t>
            </a:r>
            <a:r>
              <a:rPr lang="en-US" altLang="zh-CN" sz="1800" dirty="0"/>
              <a:t>2.5</a:t>
            </a:r>
            <a:r>
              <a:rPr lang="zh-CN" altLang="en-US" sz="1800" dirty="0"/>
              <a:t>肘</a:t>
            </a:r>
            <a:r>
              <a:rPr lang="en-US" altLang="zh-CN" sz="1800" dirty="0"/>
              <a:t>=3.75</a:t>
            </a:r>
            <a:r>
              <a:rPr lang="zh-CN" altLang="en-US" sz="1800" dirty="0"/>
              <a:t>英尺 </a:t>
            </a:r>
            <a:r>
              <a:rPr lang="en-US" altLang="zh-CN" sz="1800" dirty="0"/>
              <a:t>= 114 </a:t>
            </a:r>
            <a:r>
              <a:rPr lang="zh-CN" altLang="en-US" sz="1800" dirty="0"/>
              <a:t>厘米</a:t>
            </a:r>
            <a:endParaRPr lang="en-US" altLang="zh-CN" sz="1800" dirty="0"/>
          </a:p>
          <a:p>
            <a:r>
              <a:rPr lang="zh-CN" altLang="en-US" sz="1800" dirty="0"/>
              <a:t>宽</a:t>
            </a:r>
            <a:r>
              <a:rPr lang="en-US" altLang="zh-CN" sz="1800" dirty="0"/>
              <a:t>1.5</a:t>
            </a:r>
            <a:r>
              <a:rPr lang="zh-CN" altLang="en-US" sz="1800" dirty="0"/>
              <a:t>肘</a:t>
            </a:r>
            <a:r>
              <a:rPr lang="en-US" altLang="zh-CN" sz="1800" dirty="0"/>
              <a:t>=2.25</a:t>
            </a:r>
            <a:r>
              <a:rPr lang="zh-CN" altLang="en-US" sz="1800" dirty="0"/>
              <a:t>英尺 </a:t>
            </a:r>
            <a:r>
              <a:rPr lang="en-US" altLang="zh-CN" sz="1800" dirty="0"/>
              <a:t>= 69 </a:t>
            </a:r>
            <a:r>
              <a:rPr lang="zh-CN" altLang="en-US" sz="1800" dirty="0"/>
              <a:t>厘米</a:t>
            </a:r>
            <a:endParaRPr lang="en-US" altLang="zh-CN" sz="1800" dirty="0"/>
          </a:p>
          <a:p>
            <a:r>
              <a:rPr lang="zh-CN" altLang="en-US" sz="1800" dirty="0"/>
              <a:t>施恩盖，遮盖罪的盖，和好。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EF15-3EF8-4F9E-8F11-377A17F294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三谷基督徒會堂</a:t>
            </a:r>
            <a: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成人主日學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記</a:t>
            </a:r>
            <a:endParaRPr lang="en-US" altLang="zh-CN" sz="40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</a:t>
            </a:r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八課 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(24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-27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zh-CN" alt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</a:t>
            </a:r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altLang="zh-CN" dirty="0" smtClean="0">
                <a:solidFill>
                  <a:schemeClr val="tx1"/>
                </a:solidFill>
              </a:rPr>
              <a:t>03</a:t>
            </a:r>
            <a:r>
              <a:rPr lang="en-US" dirty="0" smtClean="0">
                <a:solidFill>
                  <a:schemeClr val="tx1"/>
                </a:solidFill>
              </a:rPr>
              <a:t>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www.desktopnexus.com/dl/inline/893590/1920x1080/ngdon64tcf1b6lvle5iigbvku05495d5e2f26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法柜与施恩座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2712"/>
            <a:ext cx="6111748" cy="56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0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陈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设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饼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要用皂荚木作一张桌子，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长二肘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宽一肘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高一肘半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要包上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精金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，四围镶上金牙边。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桌子的四围各作一掌宽的横梁，横梁上镶着金牙边。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要作四个金环，安在桌子的四角上，就是桌子四脚上的四角。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安环子的地方要挨近横梁，可以穿杠抬桌子。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要用皂荚木作两根杠，用金包裹，以便抬桌子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25:29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要作桌子上的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盘子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调羹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，并奠酒的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爵和瓶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，这都要用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精金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制作。</a:t>
            </a:r>
          </a:p>
          <a:p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25:30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又要在桌子上，在我面前，常摆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陈设饼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1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陈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设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饼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3992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金灯台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精金作一个灯台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。灯台的座和干与杯，球，花，都要接连一块锤出来。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灯台两旁要杈出六个枝子，这旁三个，那旁三个。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这旁每枝上有三个杯，形状像杏花，有球，有花，那旁每枝上也有三个杯，形状像杏花，有球，有花。从灯台杈出来的六个枝子都是如此。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灯台上有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四个杯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，形状像杏花，有球，有花。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灯台每两个枝子以下有球与枝子接连一块。灯台出的六个枝子都是如此。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球和枝子要接连一块，都是一块精金锤出来的。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要作灯台的七个灯盏。祭司要点这灯，使灯光对照。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灯台的蜡剪和蜡花盘也是要精金的。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作灯台和这一切的器具要用精金一他连得。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25:40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要谨慎作这些物件，都要照着在山上指示你的样式。</a:t>
            </a: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9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金灯台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4582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立約（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至聖所和聖所的器具（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至聖所和聖</a:t>
            </a:r>
            <a:r>
              <a:rPr lang="zh-TW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的帳幕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祭壇和外院（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第一层幔子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十幅幔子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作帐幕。这些幔子要用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捻的细麻和蓝色，紫色，朱红色线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制造，并用巧匠的手工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绣上基路伯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每幅幔子要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长二十八肘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宽四肘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，幔子都要一样的尺寸。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这五幅幔子要幅幅相连，那五幅幔子也要幅幅相连。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在这相连的幔子末幅边上要作蓝色的钮扣，在那相连的幔子末幅边上也要照样作。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要在这相连的幔子上作五十个钮扣，在那相连的幔子上也作五十个钮扣，都要两两相对。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又要作五十个金钩，用钩使幔子相连，这才成了一个帐幕。</a:t>
            </a: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92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罩棚，盖，顶盖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山羊毛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织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十一幅幔子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，作为帐幕以上的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罩棚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每幅幔子要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长三十肘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宽四肘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，十一幅幔子都要一样的尺寸。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要把五幅幔子连成一幅，又把六幅幔子连成一幅，这第六幅幔子要在罩棚的前面摺上去。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在这相连的幔子末幅边上要作五十个钮扣，在那相连的幔子末幅边上也作五十个钮扣。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又要作五十个铜钩，钩在钮扣中，使罩棚连成一个。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罩棚的幔子所余那垂下来的半幅幔子，要垂在帐幕的后头。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罩棚的幔子所余长的，这边一肘，那边一肘，要垂在帐幕的两旁，遮盖帐幕。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染红的公羊皮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罩棚的盖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，再用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海狗皮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作一层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罩棚上的顶盖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74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层幔子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85602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层幔子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" y="1414463"/>
            <a:ext cx="893739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立約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至聖所和聖所的器具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至聖所和聖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所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的帳幕（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祭壇和外院（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2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帐幕的竖板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你要用皂荚木作帐幕的竖板。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26:16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每块要长十肘，宽一肘半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每块必有两榫相对。帐幕一切的板都要这样作。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帐幕的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南面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要作板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二十块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26:19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在这二十块板底下要作四十个带卯的银座，两卯接这块板上的两榫，两卯接那块板上的两榫。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帐幕第二面，就是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北面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，也要作板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二十块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带卯的银座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四十个，这板底下有两卯，那板底下也有两卯。</a:t>
            </a: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9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帐幕的竖板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帐幕的后面，就是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西面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，要作板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六块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帐幕后面的拐角要作板两块。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板的下半截要双的，上半截要整的，直顶到第一个环子，两块都要这样作两个拐角。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必有八块板和十六个带卯的银座，这板底下有两卯，那板底下也有两卯。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你要用皂荚木作闩，为帐幕这面的板作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五闩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为帐幕那面的板作五闩，又为帐幕后面的板作五闩。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板腰间的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中闩要从这一头通到那一头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板要用金子包裹，又要作板上的金环套闩，闩也要用金子包裹。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6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帐幕的竖板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219200"/>
            <a:ext cx="46767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83" y="1213997"/>
            <a:ext cx="6517617" cy="5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0129" y="4905345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1.5X20=30</a:t>
            </a:r>
            <a:r>
              <a:rPr lang="zh-CN" altLang="en-US" sz="2000" b="1" dirty="0" smtClean="0"/>
              <a:t>肘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09972" y="860843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宽</a:t>
            </a:r>
            <a:r>
              <a:rPr lang="en-US" altLang="zh-CN" sz="2000" b="1" dirty="0" smtClean="0"/>
              <a:t>1.5X6=9</a:t>
            </a:r>
            <a:r>
              <a:rPr lang="zh-CN" altLang="en-US" sz="2000" b="1" dirty="0" smtClean="0"/>
              <a:t>肘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65789" y="20574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高</a:t>
            </a:r>
            <a:r>
              <a:rPr lang="en-US" altLang="zh-CN" b="1" dirty="0" smtClean="0"/>
              <a:t>10</a:t>
            </a:r>
            <a:r>
              <a:rPr lang="zh-CN" altLang="en-US" b="1" dirty="0" smtClean="0"/>
              <a:t>肘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91050" y="617220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东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55054" y="5334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北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438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南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127629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32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竖立帐幕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要照着在山上指示你的样式立起帐幕。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你要用蓝色，紫色，朱红色线，和捻的细麻织幔子，以巧匠的手工绣上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基路伯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要把幔子挂在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四根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包金的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皂荚木柱子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上，柱子上当有金钩，柱子安在四个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带卯的银座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要使幔子垂在钩子下，把法柜抬进幔子内，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这幔子要将圣所和至圣所隔开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又要把施恩座安在至圣所内的法柜上，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桌子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安在幔子外帐幕的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北面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灯台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安在帐幕的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南面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彼此相对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你要拿蓝色，紫色，朱红色线，和捻的细麻，用绣花的手工织帐幕的门帘。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26:37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要用皂荚木为帘子作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五根柱子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，用金子包裹。柱子上当有金钩，又要为柱子用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铜铸造五个带卯的座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竖立帐幕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85602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立約（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至聖所和聖所的器具（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至聖所和聖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所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的帳幕（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祭壇和外院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6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铜祭坛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皂荚木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作坛。这坛要四方的，长五肘，宽五肘，高三肘。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要在坛的四拐角上作四个角，与坛接连一块，用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铜把坛包裹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要作盆，收去坛上的灰，又作铲子，盘子，肉锸子，火鼎，坛上一切的器具都用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要为坛作一个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网，在网的四角上作四个铜环，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把网安在坛四面的围腰板以下，使网从下达到坛的半腰。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又要用皂荚木为坛作杠，用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包裹。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这杠要穿在坛两旁的环子内，用以抬坛。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要用板作坛，坛是空的，都照着在山上指示你的样式作。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铜祭坛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2232"/>
            <a:ext cx="76055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铜祭坛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1" y="1600200"/>
            <a:ext cx="71269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帐幕的院子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你要作帐幕的院子。院子的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南面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要用捻的细麻作帷子，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长一百肘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帷子的柱子要二十根，带卯的铜座二十个。柱子上的钩子和杆子都要用银子作。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27:11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北面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也当有帷子，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长一百肘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，帷子的柱子二十根，带卯的铜座二十个。柱子上的钩子和杆子都要用银子作。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院子的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西面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当有帷子，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宽五十肘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，帷子的柱子十根，带卯的座十个。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院子的东面要宽五十肘。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门这边的帷子要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十五肘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，帷子的柱子三根，带卯的座三个。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门那边的帷子也要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十五肘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，帷子的柱子三根，带卯的座三个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院子的门当有帘子，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长二十肘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，要拿蓝色，紫色，朱红色线，和捻的细麻，用绣花的手工织成，柱子四根，带卯的座四个。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06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立约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耶和华对摩西说，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你和亚伦，拿答，亚比户，并以色列长老中的七十人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，都要上到我这里来，远远地下拜。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惟独你可以亲近耶和华，他们却不可亲近，百姓也不可和你一同上来。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摩西下山，将耶和华的命令典章都述说与百姓听。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众百姓齐声说，耶和华所吩咐的，我们都必遵行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摩西将耶和华的命令都写上。清早起来，在山下筑一座坛，按以色列十二支派立十二根柱子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24:5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又打发以色列人中的少年人去献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燔祭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，又向耶和华献牛为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平安祭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20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9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帐幕的院子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" y="1447800"/>
            <a:ext cx="90762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6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帐幕的院子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院子四围一切的柱子都要用银杆连络，柱子上的钩子要用银作，带卯的座要用铜作。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院子要长一百肘，宽五十肘，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高五肘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，帷子要用捻的细麻作，带卯的座要用铜作。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27:19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帐幕各样用处的器具，并帐幕一切的橛子，和院子里一切的橛子，都要用铜作。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27:20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你要吩咐以色列人，把那为点灯捣成的清橄榄油拿来给你，使灯常常点着。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27:21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在会幕中法柜前的幔外，亚伦和他的儿子，从晚上到早晨，要在耶和华面前经理这灯。这要作以色列人世世代代永远的定例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会幕影像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3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立约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将血一半盛在盆中，一半洒在坛上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又将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约书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念给百姓听。他们说，耶和华所吩咐的，我们都必遵行。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摩西将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血洒在百姓身上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，说，你看，这是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立约的血，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是耶和华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按这一切话与你们立约的凭据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摩西，亚伦，拿答，亚比户，并以色列长老中的七十人，都上了山。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看见以色列的神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，他脚下仿佛有平铺的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蓝宝石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如同天色明净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他的手不加害在以色列的尊者身上。他们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观看神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，他们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又吃又喝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199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立约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耶和华对摩西说，你上山到我这里来，住在这里，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我要将石版并我所写的律法和诫命赐给你，使你可以教训百姓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摩西和他的帮手约书亚起来，上了神的山。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摩西对长老说，你们在这里等着，等到我们再回来，有亚伦，户珥与你们同在。凡有争讼的，都可以就近他们去。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摩西上山，有云彩把山遮盖。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24:16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耶和华的荣耀停于西乃山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，云彩遮盖山六天，第七天他从云中召摩西。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耶和华的荣耀在山顶上，在以色列人眼前，形状如烈火。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摩西进入云中上山，在山上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四十昼夜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4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立約（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至聖所和聖所的器具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至聖所和聖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所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的帳幕（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壇和外院（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27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3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建造会幕的材料，目的，和方法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耶和华晓谕摩西说，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你告诉以色列人当为我送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礼物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来，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凡甘心乐意的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，你们就可以收下归我。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所要收的礼物，就是金，银，铜，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蓝色，紫色，朱红色线，细麻，山羊毛，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染红的公羊皮，海狗皮，皂荚木，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点灯的油并作膏油和香的香料，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红玛瑙与别样的宝石，可以镶嵌在以弗得和胸牌上。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又当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为我造圣所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使我可以住在他们中间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制造帐幕和其中的一切器具都要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照我所指示你的样式。</a:t>
            </a:r>
          </a:p>
        </p:txBody>
      </p:sp>
    </p:spTree>
    <p:extLst>
      <p:ext uri="{BB962C8B-B14F-4D97-AF65-F5344CB8AC3E}">
        <p14:creationId xmlns:p14="http://schemas.microsoft.com/office/powerpoint/2010/main" val="25707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法柜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25:10 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要用皂荚木作一柜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，长二肘半，宽一肘半，高一肘半。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要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里外包上精金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，四围镶上金牙边。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也要铸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四个金环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，安在柜的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四脚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上，这边两环，那边两环。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25:13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要用皂荚木作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两根杠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，用金包裹。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25:14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要把杠穿在柜旁的环内，以便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抬柜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25:15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这杠要常在柜的环内，不可抽出来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25:16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必将我所要赐给你的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法版放在柜里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19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施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恩座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精金作施恩座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（施恩或作蔽罪下同），长二肘半，宽一肘半。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要用金子锤出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两个基路伯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来，安在施恩座的两头。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这头作一个基路伯，那头作一个基路伯，二基路伯要接连一块，在施恩座的两头。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二基路伯要高张翅膀，遮掩施恩座。基路伯要脸对脸，朝着施恩座。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要将施恩座安在柜的上边，又将我所要赐给你的法版放在柜里。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25:22 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我要在那里与你相会，又要从法柜施恩座上二基路伯中间，和你说我所要吩咐你传给以色列人的一切事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996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153807</TotalTime>
  <Words>7463</Words>
  <Application>Microsoft Office PowerPoint</Application>
  <PresentationFormat>On-screen Show (4:3)</PresentationFormat>
  <Paragraphs>333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三谷基督徒會堂 成人主日學</vt:lpstr>
      <vt:lpstr>24章-27章概論</vt:lpstr>
      <vt:lpstr>立约</vt:lpstr>
      <vt:lpstr>立约</vt:lpstr>
      <vt:lpstr>立约</vt:lpstr>
      <vt:lpstr>24章-27章概論</vt:lpstr>
      <vt:lpstr>建造会幕的材料，目的，和方法</vt:lpstr>
      <vt:lpstr>法柜</vt:lpstr>
      <vt:lpstr>施恩座</vt:lpstr>
      <vt:lpstr>法柜与施恩座</vt:lpstr>
      <vt:lpstr>陈设饼</vt:lpstr>
      <vt:lpstr>陈设饼</vt:lpstr>
      <vt:lpstr>金灯台</vt:lpstr>
      <vt:lpstr>金灯台</vt:lpstr>
      <vt:lpstr>24章-27章概論</vt:lpstr>
      <vt:lpstr>第一层幔子</vt:lpstr>
      <vt:lpstr>罩棚，盖，顶盖</vt:lpstr>
      <vt:lpstr>4层幔子</vt:lpstr>
      <vt:lpstr>4层幔子</vt:lpstr>
      <vt:lpstr>帐幕的竖板</vt:lpstr>
      <vt:lpstr>帐幕的竖板</vt:lpstr>
      <vt:lpstr>帐幕的竖板</vt:lpstr>
      <vt:lpstr>竖立帐幕</vt:lpstr>
      <vt:lpstr>竖立帐幕</vt:lpstr>
      <vt:lpstr>24章-27章概論</vt:lpstr>
      <vt:lpstr>铜祭坛</vt:lpstr>
      <vt:lpstr>铜祭坛</vt:lpstr>
      <vt:lpstr>铜祭坛</vt:lpstr>
      <vt:lpstr>帐幕的院子</vt:lpstr>
      <vt:lpstr>帐幕的院子</vt:lpstr>
      <vt:lpstr>帐幕的院子</vt:lpstr>
      <vt:lpstr>会幕影像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Christmas</dc:title>
  <dc:creator>Guocai</dc:creator>
  <cp:lastModifiedBy>test</cp:lastModifiedBy>
  <cp:revision>555</cp:revision>
  <cp:lastPrinted>2020-05-03T15:31:19Z</cp:lastPrinted>
  <dcterms:created xsi:type="dcterms:W3CDTF">2014-12-20T19:43:08Z</dcterms:created>
  <dcterms:modified xsi:type="dcterms:W3CDTF">2020-05-03T15:47:26Z</dcterms:modified>
</cp:coreProperties>
</file>