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诗篇選讀: 11課，不同類型，</a:t>
            </a:r>
          </a:p>
          <a:p>
            <a:pPr/>
            <a:r>
              <a:t>體會感受與掙扎， </a:t>
            </a:r>
          </a:p>
          <a:p>
            <a:pPr/>
            <a:r>
              <a:t>學習信賴與讚美</a:t>
            </a:r>
          </a:p>
          <a:p>
            <a:pPr/>
            <a:r>
              <a:t>幫助禱告時能情深詞真。</a:t>
            </a:r>
          </a:p>
          <a:p>
            <a:pPr/>
            <a:r>
              <a:t>第一卷     詩1 -  詩41  （詩篇的創世紀）</a:t>
            </a:r>
          </a:p>
          <a:p>
            <a:pPr/>
            <a:r>
              <a:t>第二卷    詩42 -  詩72  （詩篇的出埃及記）</a:t>
            </a:r>
          </a:p>
          <a:p>
            <a:pPr/>
            <a:r>
              <a:t>第三卷    詩73 -  詩89  （詩篇的利未記）</a:t>
            </a:r>
          </a:p>
          <a:p>
            <a:pPr/>
            <a:r>
              <a:t>第四卷    詩90 - 詩106  （詩篇的民數記）</a:t>
            </a:r>
          </a:p>
          <a:p>
            <a:pPr/>
            <a:r>
              <a:t>第五卷   詩107 - 詩150  （詩篇的申命記）</a:t>
            </a:r>
          </a:p>
          <a:p>
            <a:pPr/>
          </a:p>
          <a:p>
            <a:pPr marL="376115" indent="-376115">
              <a:buSzPct val="100000"/>
              <a:buAutoNum type="arabicPeriod" startAt="1"/>
            </a:pPr>
            <a:r>
              <a:t> 詩篇綜覽：認識詩篇</a:t>
            </a:r>
          </a:p>
          <a:p>
            <a:pPr marL="376115" indent="-376115">
              <a:buSzPct val="100000"/>
              <a:buAutoNum type="arabicPeriod" startAt="1"/>
            </a:pPr>
            <a:r>
              <a:t>智慧人生：智慧詩</a:t>
            </a:r>
          </a:p>
          <a:p>
            <a:pPr marL="376115" indent="-376115">
              <a:buSzPct val="100000"/>
              <a:buAutoNum type="arabicPeriod" startAt="1"/>
            </a:pPr>
            <a:r>
              <a:t>完全順福：君王詩</a:t>
            </a:r>
          </a:p>
          <a:p>
            <a:pPr/>
            <a:r>
              <a:t>4.  深夜禱告：個人哀歌</a:t>
            </a:r>
          </a:p>
          <a:p>
            <a:pPr/>
            <a:r>
              <a:t>5.  懺悔心聲：大衛的懺悔詩</a:t>
            </a:r>
          </a:p>
          <a:p>
            <a:pPr/>
            <a:r>
              <a:t>6.  團體禱告：民族哀歌</a:t>
            </a:r>
          </a:p>
          <a:p>
            <a:pPr/>
            <a:r>
              <a:t>7.  讚美歡呼：讚美詩</a:t>
            </a:r>
          </a:p>
          <a:p>
            <a:pPr/>
            <a:r>
              <a:t>8.  讚美的宣召：哈利路亞詩</a:t>
            </a:r>
          </a:p>
          <a:p>
            <a:pPr/>
            <a:r>
              <a:t>9.  感恩的頌歌：感恩詩</a:t>
            </a:r>
          </a:p>
          <a:p>
            <a:pPr/>
            <a:r>
              <a:t>10.敬拜的團體：上行之詩</a:t>
            </a:r>
          </a:p>
          <a:p>
            <a:pPr/>
            <a:r>
              <a:t>11.敬拜的生活：回應信息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可拉後裔，	我只是個蒙恩的罪人（可拉攻擊摩西，民數16，被神除滅）</a:t>
            </a:r>
          </a:p>
          <a:p>
            <a:pPr/>
            <a:r>
              <a:t>讀可拉後裔的詩。體會赦罪之恩至深，愛主之心也至深。所謂赦免多，愛也多。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對比：</a:t>
            </a:r>
          </a:p>
          <a:p>
            <a:pPr/>
            <a:r>
              <a:t>可拉後裔， 包括 希幔（88）（感性）12篇，</a:t>
            </a:r>
          </a:p>
          <a:p>
            <a:pPr/>
            <a:r>
              <a:t>亞薩 （理性）12篇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面對死亡的問題，無論貴賤貧富，都當側耳而聽。</a:t>
            </a:r>
          </a:p>
          <a:p>
            <a:pPr/>
            <a:r>
              <a:t>舊約時代的詩篇，對死後的生命描述並不多。這裏寶貴的話，是從上帝來的言語，是洞察生命的言語。</a:t>
            </a:r>
          </a:p>
          <a:p>
            <a:pPr/>
            <a:r>
              <a:t>世人都渴望成為有錢有勢的。當所謂成功後，濫用權勢，陷入罪中。世人的分類是成功人士或失敗者</a:t>
            </a:r>
          </a:p>
          <a:p>
            <a:pPr/>
            <a:r>
              <a:t>聖經的分類是受神教導的人叫智慧人，不聽神教訓的就是愚昧人。</a:t>
            </a:r>
          </a:p>
          <a:p>
            <a:pPr/>
          </a:p>
          <a:p>
            <a:pPr/>
            <a:r>
              <a:t>我們的錢財買不到一刻生命。當然也包括我們至親至愛的人，夫妻，父母，子女。</a:t>
            </a:r>
          </a:p>
          <a:p>
            <a:pPr/>
            <a:r>
              <a:t>認識倚靠神，相信神能救贖我們，因為神的兒子已付了贖價。這種對傳福音的呼喚，向親人傳福音，真是急迫。</a:t>
            </a:r>
          </a:p>
          <a:p>
            <a:pPr/>
          </a:p>
          <a:p>
            <a:pPr/>
            <a:r>
              <a:t>詩是可以用唱的，詩也可以有副歌。邊彈邊唱。這讓我想起了蘇州評彈。悠揚的琴聲，伴隨者不緊不慢的說唱。</a:t>
            </a:r>
          </a:p>
          <a:p>
            <a:pPr/>
            <a:r>
              <a:t>12節「人居尊貴中不能長久，如同死亡的畜類一樣。」</a:t>
            </a:r>
          </a:p>
          <a:p>
            <a:pPr/>
            <a:r>
              <a:t>20節「人在尊貴中而不醒悟，就如死亡的畜類一樣。」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其實財富的能力短暫且及為有限。當思考死亡的問題，</a:t>
            </a:r>
          </a:p>
          <a:p>
            <a:pPr/>
            <a:r>
              <a:t>我們知道人人都有一死。當死亡的瞬間，財富的力量就完全消失了。</a:t>
            </a:r>
          </a:p>
          <a:p>
            <a:pPr/>
            <a:r>
              <a:t>人被神造，本有尊貴的身分，豐盛的恩典。</a:t>
            </a:r>
          </a:p>
          <a:p>
            <a:pPr/>
            <a:r>
              <a:t>我們難道要白白浪費神賜的機會，產業，智慧，能力，尊貴。就如畜類般，繼續愚昧，自誇，以至於虛度一生。</a:t>
            </a:r>
          </a:p>
          <a:p>
            <a:pPr/>
            <a:r>
              <a:t>難道還不醒悟嗎？我們真正應該懼怕，敬畏的是神。</a:t>
            </a:r>
          </a:p>
          <a:p>
            <a:pPr/>
          </a:p>
          <a:p>
            <a:pPr/>
            <a:r>
              <a:t>想像在悠揚的琴聲中，反覆詠唱。琴聲漸漸遠去，我們的一生也會如飛而去。</a:t>
            </a:r>
          </a:p>
          <a:p>
            <a:pPr/>
            <a:r>
              <a:t>12節「人居尊貴中不能長久，如同死亡的畜類一樣。」</a:t>
            </a:r>
          </a:p>
          <a:p>
            <a:pPr/>
            <a:r>
              <a:t>20節「人在尊貴中而不醒悟，就如死亡的畜類一樣。」</a:t>
            </a:r>
          </a:p>
          <a:p>
            <a:pPr/>
          </a:p>
          <a:p>
            <a:pPr/>
            <a:r>
              <a:t>我們要懼怕的，不是死亡。我們真要敬畏的是神。</a:t>
            </a:r>
          </a:p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最大，最渴望的祝福，不是一生順利，衣食無缺。我們知道錦上添花和雪中送炭哪個更珍貴，</a:t>
            </a:r>
          </a:p>
          <a:p>
            <a:pPr/>
          </a:p>
          <a:p>
            <a:pPr/>
            <a:r>
              <a:t>聖經判定一個人是否有福，依據過犯是否得赦免。遮蓋就是赦免。這是人最渴望的祝福。</a:t>
            </a:r>
          </a:p>
          <a:p>
            <a:pPr/>
            <a:r>
              <a:t>大衛是合神心意的。雖然有軟弱跌倒，但更明白神的慈愛與心意。趁上帝可寻找的时候，以誠實的祷告来到上帝面前，這就算為義人。</a:t>
            </a:r>
          </a:p>
          <a:p>
            <a:pPr/>
            <a:r>
              <a:t>要想不成为骡子（不順服），我们就当谦卑順服。求神赦免我的過犯，求你保守我不再陷入罪中，而是活在你愛的憐憫中。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所羅門的智慧詩，也是上行之詩，神很樂意賜福給那些一年三次上耶路撒冷守節朝見祂的人。</a:t>
            </a:r>
          </a:p>
          <a:p>
            <a:pPr/>
            <a:r>
              <a:t>但我們首先要選擇敬畏耶和華，遵行祂的道，這人就有福了。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生命能夠蒙福，不是因為你僥倖，也不是因為你走運，蒙福卻是你敬畏神的結果。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基督是我家之主。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總結： 凡敬畏耶和華、遵行他道的人便為有福。因為有永生神的帶領，同在，祝福。</a:t>
            </a:r>
          </a:p>
          <a:p>
            <a:pPr/>
          </a:p>
          <a:p>
            <a:pPr/>
            <a:r>
              <a:t>詩-128</a:t>
            </a:r>
          </a:p>
          <a:p>
            <a:pPr/>
            <a:r>
              <a:t>1凡敬畏耶和華、遵行他道的人有福了！</a:t>
            </a:r>
          </a:p>
          <a:p>
            <a:pPr/>
            <a:r>
              <a:t>2你要吃勞碌得來的；你要享福，凡事順利。</a:t>
            </a:r>
          </a:p>
          <a:p>
            <a:pPr/>
            <a:r>
              <a:t>3你妻子在你內室，好像多結果子的葡萄樹；你兒女圍繞你的桌子，如同橄欖樹苗。</a:t>
            </a:r>
          </a:p>
          <a:p>
            <a:pPr/>
            <a:r>
              <a:t>4看哪，敬畏耶和華的人必要這樣蒙福！</a:t>
            </a:r>
          </a:p>
          <a:p>
            <a:pPr/>
            <a:r>
              <a:t>5願耶和華從錫安賜福給你！願你一生一世看見耶路撒冷興旺！</a:t>
            </a:r>
          </a:p>
          <a:p>
            <a:pPr/>
            <a:r>
              <a:t>6願你看見你的子子孫孫！願平安歸於以色列！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诗篇選讀: 11課，不同類型，</a:t>
            </a:r>
          </a:p>
          <a:p>
            <a:pPr/>
            <a:r>
              <a:t>體會感受與掙扎， 學習信賴與讚美，幫助禱告時能情深詞真。</a:t>
            </a:r>
          </a:p>
          <a:p>
            <a:pPr/>
            <a:r>
              <a:t>第一卷     詩1 -  詩41  （詩篇的創世紀）</a:t>
            </a:r>
          </a:p>
          <a:p>
            <a:pPr/>
            <a:r>
              <a:t>第二卷    詩42 -  詩72  （詩篇的出埃及記）</a:t>
            </a:r>
          </a:p>
          <a:p>
            <a:pPr/>
            <a:r>
              <a:t>第三卷    詩73 -  詩89  （詩篇的利未記）</a:t>
            </a:r>
          </a:p>
          <a:p>
            <a:pPr/>
            <a:r>
              <a:t>第四卷    詩90 - 詩106  （詩篇的民數記）</a:t>
            </a:r>
          </a:p>
          <a:p>
            <a:pPr/>
            <a:r>
              <a:t>第五卷   詩107 - 詩150  （詩篇的申命記）</a:t>
            </a:r>
          </a:p>
          <a:p>
            <a:pPr/>
          </a:p>
          <a:p>
            <a:pPr marL="376115" indent="-376115">
              <a:buSzPct val="100000"/>
              <a:buAutoNum type="arabicPeriod" startAt="1"/>
            </a:pPr>
            <a:r>
              <a:t> 詩篇綜覽：認識詩篇</a:t>
            </a:r>
          </a:p>
          <a:p>
            <a:pPr marL="376115" indent="-376115">
              <a:buSzPct val="100000"/>
              <a:buAutoNum type="arabicPeriod" startAt="1"/>
            </a:pPr>
            <a:r>
              <a:t>智慧人生：智慧詩</a:t>
            </a:r>
          </a:p>
          <a:p>
            <a:pPr marL="376115" indent="-376115">
              <a:buSzPct val="100000"/>
              <a:buAutoNum type="arabicPeriod" startAt="1"/>
            </a:pPr>
            <a:r>
              <a:t>完全順福：君王詩</a:t>
            </a:r>
          </a:p>
          <a:p>
            <a:pPr/>
            <a:r>
              <a:t>4.  深夜禱告：個人哀歌</a:t>
            </a:r>
          </a:p>
          <a:p>
            <a:pPr/>
            <a:r>
              <a:t>5.  懺悔心聲：大衛的懺悔詩</a:t>
            </a:r>
          </a:p>
          <a:p>
            <a:pPr/>
            <a:r>
              <a:t>6.  團體禱告：民族哀歌</a:t>
            </a:r>
          </a:p>
          <a:p>
            <a:pPr/>
            <a:r>
              <a:t>7.  讚美歡呼：讚美詩</a:t>
            </a:r>
          </a:p>
          <a:p>
            <a:pPr/>
            <a:r>
              <a:t>8.  讚美的宣召：哈利路亞詩</a:t>
            </a:r>
          </a:p>
          <a:p>
            <a:pPr/>
            <a:r>
              <a:t>9.  感恩的頌歌：感恩詩</a:t>
            </a:r>
          </a:p>
          <a:p>
            <a:pPr/>
            <a:r>
              <a:t>10.敬拜的團體：上行之詩</a:t>
            </a:r>
          </a:p>
          <a:p>
            <a:pPr/>
            <a:r>
              <a:t>11.敬拜的生活：回應信息</a:t>
            </a:r>
          </a:p>
          <a:p>
            <a:pPr/>
          </a:p>
          <a:p>
            <a:pPr/>
            <a:r>
              <a:t>詩篇：頌讚</a:t>
            </a:r>
          </a:p>
          <a:p>
            <a:pPr/>
            <a:r>
              <a:t>1 情感共鳴，音調優美的詩。</a:t>
            </a:r>
          </a:p>
          <a:p>
            <a:pPr/>
            <a:r>
              <a:t>2 回憶和默想神為我們做的事。</a:t>
            </a:r>
          </a:p>
          <a:p>
            <a:pPr/>
            <a:r>
              <a:t>3 學習禱告。</a:t>
            </a:r>
          </a:p>
          <a:p>
            <a:pPr/>
            <a:r>
              <a:t>向神表達我們的心意， 喜樂、悲傷、成功、失敗、盼望、與懊悔。</a:t>
            </a:r>
          </a:p>
          <a:p>
            <a:pPr/>
            <a:r>
              <a:t>為我們顯明如何誠實地向神說話。</a:t>
            </a:r>
          </a:p>
          <a:p>
            <a:pPr/>
            <a:r>
              <a:t>詩篇：抒情，真實，美麗，情感，押韻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智慧的主題，什麼是有福，你當如何行。經常提到惡人，義人，</a:t>
            </a:r>
          </a:p>
          <a:p>
            <a:pPr/>
            <a:r>
              <a:t>舊約有關智慧主題的書卷還包括，約伯記，箴言，傳道書和雅歌。</a:t>
            </a:r>
          </a:p>
          <a:p>
            <a:pPr/>
          </a:p>
          <a:p>
            <a:pPr/>
            <a:r>
              <a:t>生活的智慧，生命的智慧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詩篇第一，二篇是全部詩篇的導引，</a:t>
            </a:r>
          </a:p>
          <a:p>
            <a:pPr/>
            <a:r>
              <a:t>詩篇1重點: 認識神的律法，神的話語，是腳前的燈，路上的光。</a:t>
            </a:r>
          </a:p>
          <a:p>
            <a:pPr/>
            <a:r>
              <a:t>詩篇2重點: 整本聖經的中心，神掌管萬有。</a:t>
            </a:r>
          </a:p>
          <a:p>
            <a:pPr/>
            <a:r>
              <a:t>詩篇是認識神的教科書，是聖經中的聖經，是神學總綱，包括神的特質，作為，身分。受造物和救贖。詩人說，上帝是牧羊人，戰士，審判官，父親，他在萬王之上。</a:t>
            </a:r>
          </a:p>
          <a:p>
            <a:pPr/>
          </a:p>
          <a:p>
            <a:pPr/>
            <a:r>
              <a:t>1:1-3 有福，惟喜愛耶和華的律法，晝夜思想。義人，敬畏神，遵行律法。</a:t>
            </a:r>
          </a:p>
          <a:p>
            <a:pPr/>
            <a:r>
              <a:t>1:4-6 惡人，審判的時候，終將滅亡</a:t>
            </a:r>
          </a:p>
          <a:p>
            <a:pPr/>
            <a:r>
              <a:t>1. 平行體，漸進式警戒</a:t>
            </a:r>
          </a:p>
          <a:p>
            <a:pPr/>
            <a:r>
              <a:t>不從  惡人   計謀 （思想），不接納惡人的人生價值觀，行事原則</a:t>
            </a:r>
          </a:p>
          <a:p>
            <a:pPr/>
            <a:r>
              <a:t>不站  罪人   道路 （行為），不執迷惡人的生活方式</a:t>
            </a:r>
          </a:p>
          <a:p>
            <a:pPr/>
            <a:r>
              <a:t>不坐 褻慢人 座位 （態度），不選擇犯罪的生活</a:t>
            </a:r>
          </a:p>
          <a:p>
            <a:pPr/>
            <a:r>
              <a:t>同行，同站，同坐，哪個距離近？關係越來愈近。路人，交談，朋友。交朋友的選擇，是人生重要的選擇？</a:t>
            </a:r>
          </a:p>
          <a:p>
            <a:pPr/>
            <a:r>
              <a:rPr>
                <a:solidFill>
                  <a:srgbClr val="FF2600"/>
                </a:solidFill>
              </a:rPr>
              <a:t>我們常聽到基督徒要愛人，卻很少聽過要恨那與神為敵的。應該恨什麼人嗎？</a:t>
            </a:r>
            <a:r>
              <a:t>如果我們愛上帝，就應該痛恨那惡者。赦罪與審判的權柄是屬於神的。所謂惡人，是褻慢上帝的。不是因為個人的仇恨。那些人其實是與神為敵的。我們對罪要敏感，藉著人私慾的牽引，於沒有戒備的小陷阱，漸進為不能自拔的綑綁。近朱者赤，近墨者黑。交壞朋友會敗壞品德。</a:t>
            </a:r>
          </a:p>
          <a:p>
            <a:pPr/>
          </a:p>
          <a:p>
            <a:pPr/>
            <a:r>
              <a:t>2. 神看為有福的人。喜愛律法，晝夜思想</a:t>
            </a:r>
          </a:p>
          <a:p>
            <a:pPr/>
            <a:r>
              <a:t>生活中勝過罪惡，與神建立和諧的關係，時刻透過神的話語， 體會神的存在，自由的順福神。</a:t>
            </a:r>
          </a:p>
          <a:p>
            <a:pPr/>
            <a:r>
              <a:t>晝夜思想，不是教條式的讀經，禱告。注重與神的交通。</a:t>
            </a:r>
          </a:p>
          <a:p>
            <a:pPr/>
          </a:p>
          <a:p>
            <a:pPr/>
            <a:r>
              <a:t>3. 一棵樹栽在溪水旁， </a:t>
            </a:r>
          </a:p>
          <a:p>
            <a:pPr/>
            <a:r>
              <a:t>欣賞詩歌優美，精煉的句子，詩歌可以歌唱，也可以呈現為一幅優美的畫面，讚美神的智慧和所創造的生命價值。</a:t>
            </a:r>
          </a:p>
          <a:p>
            <a:pPr/>
            <a:r>
              <a:t>（樹，溪水，果子）充滿想像。有清爽的感覺，如沙漠中的陰涼，有芬芳，如秋天的果子，有聲音，如荒漠中潺潺溪水。</a:t>
            </a:r>
          </a:p>
          <a:p>
            <a:pPr/>
            <a:r>
              <a:t>我们又像一棵树，栽在溪水旁，神赐美好的生长环境，因圣灵活水的浇灌，枝叶茂盛，硕果累累，活出基督荣耀的生命。</a:t>
            </a:r>
          </a:p>
          <a:p>
            <a:pPr/>
            <a:r>
              <a:t>就如耶利米書 17:7，8。倚靠耶和華、以耶和華為可靠的，那人有福了！</a:t>
            </a:r>
            <a:br/>
            <a:r>
              <a:t>他必像樹栽於水旁，在河邊扎根，炎熱來到，並不懼怕，葉子仍必青翠，在乾旱之年毫無掛慮，而且結果不止。</a:t>
            </a:r>
          </a:p>
          <a:p>
            <a:pPr/>
          </a:p>
          <a:p>
            <a:pPr/>
            <a:r>
              <a:t>4. 糠秕，沒有價值，沒有生命</a:t>
            </a:r>
          </a:p>
          <a:p>
            <a:pPr/>
            <a:r>
              <a:t>對比糠秕被風吹散，沒有重量，沒有價值，惡人的一生，轉瞬間，如飛而去。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體會畫面，一棵樹栽在溪水旁 VS 糠秕被風吹散，</a:t>
            </a:r>
          </a:p>
          <a:p>
            <a:pPr/>
          </a:p>
          <a:p>
            <a:pPr/>
            <a:r>
              <a:t>5. 神公義的審判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亞薩 （理性），12篇， 對比可拉後裔（感性）</a:t>
            </a:r>
          </a:p>
          <a:p>
            <a:pPr/>
            <a:r>
              <a:t>1. 先知的角色。他的詩篇，傳講神的話，50， 75， 81， 82 第一人稱代神發言</a:t>
            </a:r>
          </a:p>
          <a:p>
            <a:pPr/>
            <a:r>
              <a:t>預言將來的聖所遭污穢，焚燒，74，79</a:t>
            </a:r>
          </a:p>
          <a:p>
            <a:pPr/>
            <a:r>
              <a:t>2. 代禱者（利未人，不是祭司）</a:t>
            </a:r>
          </a:p>
          <a:p>
            <a:pPr/>
            <a:r>
              <a:t>代表以色列民，代求，74，79，80，83</a:t>
            </a:r>
          </a:p>
          <a:p>
            <a:pPr/>
            <a:r>
              <a:t>3. 教師，熟記歷史，勸戒後人，74，77，78，80，81，83</a:t>
            </a:r>
          </a:p>
          <a:p>
            <a:pPr/>
          </a:p>
          <a:p>
            <a:pPr/>
            <a:r>
              <a:t>亞薩（大衛詩班長）12篇，主題多為敬拜神，屬靈的真理，神的公義。</a:t>
            </a:r>
          </a:p>
          <a:p>
            <a:pPr/>
            <a:r>
              <a:t>如詩篇50: 以感謝為祭，便是榮耀神。</a:t>
            </a:r>
          </a:p>
          <a:p>
            <a:pPr/>
            <a:r>
              <a:t>如詩篇75: 高舉惟從神而來。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人生最大的矛盾：壞人得逞，好人受苦</a:t>
            </a:r>
          </a:p>
          <a:p>
            <a:pPr/>
            <a:r>
              <a:t>你有這樣的困擾嗎？如果我們的眼光只有今生，就會覺得不公平，因為這個世界就是不公平，是事實。信主應該給我們帶來快樂，因為我們可以看到永生。這就是智慧了。如果我們總是糾結於人生的不公，就沒有滿足的喜樂。同意嗎？</a:t>
            </a:r>
          </a:p>
          <a:p>
            <a:pPr/>
          </a:p>
          <a:p>
            <a:pPr/>
            <a:r>
              <a:t>詩篇 73 篇，卷3的第一篇，</a:t>
            </a:r>
          </a:p>
          <a:p>
            <a:pPr/>
            <a:r>
              <a:t>神實在恩待以色列那些清心的人！</a:t>
            </a:r>
          </a:p>
          <a:p>
            <a:pPr/>
            <a:r>
              <a:t>1. 	什麼是“清心”或不“清心”，是根据人在想些什么来决定的。</a:t>
            </a:r>
          </a:p>
          <a:p>
            <a:pPr/>
            <a:r>
              <a:t>清心，以神为中心，單單敬拜神。等同於：惟喜愛耶和華的律法，晝夜思想</a:t>
            </a:r>
          </a:p>
          <a:p>
            <a:pPr/>
            <a:r>
              <a:t>對比清心與心懷不平，或者思想複雜的人，那些單純，像孩童一樣單單愛神的人，真是受神祝福。</a:t>
            </a:r>
          </a:p>
          <a:p>
            <a:pPr/>
          </a:p>
          <a:p>
            <a:pPr/>
            <a:r>
              <a:t>马太福音 5 : 8 “清心的人有福了！因为他们必得见神。”主耶稣说清心的人“必得见神”。就是知道神的旨意和明白神的作为。</a:t>
            </a:r>
          </a:p>
          <a:p>
            <a:pPr/>
            <a:r>
              <a:t>雅各書 4：8 要親近神，神就必親近你們。有罪的人哪，要潔淨你們的手！心懷二意的人哪，要清潔你們的心！</a:t>
            </a:r>
          </a:p>
          <a:p>
            <a:pPr/>
          </a:p>
          <a:p>
            <a:pPr/>
            <a:r>
              <a:t>然而，亚萨就是一個非常理性的先知，從他的體驗與思考，激發了震撼人心的宣告，神“实在恩待” 那些以神为中心的人。</a:t>
            </a:r>
          </a:p>
          <a:p>
            <a:pPr/>
          </a:p>
          <a:p>
            <a:pPr/>
            <a:r>
              <a:t>2-9	诗人对神的信心“险些”动摇了，為什么？因為兩個疑問。</a:t>
            </a:r>
          </a:p>
          <a:p>
            <a:pPr/>
            <a:r>
              <a:t>疑惑1？我见恶人和狂傲人享平安，就心怀不平。</a:t>
            </a:r>
          </a:p>
          <a:p>
            <a:pPr/>
            <a:r>
              <a:t>他们死的时候没有疼痛，他们的力气却也壮实。他们不像别人受苦，也不像别人遭灾。</a:t>
            </a:r>
          </a:p>
          <a:p>
            <a:pPr/>
            <a:r>
              <a:t>惡人快樂，滿足，且非常享受人生。</a:t>
            </a:r>
          </a:p>
          <a:p>
            <a:pPr/>
            <a:r>
              <a:t>神为什么会容许“恶人和狂傲人”，享受到他们不应该享有的福气？</a:t>
            </a:r>
          </a:p>
          <a:p>
            <a:pPr/>
          </a:p>
          <a:p>
            <a:pPr/>
            <a:r>
              <a:t>疑惑2？恶人目中无人、也无神。對人，滿心的壞主意，對神，不信神。神為什麼允許這樣的人存在？</a:t>
            </a:r>
          </a:p>
          <a:p>
            <a:pPr/>
            <a:r>
              <a:t>恶人的眼睛因体胖而凸出，他们心里的恶念，永无止境”。他们还用口亵渎神。</a:t>
            </a:r>
          </a:p>
          <a:p>
            <a:pPr/>
            <a:r>
              <a:t>肠肥脑满，形容不劳而食的人吃得饱饱的，养得胖胖的。出自《北齐书·琅邪王俨传》</a:t>
            </a:r>
          </a:p>
          <a:p>
            <a:pPr/>
          </a:p>
          <a:p>
            <a:pPr/>
            <a:r>
              <a:t>中国传统文化“五福临门”</a:t>
            </a:r>
          </a:p>
          <a:p>
            <a:pPr/>
            <a:r>
              <a:t>长寿，</a:t>
            </a:r>
          </a:p>
          <a:p>
            <a:pPr/>
            <a:r>
              <a:t>富贵，</a:t>
            </a:r>
          </a:p>
          <a:p>
            <a:pPr/>
            <a:r>
              <a:t>好德，是生性善良，宽厚待人</a:t>
            </a:r>
          </a:p>
          <a:p>
            <a:pPr/>
            <a:r>
              <a:t>康宁，身体健康，心灵安宁，</a:t>
            </a:r>
          </a:p>
          <a:p>
            <a:pPr/>
            <a:r>
              <a:t>善终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亞薩解除疑惑的方法（73:15-17）</a:t>
            </a:r>
          </a:p>
          <a:p>
            <a:pPr/>
            <a:r>
              <a:t>體會诗人對神有疑惑，以至於信心有動搖，卻是有口难言，不知道對誰訴說。所以诗人只好自己尽力去“思索”，也就是搅尽脑汁，要去明白为什么神会允许这种不公平的事情发生。结果怎么样呢？诗人写着说：“实系为难”。怎么想都想不通。其实我们也常常像诗人那样，一旦碰到困难就乱了方寸，就开始自己想办法去解决困难。结果很可能就像诗人那样，越想越痛苦。</a:t>
            </a:r>
          </a:p>
          <a:p>
            <a:pPr/>
          </a:p>
          <a:p>
            <a:pPr/>
            <a:r>
              <a:t>诗人后来到哪里去寻找答案了呢？“等我进了神的圣所，思想他们的结局。”这节经文里说的“神的圣所”，是指当时的会幕和圣殿。</a:t>
            </a:r>
          </a:p>
          <a:p>
            <a:pPr/>
            <a:r>
              <a:t>屬靈的人才能看透萬事。诗人被自己的疑惑折腾了一段时间，在他百思不得其解之后，就到神的面前去寻求，这才解决了他心中的疑惑。</a:t>
            </a:r>
          </a:p>
          <a:p>
            <a:pPr/>
            <a:r>
              <a:t>我們从诗人所做的，得到什么提醒呢？當我們不明白時，自己去徒费心思、白花精力，还不如一开始就去寻找神。可以随时随地透过祷告，到神的面前去求问。有人形容得好，他说，我们和神之间的距离，其实只有祷告那么远。换句话说，基督徒只要祷告，就到达神那里了。</a:t>
            </a:r>
          </a:p>
          <a:p>
            <a:pPr/>
          </a:p>
          <a:p>
            <a:pPr/>
            <a:r>
              <a:t>诗人疑惑1：为什么恶人为非作歹，却可以享有平安富裕的生活。神对这点怎么样回应呢？</a:t>
            </a:r>
          </a:p>
          <a:p>
            <a:pPr/>
            <a:r>
              <a:t>18-20 “你实在把他们安在滑地，使他们掉在沉沦之中。他们转眼之间成了何等的荒凉，他们被惊恐灭尽了。”神让诗人领悟到，其实恶人是被“安在滑地”上的。滑到哪里去呢？是“掉在沉沦之中”，“转眼之间”就被消灭了。也就是说，恶人只是暂时的享受安逸、暂时的发达。神已经定好了审判他们的时间，只是我们不知道而已。希望我们都学会等候神，相信到了时候，神就会给每个人应得的报应或者奖赏。</a:t>
            </a:r>
          </a:p>
          <a:p>
            <a:pPr/>
          </a:p>
          <a:p>
            <a:pPr/>
            <a:r>
              <a:t>路加福音 16:19-31</a:t>
            </a:r>
          </a:p>
          <a:p>
            <a:pPr/>
            <a:r>
              <a:t>19 “有一个财主，身穿紫色袍和细麻衣，天天奢华宴乐。 </a:t>
            </a:r>
          </a:p>
          <a:p>
            <a:pPr/>
            <a:r>
              <a:t>20 又有一个乞丐，名叫拉撒路，满身是疮，被人放在财主门口， </a:t>
            </a:r>
          </a:p>
          <a:p>
            <a:pPr/>
            <a:r>
              <a:t>21 想得财主桌子上掉下来的零碎充饥；并且有狗来舔他的疮。 </a:t>
            </a:r>
          </a:p>
          <a:p>
            <a:pPr/>
            <a:r>
              <a:t>22 后来乞丐死了，被天使送到亚伯拉罕的怀里。那财主也死了，并且埋葬了。 </a:t>
            </a:r>
          </a:p>
          <a:p>
            <a:pPr/>
            <a:r>
              <a:t>23 财主在阴间受痛苦，举目远远望见亚伯拉罕，和他怀里的拉撒路， </a:t>
            </a:r>
          </a:p>
          <a:p>
            <a:pPr/>
            <a:r>
              <a:t>24 就喊着说：‘我祖亚伯拉罕啊，可怜我吧！打发拉撒路来用指头蘸点水，凉凉我的舌头吧！因为我在这火焰里非常痛苦。’ </a:t>
            </a:r>
          </a:p>
          <a:p>
            <a:pPr/>
            <a:r>
              <a:t>25 亚伯拉罕说：‘孩子，你应该回想你生前享过福，同样拉撒路受过苦，现在他在这里得安慰，你却要受苦了。 </a:t>
            </a:r>
          </a:p>
          <a:p>
            <a:pPr/>
          </a:p>
          <a:p>
            <a:pPr/>
            <a:r>
              <a:t>诗人疑惑2： 诗人除了看不惯恶人发达之外，也看不惯恶人骄傲自大、目中无人也无神。神怎么样解开他这方面的疑惑呢？</a:t>
            </a:r>
          </a:p>
          <a:p>
            <a:pPr/>
            <a:r>
              <a:t>“人睡醒了怎样看梦，主啊，你醒了也必照样轻看他们的影像。”</a:t>
            </a:r>
          </a:p>
          <a:p>
            <a:pPr/>
            <a:r>
              <a:t>神让诗人看见，恶人自以为了不起；但是在神的眼中，他们根本就没有份量， 就如糠秕被風吹散。人醒来怎么样看夜里所做的梦，神也照样轻看他们。可以说恶人眼中没有神，就使得他们自己在神的眼中也不存在了，结果当然得不到神的保护和赐福。</a:t>
            </a:r>
          </a:p>
          <a:p>
            <a:pPr/>
          </a:p>
          <a:p>
            <a:pPr/>
            <a:r>
              <a:t>除此之外，诗人还有什么疑惑呢？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诗人现在懊悔自己竟然忌妒恶人的财富，以致心里很不平衡、感情也很受伤害。</a:t>
            </a:r>
          </a:p>
          <a:p>
            <a:pPr/>
            <a:r>
              <a:t>“因而我心里发酸，肺腑被刺。我这样愚昧无知，在你面前如畜类一般。</a:t>
            </a:r>
          </a:p>
          <a:p>
            <a:pPr/>
          </a:p>
          <a:p>
            <a:pPr/>
            <a:r>
              <a:t>神怎么样解除诗人来自他自己的疑惑？</a:t>
            </a:r>
          </a:p>
          <a:p>
            <a:pPr/>
            <a:r>
              <a:t>神让诗人看见，他一生都有神的同在、保护和引导，这比什么都宝贵。而且他最后的归宿也好得无比，是被接到神那里去。这和恶人的结局真有天壤之别。恶人的结局是沉沦、是永远的灭亡。</a:t>
            </a:r>
          </a:p>
          <a:p>
            <a:pPr/>
            <a:r>
              <a:t>詩篇73， 提醒我们，不要为了暂时的好处而迷失，结果换来永远无法挽救的悲惨结局。</a:t>
            </a:r>
          </a:p>
          <a:p>
            <a:pPr/>
          </a:p>
          <a:p>
            <a:pPr/>
            <a:r>
              <a:t>25-26节，诗人亲近神得到的另外一项宝贵的体验：“除你以外，在天上我有谁呢？除你以外，在地上我也没有所爱慕的。我的肉体和我的心肠衰残，但神是我心里的力量，又是我的福分，直到永远。”</a:t>
            </a:r>
          </a:p>
          <a:p>
            <a:pPr/>
            <a:r>
              <a:t>保罗也在《哥林多后书》第4章第16节说：“所以我们不丧胆，外体虽然毁坏，内心却一天新似一天。”</a:t>
            </a:r>
          </a:p>
          <a:p>
            <a:pPr/>
            <a:r>
              <a:t>這是多麼宝贵的认识和体验。</a:t>
            </a:r>
          </a:p>
          <a:p>
            <a:pPr/>
          </a:p>
          <a:p>
            <a:pPr/>
            <a:r>
              <a:t>27-28节，诗人还提到另外一样亲近神的益处：“远离你的必要死亡，凡离弃你行邪淫的你都灭绝了。但我亲近神是与我有益！我以主耶和华为我的避难所，好叫我述说你一切的作为。”诗人发觉亲近神不但可以免去永远的死亡，而且还有避难所。真正安全的避难所，终于在神那里找到了。</a:t>
            </a:r>
          </a:p>
          <a:p>
            <a:pPr/>
          </a:p>
          <a:p>
            <a:pPr/>
            <a:r>
              <a:t>诗人在神面前经过思考寻求之后，得到的结论是：凡是远离真神、拜邪淫假神的人，无论今生多么风光，最后的结局一定是被真神灭绝；而亲近真神的人，结局却好得无比，他们即使今生遭遇患难，也有真神作他们的避难所。</a:t>
            </a:r>
          </a:p>
          <a:p>
            <a:pPr/>
          </a:p>
          <a:p>
            <a:pPr/>
            <a:r>
              <a:t>诗人亚萨也是强调：“清心的人”会被神恩待，看明白许多事情，所以他们对神的信心不会动摇。我们要像诗人亚萨最后那样，把我们的眼目定睛在爱我们、引导我们的真神身上，以神作为我们思想的中心，做个清心的人。这样才会蒙恩蒙福！</a:t>
            </a:r>
          </a:p>
          <a:p>
            <a:pPr/>
          </a:p>
          <a:p>
            <a:pPr/>
            <a:r>
              <a:t>人生最寶貴的是什麼？這裏可以體會詩人與神的親近。</a:t>
            </a:r>
          </a:p>
          <a:p>
            <a:pPr/>
            <a:r>
              <a:t>然而，我常與</a:t>
            </a:r>
            <a:r>
              <a:rPr>
                <a:solidFill>
                  <a:srgbClr val="FF2600"/>
                </a:solidFill>
              </a:rPr>
              <a:t>你</a:t>
            </a:r>
            <a:r>
              <a:t>同在；</a:t>
            </a:r>
            <a:r>
              <a:rPr>
                <a:solidFill>
                  <a:srgbClr val="FF2600"/>
                </a:solidFill>
              </a:rPr>
              <a:t>你</a:t>
            </a:r>
            <a:r>
              <a:t>攙扶我的右手。</a:t>
            </a:r>
          </a:p>
          <a:p>
            <a:pPr/>
            <a:r>
              <a:rPr>
                <a:solidFill>
                  <a:srgbClr val="FF2600"/>
                </a:solidFill>
              </a:rPr>
              <a:t>你</a:t>
            </a:r>
            <a:r>
              <a:t>要以</a:t>
            </a:r>
            <a:r>
              <a:rPr>
                <a:solidFill>
                  <a:srgbClr val="FF2600"/>
                </a:solidFill>
              </a:rPr>
              <a:t>你</a:t>
            </a:r>
            <a:r>
              <a:t>的訓言引導我，以後</a:t>
            </a:r>
            <a:r>
              <a:rPr>
                <a:solidFill>
                  <a:srgbClr val="FF2600"/>
                </a:solidFill>
              </a:rPr>
              <a:t>你</a:t>
            </a:r>
            <a:r>
              <a:t>必接我到榮耀裏</a:t>
            </a:r>
          </a:p>
          <a:p>
            <a:pPr/>
          </a:p>
          <a:p>
            <a:pPr/>
            <a:r>
              <a:t>提前 4:8 因為操練身體益處還少；惟獨敬虔，凡事都有益處，有今生和來生的應許。</a:t>
            </a:r>
          </a:p>
          <a:p>
            <a:pPr/>
          </a:p>
          <a:p>
            <a:pPr/>
            <a:r>
              <a:t>常與37篇對照看，如何看待心懷不平</a:t>
            </a:r>
          </a:p>
          <a:p>
            <a:pPr/>
            <a:r>
              <a:t>1不要為作惡的心懷不平，也不要嫉妒那行不義的人。</a:t>
            </a:r>
          </a:p>
          <a:p>
            <a:pPr/>
            <a:r>
              <a:t>3你當倚靠耶和華而行善，安居地上，以他的信實為糧；</a:t>
            </a:r>
          </a:p>
          <a:p>
            <a:pPr/>
            <a:r>
              <a:t>4又當以耶和華為樂，他就將你心裏所求的賜給你。</a:t>
            </a:r>
          </a:p>
          <a:p>
            <a:pPr/>
            <a:r>
              <a:t>24他雖失腳也不致全身仆倒，因為耶和華攙扶他的手。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面對苦難-不公：詩篇73告訴我麼，你要有眼光。讓我們安靜我們的心，體會思考一下。</a:t>
            </a:r>
          </a:p>
          <a:p>
            <a:pPr/>
            <a:r>
              <a:t>不需內心忿忿不平。單單信靠神，把心思意念轉到神上，就是有福，因為神一定恩待那些清心的人：</a:t>
            </a:r>
          </a:p>
          <a:p>
            <a:pPr/>
            <a:r>
              <a:t>神攙扶我的右手，以訓言引導我，以後必接我到榮耀裏</a:t>
            </a:r>
          </a:p>
          <a:p>
            <a:pPr/>
          </a:p>
          <a:p>
            <a:pPr/>
            <a:r>
              <a:t>作為利未人的亞薩，沒有財產，耶和華是他全部的福分，portion，神作利未人全部的產業，直到永远 。</a:t>
            </a:r>
          </a:p>
          <a:p>
            <a:pPr/>
          </a:p>
          <a:p>
            <a:pPr/>
            <a:r>
              <a:t>哥林多後書 ，關於永恆。</a:t>
            </a:r>
          </a:p>
          <a:p>
            <a:pPr/>
            <a:r>
              <a:t>4:16 所以我們不喪膽，外體雖然毀壞，內心卻一天新似一天。 </a:t>
            </a:r>
          </a:p>
          <a:p>
            <a:pPr/>
            <a:r>
              <a:t>4:17 我們這至暫至輕的苦楚，要為我們成就極重無比、永遠的榮耀。 </a:t>
            </a:r>
          </a:p>
          <a:p>
            <a:pPr/>
            <a:r>
              <a:t>4:18 原來我們不是顧念所見的，乃是顧念所不見的，因為所見的是暫時的，所不見的是永遠的。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詩篇是人從心底對神的敬拜, 內容包括讚頌、祈求、感恩、懺悔、哀歎、 願望等等。詩人藉著詩篇與神對話，呼求神，親近神，讚美神。…"/>
          <p:cNvSpPr txBox="1"/>
          <p:nvPr/>
        </p:nvSpPr>
        <p:spPr>
          <a:xfrm>
            <a:off x="4895694" y="1652939"/>
            <a:ext cx="15879982" cy="1041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600"/>
            </a:pPr>
            <a:r>
              <a:t>詩篇是人從心底對神的敬拜, 內容包括讚頌、祈求、感恩、懺悔、哀歎、 願望等等。詩人藉著詩篇與神對話，呼求神，親近神，讚美神。</a:t>
            </a:r>
          </a:p>
          <a:p>
            <a:pPr algn="l">
              <a:defRPr sz="4600"/>
            </a:pPr>
          </a:p>
          <a:p>
            <a:pPr algn="l">
              <a:defRPr sz="4600"/>
            </a:pPr>
            <a:r>
              <a:t>讓我們一起通過詩篇選讀11節的課程，分析詩篇的不同類型 (智慧詩/君王詩/哀歌/懺悔詩/讚美詩/感恩詩/哈利路亞詩/上行之詩...），體會詩人內心的感受與掙扎, 学习對神充滿信賴與讚美的敬拜。</a:t>
            </a:r>
          </a:p>
          <a:p>
            <a:pPr algn="l">
              <a:defRPr sz="4600"/>
            </a:pPr>
            <a:r>
              <a:t> </a:t>
            </a:r>
          </a:p>
          <a:p>
            <a:pPr algn="l">
              <a:defRPr sz="4600"/>
            </a:pPr>
            <a:r>
              <a:t>“求你指教我們怎樣數算自己的日子, 好叫我們得著智慧的心。 (詩篇 90:12)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智慧人生：智慧詩-73 人生矛盾"/>
          <p:cNvSpPr txBox="1"/>
          <p:nvPr>
            <p:ph type="title"/>
          </p:nvPr>
        </p:nvSpPr>
        <p:spPr>
          <a:xfrm>
            <a:off x="2374900" y="889000"/>
            <a:ext cx="19621500" cy="1846110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智慧人生：智慧詩-73 人生矛盾</a:t>
            </a:r>
          </a:p>
        </p:txBody>
      </p:sp>
      <p:sp>
        <p:nvSpPr>
          <p:cNvPr id="171" name="【除你以外】…"/>
          <p:cNvSpPr txBox="1"/>
          <p:nvPr>
            <p:ph type="body" idx="1"/>
          </p:nvPr>
        </p:nvSpPr>
        <p:spPr>
          <a:xfrm>
            <a:off x="2374900" y="3000378"/>
            <a:ext cx="18856313" cy="8988422"/>
          </a:xfrm>
          <a:prstGeom prst="rect">
            <a:avLst/>
          </a:prstGeom>
        </p:spPr>
        <p:txBody>
          <a:bodyPr/>
          <a:lstStyle/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t>【除你以外】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t>除你以外 在天上我还能有谁 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t>除你以外 在地上我别无眷恋 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t>除你以外 有谁能擦干我眼泪 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t>除你以外 有谁能带给我安慰 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t>虽然我的肉体和我的心肠 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t>渐渐地衰退 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t>但是神是我心里的力量 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t>是我的福分 直到永远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creen Shot 2020-09-13 at 12.04.28 PM.png" descr="Screen Shot 2020-09-13 at 12.04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9761" y="895769"/>
            <a:ext cx="13924477" cy="114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Arrow"/>
          <p:cNvSpPr/>
          <p:nvPr/>
        </p:nvSpPr>
        <p:spPr>
          <a:xfrm>
            <a:off x="12711875" y="5411390"/>
            <a:ext cx="771791" cy="629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326" y="16280"/>
                </a:moveTo>
                <a:lnTo>
                  <a:pt x="12326" y="21600"/>
                </a:lnTo>
                <a:lnTo>
                  <a:pt x="0" y="10800"/>
                </a:lnTo>
                <a:lnTo>
                  <a:pt x="12326" y="0"/>
                </a:lnTo>
                <a:lnTo>
                  <a:pt x="12326" y="5320"/>
                </a:lnTo>
                <a:lnTo>
                  <a:pt x="21600" y="5320"/>
                </a:lnTo>
                <a:lnTo>
                  <a:pt x="21600" y="1628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可拉後裔， 亞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可拉後裔， 亞薩</a:t>
            </a:r>
          </a:p>
        </p:txBody>
      </p:sp>
      <p:sp>
        <p:nvSpPr>
          <p:cNvPr id="181" name="柔美…"/>
          <p:cNvSpPr txBox="1"/>
          <p:nvPr>
            <p:ph type="body" sz="half" idx="1"/>
          </p:nvPr>
        </p:nvSpPr>
        <p:spPr>
          <a:xfrm>
            <a:off x="2202100" y="3091389"/>
            <a:ext cx="10090509" cy="963381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5000"/>
            </a:pPr>
            <a:r>
              <a:t>柔美</a:t>
            </a:r>
          </a:p>
          <a:p>
            <a:pPr marL="0" indent="0">
              <a:spcBef>
                <a:spcPts val="0"/>
              </a:spcBef>
              <a:buSzTx/>
              <a:buNone/>
              <a:defRPr sz="5000"/>
            </a:pPr>
            <a:r>
              <a:t>感性</a:t>
            </a:r>
          </a:p>
          <a:p>
            <a:pPr marL="0" indent="0">
              <a:spcBef>
                <a:spcPts val="0"/>
              </a:spcBef>
              <a:buSzTx/>
              <a:buNone/>
              <a:defRPr sz="5000"/>
            </a:pPr>
            <a:r>
              <a:t>抒情</a:t>
            </a:r>
          </a:p>
          <a:p>
            <a:pPr marL="0" indent="0">
              <a:spcBef>
                <a:spcPts val="0"/>
              </a:spcBef>
              <a:buSzTx/>
              <a:buNone/>
              <a:defRPr sz="5000"/>
            </a:pPr>
            <a:r>
              <a:t>熱情</a:t>
            </a:r>
          </a:p>
          <a:p>
            <a:pPr marL="0" indent="0">
              <a:spcBef>
                <a:spcPts val="0"/>
              </a:spcBef>
              <a:buSzTx/>
              <a:buNone/>
              <a:defRPr sz="5000"/>
            </a:pPr>
            <a:r>
              <a:t>恩典</a:t>
            </a:r>
          </a:p>
          <a:p>
            <a:pPr marL="0" indent="0">
              <a:spcBef>
                <a:spcPts val="0"/>
              </a:spcBef>
              <a:buSzTx/>
              <a:buNone/>
              <a:defRPr sz="5000"/>
            </a:pPr>
            <a:r>
              <a:t>慈愛</a:t>
            </a:r>
          </a:p>
          <a:p>
            <a:pPr marL="0" indent="0">
              <a:spcBef>
                <a:spcPts val="0"/>
              </a:spcBef>
              <a:buSzTx/>
              <a:buNone/>
              <a:defRPr sz="5000"/>
            </a:pPr>
          </a:p>
          <a:p>
            <a:pPr marL="0" indent="0">
              <a:spcBef>
                <a:spcPts val="0"/>
              </a:spcBef>
              <a:buSzTx/>
              <a:buNone/>
              <a:defRPr sz="5000"/>
            </a:pPr>
            <a:r>
              <a:t>“神啊，我的心切慕你，如鹿切慕溪水。” 詩篇42</a:t>
            </a:r>
          </a:p>
        </p:txBody>
      </p:sp>
      <p:sp>
        <p:nvSpPr>
          <p:cNvPr id="182" name="陽剛…"/>
          <p:cNvSpPr txBox="1"/>
          <p:nvPr/>
        </p:nvSpPr>
        <p:spPr>
          <a:xfrm>
            <a:off x="12745904" y="2044363"/>
            <a:ext cx="8098438" cy="10443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/>
            <a:r>
              <a:t>陽剛</a:t>
            </a:r>
          </a:p>
          <a:p>
            <a:pPr algn="l"/>
            <a:r>
              <a:t>理性</a:t>
            </a:r>
          </a:p>
          <a:p>
            <a:pPr algn="l"/>
            <a:r>
              <a:t>敘事</a:t>
            </a:r>
          </a:p>
          <a:p>
            <a:pPr algn="l"/>
            <a:r>
              <a:t>冷靜</a:t>
            </a:r>
          </a:p>
          <a:p>
            <a:pPr algn="l"/>
            <a:r>
              <a:t>真理</a:t>
            </a:r>
          </a:p>
          <a:p>
            <a:pPr algn="l"/>
            <a:r>
              <a:t>公義</a:t>
            </a:r>
          </a:p>
          <a:p>
            <a:pPr algn="l"/>
          </a:p>
          <a:p>
            <a:pPr algn="l"/>
            <a:r>
              <a:t>“神實在恩待以色列那些清心的人！” 詩篇73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智慧人生：智慧詩-49 面對死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智慧人生：智慧詩-49 面對死亡</a:t>
            </a:r>
          </a:p>
        </p:txBody>
      </p:sp>
      <p:sp>
        <p:nvSpPr>
          <p:cNvPr id="187" name="1-2萬民哪，你們都當聽這話！世上所有的居民，無論貴賤貧富，都當側耳而聽！…"/>
          <p:cNvSpPr txBox="1"/>
          <p:nvPr>
            <p:ph type="body" sz="quarter" idx="1"/>
          </p:nvPr>
        </p:nvSpPr>
        <p:spPr>
          <a:xfrm>
            <a:off x="2186300" y="3859400"/>
            <a:ext cx="20493532" cy="2369642"/>
          </a:xfrm>
          <a:prstGeom prst="rect">
            <a:avLst/>
          </a:prstGeom>
        </p:spPr>
        <p:txBody>
          <a:bodyPr/>
          <a:lstStyle/>
          <a:p>
            <a:pPr marL="0" indent="0" defTabSz="602615">
              <a:spcBef>
                <a:spcPts val="0"/>
              </a:spcBef>
              <a:buSzTx/>
              <a:buNone/>
              <a:defRPr sz="3650"/>
            </a:pPr>
            <a:r>
              <a:rPr>
                <a:solidFill>
                  <a:srgbClr val="AAAAAA"/>
                </a:solidFill>
              </a:rPr>
              <a:t>1-2</a:t>
            </a:r>
            <a:r>
              <a:t>萬民哪，你們都當聽這話！世上所有的居民，無論貴賤貧富，都當側耳而聽！</a:t>
            </a:r>
          </a:p>
          <a:p>
            <a:pPr marL="0" indent="0" defTabSz="602615">
              <a:spcBef>
                <a:spcPts val="0"/>
              </a:spcBef>
              <a:buSzTx/>
              <a:buNone/>
              <a:defRPr sz="3650"/>
            </a:pPr>
            <a:r>
              <a:rPr>
                <a:solidFill>
                  <a:srgbClr val="AAAAAA"/>
                </a:solidFill>
              </a:rPr>
              <a:t>3   </a:t>
            </a:r>
            <a:r>
              <a:t>我口要說智慧的言語，我心思想通達的道理。</a:t>
            </a:r>
          </a:p>
        </p:txBody>
      </p:sp>
      <p:sp>
        <p:nvSpPr>
          <p:cNvPr id="188" name="12人居尊貴中不能長久，如同死亡的畜類一樣。"/>
          <p:cNvSpPr txBox="1"/>
          <p:nvPr/>
        </p:nvSpPr>
        <p:spPr>
          <a:xfrm>
            <a:off x="2333281" y="11037925"/>
            <a:ext cx="15158265" cy="140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/>
            <a:r>
              <a:rPr>
                <a:solidFill>
                  <a:srgbClr val="AAAAAA"/>
                </a:solidFill>
              </a:rPr>
              <a:t>12</a:t>
            </a:r>
            <a:r>
              <a:t>人居尊貴中不能長久，如同死亡的畜類一樣。</a:t>
            </a:r>
          </a:p>
        </p:txBody>
      </p:sp>
      <p:sp>
        <p:nvSpPr>
          <p:cNvPr id="189" name="5   在患難的日子，追逼我的人的奸惡環繞我，我何必懼怕？…"/>
          <p:cNvSpPr txBox="1"/>
          <p:nvPr/>
        </p:nvSpPr>
        <p:spPr>
          <a:xfrm>
            <a:off x="2235954" y="6013313"/>
            <a:ext cx="20394223" cy="4675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594360">
              <a:defRPr sz="3600"/>
            </a:pPr>
            <a:r>
              <a:rPr>
                <a:solidFill>
                  <a:srgbClr val="AAAAAA"/>
                </a:solidFill>
              </a:rPr>
              <a:t>5   </a:t>
            </a:r>
            <a:r>
              <a:t>在患難的日子，追逼我的人的奸惡環繞我，我何必懼怕？</a:t>
            </a:r>
          </a:p>
          <a:p>
            <a:pPr algn="l" defTabSz="594360">
              <a:defRPr sz="3600"/>
            </a:pPr>
            <a:r>
              <a:rPr>
                <a:solidFill>
                  <a:srgbClr val="AAAAAA"/>
                </a:solidFill>
              </a:rPr>
              <a:t>6   </a:t>
            </a:r>
            <a:r>
              <a:t>他們那些倚靠財貨，自誇錢財多的人，</a:t>
            </a:r>
          </a:p>
          <a:p>
            <a:pPr algn="l" defTabSz="594360">
              <a:defRPr sz="3600"/>
            </a:pPr>
            <a:r>
              <a:rPr>
                <a:solidFill>
                  <a:srgbClr val="AAAAAA"/>
                </a:solidFill>
              </a:rPr>
              <a:t>7   </a:t>
            </a:r>
            <a:r>
              <a:rPr>
                <a:solidFill>
                  <a:srgbClr val="FF2600"/>
                </a:solidFill>
              </a:rPr>
              <a:t>沒有一個能贖自己的弟兄，能將贖價給神</a:t>
            </a:r>
            <a:r>
              <a:t>，</a:t>
            </a:r>
          </a:p>
          <a:p>
            <a:pPr algn="l" defTabSz="594360">
              <a:defRPr sz="3600"/>
            </a:pPr>
            <a:r>
              <a:rPr>
                <a:solidFill>
                  <a:srgbClr val="AAAAAA"/>
                </a:solidFill>
              </a:rPr>
              <a:t>8-9</a:t>
            </a:r>
            <a:r>
              <a:t>讓他長遠活著，不見地府；</a:t>
            </a:r>
            <a:r>
              <a:rPr>
                <a:solidFill>
                  <a:srgbClr val="FF2600"/>
                </a:solidFill>
              </a:rPr>
              <a:t>因為贖生命的價值極貴</a:t>
            </a:r>
            <a:r>
              <a:t>，只可永遠罷休。</a:t>
            </a:r>
          </a:p>
          <a:p>
            <a:pPr algn="l" defTabSz="594360">
              <a:defRPr sz="3600"/>
            </a:pPr>
            <a:r>
              <a:rPr>
                <a:solidFill>
                  <a:srgbClr val="AAAAAA"/>
                </a:solidFill>
              </a:rPr>
              <a:t>10 </a:t>
            </a:r>
            <a:r>
              <a:t>他要見智慧人死，愚昧人和畜牲一般的人一同滅亡，把他們的財貨留給別人。</a:t>
            </a:r>
          </a:p>
          <a:p>
            <a:pPr algn="l" defTabSz="594360">
              <a:defRPr sz="3600"/>
            </a:pPr>
            <a:r>
              <a:rPr>
                <a:solidFill>
                  <a:srgbClr val="AAAAAA"/>
                </a:solidFill>
              </a:rPr>
              <a:t>11 </a:t>
            </a:r>
            <a:r>
              <a:t>他們雖以自己的名叫自己的地，墳墓卻作他們永遠的家，作他們世世代代的居所。</a:t>
            </a:r>
          </a:p>
        </p:txBody>
      </p:sp>
      <p:sp>
        <p:nvSpPr>
          <p:cNvPr id="190" name="你懼怕死亡嗎？"/>
          <p:cNvSpPr txBox="1"/>
          <p:nvPr/>
        </p:nvSpPr>
        <p:spPr>
          <a:xfrm>
            <a:off x="2501953" y="3089340"/>
            <a:ext cx="4005001" cy="94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2937">
              <a:lnSpc>
                <a:spcPct val="117999"/>
              </a:lnSpc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你懼怕死亡嗎？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4"/>
      <p:bldP build="whole" bldLvl="1" animBg="1" rev="0" advAuto="0" spid="187" grpId="2"/>
      <p:bldP build="whole" bldLvl="1" animBg="1" rev="0" advAuto="0" spid="190" grpId="1"/>
      <p:bldP build="whole" bldLvl="1" animBg="1" rev="0" advAuto="0" spid="18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智慧人生：智慧詩-49 面對死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智慧人生：智慧詩-49 面對死亡</a:t>
            </a:r>
          </a:p>
        </p:txBody>
      </p:sp>
      <p:sp>
        <p:nvSpPr>
          <p:cNvPr id="195" name="20 人在尊貴中而不醒悟，就如死亡的畜類一樣。"/>
          <p:cNvSpPr txBox="1"/>
          <p:nvPr/>
        </p:nvSpPr>
        <p:spPr>
          <a:xfrm>
            <a:off x="2308784" y="6871710"/>
            <a:ext cx="16524971" cy="190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/>
            <a:r>
              <a:rPr>
                <a:solidFill>
                  <a:srgbClr val="AAAAAA"/>
                </a:solidFill>
              </a:rPr>
              <a:t>20 </a:t>
            </a:r>
            <a:r>
              <a:t>人在尊貴中而不醒悟，就如死亡的畜類一樣。</a:t>
            </a:r>
          </a:p>
        </p:txBody>
      </p:sp>
      <p:sp>
        <p:nvSpPr>
          <p:cNvPr id="196" name="16 見人發財、家室日益顯赫的時候，你不要懼怕；…"/>
          <p:cNvSpPr txBox="1"/>
          <p:nvPr/>
        </p:nvSpPr>
        <p:spPr>
          <a:xfrm>
            <a:off x="2324021" y="3227616"/>
            <a:ext cx="16883296" cy="368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16 </a:t>
            </a:r>
            <a:r>
              <a:t>見人發財、家室日益顯赫的時候，你不要懼怕；</a:t>
            </a:r>
          </a:p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17 </a:t>
            </a:r>
            <a:r>
              <a:t>因為他死的時候甚麼也不能帶去，他的榮耀不能隨他下去。</a:t>
            </a:r>
          </a:p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18 </a:t>
            </a:r>
            <a:r>
              <a:t>他活著的時候，雖然自誇為有福</a:t>
            </a:r>
          </a:p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19 </a:t>
            </a:r>
            <a:r>
              <a:t>他仍必與歷代的祖宗一樣同歸死亡，永不見光。</a:t>
            </a:r>
          </a:p>
        </p:txBody>
      </p:sp>
      <p:sp>
        <p:nvSpPr>
          <p:cNvPr id="197" name="馬太福音 10:28…"/>
          <p:cNvSpPr txBox="1"/>
          <p:nvPr/>
        </p:nvSpPr>
        <p:spPr>
          <a:xfrm>
            <a:off x="2490275" y="8696798"/>
            <a:ext cx="15158265" cy="39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/>
            <a:r>
              <a:t>馬太福音 10:28</a:t>
            </a:r>
          </a:p>
          <a:p>
            <a:pPr algn="l"/>
            <a:r>
              <a:t>那殺人身體但不能滅人靈魂的，不要怕他們；惟有那能在地獄裏毀滅身體和靈魂的，才要怕他。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  <p:bldP build="whole" bldLvl="1" animBg="1" rev="0" advAuto="0" spid="19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智慧人生：智慧詩-32 面對失敗"/>
          <p:cNvSpPr txBox="1"/>
          <p:nvPr>
            <p:ph type="title"/>
          </p:nvPr>
        </p:nvSpPr>
        <p:spPr>
          <a:xfrm>
            <a:off x="2186850" y="910600"/>
            <a:ext cx="19621501" cy="1386941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智慧人生：智慧詩-32 面對失敗</a:t>
            </a:r>
          </a:p>
        </p:txBody>
      </p:sp>
      <p:sp>
        <p:nvSpPr>
          <p:cNvPr id="202" name="1過犯得赦免，罪惡蒙遮蓋的人有福了！…"/>
          <p:cNvSpPr txBox="1"/>
          <p:nvPr>
            <p:ph type="body" sz="quarter" idx="1"/>
          </p:nvPr>
        </p:nvSpPr>
        <p:spPr>
          <a:xfrm>
            <a:off x="2223699" y="3013482"/>
            <a:ext cx="18177602" cy="1567120"/>
          </a:xfrm>
          <a:prstGeom prst="rect">
            <a:avLst/>
          </a:prstGeom>
        </p:spPr>
        <p:txBody>
          <a:bodyPr/>
          <a:lstStyle/>
          <a:p>
            <a:pPr marL="0" indent="0" defTabSz="561340">
              <a:spcBef>
                <a:spcPts val="0"/>
              </a:spcBef>
              <a:buSzTx/>
              <a:buNone/>
              <a:defRPr sz="3400"/>
            </a:pPr>
            <a:r>
              <a:t>1過犯得赦免，罪惡蒙遮蓋的人有福了！</a:t>
            </a:r>
          </a:p>
          <a:p>
            <a:pPr marL="0" indent="0" defTabSz="561340">
              <a:spcBef>
                <a:spcPts val="0"/>
              </a:spcBef>
              <a:buSzTx/>
              <a:buNone/>
              <a:defRPr sz="3400"/>
            </a:pPr>
            <a:r>
              <a:t>2耶和華不算為有罪，內心沒有詭詐的人有福了！</a:t>
            </a:r>
          </a:p>
        </p:txBody>
      </p:sp>
      <p:sp>
        <p:nvSpPr>
          <p:cNvPr id="203" name="3我閉口不認罪的時候，因終日呻吟而骨頭枯乾。…"/>
          <p:cNvSpPr txBox="1"/>
          <p:nvPr/>
        </p:nvSpPr>
        <p:spPr>
          <a:xfrm>
            <a:off x="2161605" y="4855087"/>
            <a:ext cx="15806306" cy="1567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561340">
              <a:defRPr sz="3400"/>
            </a:pPr>
            <a:r>
              <a:t>3我閉口不認罪的時候，因終日呻吟而骨頭枯乾。</a:t>
            </a:r>
          </a:p>
          <a:p>
            <a:pPr algn="l" defTabSz="561340">
              <a:defRPr sz="3400"/>
            </a:pPr>
            <a:r>
              <a:t>4黑夜白日，你的手壓在我身上沉重；我的精力耗盡，如同夏天的乾旱。</a:t>
            </a:r>
          </a:p>
        </p:txBody>
      </p:sp>
      <p:sp>
        <p:nvSpPr>
          <p:cNvPr id="204" name="5我向你陳明我的罪，不隱瞞我的惡。我說：「我要向耶和華承認我的過犯」；你就赦免我的罪惡。…"/>
          <p:cNvSpPr txBox="1"/>
          <p:nvPr/>
        </p:nvSpPr>
        <p:spPr>
          <a:xfrm>
            <a:off x="2179465" y="6463874"/>
            <a:ext cx="16727738" cy="320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586104">
              <a:defRPr sz="3550"/>
            </a:pPr>
            <a:r>
              <a:t>5我向你陳明我的罪，不隱瞞我的惡。我說：「我要向耶和華承認我的過犯」；你就赦免我的罪惡。</a:t>
            </a:r>
          </a:p>
          <a:p>
            <a:pPr algn="l" defTabSz="586104">
              <a:defRPr sz="3550"/>
            </a:pPr>
            <a:r>
              <a:t>6為此，凡虔誠人都當趁你可尋找的時候向你禱告；大水氾濫的時候，必不臨到他。</a:t>
            </a:r>
          </a:p>
          <a:p>
            <a:pPr algn="l" defTabSz="586104">
              <a:defRPr sz="3550"/>
            </a:pPr>
            <a:r>
              <a:t>7你是我藏身之處，你必保佑我脫離苦難，以得救的歡呼四面環繞我。</a:t>
            </a:r>
          </a:p>
        </p:txBody>
      </p:sp>
      <p:sp>
        <p:nvSpPr>
          <p:cNvPr id="205" name="8我要教導你，指示你當行的路，我要定睛在你身上勸戒你。…"/>
          <p:cNvSpPr txBox="1"/>
          <p:nvPr/>
        </p:nvSpPr>
        <p:spPr>
          <a:xfrm>
            <a:off x="2161605" y="9587572"/>
            <a:ext cx="15806306" cy="34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27379">
              <a:defRPr sz="3800"/>
            </a:pPr>
            <a:r>
              <a:t>8我要教導你，指示你當行的路，我要定睛在你身上勸戒你。</a:t>
            </a:r>
          </a:p>
          <a:p>
            <a:pPr algn="l" defTabSz="627379">
              <a:defRPr sz="3800"/>
            </a:pPr>
            <a:r>
              <a:t>9你不可像那無知的騾馬，須用嚼環韁繩勒住，不然，牠就不會靠近你。</a:t>
            </a:r>
          </a:p>
          <a:p>
            <a:pPr algn="l" defTabSz="627379">
              <a:defRPr sz="3800"/>
            </a:pPr>
            <a:r>
              <a:t>10惡人必多受苦楚；惟獨倚靠耶和華的，必有慈愛四面環繞他。</a:t>
            </a:r>
          </a:p>
          <a:p>
            <a:pPr algn="l" defTabSz="627379">
              <a:defRPr sz="3800"/>
            </a:pPr>
            <a:r>
              <a:t>11義人哪，你們應當靠耶和華歡喜快樂，心裏正直的人哪，你們都當歡呼。</a:t>
            </a:r>
          </a:p>
        </p:txBody>
      </p:sp>
      <p:sp>
        <p:nvSpPr>
          <p:cNvPr id="206" name="最渴望的祝福？"/>
          <p:cNvSpPr txBox="1"/>
          <p:nvPr/>
        </p:nvSpPr>
        <p:spPr>
          <a:xfrm>
            <a:off x="2286828" y="2010803"/>
            <a:ext cx="3696744" cy="72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577850">
              <a:defRPr sz="3500"/>
            </a:lvl1pPr>
          </a:lstStyle>
          <a:p>
            <a:pPr/>
            <a:r>
              <a:t>最渴望的祝福？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4"/>
      <p:bldP build="whole" bldLvl="1" animBg="1" rev="0" advAuto="0" spid="203" grpId="3"/>
      <p:bldP build="whole" bldLvl="1" animBg="1" rev="0" advAuto="0" spid="206" grpId="1"/>
      <p:bldP build="whole" bldLvl="1" animBg="1" rev="0" advAuto="0" spid="202" grpId="2"/>
      <p:bldP build="whole" bldLvl="1" animBg="1" rev="0" advAuto="0" spid="205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智慧人生：智慧詩-127 蒙福的家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智慧人生：智慧詩-127 蒙福的家庭</a:t>
            </a:r>
          </a:p>
        </p:txBody>
      </p:sp>
      <p:sp>
        <p:nvSpPr>
          <p:cNvPr id="211" name="1若不是耶和華建造房屋，建造的人就枉然勞力；若不是耶和華看守城池，看守的人枉然警醒。"/>
          <p:cNvSpPr txBox="1"/>
          <p:nvPr>
            <p:ph type="body" sz="quarter" idx="1"/>
          </p:nvPr>
        </p:nvSpPr>
        <p:spPr>
          <a:xfrm>
            <a:off x="2220848" y="3885745"/>
            <a:ext cx="20547104" cy="1799085"/>
          </a:xfrm>
          <a:prstGeom prst="rect">
            <a:avLst/>
          </a:prstGeom>
        </p:spPr>
        <p:txBody>
          <a:bodyPr/>
          <a:lstStyle/>
          <a:p>
            <a:pPr marL="0" indent="0" defTabSz="718184">
              <a:spcBef>
                <a:spcPts val="0"/>
              </a:spcBef>
              <a:buSzTx/>
              <a:buNone/>
              <a:defRPr sz="4350"/>
            </a:pPr>
            <a:r>
              <a:rPr>
                <a:solidFill>
                  <a:srgbClr val="AAAAAA"/>
                </a:solidFill>
              </a:rPr>
              <a:t>1</a:t>
            </a:r>
            <a:r>
              <a:t>若不是耶和華建造房屋，建造的人就枉然勞力；若不是耶和華看守城池，看守的人枉然警醒。</a:t>
            </a:r>
          </a:p>
        </p:txBody>
      </p:sp>
      <p:sp>
        <p:nvSpPr>
          <p:cNvPr id="212" name="2你們清晨早起，夜晚安歇，吃勞碌得來的飯，本是枉然；惟有耶和華所親愛的，必叫他安然睡覺。"/>
          <p:cNvSpPr txBox="1"/>
          <p:nvPr/>
        </p:nvSpPr>
        <p:spPr>
          <a:xfrm>
            <a:off x="2130796" y="5986985"/>
            <a:ext cx="15742558" cy="2118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/>
            <a:r>
              <a:rPr>
                <a:solidFill>
                  <a:srgbClr val="AAAAAA"/>
                </a:solidFill>
              </a:rPr>
              <a:t>2</a:t>
            </a:r>
            <a:r>
              <a:t>你們清晨早起，夜晚安歇，吃勞碌得來的飯，本是枉然；惟有耶和華所親愛的，必叫他安然睡覺。</a:t>
            </a:r>
          </a:p>
        </p:txBody>
      </p:sp>
      <p:sp>
        <p:nvSpPr>
          <p:cNvPr id="213" name="3看哪，兒女是耶和華所賜的產業，所懷的胎是他所給的賞賜。…"/>
          <p:cNvSpPr txBox="1"/>
          <p:nvPr/>
        </p:nvSpPr>
        <p:spPr>
          <a:xfrm>
            <a:off x="1957672" y="8408049"/>
            <a:ext cx="20468656" cy="328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/>
            <a:r>
              <a:rPr>
                <a:solidFill>
                  <a:srgbClr val="AAAAAA"/>
                </a:solidFill>
              </a:rPr>
              <a:t>3</a:t>
            </a:r>
            <a:r>
              <a:t>看哪，兒女是耶和華所賜的產業，所懷的胎是他所給的賞賜。</a:t>
            </a:r>
          </a:p>
          <a:p>
            <a:pPr algn="l"/>
            <a:r>
              <a:rPr>
                <a:solidFill>
                  <a:srgbClr val="AAAAAA"/>
                </a:solidFill>
              </a:rPr>
              <a:t>4</a:t>
            </a:r>
            <a:r>
              <a:t>人在年輕時生的兒女好像勇士手中的箭。</a:t>
            </a:r>
          </a:p>
          <a:p>
            <a:pPr algn="l"/>
            <a:r>
              <a:rPr>
                <a:solidFill>
                  <a:srgbClr val="AAAAAA"/>
                </a:solidFill>
              </a:rPr>
              <a:t>5</a:t>
            </a:r>
            <a:r>
              <a:t>箭袋充滿的人有福了！他們在城門口和仇敵爭論時必不蒙羞。</a:t>
            </a:r>
          </a:p>
        </p:txBody>
      </p:sp>
      <p:sp>
        <p:nvSpPr>
          <p:cNvPr id="214" name="相信運氣嗎？"/>
          <p:cNvSpPr txBox="1"/>
          <p:nvPr/>
        </p:nvSpPr>
        <p:spPr>
          <a:xfrm>
            <a:off x="2243628" y="3043836"/>
            <a:ext cx="3696744" cy="72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577850">
              <a:defRPr sz="3500"/>
            </a:lvl1pPr>
          </a:lstStyle>
          <a:p>
            <a:pPr/>
            <a:r>
              <a:t>相信運氣嗎？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1"/>
      <p:bldP build="whole" bldLvl="1" animBg="1" rev="0" advAuto="0" spid="211" grpId="2"/>
      <p:bldP build="whole" bldLvl="1" animBg="1" rev="0" advAuto="0" spid="213" grpId="4"/>
      <p:bldP build="whole" bldLvl="1" animBg="1" rev="0" advAuto="0" spid="21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第1篇:     不從惡人的計謀，不站罪人的道路，不坐褻慢人的座位，…"/>
          <p:cNvSpPr txBox="1"/>
          <p:nvPr>
            <p:ph type="body" idx="1"/>
          </p:nvPr>
        </p:nvSpPr>
        <p:spPr>
          <a:xfrm>
            <a:off x="2374900" y="1964506"/>
            <a:ext cx="20460787" cy="10434191"/>
          </a:xfrm>
          <a:prstGeom prst="rect">
            <a:avLst/>
          </a:prstGeom>
        </p:spPr>
        <p:txBody>
          <a:bodyPr/>
          <a:lstStyle/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第1篇:     不從惡人的計謀，不站罪人的道路，不坐褻慢人的座位， 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         惟喜愛耶和華的律法，晝夜思想，這人便為有福！ 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第73篇:   神實在恩待以色列那些清心的人！ 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第37篇:   不要為作惡的心懷不平，也不要向那行不義的生出嫉妒。 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第49篇:   人在尊貴中而不醒悟，就如死亡的畜類一樣。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第32篇:   得赦免其過、遮蓋其罪的，這人是有福的！ 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第127篇: 若不是耶和華建造房屋，建造的人就枉然勞力；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         若不是耶和華看守城池，看守的人就枉然警醒。 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4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第128篇: </a:t>
            </a:r>
            <a:r>
              <a:rPr>
                <a:solidFill>
                  <a:srgbClr val="C23632"/>
                </a:solidFill>
              </a:rPr>
              <a:t>凡敬畏耶和華、遵行他道的人便為有福！ </a:t>
            </a:r>
          </a:p>
        </p:txBody>
      </p:sp>
      <p:sp>
        <p:nvSpPr>
          <p:cNvPr id="219" name="智慧人生：你最喜歡的經句？"/>
          <p:cNvSpPr txBox="1"/>
          <p:nvPr>
            <p:ph type="title"/>
          </p:nvPr>
        </p:nvSpPr>
        <p:spPr>
          <a:xfrm>
            <a:off x="5536477" y="824199"/>
            <a:ext cx="14137633" cy="1182586"/>
          </a:xfrm>
          <a:prstGeom prst="rect">
            <a:avLst/>
          </a:prstGeom>
        </p:spPr>
        <p:txBody>
          <a:bodyPr/>
          <a:lstStyle>
            <a:lvl1pPr algn="l" defTabSz="552926">
              <a:spcBef>
                <a:spcPts val="2100"/>
              </a:spcBef>
              <a:defRPr b="1" sz="602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智慧人生：你最喜歡的經句？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詩篇綜覽：認識詩篇…"/>
          <p:cNvSpPr txBox="1"/>
          <p:nvPr/>
        </p:nvSpPr>
        <p:spPr>
          <a:xfrm>
            <a:off x="3221319" y="2499360"/>
            <a:ext cx="6588700" cy="871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236" indent="-555236" algn="l" defTabSz="642937">
              <a:lnSpc>
                <a:spcPct val="117999"/>
              </a:lnSpc>
              <a:buSzPct val="100000"/>
              <a:buAutoNum type="arabicPeriod" startAt="1"/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詩篇綜覽：認識詩篇</a:t>
            </a:r>
          </a:p>
          <a:p>
            <a:pPr marL="555236" indent="-555236" algn="l" defTabSz="642937">
              <a:lnSpc>
                <a:spcPct val="117999"/>
              </a:lnSpc>
              <a:buSzPct val="100000"/>
              <a:buAutoNum type="arabicPeriod" startAt="1"/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智慧人生：智慧詩</a:t>
            </a:r>
          </a:p>
          <a:p>
            <a:pPr marL="555236" indent="-555236" algn="l" defTabSz="642937">
              <a:lnSpc>
                <a:spcPct val="117999"/>
              </a:lnSpc>
              <a:buSzPct val="100000"/>
              <a:buAutoNum type="arabicPeriod" startAt="1"/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完全順福：君王詩</a:t>
            </a:r>
          </a:p>
          <a:p>
            <a:pPr algn="l" defTabSz="642937">
              <a:lnSpc>
                <a:spcPct val="117999"/>
              </a:lnSpc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 深夜禱告：個人哀歌</a:t>
            </a:r>
          </a:p>
          <a:p>
            <a:pPr algn="l" defTabSz="642937">
              <a:lnSpc>
                <a:spcPct val="117999"/>
              </a:lnSpc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 懺悔心聲：大衛的懺悔詩</a:t>
            </a:r>
          </a:p>
          <a:p>
            <a:pPr algn="l" defTabSz="642937">
              <a:lnSpc>
                <a:spcPct val="117999"/>
              </a:lnSpc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6.  團體禱告：民族哀歌</a:t>
            </a:r>
          </a:p>
          <a:p>
            <a:pPr algn="l" defTabSz="642937">
              <a:lnSpc>
                <a:spcPct val="117999"/>
              </a:lnSpc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7.  讚美歡呼：讚美詩</a:t>
            </a:r>
          </a:p>
          <a:p>
            <a:pPr algn="l" defTabSz="642937">
              <a:lnSpc>
                <a:spcPct val="117999"/>
              </a:lnSpc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8.  讚美的宣召：哈利路亞詩</a:t>
            </a:r>
          </a:p>
          <a:p>
            <a:pPr algn="l" defTabSz="642937">
              <a:lnSpc>
                <a:spcPct val="117999"/>
              </a:lnSpc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9.  感恩的頌歌：感恩詩</a:t>
            </a:r>
          </a:p>
          <a:p>
            <a:pPr algn="l" defTabSz="642937">
              <a:lnSpc>
                <a:spcPct val="117999"/>
              </a:lnSpc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10.敬拜的團體：上行之詩</a:t>
            </a:r>
          </a:p>
          <a:p>
            <a:pPr algn="l" defTabSz="642937">
              <a:lnSpc>
                <a:spcPct val="117999"/>
              </a:lnSpc>
              <a:defRPr sz="3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11.敬拜的生活：回應信息</a:t>
            </a:r>
          </a:p>
        </p:txBody>
      </p:sp>
      <p:pic>
        <p:nvPicPr>
          <p:cNvPr id="124" name="IMG_1445.JPG" descr="IMG_144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31576" y="2414407"/>
            <a:ext cx="6685227" cy="8887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.智慧的人生-智慧詩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9400"/>
            </a:pPr>
            <a:r>
              <a:t>2.</a:t>
            </a:r>
            <a:r>
              <a:t>智慧的人生-智慧詩</a:t>
            </a:r>
          </a:p>
        </p:txBody>
      </p:sp>
      <p:sp>
        <p:nvSpPr>
          <p:cNvPr id="129" name="1， 32， 37， 49， 73， 78， 127， 128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1， 32， 37， 49， 73， 78， 127， 128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怎樣交友：詩篇1…"/>
          <p:cNvSpPr txBox="1"/>
          <p:nvPr/>
        </p:nvSpPr>
        <p:spPr>
          <a:xfrm>
            <a:off x="4980664" y="3495203"/>
            <a:ext cx="14777560" cy="7510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defRPr sz="58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怎樣交友：詩篇1</a:t>
            </a:r>
          </a:p>
          <a:p>
            <a:pPr algn="l" defTabSz="642937">
              <a:defRPr sz="58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人生矛盾：詩篇73  （亞薩）</a:t>
            </a:r>
          </a:p>
          <a:p>
            <a:pPr algn="l" defTabSz="482203">
              <a:lnSpc>
                <a:spcPct val="117999"/>
              </a:lnSpc>
              <a:defRPr sz="5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面對死亡：詩篇49  （可拉後裔）</a:t>
            </a:r>
          </a:p>
          <a:p>
            <a:pPr algn="l" defTabSz="482203">
              <a:lnSpc>
                <a:spcPct val="117999"/>
              </a:lnSpc>
              <a:defRPr sz="5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面對失敗：詩篇32  （大衛）</a:t>
            </a:r>
          </a:p>
          <a:p>
            <a:pPr algn="l" defTabSz="482203">
              <a:lnSpc>
                <a:spcPct val="117999"/>
              </a:lnSpc>
              <a:defRPr sz="5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家庭關係：詩篇127（索羅門）</a:t>
            </a:r>
          </a:p>
        </p:txBody>
      </p:sp>
      <p:sp>
        <p:nvSpPr>
          <p:cNvPr id="132" name="智慧書卷特徵：人生的善惡，禍福…"/>
          <p:cNvSpPr txBox="1"/>
          <p:nvPr/>
        </p:nvSpPr>
        <p:spPr>
          <a:xfrm>
            <a:off x="4980664" y="830249"/>
            <a:ext cx="12628771" cy="2755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429160">
              <a:lnSpc>
                <a:spcPct val="117999"/>
              </a:lnSpc>
              <a:defRPr sz="471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72214">
              <a:lnSpc>
                <a:spcPct val="117999"/>
              </a:lnSpc>
              <a:defRPr sz="4717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智慧書卷特徵：人生的善惡，禍福</a:t>
            </a:r>
          </a:p>
          <a:p>
            <a:pPr algn="l" defTabSz="429160">
              <a:lnSpc>
                <a:spcPct val="117999"/>
              </a:lnSpc>
              <a:defRPr sz="4717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智慧就是：遠離罪，敬畏神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智慧人生：智慧詩-1 怎樣交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智慧人生：智慧詩-1 怎樣交友</a:t>
            </a:r>
          </a:p>
        </p:txBody>
      </p:sp>
      <p:sp>
        <p:nvSpPr>
          <p:cNvPr id="137" name="1.不從惡人的計謀，不站罪人的道路，不坐褻慢人的座位，…"/>
          <p:cNvSpPr txBox="1"/>
          <p:nvPr>
            <p:ph type="body" sz="half" idx="1"/>
          </p:nvPr>
        </p:nvSpPr>
        <p:spPr>
          <a:xfrm>
            <a:off x="2368550" y="2609486"/>
            <a:ext cx="19373320" cy="4989672"/>
          </a:xfrm>
          <a:prstGeom prst="rect">
            <a:avLst/>
          </a:prstGeom>
        </p:spPr>
        <p:txBody>
          <a:bodyPr/>
          <a:lstStyle/>
          <a:p>
            <a:pPr marL="0" indent="0" defTabSz="642937">
              <a:spcBef>
                <a:spcPts val="0"/>
              </a:spcBef>
              <a:buSzTx/>
              <a:buNone/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1.不從惡人的計謀，不站罪人的道路，不坐褻慢人的座位，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</a:t>
            </a:r>
            <a:r>
              <a:rPr>
                <a:solidFill>
                  <a:srgbClr val="FF2600"/>
                </a:solidFill>
              </a:rPr>
              <a:t>惟喜愛耶和華的律法，晝夜思想，這人便為有福</a:t>
            </a:r>
            <a:r>
              <a:t>！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3.他要像一棵樹栽在溪水旁，按時候結果子，葉子也不枯乾。凡他所作的盡都順利。</a:t>
            </a:r>
          </a:p>
        </p:txBody>
      </p:sp>
      <p:sp>
        <p:nvSpPr>
          <p:cNvPr id="138" name="不要效法這個世界，只要心意更新而變化，叫你們察驗何為神的善良、純全、可喜悅的旨意。 - 羅馬書 12:2"/>
          <p:cNvSpPr txBox="1"/>
          <p:nvPr/>
        </p:nvSpPr>
        <p:spPr>
          <a:xfrm>
            <a:off x="2553948" y="8929292"/>
            <a:ext cx="14753299" cy="166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不要效法這個世界，只要心意更新而變化，叫你們</a:t>
            </a:r>
            <a:r>
              <a:rPr>
                <a:solidFill>
                  <a:srgbClr val="FF2600"/>
                </a:solidFill>
              </a:rPr>
              <a:t>察驗</a:t>
            </a:r>
            <a:r>
              <a:t>何為</a:t>
            </a:r>
            <a:r>
              <a:rPr>
                <a:solidFill>
                  <a:srgbClr val="FF2600"/>
                </a:solidFill>
              </a:rPr>
              <a:t>神</a:t>
            </a:r>
            <a:r>
              <a:t>的善良、純全、可喜悅的旨意。 - 羅馬書 12:2</a:t>
            </a:r>
          </a:p>
        </p:txBody>
      </p:sp>
      <p:sp>
        <p:nvSpPr>
          <p:cNvPr id="139" name="4.惡人並不是這樣，乃像糠秕被風吹散。…"/>
          <p:cNvSpPr txBox="1"/>
          <p:nvPr/>
        </p:nvSpPr>
        <p:spPr>
          <a:xfrm>
            <a:off x="2433103" y="5938844"/>
            <a:ext cx="17903866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4.惡人並不是這樣，乃像糠秕被風吹散。</a:t>
            </a:r>
          </a:p>
          <a:p>
            <a:pPr algn="l" defTabSz="642937"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5.因此，當審判的時候惡人必站立不住；罪人在義人的會中也是如此。</a:t>
            </a:r>
          </a:p>
          <a:p>
            <a:pPr algn="l" defTabSz="642937"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6.因為耶和華知道義人的道路；惡人的道路卻必滅亡。</a:t>
            </a:r>
          </a:p>
        </p:txBody>
      </p:sp>
      <p:sp>
        <p:nvSpPr>
          <p:cNvPr id="140" name="詩篇1重點: 認識神的律法，是與神建立關係的基礎。"/>
          <p:cNvSpPr txBox="1"/>
          <p:nvPr/>
        </p:nvSpPr>
        <p:spPr>
          <a:xfrm>
            <a:off x="2553948" y="10630565"/>
            <a:ext cx="14753299" cy="133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2937">
              <a:defRPr sz="36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詩篇1重點: 認識神的律法，是與神建立關係的基礎。</a:t>
            </a:r>
          </a:p>
        </p:txBody>
      </p:sp>
      <p:sp>
        <p:nvSpPr>
          <p:cNvPr id="141" name="我們常聽到基督徒要愛人，可以恨什麼人嗎？"/>
          <p:cNvSpPr txBox="1"/>
          <p:nvPr/>
        </p:nvSpPr>
        <p:spPr>
          <a:xfrm>
            <a:off x="2378293" y="3059911"/>
            <a:ext cx="14621226" cy="94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2937">
              <a:defRPr sz="36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111111"/>
                </a:solidFill>
              </a:defRPr>
            </a:pPr>
            <a:r>
              <a:rPr>
                <a:solidFill>
                  <a:srgbClr val="FF2600"/>
                </a:solidFill>
              </a:rPr>
              <a:t>我們常聽到基督徒要愛人，可以恨什麼人嗎？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whole" bldLvl="1" animBg="1" rev="0" advAuto="0" spid="137" grpId="2"/>
      <p:bldP build="whole" bldLvl="1" animBg="1" rev="0" advAuto="0" spid="138" grpId="4"/>
      <p:bldP build="whole" bldLvl="1" animBg="1" rev="0" advAuto="0" spid="140" grpId="5"/>
      <p:bldP build="whole" bldLvl="1" animBg="1" rev="0" advAuto="0" spid="13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20-09-13 at 12.04.28 PM.png" descr="Screen Shot 2020-09-13 at 12.04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7687" y="1145800"/>
            <a:ext cx="13924476" cy="114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Arrow"/>
          <p:cNvSpPr/>
          <p:nvPr/>
        </p:nvSpPr>
        <p:spPr>
          <a:xfrm>
            <a:off x="4946186" y="11340703"/>
            <a:ext cx="963431" cy="629265"/>
          </a:xfrm>
          <a:prstGeom prst="rightArrow">
            <a:avLst>
              <a:gd name="adj1" fmla="val 50736"/>
              <a:gd name="adj2" fmla="val 69987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智慧人生：智慧詩-73 人生矛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智慧人生：智慧詩-73 人生矛盾</a:t>
            </a:r>
          </a:p>
        </p:txBody>
      </p:sp>
      <p:sp>
        <p:nvSpPr>
          <p:cNvPr id="151" name="1神實在恩待以色列那些清心的人！"/>
          <p:cNvSpPr txBox="1"/>
          <p:nvPr>
            <p:ph type="body" sz="quarter" idx="1"/>
          </p:nvPr>
        </p:nvSpPr>
        <p:spPr>
          <a:xfrm>
            <a:off x="2437757" y="4033065"/>
            <a:ext cx="17373544" cy="129704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5000"/>
            </a:pPr>
            <a:r>
              <a:rPr>
                <a:solidFill>
                  <a:srgbClr val="AAAAAA"/>
                </a:solidFill>
              </a:rPr>
              <a:t>1</a:t>
            </a:r>
            <a:r>
              <a:rPr>
                <a:solidFill>
                  <a:srgbClr val="FF2600"/>
                </a:solidFill>
              </a:rPr>
              <a:t>神實在恩待以色列那些清心的人！</a:t>
            </a:r>
          </a:p>
        </p:txBody>
      </p:sp>
      <p:sp>
        <p:nvSpPr>
          <p:cNvPr id="152" name="2至於我，我的腳幾乎失閃，我的步伐險些走偏；…"/>
          <p:cNvSpPr txBox="1"/>
          <p:nvPr/>
        </p:nvSpPr>
        <p:spPr>
          <a:xfrm>
            <a:off x="2411870" y="5233102"/>
            <a:ext cx="20447563" cy="720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2</a:t>
            </a:r>
            <a:r>
              <a:t>至於我，我的腳幾乎失閃，我的步伐險些走偏；</a:t>
            </a:r>
          </a:p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3</a:t>
            </a:r>
            <a:r>
              <a:t>因為我嫉妒狂傲的人，我看見惡人享平安。</a:t>
            </a:r>
          </a:p>
          <a:p>
            <a:pPr algn="l" defTabSz="701675">
              <a:defRPr sz="4250"/>
            </a:pPr>
          </a:p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4</a:t>
            </a:r>
            <a:r>
              <a:t>他們的力氣強壯，他們死的時候也沒有疼痛。</a:t>
            </a:r>
          </a:p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5</a:t>
            </a:r>
            <a:r>
              <a:t>他們不像別人受苦，也不像別人遭災。</a:t>
            </a:r>
          </a:p>
          <a:p>
            <a:pPr algn="l" defTabSz="701675">
              <a:defRPr sz="4250"/>
            </a:pPr>
          </a:p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7</a:t>
            </a:r>
            <a:r>
              <a:t>他們的眼睛因體胖而凸出，他們的內心放任不羈。</a:t>
            </a:r>
          </a:p>
          <a:p>
            <a:pPr algn="l" defTabSz="701675">
              <a:defRPr sz="4250"/>
            </a:pPr>
            <a:r>
              <a:rPr>
                <a:solidFill>
                  <a:srgbClr val="AAAAAA"/>
                </a:solidFill>
              </a:rPr>
              <a:t>9</a:t>
            </a:r>
            <a:r>
              <a:t>他們的口褻瀆上天，他們的舌毀謗全地。</a:t>
            </a:r>
          </a:p>
        </p:txBody>
      </p:sp>
      <p:sp>
        <p:nvSpPr>
          <p:cNvPr id="153" name="壞人得逞，好人受苦。你曾受到不公的待遇嗎？會憤憤不平嗎？"/>
          <p:cNvSpPr txBox="1"/>
          <p:nvPr/>
        </p:nvSpPr>
        <p:spPr>
          <a:xfrm>
            <a:off x="2496154" y="2885501"/>
            <a:ext cx="14246933" cy="129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642937">
              <a:lnSpc>
                <a:spcPct val="117999"/>
              </a:lnSpc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壞人得逞，好人受苦。你曾受到不公的待遇嗎？會憤憤不平嗎？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51" grpId="2"/>
      <p:bldP build="whole" bldLvl="1" animBg="1" rev="0" advAuto="0" spid="15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智慧人生：智慧詩-73 人生矛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智慧人生：智慧詩-73 人生矛盾</a:t>
            </a:r>
          </a:p>
        </p:txBody>
      </p:sp>
      <p:sp>
        <p:nvSpPr>
          <p:cNvPr id="158" name="16我思索要明白這事，眼看實係為難，…"/>
          <p:cNvSpPr txBox="1"/>
          <p:nvPr>
            <p:ph type="body" sz="quarter" idx="1"/>
          </p:nvPr>
        </p:nvSpPr>
        <p:spPr>
          <a:xfrm>
            <a:off x="2308127" y="3833994"/>
            <a:ext cx="18554857" cy="1932572"/>
          </a:xfrm>
          <a:prstGeom prst="rect">
            <a:avLst/>
          </a:prstGeom>
        </p:spPr>
        <p:txBody>
          <a:bodyPr/>
          <a:lstStyle/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rPr>
                <a:solidFill>
                  <a:srgbClr val="AAAAAA"/>
                </a:solidFill>
              </a:rPr>
              <a:t>16</a:t>
            </a:r>
            <a:r>
              <a:t>我思索要明白這事，眼看實係為難，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rPr>
                <a:solidFill>
                  <a:srgbClr val="AAAAAA"/>
                </a:solidFill>
              </a:rPr>
              <a:t>17</a:t>
            </a:r>
            <a:r>
              <a:t>直到我進了神的聖所，</a:t>
            </a:r>
            <a:r>
              <a:rPr>
                <a:solidFill>
                  <a:srgbClr val="C23632"/>
                </a:solidFill>
              </a:rPr>
              <a:t>思想</a:t>
            </a:r>
            <a:r>
              <a:t>他們的結局。</a:t>
            </a:r>
          </a:p>
        </p:txBody>
      </p:sp>
      <p:sp>
        <p:nvSpPr>
          <p:cNvPr id="159" name="18你實在把他們安放在滑地，使他們跌倒滅亡；…"/>
          <p:cNvSpPr txBox="1"/>
          <p:nvPr/>
        </p:nvSpPr>
        <p:spPr>
          <a:xfrm>
            <a:off x="2327402" y="6829569"/>
            <a:ext cx="19621501" cy="495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/>
            <a:r>
              <a:rPr>
                <a:solidFill>
                  <a:srgbClr val="AAAAAA"/>
                </a:solidFill>
              </a:rPr>
              <a:t>18</a:t>
            </a:r>
            <a:r>
              <a:t>你實在把他們安放在滑地，使他們跌倒滅亡；</a:t>
            </a:r>
          </a:p>
          <a:p>
            <a:pPr algn="l"/>
            <a:r>
              <a:rPr>
                <a:solidFill>
                  <a:srgbClr val="AAAAAA"/>
                </a:solidFill>
              </a:rPr>
              <a:t>19</a:t>
            </a:r>
            <a:r>
              <a:t>他們轉眼之間成了何等荒涼！他們被驚恐滅盡了。</a:t>
            </a:r>
          </a:p>
          <a:p>
            <a:pPr algn="l"/>
            <a:r>
              <a:rPr>
                <a:solidFill>
                  <a:srgbClr val="AAAAAA"/>
                </a:solidFill>
              </a:rPr>
              <a:t>20</a:t>
            </a:r>
            <a:r>
              <a:t>人睡醒了，怎樣看夢，主啊，你醒了也必照樣輕看他們的影像。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智慧人生：智慧詩-73 人生矛盾"/>
          <p:cNvSpPr txBox="1"/>
          <p:nvPr>
            <p:ph type="title"/>
          </p:nvPr>
        </p:nvSpPr>
        <p:spPr>
          <a:xfrm>
            <a:off x="2381250" y="284199"/>
            <a:ext cx="19621500" cy="2959101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智慧人生：智慧詩-73 人生矛盾</a:t>
            </a:r>
          </a:p>
        </p:txBody>
      </p:sp>
      <p:sp>
        <p:nvSpPr>
          <p:cNvPr id="164" name="21因此，我心裏苦惱，肺腑被刺。…"/>
          <p:cNvSpPr txBox="1"/>
          <p:nvPr>
            <p:ph type="body" sz="quarter" idx="1"/>
          </p:nvPr>
        </p:nvSpPr>
        <p:spPr>
          <a:xfrm>
            <a:off x="2439699" y="2520200"/>
            <a:ext cx="19145972" cy="1934085"/>
          </a:xfrm>
          <a:prstGeom prst="rect">
            <a:avLst/>
          </a:prstGeom>
        </p:spPr>
        <p:txBody>
          <a:bodyPr/>
          <a:lstStyle/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rPr>
                <a:solidFill>
                  <a:srgbClr val="AAAAAA"/>
                </a:solidFill>
              </a:rPr>
              <a:t>21</a:t>
            </a:r>
            <a:r>
              <a:t>因此，我心裏苦惱，肺腑被刺。</a:t>
            </a:r>
          </a:p>
          <a:p>
            <a:pPr marL="0" indent="0" defTabSz="701675">
              <a:spcBef>
                <a:spcPts val="0"/>
              </a:spcBef>
              <a:buSzTx/>
              <a:buNone/>
              <a:defRPr sz="4250"/>
            </a:pPr>
            <a:r>
              <a:rPr>
                <a:solidFill>
                  <a:srgbClr val="AAAAAA"/>
                </a:solidFill>
              </a:rPr>
              <a:t>22</a:t>
            </a:r>
            <a:r>
              <a:t>我這樣愚昧無知，在你面前如同畜牲。</a:t>
            </a:r>
          </a:p>
        </p:txBody>
      </p:sp>
      <p:sp>
        <p:nvSpPr>
          <p:cNvPr id="165" name="25除你以外，在天上我有誰呢？除你以外，在地上我也沒有所愛慕的。…"/>
          <p:cNvSpPr txBox="1"/>
          <p:nvPr/>
        </p:nvSpPr>
        <p:spPr>
          <a:xfrm>
            <a:off x="2450933" y="7313569"/>
            <a:ext cx="19482134" cy="5547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76909">
              <a:defRPr sz="4100"/>
            </a:pPr>
            <a:r>
              <a:rPr>
                <a:solidFill>
                  <a:srgbClr val="AAAAAA"/>
                </a:solidFill>
              </a:rPr>
              <a:t>25</a:t>
            </a:r>
            <a:r>
              <a:t>除你以外，在天上我有誰呢？除你以外，在地上我也沒有所愛慕的。</a:t>
            </a:r>
          </a:p>
          <a:p>
            <a:pPr algn="l" defTabSz="676909">
              <a:defRPr sz="4100"/>
            </a:pPr>
            <a:r>
              <a:rPr>
                <a:solidFill>
                  <a:srgbClr val="AAAAAA"/>
                </a:solidFill>
              </a:rPr>
              <a:t>26</a:t>
            </a:r>
            <a:r>
              <a:t>我的肉體和我的心腸衰殘；但神是我心裏的力量，又是我的福分，直到永遠。</a:t>
            </a:r>
          </a:p>
          <a:p>
            <a:pPr algn="l" defTabSz="676909">
              <a:defRPr sz="4100"/>
            </a:pPr>
          </a:p>
          <a:p>
            <a:pPr algn="l" defTabSz="676909">
              <a:defRPr sz="4100"/>
            </a:pPr>
            <a:r>
              <a:rPr>
                <a:solidFill>
                  <a:srgbClr val="AAAAAA"/>
                </a:solidFill>
              </a:rPr>
              <a:t>27</a:t>
            </a:r>
            <a:r>
              <a:t>看哪，遠離你的，必要死亡；凡離棄你行淫的，你都滅絕了。</a:t>
            </a:r>
          </a:p>
          <a:p>
            <a:pPr algn="l" defTabSz="676909">
              <a:defRPr sz="4100"/>
            </a:pPr>
            <a:r>
              <a:rPr>
                <a:solidFill>
                  <a:srgbClr val="AAAAAA"/>
                </a:solidFill>
              </a:rPr>
              <a:t>28</a:t>
            </a:r>
            <a:r>
              <a:t>但我親近神是於我有益；我以主耶和華為我的避難所，好叫我述說你一切的作為。</a:t>
            </a:r>
          </a:p>
        </p:txBody>
      </p:sp>
      <p:sp>
        <p:nvSpPr>
          <p:cNvPr id="166" name="23然而，我常與你同在；你攙扶我的右手。…"/>
          <p:cNvSpPr txBox="1"/>
          <p:nvPr/>
        </p:nvSpPr>
        <p:spPr>
          <a:xfrm>
            <a:off x="2452054" y="4710017"/>
            <a:ext cx="18257263" cy="2024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751205">
              <a:defRPr sz="4550"/>
            </a:pPr>
            <a:r>
              <a:rPr>
                <a:solidFill>
                  <a:srgbClr val="AAAAAA"/>
                </a:solidFill>
              </a:rPr>
              <a:t>23</a:t>
            </a:r>
            <a:r>
              <a:rPr>
                <a:solidFill>
                  <a:srgbClr val="FF2600"/>
                </a:solidFill>
              </a:rPr>
              <a:t>然而，我常與你同在；你攙扶我的右手</a:t>
            </a:r>
            <a:r>
              <a:t>。</a:t>
            </a:r>
          </a:p>
          <a:p>
            <a:pPr algn="l" defTabSz="751205">
              <a:defRPr sz="4550"/>
            </a:pPr>
            <a:r>
              <a:rPr>
                <a:solidFill>
                  <a:srgbClr val="AAAAAA"/>
                </a:solidFill>
              </a:rPr>
              <a:t>24</a:t>
            </a:r>
            <a:r>
              <a:rPr>
                <a:solidFill>
                  <a:srgbClr val="FF2600"/>
                </a:solidFill>
              </a:rPr>
              <a:t>你要以你的訓言引導我，以後你必接我到榮耀裏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whole" bldLvl="1" animBg="1" rev="0" advAuto="0" spid="165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