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68" r:id="rId4"/>
    <p:sldId id="259" r:id="rId5"/>
    <p:sldId id="261" r:id="rId6"/>
    <p:sldId id="263" r:id="rId7"/>
    <p:sldId id="262" r:id="rId8"/>
    <p:sldId id="264" r:id="rId9"/>
    <p:sldId id="270" r:id="rId10"/>
    <p:sldId id="260" r:id="rId11"/>
    <p:sldId id="266" r:id="rId12"/>
    <p:sldId id="267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83"/>
    <p:restoredTop sz="71837"/>
  </p:normalViewPr>
  <p:slideViewPr>
    <p:cSldViewPr snapToGrid="0" snapToObjects="1">
      <p:cViewPr varScale="1">
        <p:scale>
          <a:sx n="90" d="100"/>
          <a:sy n="90" d="100"/>
        </p:scale>
        <p:origin x="44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35C526-EA51-D74B-B061-84EC25D715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1A3364-1763-8E41-8C28-7FF6EC801E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EF69B-0C9D-A74B-B6CC-7544868A2EA8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4687C4-DBA1-6C40-A7E6-D65EC9294B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B3D97B-7840-5442-9FF4-079942C62F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CEB0B-1DF7-E94E-8991-F6546BB0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24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62F7A-57CA-9740-9040-CDA834BB2777}" type="datetimeFigureOut">
              <a:rPr lang="en-US" smtClean="0"/>
              <a:t>12/15/20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093C2-A338-044F-B8ED-71BDC2281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36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ymodernmet.com/italian-renaissance-art-definitio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ymodernmet.com/artist-action-figures-today-is-art-day/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click to ring bell</a:t>
            </a:r>
          </a:p>
          <a:p>
            <a:endParaRPr lang="en-US" altLang="ja-JP" dirty="0"/>
          </a:p>
          <a:p>
            <a:r>
              <a:rPr lang="ja-JP" altLang="en-US"/>
              <a:t>上節課我們講到神的位格</a:t>
            </a:r>
            <a:r>
              <a:rPr lang="zh-TW" altLang="en-US" dirty="0"/>
              <a:t>，</a:t>
            </a:r>
            <a:r>
              <a:rPr lang="ja-JP" altLang="en-US"/>
              <a:t>屬性和性格</a:t>
            </a:r>
            <a:r>
              <a:rPr lang="zh-TW" altLang="en-US" dirty="0"/>
              <a:t>。</a:t>
            </a:r>
            <a:r>
              <a:rPr lang="ja-JP" altLang="en-US"/>
              <a:t>我們知道神是慈愛憐憫又有公義的神</a:t>
            </a:r>
            <a:r>
              <a:rPr lang="zh-TW" altLang="en-US" dirty="0"/>
              <a:t>。</a:t>
            </a:r>
            <a:r>
              <a:rPr lang="ja-JP" altLang="en-US"/>
              <a:t>盼望我們都對神懷著熱愛和敬畏的心</a:t>
            </a:r>
            <a:r>
              <a:rPr lang="zh-TW" altLang="en-US" dirty="0"/>
              <a:t>，</a:t>
            </a:r>
            <a:r>
              <a:rPr lang="ja-JP" altLang="en-US"/>
              <a:t>多和神親近</a:t>
            </a:r>
            <a:r>
              <a:rPr lang="zh-TW" altLang="en-US" dirty="0"/>
              <a:t>。</a:t>
            </a:r>
            <a:r>
              <a:rPr lang="ja-JP" altLang="en-US"/>
              <a:t>這節課我們來學習神的啟示</a:t>
            </a:r>
            <a:r>
              <a:rPr lang="zh-TW" altLang="en-US" dirty="0"/>
              <a:t>。</a:t>
            </a:r>
            <a:r>
              <a:rPr lang="ja-JP" altLang="en-US"/>
              <a:t>怎樣領受神的啟示</a:t>
            </a:r>
            <a:r>
              <a:rPr lang="zh-TW" altLang="en-US" dirty="0"/>
              <a:t>，</a:t>
            </a:r>
            <a:r>
              <a:rPr lang="ja-JP" altLang="en-US"/>
              <a:t>聆聽神的聲音</a:t>
            </a:r>
            <a:r>
              <a:rPr lang="zh-TW" altLang="en-US" dirty="0"/>
              <a:t>，</a:t>
            </a:r>
            <a:r>
              <a:rPr lang="ja-JP" altLang="en-US"/>
              <a:t>並渴慕讀聖經</a:t>
            </a:r>
            <a:r>
              <a:rPr lang="zh-TW" altLang="en-US" dirty="0"/>
              <a:t>。</a:t>
            </a:r>
            <a:endParaRPr lang="en-US" altLang="zh-TW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93C2-A338-044F-B8ED-71BDC22815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51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聖靈的啟示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圣灵会向我们传达我们所需的重要讯息，在我们尘世的旅程中引导我们。当圣灵所传达的讯息明确清晰且不可或缺时，即堪称为启示；</a:t>
            </a:r>
            <a:endParaRPr lang="en-US" dirty="0"/>
          </a:p>
          <a:p>
            <a:endParaRPr lang="en-US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些学者只把圣经当作一本文学作品去欣赏，或一卷史书去研读，他可能获得一些知识，却得不到读经的最大益处。因为圣经和其他书籍的最大区别，前者是圣灵的工作，后者是出于人的思想。我们读经也要倚靠圣灵的启发，才能明白它的奥秘。神的作为很奇妙，圣经里有些经节简而明，一目了然；有些却深奥难解。有人可能为它付出恳切祷告的代价，直到圣灵保惠师的启发才清楚明白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圣经说：“因为圣灵参透万事，就是神深奥的事也参透了，除了在人里头的灵，谁知道人的事？象这样，除了神的灵，也没有人知道神的事。”（林前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2:10-11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 </a:t>
            </a:r>
          </a:p>
          <a:p>
            <a:br>
              <a:rPr lang="ja-JP" altLang="en-US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93C2-A338-044F-B8ED-71BDC22815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23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普通啟示</a:t>
            </a:r>
            <a:endParaRPr lang="en-US" altLang="ja-JP" dirty="0"/>
          </a:p>
          <a:p>
            <a:endParaRPr lang="en-US" dirty="0"/>
          </a:p>
          <a:p>
            <a:r>
              <a:rPr lang="en-US" dirty="0"/>
              <a:t>1. from nature. (click) talked earlier</a:t>
            </a:r>
          </a:p>
          <a:p>
            <a:r>
              <a:rPr lang="en-US" dirty="0"/>
              <a:t>2. from our hearts (click)</a:t>
            </a:r>
          </a:p>
          <a:p>
            <a:endParaRPr lang="en-US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二个神选择去向人启示祂自己的方法，就是透过人的良心来向人启示祂自己。神在造人的时候，把良心放在每一个人的心里，所以人与生俱来就有良心。人不会生下来就是一神论，或者是多神论，但是人一生下来就有良心，这是神给人的礼物。中国的孟子说，人有恻隐之心、是非之心、羞恶之心、辞让之心。人是万物之灵，人跟动物是不一样的，人有神的形像。神把良心给了人，而良心能叫人知道世界有神的存在。即使没有学识的人，即使住在落后地区，荒山野岭的人，一样在内心深处知道有神的存在，一样不敢作奸犯科，因为良心在提醒他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护理之中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历史的演进，显明神的政权，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看到世界是朝着一个方向进行，即实现神造世界的目的。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虽然自从罪进入世界后，人因罪性所行的，似乎常常「拦阻」神的计划，因而历史的现象似乎弯曲不齐，不易看出直线的进行，但我们仍能看出，神的权势终将获胜，罪恶的势力终将失败。因此，信主的人能坦然将一切交托给神，因为「作恶的，必被剪除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，惟有等候神的，必承受地土」（诗卅七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9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93C2-A338-044F-B8ED-71BDC22815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93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特別啟示</a:t>
            </a:r>
            <a:endParaRPr lang="en-US" altLang="ja-JP" dirty="0"/>
          </a:p>
          <a:p>
            <a:pPr marL="228600" indent="-228600">
              <a:buAutoNum type="arabicPeriod"/>
            </a:pPr>
            <a:endParaRPr lang="en-US" altLang="ja-JP" dirty="0"/>
          </a:p>
          <a:p>
            <a:pPr marL="228600" indent="-228600">
              <a:buAutoNum type="arabicPeriod"/>
            </a:pPr>
            <a:r>
              <a:rPr lang="en-US" altLang="zh-TW" dirty="0"/>
              <a:t>A.</a:t>
            </a:r>
            <a:r>
              <a:rPr lang="ja-JP" altLang="en-US"/>
              <a:t>神的顯現</a:t>
            </a:r>
            <a:r>
              <a:rPr lang="zh-TW" altLang="en-US" dirty="0"/>
              <a:t> </a:t>
            </a:r>
            <a:r>
              <a:rPr lang="en-US" altLang="zh-TW" dirty="0"/>
              <a:t>click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圣经明言，神是灵，故是无形体之神。但是有时神有形地向某些人显现，表达他的旨意，与人接近。例如耶和华在幔利橡树旁，以旅行者的姿态，与亚伯拉罕见面，为要向他预告一件大喜的信息，即年老的撒拉将在一年后初次生产，以应验神在前一次向他显现时所给的应许（创十八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参十七章）。又如雅各在良努伊勒遇见神，与他摔跤，并受到祝福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有时，神的显现只限于言语的交通。例如他命挪亚制造方舟，以避水灾「圣经没有明说，挪亚是否看见神（创六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9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等）。又如扫罗在往大马色的路上，突然见到强烈的亮光，并听见主的声音。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神的显现也并不限于如人形体之显现，他又藉着异象与人交谈。他在荆棘的火焰中向摩西显现，吩咐他带领以色列民脱离埃及的压迫（出三章起）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dismiss</a:t>
            </a: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altLang="ja-JP" dirty="0"/>
          </a:p>
          <a:p>
            <a:pPr marL="228600" indent="-228600">
              <a:buAutoNum type="arabicPeriod"/>
            </a:pPr>
            <a:endParaRPr lang="en-US" altLang="ja-JP" dirty="0"/>
          </a:p>
          <a:p>
            <a:pPr marL="228600" indent="-228600">
              <a:buAutoNum type="arabicPeriod"/>
            </a:pPr>
            <a:r>
              <a:rPr lang="en-US" altLang="zh-TW" dirty="0"/>
              <a:t>B.</a:t>
            </a:r>
            <a:r>
              <a:rPr lang="zh-TW" altLang="en-US" dirty="0"/>
              <a:t> </a:t>
            </a:r>
            <a:r>
              <a:rPr lang="ja-JP" altLang="en-US"/>
              <a:t>先知之言</a:t>
            </a:r>
            <a:r>
              <a:rPr lang="zh-CN" altLang="en-US" dirty="0"/>
              <a:t> </a:t>
            </a:r>
            <a:r>
              <a:rPr lang="en-US" altLang="zh-CN" dirty="0"/>
              <a:t>click</a:t>
            </a:r>
            <a:endParaRPr lang="en-US" altLang="ja-JP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特别启示最通常的媒介是先知。先知是神特别拣选的人，他们的任务是传达神的旨意。神直接对他们启示他的心意，并吩咐他们将这心意告示众人。或是立君（撒上十五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或是应许（赛九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6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～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或是警戒（何五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或是劝勉（结卅三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）。在旧约时代，其对象主要是选民以色列人（例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结三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5;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何四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）。但神的话也会临到外邦人，如他差遣先知约拿向尼尼徽人传扬侮改之道。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dismiss</a:t>
            </a: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altLang="zh-TW" dirty="0"/>
              <a:t>C.</a:t>
            </a:r>
            <a:r>
              <a:rPr lang="zh-TW" altLang="en-US" dirty="0"/>
              <a:t> </a:t>
            </a:r>
            <a:r>
              <a:rPr lang="ja-JP" altLang="en-US"/>
              <a:t>神蹟奇事</a:t>
            </a:r>
            <a:r>
              <a:rPr lang="zh-CN" altLang="en-US" dirty="0"/>
              <a:t> </a:t>
            </a:r>
            <a:r>
              <a:rPr lang="en-US" altLang="zh-CN" dirty="0"/>
              <a:t>click</a:t>
            </a:r>
            <a:endParaRPr lang="en-US" altLang="ja-JP" dirty="0"/>
          </a:p>
          <a:p>
            <a:pPr marL="228600" indent="-228600">
              <a:buAutoNum type="arabicPeriod"/>
            </a:pPr>
            <a:endParaRPr lang="en-US" altLang="ja-JP" dirty="0"/>
          </a:p>
          <a:p>
            <a:pPr marL="228600" indent="-228600">
              <a:buAutoNum type="arabicPeriod"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第三类的特别启示方式，是以行动来表达的。即是说，藉着神迹，神用行动的方式来彰显他救赎的旨意，例如以色列民出埃及前后，神藉着摩西向法老所行的神迹。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parted.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迹奇事和先知之言是相互榇托的。神迹充实言语，使听到预言的人能看见神的能力，增强他们信靠之心，或使神的敌人见他能力的表露而战兢。另一方面，先知之言解释神迹奇事的意义和目的，使看到神迹的人，领会神的旨意。基督耶稣的降世，乃是神迹最高峰的表现。神亲自从天降临，取了人的形像，与人同住，显明神奇妙的救赎。</a:t>
            </a:r>
            <a:endParaRPr lang="en-US" altLang="ja-JP" dirty="0"/>
          </a:p>
          <a:p>
            <a:pPr marL="228600" indent="-228600">
              <a:buAutoNum type="arabicPeriod"/>
            </a:pPr>
            <a:br>
              <a:rPr lang="ja-JP" altLang="en-US"/>
            </a:br>
            <a:br>
              <a:rPr lang="ja-JP" altLang="en-US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93C2-A338-044F-B8ED-71BDC22815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35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fontAlgn="base"/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我观看你指头所造的天，并你所陈设的月亮星宿（诗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8:3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人算什么，你竟顾念他？世人算什么，你竟眷顾他？诗人举目望天，看到无边际的天和月亮星宿时，不禁感到神的伟大。你愿意花时间认识宇宙万物，借此去体会创造主的存在，去欣赏他精心的设计吗？要是你知道地球因大气层的保护生生不息、木星像巨无霸一样保护地球免受陨石的撞击，肯定会对神肃然起敬，惊叹不已。</a:t>
            </a:r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求主将渴慕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God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话语的心放在你儿女的里面，给我们饥渴慕义的心，爱你的话语胜过一切，将你的话语存记在心中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求圣灵开启我们，赐给我们悟性，开我们心窍，让我们明白你的话语，让我们认识真理，每天从主的话语中得着力量，引导我们行在神的旨意中。</a:t>
            </a:r>
            <a:br>
              <a:rPr lang="ja-JP" altLang="en-US"/>
            </a:br>
            <a:endParaRPr lang="en-US" dirty="0"/>
          </a:p>
          <a:p>
            <a:endParaRPr lang="en-US" dirty="0"/>
          </a:p>
          <a:p>
            <a:r>
              <a:rPr lang="en-US" dirty="0" err="1"/>
              <a:t>听诗歌</a:t>
            </a:r>
            <a:r>
              <a:rPr lang="zh-CN" altLang="en-US" dirty="0"/>
              <a:t>“你的话”</a:t>
            </a:r>
            <a:r>
              <a:rPr lang="en-US" altLang="zh-CN" dirty="0"/>
              <a:t>click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93C2-A338-044F-B8ED-71BDC22815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67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祷告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endParaRPr lang="en-US" altLang="zh-CN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啊，当我们信心软弱的时候，看着天上的浮云，看着永照的星光，我们就能够因着你借着自然对我们说话，而再次得着激励。因为诸世界是借着你的话造成的，我们是你的圣民，是与你相近的百姓，谢谢你拣选我们成为认识你的子民，使我们明白你的心意，知道你所安排的一切。主啊，你借着所造的万物见证你的荣耀，又借着你的话语苏醒我们的心，使我们眼目明亮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谢谢你洗净了我们的罪，你是我们的盘石，我们的救赎主。借着你的话，我们知道宇宙的开始和结束；并知道你为我们预备的今生和永远的福分。你用你活泼的圣言使我们归正，教导我们学义，使我们走在义路上，将来能够在义中见你的面。求主开我们的口，使我们时时称颂你。祷告祈求奉耶稣基督的圣名。阿们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to hymn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93C2-A338-044F-B8ED-71BDC22815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97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中国历史上，有一个故事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altLang="ja-JP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ciick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有一天庄子和他的朋友，来到一座桥上游玩。偶然间，庄子看见很多鱼，在桥下游来游去。他就对朋友说：「啊！这些鱼真是快乐！」他的朋友听了觉得奇怪，就问道：「子非鱼，焉知鱼之乐？」意思是：「你又不是鱼，怎会知道这些鱼是快乐的呢？」庄子回答：「你又不是我，怎知道我不知道鱼的快乐呢？」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庄子的回答是在狡辩，人不懂得鱼的话语，就无法了解鱼的心意，岂能猜出到底鱼的快乐与否？人对比他低等的生物都不了解，又怎能自夸说他知道神的心意呢？所以，对这个问题我们应该先回答，我们又不是神，怎么能明了神的心呢？ 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　　关键就在我们对神的认识，并不在于人有什么办法，有什么能力去认识神，而是在于神主动将他自己显示给我们，好使我们能认识他、了解他，这就是所谓的启示。何谓启示呢？启示的意思就是显明或揭开，使人能认识他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那么，神如何启示他自己，使我们认识他呢？假设我们认识了一位日本朋友，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he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只会日语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，那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们必须以日语和他交谈，这样才可能彼此沟通，同样的，神如果要我们认识他，也要用我们能听得懂的言语与我们交谈，在历史上，神采取三种方法与人类交谈；第一：神亲自用人的言语与人交谈。第二：神寻找一个人，代替他向人类传达他的话语。第三：神亲自成为人，介入人类的历史中，向人说话，并且改变了历史！ </a:t>
            </a:r>
          </a:p>
          <a:p>
            <a:br>
              <a:rPr lang="ja-JP" altLang="en-US"/>
            </a:br>
            <a:endParaRPr lang="ja-JP" alt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93C2-A338-044F-B8ED-71BDC22815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7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一</a:t>
            </a:r>
            <a:r>
              <a:rPr lang="zh-TW" altLang="en-US" dirty="0"/>
              <a:t>，神的啟示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，</a:t>
            </a:r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ja-JP" altLang="en-US"/>
              <a:t>歷史的啟示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舊約里</a:t>
            </a:r>
            <a:r>
              <a:rPr lang="zh-TW" altLang="en-US" dirty="0"/>
              <a:t>，神親自向人說話</a:t>
            </a:r>
            <a:r>
              <a:rPr lang="en-US" altLang="zh-TW" dirty="0"/>
              <a:t>. A lot, some examples</a:t>
            </a:r>
            <a:r>
              <a:rPr lang="zh-TW" altLang="en-US" dirty="0"/>
              <a:t>：</a:t>
            </a:r>
            <a:endParaRPr lang="en-US" altLang="zh-TW" dirty="0"/>
          </a:p>
          <a:p>
            <a:r>
              <a:rPr lang="en-US" altLang="zh-TW" dirty="0"/>
              <a:t>A.</a:t>
            </a:r>
            <a:r>
              <a:rPr lang="zh-TW" altLang="en-US" dirty="0"/>
              <a:t>通過天使 </a:t>
            </a:r>
            <a:r>
              <a:rPr lang="en-US" altLang="zh-TW" dirty="0"/>
              <a:t>-</a:t>
            </a:r>
            <a:r>
              <a:rPr lang="zh-TW" altLang="en-US" dirty="0"/>
              <a:t> 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创世记第十六章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亚伯兰的妻子撒莱不给他生儿女。撒莱有一个使女名叫夏甲，是埃及人。</a:t>
            </a:r>
            <a:endParaRPr lang="en-US" altLang="zh-TW" dirty="0"/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16:7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耶和华的使者在旷野书珥路上的水泉旁遇见她，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someone to rad</a:t>
            </a:r>
            <a:br>
              <a:rPr lang="ja-JP" altLang="en-US"/>
            </a:b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16:8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对她说：“撒莱的使女夏甲，你从哪里来？要往哪里去？”夏甲说：“我从我的主母撒莱面前逃出来。”</a:t>
            </a:r>
            <a:br>
              <a:rPr lang="ja-JP" altLang="en-US"/>
            </a:b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16:9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耶和华的使者对她说：“你回到你主母那里，服在她手下。”</a:t>
            </a:r>
            <a:br>
              <a:rPr lang="ja-JP" altLang="en-US"/>
            </a:b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16:10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又说：“我必使你的后裔极其繁多，甚至不可胜数。”</a:t>
            </a:r>
            <a:br>
              <a:rPr lang="ja-JP" altLang="en-US"/>
            </a:b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16:11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并说：“你如今怀孕要生一个儿子，可以给他起名叫以实玛利（注：就是“　神听见”的意思），因为耶和华听见了你的苦情。</a:t>
            </a:r>
            <a:br>
              <a:rPr lang="ja-JP" altLang="en-US"/>
            </a:b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16:12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他为人必像野驴。他的手要攻打人，人的手也要攻打他。他必住在众弟兄的东边。”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en-US" altLang="zh-C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zh-CN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直接说话和神迹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出 埃 及 記 </a:t>
            </a:r>
            <a:r>
              <a:rPr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exodus </a:t>
            </a:r>
            <a:r>
              <a:rPr lang="en-US" altLang="zh-CN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moses</a:t>
            </a:r>
            <a:r>
              <a:rPr lang="en-US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staff into a serpent (click) ask someone to read</a:t>
            </a:r>
          </a:p>
          <a:p>
            <a:r>
              <a:rPr lang="en-US" altLang="ja-JP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4 </a:t>
            </a:r>
          </a:p>
          <a:p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摩 西 回 答 说 ： 他 们 必 不 信 我 ， 也 不 听 我 的 话 ， 必 说 ： 耶 和 华 并 没 有 向 你 显 现 。</a:t>
            </a:r>
          </a:p>
          <a:p>
            <a:r>
              <a:rPr lang="en-US" altLang="ja-JP" sz="1200" b="1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2 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 和 华 对 摩 西 说 ： 你 手 里 是 甚 麽 ？ 他 说 ： 是 杖 。</a:t>
            </a:r>
          </a:p>
          <a:p>
            <a:r>
              <a:rPr lang="en-US" altLang="ja-JP" sz="1200" b="1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3 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 和 华 说 ： 丢 在 地 上 。 他 一 丢 下 去 ， 就 变 作 蛇 ； 摩 西 便 跑 开 。</a:t>
            </a:r>
          </a:p>
          <a:p>
            <a:r>
              <a:rPr lang="en-US" altLang="ja-JP" sz="1200" b="1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4 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耶 和 华 对 摩 西 说 ： 伸 出 手 来 ， 拿 住 他 的 尾 巴 ， 他 必 在 你 手 中 仍 变 为 杖 ；</a:t>
            </a:r>
          </a:p>
          <a:p>
            <a:br>
              <a:rPr lang="ja-JP" altLang="en-US"/>
            </a:br>
            <a:endParaRPr lang="ja-JP" altLang="en-US"/>
          </a:p>
          <a:p>
            <a:endParaRPr lang="en-US" altLang="ja-JP" dirty="0"/>
          </a:p>
          <a:p>
            <a:endParaRPr lang="en-US" dirty="0"/>
          </a:p>
          <a:p>
            <a:r>
              <a:rPr lang="en-US" altLang="zh-CN" dirty="0"/>
              <a:t>C.</a:t>
            </a:r>
            <a:r>
              <a:rPr lang="zh-CN" altLang="en-US" dirty="0"/>
              <a:t> </a:t>
            </a:r>
            <a:r>
              <a:rPr lang="ja-JP" altLang="en-US"/>
              <a:t>歷史上最多的啟示是主耶穌基督</a:t>
            </a:r>
            <a:r>
              <a:rPr lang="en-US" altLang="ja-JP" dirty="0"/>
              <a:t>click</a:t>
            </a:r>
            <a:endParaRPr lang="en-US" altLang="zh-TW" dirty="0"/>
          </a:p>
          <a:p>
            <a:endParaRPr lang="en-US" altLang="zh-TW" dirty="0"/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Renaissance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Old Master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Leonardo da Vinci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last supper</a:t>
            </a:r>
            <a:endParaRPr lang="en-US" altLang="zh-TW" dirty="0"/>
          </a:p>
          <a:p>
            <a:endParaRPr lang="en-US" dirty="0"/>
          </a:p>
          <a:p>
            <a:r>
              <a:rPr lang="en-US" dirty="0" err="1"/>
              <a:t>知道神是有位格的</a:t>
            </a:r>
            <a:r>
              <a:rPr lang="zh-CN" altLang="en-US" dirty="0"/>
              <a:t>，而且是慈爱的。发现了救赎之路，透过基督的死和复活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93C2-A338-044F-B8ED-71BDC22815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8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「啟示」一詞，是從希臘文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apo'kalupsis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而來，意思是「公開」或「揭開」。啟示是指，神向人類揭露他自己。如果神沒有啟示他自己，我們就不能建立對神正確的理解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/>
              <a:t>一</a:t>
            </a:r>
            <a:r>
              <a:rPr lang="zh-TW" altLang="en-US" dirty="0"/>
              <a:t>， </a:t>
            </a:r>
            <a:r>
              <a:rPr lang="ja-JP" altLang="en-US"/>
              <a:t>神的啟示</a:t>
            </a:r>
            <a:endParaRPr lang="en-US" altLang="ja-JP" dirty="0"/>
          </a:p>
          <a:p>
            <a:pPr marL="228600" indent="-228600">
              <a:buAutoNum type="arabicPeriod"/>
            </a:pPr>
            <a:r>
              <a:rPr lang="ja-JP" altLang="en-US"/>
              <a:t>神在大自然中啟示祂自己</a:t>
            </a:r>
            <a:r>
              <a:rPr lang="zh-TW" altLang="en-US" dirty="0"/>
              <a:t>。 </a:t>
            </a:r>
            <a:r>
              <a:rPr lang="ja-JP" altLang="en-US"/>
              <a:t>你們有沒有去旅遊</a:t>
            </a:r>
            <a:r>
              <a:rPr lang="zh-TW" altLang="en-US" dirty="0"/>
              <a:t>，</a:t>
            </a:r>
            <a:r>
              <a:rPr lang="ja-JP" altLang="en-US"/>
              <a:t>感嘆造物主的神奇</a:t>
            </a:r>
            <a:r>
              <a:rPr lang="zh-TW" altLang="en-US" dirty="0"/>
              <a:t>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虽然不是世界上每一个人都读过圣经，或听过圣经所宣讲的福音，但来自自然界的启示，却在每时每地照耀着每一个人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also the astronauts experience help them grow faith in God.</a:t>
            </a:r>
            <a:endParaRPr lang="en-US" altLang="ja-JP" b="0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 marL="228600" indent="-228600">
              <a:buAutoNum type="arabicPeriod"/>
            </a:pPr>
            <a:endParaRPr lang="en-US" altLang="zh-TW" b="0" i="0" u="none" strike="noStrike" dirty="0">
              <a:solidFill>
                <a:schemeClr val="tx1"/>
              </a:solidFill>
              <a:effectLst/>
              <a:latin typeface="+mn-lt"/>
            </a:endParaRPr>
          </a:p>
          <a:p>
            <a:pPr marL="228600" indent="-228600">
              <a:buAutoNum type="arabicPeriod"/>
            </a:pPr>
            <a:r>
              <a:rPr lang="ja-JP" altLang="en-US" b="1" i="0" u="none" strike="noStrike">
                <a:solidFill>
                  <a:srgbClr val="552200"/>
                </a:solidFill>
                <a:effectLst/>
                <a:latin typeface="Verdana" panose="020B0604030504040204" pitchFamily="34" charset="0"/>
              </a:rPr>
              <a:t>羅馬書 </a:t>
            </a:r>
            <a:r>
              <a:rPr lang="en-US" altLang="ja-JP" b="1" i="0" u="none" strike="noStrike" dirty="0">
                <a:solidFill>
                  <a:srgbClr val="552200"/>
                </a:solidFill>
                <a:effectLst/>
                <a:latin typeface="Verdana" panose="020B0604030504040204" pitchFamily="34" charset="0"/>
              </a:rPr>
              <a:t>1:20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自從造天地以來，神的永能和神性是明明可知的，雖是眼不能見，但藉著所造之物就可以曉得，叫人無可推諉。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93C2-A338-044F-B8ED-71BDC22815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44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一件叫人百看不厌的艺术，有真理的必然性在里面。若是不和谐、不统一、不完整、失序、无理，就叫作“怪”，叫人看着难受。但因神的智慧和大能，大自然的一切都是这样和谐美好。大自然就是神的艺术。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詩篇十九篇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至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節說明了，神借著天上和地上的事物啟示自己。詩人說，這啟示是繼續的 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 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「這日到那日」和「這夜到那夜」，這啟示是不斷進行的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節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。這啟示是永不停止的。此外，啟示也是無言無語的：「無言無語，也無聲音可聽。」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節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altLang="ja-JP" b="1" i="0" u="none" strike="noStrike" dirty="0">
              <a:solidFill>
                <a:srgbClr val="552200"/>
              </a:solidFill>
              <a:effectLst/>
              <a:latin typeface="Verdana" panose="020B0604030504040204" pitchFamily="34" charset="0"/>
            </a:endParaRPr>
          </a:p>
          <a:p>
            <a:endParaRPr lang="en-US" dirty="0"/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你看四季的交替，潮水的涨退，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 rise and sun set,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都是那样的充满韵律，引人入胜。即使是静默不语的山川河岳，都有它的自然美态。神造物的美，展现在每一个角落，叫人百看不厌。你看落日余晖，繁星点点的夜空，多么令人“赏心悦目”。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93C2-A338-044F-B8ED-71BDC22815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23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神借着基督在为人预备可住之地的时候，早已把各样的美感放在天地间，就连季节的交替，都具有独特的美感。雅歌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11-12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节，所罗门说：“因为冬天已往，雨水止住过去了。地上百花开放，百鸟鸣叫的时候已经来到；斑鸠的声音在我们境内也听见了。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自然像是一面镜子，映照出神的荣耀。神借着所造的万物展现祂的荣耀和能力，借着创造表现了自己。神在我们所处的世界处处放下令人惊异的美丽。大自然就像是一本书向我们展开，一切奇妙的被造之物，天天以各样方式向人述</a:t>
            </a:r>
            <a:endParaRPr lang="en-US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93C2-A338-044F-B8ED-71BDC22815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5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一个人越研究大自然，就越赞叹造物者的奇妙大工。越研究自然律，越可以引导他认识自然律的作者。美国植物学家，乔治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‧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卡弗尔博士（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George Washington Carver）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说过：“我喜欢将自然界想成无限的广播电台。只要我调对频率收听，神就每时每刻对我说话。”</a:t>
            </a:r>
            <a:br>
              <a:rPr lang="ja-JP" altLang="en-US"/>
            </a:br>
            <a:br>
              <a:rPr lang="ja-JP" altLang="en-US"/>
            </a:b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卡弗尔博士是一位敬虔的基督徒，借着祷告，神向他显明许多创造的奥秘。当美国南方花生生产过剩，不知该如何处理的时候，他从花生里面找到三百多种人们未曾知道的新的用途，适时解决了美国南方花生产过剩的问题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大自然的奥妙可以帮助我们顺服神。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美国文学家爱默生说：“我所看到的这一切教导我，在我所未曾见过的一切事上同样信靠这位造物主。”神管理大自然，岂不顾人的生活吗？祂能托住这么大的星球，难道担不起我人生的重担吗？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被造万物是不能言的，而人却能是能言的活物，不要单单只是“欣赏”大自然，而忘了敬拜造物的主，感谢祂以如此美妙的方式彰显祂的慈爱。诗篇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104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篇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节，诗人说：“愿耶和华的荣耀存到永远，愿耶和华喜悦自己所造的。”整卷诗篇的最后一句话，就是：“凡有气息的，都要赞美耶和华。”（诗篇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篇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节）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93C2-A338-044F-B8ED-71BDC22815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9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万物是神向我们显明自己的其中一种“方式”，是我们认识神的开端。在大自然里，我们感到与神很接近，但只能知道神的存在，只能体会神的慈爱和丰富。大自然和歷史的啟示讀書普通啟示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但进一步我们所需要知道的“神的事”，是神借着“特殊启示”赐给我们的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“特殊启示”的范围不在大自然，而在“文字的道”－圣经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(click)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因为“普遍启示”的有限，因此，神乐意借着圣灵，透过文字的道，启示祂自己的本性、祂的心意和祂的作为，使一切爱祂、寻求祂的人可以更深的认识祂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。大自然并不能把神救赎的大恩告诉我们，不能把我们个人得救的应许透露给我们。但提摩太后书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15-16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节，保罗说：“这圣经能使你因信基督耶稣有得救的智慧。圣经都是神所默示的。”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1455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年古腾堡发明了人类第一台印刷机，当印刷机发明完成之后，他所印的第一本书，就是圣经。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Gutenberg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Bible- 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picture shown here</a:t>
            </a:r>
          </a:p>
          <a:p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为他认为圣经是人类最重要的一本书。是大自然之外，神给人的第二本书，人必须靠着第二本书，才能正确阅读自然，并且不失去对自然“惊叹”的能力。因为第二本书－圣经，犹如第一本书－大自然的注解，读了之后，再读第一本书－大自然，就会从内心深处发出赞美和敬拜，将神的名所当得的荣耀归给祂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 special revelation is Jesus (click) 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“成了肉身的道”－基督。希伯来书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章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1-2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节，作者告诉我们：“神既在古时借着众先知，多次多方的晓谕列祖，就在这末世，借着他儿子晓谕我们。”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ja-JP" altLang="en-US"/>
            </a:br>
            <a:r>
              <a:rPr lang="en-US" altLang="ja-JP" dirty="0"/>
              <a:t>revelation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人凭着良心和直觉可以知道的，而是神把关于祂的事情，借着圣灵，用人能够明白的方式，赐给爱祂、寻求祂的人。那些知道有神，却故意不信的，就不能进一步明白神爱世人，借着祂的独生爱子耶稣基督为人成全的救恩。</a:t>
            </a:r>
            <a:br>
              <a:rPr lang="ja-JP" altLang="en-US"/>
            </a:br>
            <a:br>
              <a:rPr lang="ja-JP" altLang="en-US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93C2-A338-044F-B8ED-71BDC22815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67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3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1.tif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CA95A-DAD4-FC48-9358-E7E6B6EB9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0"/>
            <a:ext cx="7197726" cy="2421464"/>
          </a:xfrm>
        </p:spPr>
        <p:txBody>
          <a:bodyPr/>
          <a:lstStyle/>
          <a:p>
            <a:r>
              <a:rPr lang="en-US" altLang="zh-TW" dirty="0"/>
              <a:t>3</a:t>
            </a:r>
            <a:r>
              <a:rPr lang="zh-TW" altLang="en-US" dirty="0"/>
              <a:t> </a:t>
            </a:r>
            <a:r>
              <a:rPr lang="ja-JP" altLang="en-US"/>
              <a:t>神的啟示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AA5BF-CB6B-8C4E-9C3B-CDDCCEE626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2020.12.</a:t>
            </a:r>
            <a:r>
              <a:rPr lang="zh-TW" altLang="en-US" dirty="0"/>
              <a:t> </a:t>
            </a:r>
            <a:r>
              <a:rPr lang="ja-JP" altLang="en-US"/>
              <a:t>福音慕道班</a:t>
            </a:r>
            <a:endParaRPr lang="en-US" dirty="0"/>
          </a:p>
        </p:txBody>
      </p:sp>
      <p:pic>
        <p:nvPicPr>
          <p:cNvPr id="4" name="SchoolStart.mp3" descr="SchoolStart.mp3">
            <a:hlinkClick r:id="" action="ppaction://media"/>
            <a:extLst>
              <a:ext uri="{FF2B5EF4-FFF2-40B4-BE49-F238E27FC236}">
                <a16:creationId xmlns:a16="http://schemas.microsoft.com/office/drawing/2014/main" id="{D2E942CD-FB3E-C148-8AA3-D7742EC31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93" y="5118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8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78523-541B-EA4F-8104-609D52E9C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255" y="1070058"/>
            <a:ext cx="7609490" cy="4717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D7CB95-0391-0D4A-8DAC-386A7D43F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11" y="6270"/>
            <a:ext cx="11051178" cy="68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8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>
            <a:extLst>
              <a:ext uri="{FF2B5EF4-FFF2-40B4-BE49-F238E27FC236}">
                <a16:creationId xmlns:a16="http://schemas.microsoft.com/office/drawing/2014/main" id="{DF6A9299-1D12-47E2-9DD4-03342553C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FC05B-7DD2-584D-8077-6D3A0CC06A42}"/>
              </a:ext>
            </a:extLst>
          </p:cNvPr>
          <p:cNvSpPr txBox="1"/>
          <p:nvPr/>
        </p:nvSpPr>
        <p:spPr>
          <a:xfrm>
            <a:off x="1881809" y="1073667"/>
            <a:ext cx="2782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97D1182-0BB9-E54F-B1A7-BC878EF79365}"/>
              </a:ext>
            </a:extLst>
          </p:cNvPr>
          <p:cNvSpPr/>
          <p:nvPr/>
        </p:nvSpPr>
        <p:spPr>
          <a:xfrm>
            <a:off x="3226905" y="874931"/>
            <a:ext cx="6003235" cy="129871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1EDFD-BF93-5F4C-A0D7-C6BD72837EC6}"/>
              </a:ext>
            </a:extLst>
          </p:cNvPr>
          <p:cNvSpPr txBox="1"/>
          <p:nvPr/>
        </p:nvSpPr>
        <p:spPr>
          <a:xfrm>
            <a:off x="4333461" y="1181623"/>
            <a:ext cx="3790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     </a:t>
            </a:r>
            <a:r>
              <a:rPr lang="ja-JP" altLang="en-US" sz="4400"/>
              <a:t>大自然中</a:t>
            </a:r>
            <a:endParaRPr lang="en-US" sz="4400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70BAEAA-ECD3-274E-A483-EE5D8866BA44}"/>
              </a:ext>
            </a:extLst>
          </p:cNvPr>
          <p:cNvSpPr/>
          <p:nvPr/>
        </p:nvSpPr>
        <p:spPr>
          <a:xfrm>
            <a:off x="3226905" y="2779643"/>
            <a:ext cx="6003235" cy="129871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7AA3CB-3190-F347-B004-025C5D528031}"/>
              </a:ext>
            </a:extLst>
          </p:cNvPr>
          <p:cNvSpPr txBox="1"/>
          <p:nvPr/>
        </p:nvSpPr>
        <p:spPr>
          <a:xfrm>
            <a:off x="4333461" y="3056513"/>
            <a:ext cx="3790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     </a:t>
            </a:r>
            <a:r>
              <a:rPr lang="ja-JP" altLang="en-US" sz="4400"/>
              <a:t>人的心裡</a:t>
            </a:r>
            <a:endParaRPr lang="en-US" sz="4400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4793275-9E52-3447-A133-218485A23126}"/>
              </a:ext>
            </a:extLst>
          </p:cNvPr>
          <p:cNvSpPr/>
          <p:nvPr/>
        </p:nvSpPr>
        <p:spPr>
          <a:xfrm>
            <a:off x="3226905" y="4684356"/>
            <a:ext cx="6003235" cy="129871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AF0D39-8099-EC4E-8471-E24D5BD0BF4B}"/>
              </a:ext>
            </a:extLst>
          </p:cNvPr>
          <p:cNvSpPr txBox="1"/>
          <p:nvPr/>
        </p:nvSpPr>
        <p:spPr>
          <a:xfrm>
            <a:off x="4333461" y="4948991"/>
            <a:ext cx="3790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     </a:t>
            </a:r>
            <a:r>
              <a:rPr lang="ja-JP" altLang="en-US" sz="4400"/>
              <a:t>護理之中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7798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F2C5A-4366-924B-8736-50A56109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2900" y="0"/>
            <a:ext cx="5003800" cy="6698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F521B4-E37B-594E-A5B5-9B68438E3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900" y="491817"/>
            <a:ext cx="9728200" cy="5715000"/>
          </a:xfrm>
          <a:prstGeom prst="rect">
            <a:avLst/>
          </a:prstGeom>
        </p:spPr>
      </p:pic>
      <p:pic>
        <p:nvPicPr>
          <p:cNvPr id="13" name="Picture 12" descr="A close up of a rock next to water&#10;&#10;Description automatically generated">
            <a:extLst>
              <a:ext uri="{FF2B5EF4-FFF2-40B4-BE49-F238E27FC236}">
                <a16:creationId xmlns:a16="http://schemas.microsoft.com/office/drawing/2014/main" id="{936978F9-F45F-6E48-BEB5-D855874A8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72" y="491817"/>
            <a:ext cx="10878456" cy="587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你的話.mp4" descr="你的話.mp4">
            <a:hlinkClick r:id="" action="ppaction://media"/>
            <a:extLst>
              <a:ext uri="{FF2B5EF4-FFF2-40B4-BE49-F238E27FC236}">
                <a16:creationId xmlns:a16="http://schemas.microsoft.com/office/drawing/2014/main" id="{D607E09B-88BF-7A4E-B22E-FC3F352FF1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5771" y="16328"/>
            <a:ext cx="9100458" cy="68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0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3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19034-EFEB-6E4D-91C1-EE9CEAD7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06" y="510747"/>
            <a:ext cx="1501345" cy="786714"/>
          </a:xfrm>
        </p:spPr>
        <p:txBody>
          <a:bodyPr>
            <a:normAutofit fontScale="90000"/>
          </a:bodyPr>
          <a:lstStyle/>
          <a:p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r>
              <a:rPr lang="ja-JP" altLang="en-US"/>
              <a:t>詩歌</a:t>
            </a:r>
            <a:r>
              <a:rPr lang="zh-TW" altLang="en-US" dirty="0"/>
              <a:t>：何等</a:t>
            </a:r>
            <a:br>
              <a:rPr lang="en-US" altLang="zh-TW" dirty="0"/>
            </a:br>
            <a:r>
              <a:rPr lang="zh-TW" altLang="en-US" dirty="0"/>
              <a:t>恩典</a:t>
            </a:r>
            <a:br>
              <a:rPr lang="ja-JP" altLang="en-US"/>
            </a:br>
            <a:endParaRPr lang="en-US" dirty="0"/>
          </a:p>
        </p:txBody>
      </p:sp>
      <p:pic>
        <p:nvPicPr>
          <p:cNvPr id="6" name="HowCouldItBe.mp4" descr="HowCouldItBe.mp4">
            <a:hlinkClick r:id="" action="ppaction://media"/>
            <a:extLst>
              <a:ext uri="{FF2B5EF4-FFF2-40B4-BE49-F238E27FC236}">
                <a16:creationId xmlns:a16="http://schemas.microsoft.com/office/drawing/2014/main" id="{DA5CA3C4-1406-E14B-BAC9-1CBC37E2A17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4610" y="331304"/>
            <a:ext cx="10499684" cy="5906232"/>
          </a:xfrm>
        </p:spPr>
      </p:pic>
    </p:spTree>
    <p:extLst>
      <p:ext uri="{BB962C8B-B14F-4D97-AF65-F5344CB8AC3E}">
        <p14:creationId xmlns:p14="http://schemas.microsoft.com/office/powerpoint/2010/main" val="171049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8188C-9DF1-5045-96C2-19E6FE52B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57" y="609600"/>
            <a:ext cx="10167869" cy="967409"/>
          </a:xfrm>
        </p:spPr>
        <p:txBody>
          <a:bodyPr/>
          <a:lstStyle/>
          <a:p>
            <a:r>
              <a:rPr lang="ja-JP" altLang="en-US"/>
              <a:t>子非鱼，焉知鱼之乐？</a:t>
            </a:r>
            <a:endParaRPr lang="en-US" dirty="0"/>
          </a:p>
        </p:txBody>
      </p:sp>
      <p:pic>
        <p:nvPicPr>
          <p:cNvPr id="1026" name="Picture 2" descr="史上最著名的哲学辩题：子非鱼，焉知鱼之乐也？">
            <a:extLst>
              <a:ext uri="{FF2B5EF4-FFF2-40B4-BE49-F238E27FC236}">
                <a16:creationId xmlns:a16="http://schemas.microsoft.com/office/drawing/2014/main" id="{745CA94A-4B10-0E4F-A1DB-E9A2A1D0D6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09" y="1695220"/>
            <a:ext cx="6837986" cy="480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6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天使向夏甲显现&#10;克罗德·洛林，油画（44 × 52 cm） —...">
            <a:extLst>
              <a:ext uri="{FF2B5EF4-FFF2-40B4-BE49-F238E27FC236}">
                <a16:creationId xmlns:a16="http://schemas.microsoft.com/office/drawing/2014/main" id="{7B157195-9C02-D94F-B1FF-FEFAE8960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02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xodus 7">
            <a:extLst>
              <a:ext uri="{FF2B5EF4-FFF2-40B4-BE49-F238E27FC236}">
                <a16:creationId xmlns:a16="http://schemas.microsoft.com/office/drawing/2014/main" id="{4D37E6C9-D92E-A349-9D54-92388A924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6" y="0"/>
            <a:ext cx="6589714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Last Supper 1498 Painting by Leonardo Da Vinci Reproduction | 1st Art  Gallery">
            <a:extLst>
              <a:ext uri="{FF2B5EF4-FFF2-40B4-BE49-F238E27FC236}">
                <a16:creationId xmlns:a16="http://schemas.microsoft.com/office/drawing/2014/main" id="{D1D57BF2-0FBF-4540-8DDD-795907768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6" y="3251200"/>
            <a:ext cx="6589713" cy="356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9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17CFD1-DF37-574B-AFD6-A9EB01DD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D5C96ADE-85CB-2A47-A1ED-EF4E01173029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492" r="-2" b="-2"/>
          <a:stretch/>
        </p:blipFill>
        <p:spPr>
          <a:xfrm>
            <a:off x="278892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1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nyon with a mountain in the background&#10;&#10;Description automatically generated">
            <a:extLst>
              <a:ext uri="{FF2B5EF4-FFF2-40B4-BE49-F238E27FC236}">
                <a16:creationId xmlns:a16="http://schemas.microsoft.com/office/drawing/2014/main" id="{075C7630-7190-CA4E-9592-043B074FD70B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12127" b="-3"/>
          <a:stretch/>
        </p:blipFill>
        <p:spPr>
          <a:xfrm>
            <a:off x="2903220" y="685800"/>
            <a:ext cx="9144000" cy="548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17CFD1-DF37-574B-AFD6-A9EB01DDB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D5C96ADE-85CB-2A47-A1ED-EF4E01173029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6492" r="-2" b="-2"/>
          <a:stretch/>
        </p:blipFill>
        <p:spPr>
          <a:xfrm>
            <a:off x="502920" y="685800"/>
            <a:ext cx="2255520" cy="1737360"/>
          </a:xfrm>
          <a:prstGeom prst="rect">
            <a:avLst/>
          </a:prstGeom>
        </p:spPr>
      </p:pic>
      <p:pic>
        <p:nvPicPr>
          <p:cNvPr id="8" name="Picture 7" descr="A canyon with a mountain in the background&#10;&#10;Description automatically generated">
            <a:extLst>
              <a:ext uri="{FF2B5EF4-FFF2-40B4-BE49-F238E27FC236}">
                <a16:creationId xmlns:a16="http://schemas.microsoft.com/office/drawing/2014/main" id="{798F2373-96C1-9449-A465-E8E34E6D6F3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12127" b="-3"/>
          <a:stretch/>
        </p:blipFill>
        <p:spPr>
          <a:xfrm>
            <a:off x="290322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8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17CFD1-DF37-574B-AFD6-A9EB01DD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D5C96ADE-85CB-2A47-A1ED-EF4E01173029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492" r="-2" b="-2"/>
          <a:stretch/>
        </p:blipFill>
        <p:spPr>
          <a:xfrm>
            <a:off x="478154" y="685800"/>
            <a:ext cx="2255520" cy="1737360"/>
          </a:xfrm>
          <a:prstGeom prst="rect">
            <a:avLst/>
          </a:prstGeom>
        </p:spPr>
      </p:pic>
      <p:pic>
        <p:nvPicPr>
          <p:cNvPr id="5" name="Picture 4" descr="A tree in a forest&#10;&#10;Description automatically generated">
            <a:extLst>
              <a:ext uri="{FF2B5EF4-FFF2-40B4-BE49-F238E27FC236}">
                <a16:creationId xmlns:a16="http://schemas.microsoft.com/office/drawing/2014/main" id="{E244B1E5-CF81-E842-822D-0B400BE58942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11098" r="2" b="2"/>
          <a:stretch/>
        </p:blipFill>
        <p:spPr>
          <a:xfrm>
            <a:off x="2903220" y="685800"/>
            <a:ext cx="9144000" cy="5486400"/>
          </a:xfrm>
          <a:prstGeom prst="rect">
            <a:avLst/>
          </a:prstGeom>
        </p:spPr>
      </p:pic>
      <p:pic>
        <p:nvPicPr>
          <p:cNvPr id="6" name="Picture 5" descr="A canyon with a mountain in the background&#10;&#10;Description automatically generated">
            <a:extLst>
              <a:ext uri="{FF2B5EF4-FFF2-40B4-BE49-F238E27FC236}">
                <a16:creationId xmlns:a16="http://schemas.microsoft.com/office/drawing/2014/main" id="{576F37DF-3B20-344B-90D9-B750624135D6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r="12127" b="-3"/>
          <a:stretch/>
        </p:blipFill>
        <p:spPr>
          <a:xfrm>
            <a:off x="453389" y="2649789"/>
            <a:ext cx="2305051" cy="155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76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nyon with a mountain in the background&#10;&#10;Description automatically generated">
            <a:extLst>
              <a:ext uri="{FF2B5EF4-FFF2-40B4-BE49-F238E27FC236}">
                <a16:creationId xmlns:a16="http://schemas.microsoft.com/office/drawing/2014/main" id="{075C7630-7190-CA4E-9592-043B074FD70B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12127" b="-3"/>
          <a:stretch/>
        </p:blipFill>
        <p:spPr>
          <a:xfrm>
            <a:off x="2903220" y="685800"/>
            <a:ext cx="9144000" cy="548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17CFD1-DF37-574B-AFD6-A9EB01DDB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D5C96ADE-85CB-2A47-A1ED-EF4E01173029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6492" r="-2" b="-2"/>
          <a:stretch/>
        </p:blipFill>
        <p:spPr>
          <a:xfrm>
            <a:off x="502920" y="548171"/>
            <a:ext cx="2255520" cy="1737360"/>
          </a:xfrm>
          <a:prstGeom prst="rect">
            <a:avLst/>
          </a:prstGeom>
        </p:spPr>
      </p:pic>
      <p:pic>
        <p:nvPicPr>
          <p:cNvPr id="5" name="Picture 4" descr="A tree in a forest&#10;&#10;Description automatically generated">
            <a:extLst>
              <a:ext uri="{FF2B5EF4-FFF2-40B4-BE49-F238E27FC236}">
                <a16:creationId xmlns:a16="http://schemas.microsoft.com/office/drawing/2014/main" id="{E244B1E5-CF81-E842-822D-0B400BE58942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t="11098" r="2" b="2"/>
          <a:stretch/>
        </p:blipFill>
        <p:spPr>
          <a:xfrm>
            <a:off x="478154" y="4297211"/>
            <a:ext cx="2255521" cy="1737360"/>
          </a:xfrm>
          <a:prstGeom prst="rect">
            <a:avLst/>
          </a:prstGeom>
        </p:spPr>
      </p:pic>
      <p:pic>
        <p:nvPicPr>
          <p:cNvPr id="8" name="Picture 7" descr="A canyon with a mountain in the background&#10;&#10;Description automatically generated">
            <a:extLst>
              <a:ext uri="{FF2B5EF4-FFF2-40B4-BE49-F238E27FC236}">
                <a16:creationId xmlns:a16="http://schemas.microsoft.com/office/drawing/2014/main" id="{798F2373-96C1-9449-A465-E8E34E6D6F3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12127" b="-3"/>
          <a:stretch/>
        </p:blipFill>
        <p:spPr>
          <a:xfrm>
            <a:off x="453389" y="2512160"/>
            <a:ext cx="2305051" cy="1558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6EACB4-0655-1740-86A0-553CDA811685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903220" y="548171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07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35EB94-9E08-7C4A-A28F-F69065DA04B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1620" b="1473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3074" name="Picture 2" descr="Gutenberg Bible | Description, History, &amp; Facts | Britannica">
            <a:extLst>
              <a:ext uri="{FF2B5EF4-FFF2-40B4-BE49-F238E27FC236}">
                <a16:creationId xmlns:a16="http://schemas.microsoft.com/office/drawing/2014/main" id="{EAD8B606-9A8B-FB4C-8A50-E279E264A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613" y="-207782"/>
            <a:ext cx="7728811" cy="4984841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571500" dist="1028700" dir="5400000" algn="ctr" rotWithShape="0">
              <a:srgbClr val="000000">
                <a:alpha val="0"/>
              </a:srgbClr>
            </a:outerShdw>
            <a:softEdge rad="825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BF2D9B-170F-544E-B238-93A97EAF9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538" y="2492420"/>
            <a:ext cx="7996240" cy="4569279"/>
          </a:xfrm>
          <a:prstGeom prst="rect">
            <a:avLst/>
          </a:prstGeom>
          <a:effectLst>
            <a:softEdge rad="558800"/>
          </a:effectLst>
        </p:spPr>
      </p:pic>
    </p:spTree>
    <p:extLst>
      <p:ext uri="{BB962C8B-B14F-4D97-AF65-F5344CB8AC3E}">
        <p14:creationId xmlns:p14="http://schemas.microsoft.com/office/powerpoint/2010/main" val="32061433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12437</TotalTime>
  <Words>3897</Words>
  <Application>Microsoft Macintosh PowerPoint</Application>
  <PresentationFormat>Widescreen</PresentationFormat>
  <Paragraphs>139</Paragraphs>
  <Slides>13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Celestial</vt:lpstr>
      <vt:lpstr>3 神的啟示</vt:lpstr>
      <vt:lpstr>   詩歌：何等 恩典 </vt:lpstr>
      <vt:lpstr>子非鱼，焉知鱼之乐？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神的啟示</dc:title>
  <dc:creator>Elan Chen</dc:creator>
  <cp:lastModifiedBy>Elan Chen</cp:lastModifiedBy>
  <cp:revision>24</cp:revision>
  <dcterms:created xsi:type="dcterms:W3CDTF">2020-11-19T00:30:18Z</dcterms:created>
  <dcterms:modified xsi:type="dcterms:W3CDTF">2020-12-22T19:42:14Z</dcterms:modified>
</cp:coreProperties>
</file>