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n Chen" initials="EC" lastIdx="3" clrIdx="0">
    <p:extLst>
      <p:ext uri="{19B8F6BF-5375-455C-9EA6-DF929625EA0E}">
        <p15:presenceInfo xmlns:p15="http://schemas.microsoft.com/office/powerpoint/2012/main" userId="S::elan.chen@workdayinternal.com::4e120849-20be-408a-8f1b-9acd358654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71660"/>
  </p:normalViewPr>
  <p:slideViewPr>
    <p:cSldViewPr snapToGrid="0" snapToObjects="1">
      <p:cViewPr varScale="1">
        <p:scale>
          <a:sx n="94" d="100"/>
          <a:sy n="94" d="100"/>
        </p:scale>
        <p:origin x="1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F49D1-6995-724E-9D48-5922AF424EA6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65B3B-A879-5C4C-978C-724DFD79A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5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ecthim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xpecthim.com/four-things-christians.html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祷告</a:t>
            </a:r>
            <a:r>
              <a:rPr lang="zh-CN" altLang="en-US" dirty="0"/>
              <a:t>：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主啊，我們知道</a:t>
            </a:r>
            <a:r>
              <a:rPr lang="zh-TW" altLang="en-US" dirty="0"/>
              <a:t>，若不是你</a:t>
            </a:r>
            <a:r>
              <a:rPr lang="en-US" altLang="zh-TW" dirty="0"/>
              <a:t>reveal</a:t>
            </a:r>
            <a:r>
              <a:rPr lang="zh-TW" altLang="en-US" dirty="0"/>
              <a:t>我們，以我們的有限，我們永遠無法了解神的道。</a:t>
            </a:r>
            <a:r>
              <a:rPr lang="zh-CN" altLang="en-US" dirty="0"/>
              <a:t>我们信你怎样对我们说，事情也要怎样成就。求主帮助我思想你威严的尊荣和奇妙的作为，因你的名欢呼喜乐。主你的话是真实的，永不改变，却改变我，安慰我，使我得着力量和盼望。願人高舉你的名</a:t>
            </a:r>
            <a:r>
              <a:rPr lang="zh-TW" altLang="en-US" dirty="0"/>
              <a:t>，</a:t>
            </a:r>
            <a:r>
              <a:rPr lang="zh-CN" altLang="en-US" dirty="0"/>
              <a:t>我们把一切颂赞荣耀归给你！求神坚固我们的信心，带领我们走在你的义路上</a:t>
            </a:r>
            <a:r>
              <a:rPr lang="zh-TW" altLang="en-US" dirty="0"/>
              <a:t>，到老都不偏離</a:t>
            </a:r>
            <a:r>
              <a:rPr lang="zh-CN" altLang="en-US" dirty="0"/>
              <a:t>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67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預言最多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</a:p>
          <a:p>
            <a:pPr marL="228600" indent="-228600">
              <a:buAutoNum type="arabicPeriod"/>
            </a:pP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全本聖經有三分之一以上的篇幅是預言。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經統計，舊約預言約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1239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個，新約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個，共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1817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個預言。涉及到預言的經文達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8352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句之多。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有預言有成就的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，讓基督教的信仰成為體驗式的信仰。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不是簡單的一本歷史智慧詩歌書。而是見證活著之神的真理之書。</a:t>
            </a:r>
          </a:p>
          <a:p>
            <a:br>
              <a:rPr lang="ja-JP" altLang="en-US"/>
            </a:b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銷量之最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據世界聯合聖經公會的統計，聖經從出版至今，累計發行量超過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億本，目前，全世界仍以年銷量約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萬左右的速度，呈上升趨勢發行！每三秒買一本聖經</a:t>
            </a:r>
            <a:br>
              <a:rPr lang="ja-JP" altLang="en-US"/>
            </a:br>
            <a:br>
              <a:rPr lang="ja-JP" altLang="en-US"/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翻譯最多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</a:p>
          <a:p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年底，整本圣经已被翻译成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种语言，部分被翻译的圣经则覆盖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多个语种。世界上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％的人可以找到一种他们流利掌握的语言所对应的圣经。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4.</a:t>
            </a:r>
            <a:r>
              <a:rPr lang="zh-TW" altLang="en-US" dirty="0"/>
              <a:t> 最感化人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endParaRPr lang="en-US" altLang="zh-TW" dirty="0"/>
          </a:p>
          <a:p>
            <a:endParaRPr lang="en-US" dirty="0"/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吃人族都變成有文化的人</a:t>
            </a:r>
            <a:r>
              <a:rPr lang="en-US" dirty="0">
                <a:effectLst/>
              </a:rPr>
              <a:t> </a:t>
            </a:r>
            <a:r>
              <a:rPr lang="zh-TW" altLang="en-US" dirty="0">
                <a:effectLst/>
              </a:rPr>
              <a:t> （笑話）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一名南太平洋島上的土人歸信基督，坐在大鍋子旁邊讀聖經。路經的探險家走過他身旁，好奇地問：「你在做甚麼？」 </a:t>
            </a:r>
            <a:br>
              <a:rPr lang="ja-JP" altLang="en-US"/>
            </a:b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那個土人回答：「我正在讀聖經。」 </a:t>
            </a:r>
            <a:br>
              <a:rPr lang="ja-JP" altLang="en-US"/>
            </a:b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探險家嘲笑他說：「你不知道現代文明人已經不再讀這本書了嗎？這本書內容不科學，除了謊言甚麼都沒有。你不應該浪費時間讀它。」 </a:t>
            </a:r>
            <a:br>
              <a:rPr lang="ja-JP" altLang="en-US"/>
            </a:b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土人把他從頭到腳打量了一下，慢條斯理回答說：「先生，如果不是這本書，現在在鍋裡的就是你了！」神的話改變了他的生命，也改變了他的口味。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最準確無誤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论到圣经预言的准确性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林斯达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Lindsted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贴切指出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预言是一项冒险的工作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因为它要对未来作出预测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读者试过预测政治前景吗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下届谁将当选美国总统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年后的美国总统是谁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我们可以作出许多的猜测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可是预测下届选举结果却是一项冒险的工作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今天是一个关注预言的世代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美国预言家珍妮迪逊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Jeanne Dixon)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的预言命中率只有百分之十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但只要报导的标题刊登“珍妮迪逊的年事预测”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读者就争相购买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人们只记得她测对的一两件事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却把她测错的百分之九十忘了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圣经和圣经预言却令人惊叹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其中没有任何猜测成份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其准确性是百分之百的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以刚才所举的预测总统为例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推测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年后谁会当选美国总统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我们可以列出几位可能当选的政客名字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可是要预测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年后谁能当选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你会说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别荒谬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那人还没有出生呢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可是圣经早在事发以先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说出某君王的名字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预言了战争的发生等等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无人能像圣经般预言未来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例如在但以理书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圣经预言了从古至今的世界大国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神不单说出各大国的名字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更把它们顺序排列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详尽地描述了它们的兴衰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圣经甚至早在事发以先的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道出某些君主的名字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例如波斯王古列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并预言他们如何在战事上得胜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参看 赛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44:28-45:4).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可见测错和圣经预言实有天渊之别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最有抵抗力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 們知道聖經一方面固然受到歷代以來廣大眾多的讀者的歡迎，而另一方面卻也常受到一些統治者的刻骨仇恨。例如古代羅馬帝國就曾逼迫基督教二、三百年之久，也 曾採取嚴厲的措施，想要消滅聖經。又如羅馬天主教皇在中古時期，也曾逼迫基督徒長達一千二百六十年之久，在此漫長黑暗時期中，也曾以死刑嚴厲禁止人翻譯、 閱讀、傳揚聖經。然而上帝卻以極奇妙的方法保存了聖經，使聖經能一直流傳到今天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我們知道在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 紀印刷術發明以前，古代聖經都是要手抄本保存、流傳下來的，那時要抄寫一本聖經實在是極不容易的。因古時沒有現在的紙張和筆墨，聖經都是用鵝毛管，沾著墨 水寫在羊皮卷上的。古人要將長達百萬字的聖經，一字字、一句句抄寫在羊皮卷，以及後來的紙草紙、犢皮紙上，確實是代價昂貴，工夫浩大，極其不易的。然而主 的靈卻感動了各時代、各國中無數虔誠愛主的基督徒和猶太人，以極其嚴肅、認真的態度，將聖經逐字、逐句、一本又一本地抄了下來。每當戰爭爆發，或逼迫來臨 時，他們便將這些經卷密封起來，隱藏在山洞、地穴，或其它的隱藏處，以致今天考古學家們不斷在東歐、亞洲、非洲各地區，從古代廢墟、或山洞、地穴中發現了 成千上萬的大量古代聖經手抄本。這許許多多古代聖經手抄本的發現，不但使聖經得以保存下來，並證明聖經在流傳過程中並沒有被人竄改，而且 經過對比、研究之後，還改正了各手抄本中可能出現的抄寫上的差錯，於是印成了今日的聖經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正實現了主親口的應許：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天地 要廢去，我的話卻不能廢去。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』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（太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24:35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/>
            </a:b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3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Great Thou Art/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你真伟大</a:t>
            </a:r>
            <a:r>
              <a:rPr lang="zh-TW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最喜歡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</a:t>
            </a:r>
            <a:r>
              <a:rPr lang="zh-TW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</a:t>
            </a:r>
            <a:r>
              <a:rPr lang="zh-TW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的歌唱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(click)</a:t>
            </a: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这首诗歌原作者是瑞典牧师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Boberg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早年他在家乡牧会，后来在瑞典国会任上议员十二年。后来一英国宣教士加写了一段，以颂赞主再来时的喜乐。从此这首诗歌传遍全球，成为当今教会热门圣诗。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歌曲灵感源于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1880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年盛夏的一天，牧师郊游时突遇雷雨，一时雷声隆隆，暴雨倾盆。然而，瞬间雨过天晴，阳光普照，枝头小鸟飞回清唱。此刻，他震惊于宇宙主宰创造的伟大和奇妙，创作了这首赞美诗。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现在我们一起来听这首诗歌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and 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赞美神的伟大。</a:t>
            </a:r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6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恩友歌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这首家喻户晓的圣诗，不知安慰了多少人！你可知道作者在什么情况下写下了这首感人肺腑的诗？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作者史克文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 Scriven1819-1886)，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生于爱尔兰，父亲是皇家海军上校。早年他一心想当军人，曾进军官学校，但因健康欠佳而辍。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1842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他毕业于都柏林大学。在他结婚前夕，他的未婚妻意外堕水溺毙，当时他痛不欲生，但恩友耶稣安慰了他。他在廿五岁时，伤心地离开了这翠绿的故乡，前往加拿大执教。数年后，他再次恋爱，可是就在筹备婚礼时，未婚妻突然病故。自此他孤独一生，将自己的生命、财产，光阴完全奉献给主，让主引导前程，惟有主才是他最亲密的良友。他生性豪爽，乐于助人，经常帮助贫病和孤寡，时常带了一把锯子，在街头为贫民，残障者或寡妇义务作工。在严冬时，他将衣服和食物与穷苦的人分享，自己过着简朴的生活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1855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年，他从最痛苦忧伤的经验中，写下了这首诗。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1857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年他母亲在英国病重，他不克前往探望，就把这首诗寄去安慰她。后来有一次他自己病了，友人来探望他，从他床旁看到这首诗的草稿，阅后好奇地问他可是作者？他说：「这首诗是主与我共同写的」。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1886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年，他不慎灭顶于安大略湖，真是不幸的巧合。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这首诗在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1865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年被编入英国的圣诗集中。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1875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年，孙基（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Ira D. Sankey,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见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p.13）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将它编入美国的「福音圣诗集」中。虽然史克文祇写了一首圣诗，但百余年来一直是基督徒的至爱。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世间友情虽可贵，但经不起时间与空间的考验。人的志趣与观念时常随境遇而变迁，惟独主是我们永恒不变的良友，我们可以随时随地向祂倾吐心声而蒙垂听。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聖經的由來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宇宙中的一切景象，只能显示宇宙中有一位全能的创造者─神；但宇宙景象并不能告诉我们说：“神爱世人”，所以神就需要用文字来向世人说明他的心意，这就是圣经。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說到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中文聖經網"/>
              </a:rPr>
              <a:t>聖經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，我們每個人都會肅然起敬，幾千年來，任何書籍都取代不了它在我們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基督徒必須做到的四件事"/>
              </a:rPr>
              <a:t>基督徒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心中神聖的地位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ja-JP" dirty="0"/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or "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Βίβλος"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Greek is the Bible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（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click)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Scripture: the sacred writings of Christianity contained in the Bible.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因为我们相信圣经是永生神的话，神用这本书来展示自己。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clcik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你在阅读圣经的时候，你就是在聆听神亲自对你说话。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为什么说圣经是神的话呢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？这个非常重要，不然我们基督徒新的是什么呢？下面我们讨论为什么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8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聖經的權威</a:t>
            </a:r>
            <a:endParaRPr lang="en-US" altLang="ja-JP" dirty="0"/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拿撒勒人耶穌真的是上帝的兒子嗎？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哪些可靠的證據可以證明呢？聖經中關於耶穌的傳記靠得住嗎？除了聖經，有沒有其他的歷史旁證？考古學確認了還是否定了耶穌的傳記？耶穌真的能符合作神的條件嗎？耶穌的死是個假象，祂的復活是一個騙局嗎？</a:t>
            </a: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重審耶穌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這本書記錄了一位觀察敏銳的資深記者，鍥而不捨地調查歷史上最大的新聞的過程。李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‧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史特博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strobel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半生都是個不信神的懷疑派。在他看來，上帝只是人類異想天開的產物，至於耶穌，他不過是和你我一樣的人，只是他具有不同凡響的仁慈和天賦的智慧而已。然而，當他的妻子宣布做了基督徒後，他反而對妻子在性格、人品和自信上的大改變感到一種愉快的驚訝，甚至著迷。他開始對妻子所相信的這位耶穌感到好奇。到底他是誰呢？他自稱是什麼人？有沒有什麼可信的證據證明他所言非虛呢？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於是，史特博拿出他在耶魯大學法學院受到的訓練，以及在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芝加哥論壇報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法律版編輯任內累積的經驗，盡可能拋開自身利益和偏見，開始讀書，訪問專家學者，提出問題，分析歷史，鑽研考古學，研究古代文學，甚至一字一句地精讀聖經。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史特博花費二年時間，遍訪劍橋、普林斯頓等著名學府十三位聲名卓著的學者與思想權威，每一位都是眾所公認研究耶穌的權威。史特博所提出的問題都極其尖銳，是懷疑派或無神論者一定會問的題目。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這趟追查耶穌身世之謎的旅程，高潮迭起，精彩的程度絕不亞於推理小說。但這不是小說，而是一個真實的案件。當所有的證據──歷史、科學、哲學、心理學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都逐漸指向一個不可思議的事實時，作者信奉已久的無神論，開始在歷史事實的重壓下塌陷。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重審耶穌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替當代護教學建立了一個新的里程碑。凡是關心基督教歷史根源，或是對基督教有疑問的人都應讀此書，也必能從這本寫作明快的書中獲益良多。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考古學家證明聖經的真實性</a:t>
            </a: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你是否曾经质疑，或者身边的人向你询问：“为何圣经是真实无误的？”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“旧约的预言，有没有可能是耶稣后来的人加添上去的？”（只是为了宣传“基督教”的手段）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我们凭着信心和所学的知识知道，圣经当然是完全无误的，旧约必然写在在新约之前。但，如何实际证明？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感谢神，赐给我们一个惊人的考古发现：</a:t>
            </a: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。死海古卷，二十世纪最伟大的考古发现</a:t>
            </a: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发现死海古卷的洞窟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被称为“死海” 库姆兰（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Qumran）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地带的沙漠中、草木不长的山坡上，有不少”毫无生气”的洞穴。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年，有个貝都因少年牧羊人的一头羊进入了死海附近的洞穴裡。（貝都因，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Bedouin，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阿拉伯語指 “居住在沙漠的人”） 為了叫那头羊出来，牧童对洞裡投掷石头，响声传出，才知道他打破了洞穴裡的瓦罐。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他随声而去，掉进山洞里，才发现了瓦罐里藏的古经卷。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这就是被称为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世纪最重要圣经考古发现的“死海古卷”的起点。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古卷的内容主要分三大类：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首先，古卷中近一百卷的书卷，是旧约圣经经卷。除了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以斯帖记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外，旧约圣经的每一卷书都出现了，而且许多卷多次出现，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其中保存最完整的是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以赛亚书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其次，古卷包括了许多圣经注释，圣经评论，解经书，次经和伪经。最后，还包括了非圣经文献。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等等，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保存最完整的是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以赛亚书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，让我们想到了什么？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没错儿，关于弥赛亚的预言！ “主自己要给你们一个兆头，必有童女怀孕生子，给他起名叫以马内利”（赛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7:14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想想看，死海古卷文献大约是公元前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世纪期间抄写而成，也就是耶稣基督之前一百七十年到前五十八年！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你还怀疑预言是后加上的吗？</a:t>
            </a: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死海古卷发现了旧约圣经除了以斯帖记之外的每一卷，没有一卷写在耶稣之后。更令基督徒高兴的，是死海卷里包含了争议最多的但以理书。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（注：但以理书曾有“七十个七”的预言，许多解经家都认同这是指到耶稣那个时代。）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再也没有人可以争论但以理书是写在历史之后了。近两百年的争议，因死海古卷的发现，最终证明圣经旧约记载都是真实的。也证明圣经旧约里的“预言”确实合乎历史。</a:t>
            </a: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魯大學的考古學家鮑羅斯說，「全面來說，考古學的發現無疑地印證了聖經的可靠性，許多考古學家因為在巴勒斯坦的挖掘工作，而使自己對聖經的敬畏之心大增」。猶太考古學家魯克說，「我可以肯定地說，至今所有考古學上的發現，沒有一項是與聖經文獻相抵觸的，聖經中有關歷史記載的正確性是無可比擬的，尤其當考古學的證據能印證它時更是如此」。世界著名考古學權威亞布萊特的話，可以作為對聖經的歷史性總結之言：「十八、十九世紀期間，許多重要的歷史學派都懷疑聖經的可靠性，雖然今天仍有一部分當時的學派又重複地出現於學術界，但早期懷疑學派之說均已逐漸被否定了，考古學上的新發現一再印證聖經中許許多多細枝末節的部分，使人們重新認識聖經乃是查考人類歷史的一部最好資料」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81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人认为，圣经是一部优秀的文学作品，是一部伟大的伦理著作，而非真实的历史事实。十九世纪中叶，达尔文提出进化论学说后，圣经的权威受到严重的挑战，被不少人认为是虚构的、不科学的。为了回答这种挑战，圣经考古学应运而生。此门学科的研究范围包括出土文物鉴定、圣经所记录的古代城镇的发掘、与圣经有关的古文字的译解等等。十九世纪以前，有关圣经的时代背景的知识相当贫乏，一般只有参考圣经的记载和古希腊史学家的著作，而这些著作主要是关于新约的，有关旧约的却极为稀少。圣经考古学虽只有一百多年历史，但已硕果累累，尤其二十世纪以来的许多重大发现，帮助人们建造起圣经的历史架构，并验证了一些过去被怀疑和被嘲笑的圣经故事，充分肯定了圣经的历史性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一、考古证明以色列人的祖先亚伯拉罕的家谱具有绝对的历史性</a:t>
            </a:r>
          </a:p>
          <a:p>
            <a:pPr latinLnBrk="0"/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考古学的发现证明，以色列人的祖先亚伯拉罕的家谱具有绝对的历史性，是可以证实的历史人物。不仅考古的发现可以证实圣经的记载，圣经的记载也可以帮助考古发掘。翁格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Merrill Unger)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：“根据旧约圣经的资料，考古学家们挖掘出好几座古代的城市，发现了过去被人视为根本不存在的民族，考古学以惊人的手法增添我们圣经知识的背景，也填补了历史上的空隙部分”。旧约列王纪上九章十五节记载的米吉多、夏琐和基色三个城市都是由以色列王所罗门建造的。一九六零年，当著名以色列学者也丁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Yigael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Yadin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继发掘米吉多城后发掘夏琐城时突然有了灵感。他想米吉多城门每边都有三间房子，夏琐城门是不是也这样呢？于是，他将米吉多城门的图形在发掘工地上画上临时记号，然后通知工人挪开瓦砾碎片，按记号挖掘。完工时，工人们都用奇异的眼光看着他，好象他是魔术师或占卜师似的，因为发掘的结果与他按米吉多城复制的草图完全一样！圣经考古学的资料不断充实圣经的背景知识，有助于人们对圣经经文的理解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巴别塔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创世记十一章记载，在主前四千二百年左右，人类合力建造一座巴别塔，想要传扬自己的名。历年来人们都以为此事是捏造的，但近年这巴别塔的遗址已被考古家发现了。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巴别通天塔遗址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在伊拉克首都巴格达的所在地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899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批德国考古学家，在今天巴格达南面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多公里的幼发拉底河畔，进行了持续十多 年的大规模考古发掘工作，终于找到了已经失踪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多年，由尼布甲尼撒二世在公元前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年改建的巴比伦古城遗址。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考古学家在古巴比伦遗址上发现了一个由石块、泥砖砌成的拱形建筑废墟，中间有口正方形的大井。开始，考古学家以为这是空中花园的遗址。直到后来在 附近出土了一块记载了通天塔的方位和式样的石碑，才知道这就是通天塔的塔基。</a:t>
            </a:r>
          </a:p>
          <a:p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原来的塔是四边正方形，是用红、黄、蓝、绿四种颜色砖瓦建造而成。这种伟大的建筑，可以显示古人的文化，也可以证明创世记的可靠。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0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公元前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年，通天塔被攻占巴比伦的亚述人摧毁。后来，新巴比伦的尼布甲尼撒二世 曾重建该塔。但他去世后，巴比伦又渐渐衰落。公元前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年，通天塔再次毁于战火。虽然人们如今已基本知道了它的外观，但整体的设计和结构仍是一个谜。</a:t>
            </a:r>
            <a:br>
              <a:rPr lang="ja-JP" altLang="en-US"/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舊約聖經的內容可信嗎？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Sean McDowell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訪談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2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新約聖經的內容可信嗎？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Sean McDowell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訪談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4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圣经的独特性</a:t>
            </a: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前后写作的时间共计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总共花费六十年代的光阴才写成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由四十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多位不同职业的人所写成，作者包括：君王、农夫、哲学家、渔夫、诗人、政论家及学者等等：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．很多不同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分别在不同的地点写成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摩西在旷野中写；耶利米在地窖中写；但以理在山脚下及皇宫中写；保罗在牢狱中写；路加在旅途中写；约翰在拔摩海岛上写；其他也有人是在军旅征途中写的。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．在不同的时候写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大卫在战时写；所罗门王在泰平盛世时写。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．在不同的心情下写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有的写在喜乐的高潮，有的则在悲伤、失望的低谷中写的。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．在三个不同的洲写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亚洲、非洲及欧洲。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．以三种不同的文字写成的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旧约是用希伯来文写的：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列王纪下十八章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节中称之为“犹太的语文”；以赛亚书十九章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节中称之为“迦南的语文”。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新约圣经则是用希腊文所写成的，也是耶稣在世时所通行的国际语文。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．圣经中的主题包括许多意见分歧的问题，一旦提出讨论时，势必引起许多争论与反对的意见。圣经的背景确实相当复杂，但圣经绝不只是一本文集，其中有贯彻全书的统一性。文集须由一编者编集，但圣经却没有编者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65B3B-A879-5C4C-978C-724DFD79A5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8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1365-5F5A-8E4C-8834-D751D5953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9CB93-9110-E448-958A-DE50C43FE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EA8A7-79F3-3946-A3D3-DDC8D01B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55C7D-1D2B-FA4A-812C-7FFAD4F9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0BD7-3C7F-4541-A383-2B250F82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6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0185B-90CC-FE4F-BDA2-67F9AF11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3E0CE-CEF2-7742-93B5-3D782BEF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14207-A1E8-E94A-AFBC-625F93FB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5FF2D-BF53-3849-B7AE-FAA5738D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71237-3350-674B-8DEF-50766773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5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0DF3F-37F3-F143-A5D0-E18044442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AD6A0-525D-7945-9D58-9C80251BB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83438-ECCB-A140-81C0-B1938FC0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7B16D-FA35-D643-B4F1-657D6F8A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3981A-DF79-7C42-BD7B-717FCED29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8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CE5A-1393-DB49-9D87-182080F3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B2649-69A2-DF4B-ADDF-A4BFB962A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8CFAA-ADF6-3E4F-8C43-A54D9D0E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BA1DE-2597-954B-B859-003E1098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924B9-2022-E54F-ADBE-F6C92202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8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0691-9129-8144-8B99-3B798F9F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4C5BE-ABC6-2A45-BCD2-10E1FBE1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53610-E2DC-C446-BFDA-09EA3FF5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ECEFC-34AF-C840-8A44-525E8020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F5E77-8FB9-5F41-85DA-0945ED8B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1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5C3A-7BEA-2A42-ACF5-8D27652B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8F2D-6DC8-CB4A-9E94-DB7D8D4AE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BB25C-BC7F-BF4A-9051-DCCE3370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EA387-DC8F-1D4F-9E4F-D26D3FCA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31C77-052D-DE46-AE4A-3D344BB99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02FF1-6BE0-7244-A189-A760E5D4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001A-2C9E-C64E-A083-FBC2062D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35F82-986B-214C-993F-0211C683A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56E5D-6604-9848-9182-A6B6C17D0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FBB59-3AE9-964C-9EDD-D5829F6A3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E4326-DBB1-4B44-AFB3-58CAF92DD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2B3910-D568-2B49-A42D-3FCF3A82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78A850-E0F8-0B40-A8E8-0F1C29F5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1EC70-4BDD-A348-94D1-C360B7E16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FACC7-D878-5F45-93F3-212A1C4F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7F431-7FC9-4B41-B9BB-B0376BA81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575B8-DA16-9B4B-BC7F-DD6250F8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B660C-3024-3B46-91C3-E1D23DFB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4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0A538-30AB-AB49-829A-CF88AE41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32AF3-9A0D-6C42-9EB0-2C6F64F2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3FCCA-677D-5C48-823C-3CC13381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3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FB3B-3F9F-8942-ABD1-AF1F717B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01BAA-4416-A445-A231-4C927FC0B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160A6-7284-104E-ABFA-734CADA4A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932CF-6484-A742-A979-81A57BE8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A8985-3D09-914E-9FF9-5B21F529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1184E-FF81-C04C-9AA3-4BBDFFA7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8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4069-4C2B-134E-9D88-79597410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486C1D-15DC-CC4F-9C83-4301DADB5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62F4E-48CF-7B41-A5EF-2067075A3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FF403-01A5-C546-B996-895D9E31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6E221-21C9-B94A-A534-930AF62E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7264-1315-564C-8D00-62BF5C4F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3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AC1A7-A87C-A94B-BD81-3F40079D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996C5-3602-DF41-9997-221775B99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B1A5A-107F-3D49-9D8F-68807D667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1470F-D7F4-4140-8CF8-8C2A20413C9B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F0ABA-35E6-7944-A821-91B66206B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53E6-6EDB-C544-9CA9-850CE7E5D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AB998-19D4-E942-A5AF-0BC7C18E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6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0D01-D1B4-CA45-89EA-C143B32E79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>
                <a:solidFill>
                  <a:schemeClr val="accent4">
                    <a:lumMod val="50000"/>
                  </a:schemeClr>
                </a:solidFill>
              </a:rPr>
              <a:t>4 </a:t>
            </a:r>
            <a:r>
              <a:rPr lang="ja-JP" altLang="en-US" sz="8000" b="1">
                <a:solidFill>
                  <a:schemeClr val="accent4">
                    <a:lumMod val="50000"/>
                  </a:schemeClr>
                </a:solidFill>
              </a:rPr>
              <a:t>認識聖經</a:t>
            </a:r>
            <a:endParaRPr lang="en-US" sz="8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F85D1-7998-A147-8F99-3FE9DC94E7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r>
              <a:rPr lang="en-US" altLang="zh-TW"/>
              <a:t>2020/12</a:t>
            </a:r>
            <a:r>
              <a:rPr lang="zh-TW" altLang="en-US"/>
              <a:t> </a:t>
            </a:r>
            <a:r>
              <a:rPr lang="ja-JP" altLang="en-US"/>
              <a:t>福音慕道班</a:t>
            </a:r>
            <a:endParaRPr lang="en-US" dirty="0"/>
          </a:p>
        </p:txBody>
      </p:sp>
      <p:pic>
        <p:nvPicPr>
          <p:cNvPr id="4" name="SchoolStart.mp3" descr="SchoolStart.mp3">
            <a:hlinkClick r:id="" action="ppaction://media"/>
            <a:extLst>
              <a:ext uri="{FF2B5EF4-FFF2-40B4-BE49-F238E27FC236}">
                <a16:creationId xmlns:a16="http://schemas.microsoft.com/office/drawing/2014/main" id="{03FC5C8C-4735-2C43-9B39-6638E2AC9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1600" y="623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4624-0B42-DF49-A5D0-6241431F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                           </a:t>
            </a:r>
            <a:r>
              <a:rPr lang="ja-JP" altLang="en-US" sz="6000" b="1"/>
              <a:t>之最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A6A00-C785-064B-BD1C-1D9A57BA0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/>
              <a:t>  </a:t>
            </a:r>
            <a:r>
              <a:rPr lang="ja-JP" altLang="en-US"/>
              <a:t>預言最多</a:t>
            </a:r>
            <a:endParaRPr lang="en-US" altLang="ja-JP" dirty="0"/>
          </a:p>
          <a:p>
            <a:pPr marL="457200"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/>
              <a:t>  </a:t>
            </a:r>
            <a:r>
              <a:rPr lang="ja-JP" altLang="en-US"/>
              <a:t>銷路最廣</a:t>
            </a:r>
            <a:endParaRPr lang="en-US" altLang="ja-JP" dirty="0"/>
          </a:p>
          <a:p>
            <a:pPr marL="457200"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/>
              <a:t>  </a:t>
            </a:r>
            <a:r>
              <a:rPr lang="ja-JP" altLang="en-US"/>
              <a:t>翻譯最多</a:t>
            </a:r>
            <a:endParaRPr lang="en-US" altLang="ja-JP" dirty="0"/>
          </a:p>
          <a:p>
            <a:pPr marL="457200"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/>
              <a:t>  </a:t>
            </a:r>
            <a:r>
              <a:rPr lang="ja-JP" altLang="en-US"/>
              <a:t>最感化人</a:t>
            </a:r>
            <a:endParaRPr lang="en-US" altLang="ja-JP" dirty="0"/>
          </a:p>
          <a:p>
            <a:pPr marL="457200"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/>
              <a:t>  </a:t>
            </a:r>
            <a:r>
              <a:rPr lang="ja-JP" altLang="en-US"/>
              <a:t>最準確無誤</a:t>
            </a:r>
            <a:endParaRPr lang="en-US" altLang="ja-JP" dirty="0"/>
          </a:p>
          <a:p>
            <a:pPr marL="457200">
              <a:spcAft>
                <a:spcPts val="600"/>
              </a:spcAft>
              <a:buBlip>
                <a:blip r:embed="rId3"/>
              </a:buBlip>
            </a:pPr>
            <a:r>
              <a:rPr lang="zh-TW" altLang="en-US" dirty="0"/>
              <a:t>  </a:t>
            </a:r>
            <a:r>
              <a:rPr lang="ja-JP" altLang="en-US"/>
              <a:t>最有抵抗力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77485-2327-0D41-9015-45D14316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79587"/>
            <a:ext cx="5257800" cy="35052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F864CEB-74D6-784D-BC4A-521D6EB74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137" y="479424"/>
            <a:ext cx="1096963" cy="10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Great Thou Art - Chris Rice.mp4" descr="How Great Thou Art - Chris Rice.mp4">
            <a:hlinkClick r:id="" action="ppaction://media"/>
            <a:extLst>
              <a:ext uri="{FF2B5EF4-FFF2-40B4-BE49-F238E27FC236}">
                <a16:creationId xmlns:a16="http://schemas.microsoft.com/office/drawing/2014/main" id="{359B7091-DD75-2B4B-819C-C11AB0A28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esusFriend.mp4" descr="JesusFriend.mp4">
            <a:hlinkClick r:id="" action="ppaction://media"/>
            <a:extLst>
              <a:ext uri="{FF2B5EF4-FFF2-40B4-BE49-F238E27FC236}">
                <a16:creationId xmlns:a16="http://schemas.microsoft.com/office/drawing/2014/main" id="{B2F28004-1AFB-0341-A072-7BE82154B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0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60A5E-90CB-0943-BE1C-FAF7987BF460}"/>
              </a:ext>
            </a:extLst>
          </p:cNvPr>
          <p:cNvSpPr txBox="1"/>
          <p:nvPr/>
        </p:nvSpPr>
        <p:spPr>
          <a:xfrm>
            <a:off x="1319135" y="569626"/>
            <a:ext cx="1783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BIBLOS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92EA4-CDC6-7F46-9AB6-9AF1021A7AC2}"/>
              </a:ext>
            </a:extLst>
          </p:cNvPr>
          <p:cNvSpPr txBox="1"/>
          <p:nvPr/>
        </p:nvSpPr>
        <p:spPr>
          <a:xfrm>
            <a:off x="4851816" y="569626"/>
            <a:ext cx="228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Scripture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108E-9C44-104D-9840-EFECB4987893}"/>
              </a:ext>
            </a:extLst>
          </p:cNvPr>
          <p:cNvSpPr txBox="1"/>
          <p:nvPr/>
        </p:nvSpPr>
        <p:spPr>
          <a:xfrm>
            <a:off x="8449454" y="569626"/>
            <a:ext cx="2733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 Writing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F2E49-24D3-B342-8BBF-C50C17EF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62" y="1926236"/>
            <a:ext cx="5607876" cy="3005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925865-C0DC-0F4B-84E6-51C17E69A538}"/>
              </a:ext>
            </a:extLst>
          </p:cNvPr>
          <p:cNvSpPr txBox="1"/>
          <p:nvPr/>
        </p:nvSpPr>
        <p:spPr>
          <a:xfrm>
            <a:off x="1029324" y="4931764"/>
            <a:ext cx="10133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/>
              <a:t>提摩太後書 </a:t>
            </a:r>
            <a:r>
              <a:rPr lang="en-US" altLang="ja-JP" sz="3600" b="1" dirty="0"/>
              <a:t>3:16</a:t>
            </a:r>
          </a:p>
          <a:p>
            <a:r>
              <a:rPr lang="ja-JP" altLang="en-US" sz="3600"/>
              <a:t>聖經都是神所默示的，對於教導、責備、規正、在義中的訓練都是有益處的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9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2E4055-B44A-E34A-9491-A9C63AA78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846" y="1456701"/>
            <a:ext cx="4598307" cy="3054350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B9A3B7-7D0D-5F4C-A58C-8D7DE37DA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952500"/>
            <a:ext cx="119761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48538-2806-714E-9DF3-0D8AAE0C3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026" y="2300002"/>
            <a:ext cx="4422098" cy="44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AF794-8FE4-8645-9030-FE12C4554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33" r="-2" b="7854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Picture 4" descr="A close up of a rock wall&#10;&#10;Description automatically generated">
            <a:extLst>
              <a:ext uri="{FF2B5EF4-FFF2-40B4-BE49-F238E27FC236}">
                <a16:creationId xmlns:a16="http://schemas.microsoft.com/office/drawing/2014/main" id="{D790E5E8-C993-EE4F-91C9-C44FC338E6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5" r="15554" b="-5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2" name="Picture 1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id="{BE7BEF13-25A7-A24E-A673-458DF6332B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47" r="16270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1CB4B-DA14-E84E-99A2-92A3FF7E15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47" b="2754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sert field&#10;&#10;Description automatically generated">
            <a:extLst>
              <a:ext uri="{FF2B5EF4-FFF2-40B4-BE49-F238E27FC236}">
                <a16:creationId xmlns:a16="http://schemas.microsoft.com/office/drawing/2014/main" id="{98AD4455-3E98-B344-96DA-58E9D9296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770" y="1358395"/>
            <a:ext cx="5134156" cy="3427050"/>
          </a:xfrm>
          <a:prstGeom prst="rect">
            <a:avLst/>
          </a:prstGeom>
        </p:spPr>
      </p:pic>
      <p:pic>
        <p:nvPicPr>
          <p:cNvPr id="2" name="Picture 1" descr="A rocky area&#10;&#10;Description automatically generated">
            <a:extLst>
              <a:ext uri="{FF2B5EF4-FFF2-40B4-BE49-F238E27FC236}">
                <a16:creationId xmlns:a16="http://schemas.microsoft.com/office/drawing/2014/main" id="{DCD262E0-D2D6-7740-8736-160850633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50" y="311360"/>
            <a:ext cx="4768240" cy="2760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large, old, water&#10;&#10;Description automatically generated">
            <a:extLst>
              <a:ext uri="{FF2B5EF4-FFF2-40B4-BE49-F238E27FC236}">
                <a16:creationId xmlns:a16="http://schemas.microsoft.com/office/drawing/2014/main" id="{B92C5D1D-B63E-AC4F-9DAB-E4BC073DD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08" y="3569341"/>
            <a:ext cx="4099863" cy="32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1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舊約聖經的內容可信嗎(Sean McDowell訪談).mp4" descr="舊約聖經的內容可信嗎(Sean McDowell訪談).mp4">
            <a:hlinkClick r:id="" action="ppaction://media"/>
            <a:extLst>
              <a:ext uri="{FF2B5EF4-FFF2-40B4-BE49-F238E27FC236}">
                <a16:creationId xmlns:a16="http://schemas.microsoft.com/office/drawing/2014/main" id="{3236A601-896E-1644-B83E-67BD2A3D03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新約聖經的內容可信嗎(Sean McDowell訪談).mp4" descr="新約聖經的內容可信嗎(Sean McDowell訪談).mp4">
            <a:hlinkClick r:id="" action="ppaction://media"/>
            <a:extLst>
              <a:ext uri="{FF2B5EF4-FFF2-40B4-BE49-F238E27FC236}">
                <a16:creationId xmlns:a16="http://schemas.microsoft.com/office/drawing/2014/main" id="{C8C1A8FC-4257-F745-AA77-61F9F445E5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E252F7-F977-154E-A281-79629FDECA82}"/>
              </a:ext>
            </a:extLst>
          </p:cNvPr>
          <p:cNvSpPr/>
          <p:nvPr/>
        </p:nvSpPr>
        <p:spPr>
          <a:xfrm>
            <a:off x="0" y="974050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1600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99ABF-7316-CE41-A1D3-CAA610549B6E}"/>
              </a:ext>
            </a:extLst>
          </p:cNvPr>
          <p:cNvSpPr/>
          <p:nvPr/>
        </p:nvSpPr>
        <p:spPr>
          <a:xfrm>
            <a:off x="351057" y="250567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60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36104-FE7A-3B45-AA6B-8106CA507C93}"/>
              </a:ext>
            </a:extLst>
          </p:cNvPr>
          <p:cNvSpPr/>
          <p:nvPr/>
        </p:nvSpPr>
        <p:spPr>
          <a:xfrm>
            <a:off x="387789" y="3910310"/>
            <a:ext cx="695325" cy="8229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0" dirty="0">
                <a:ln/>
                <a:solidFill>
                  <a:schemeClr val="accent3"/>
                </a:solidFill>
                <a:effectLst/>
              </a:rPr>
              <a:t>40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7474852-92B8-7441-BA51-8DB367657201}"/>
              </a:ext>
            </a:extLst>
          </p:cNvPr>
          <p:cNvSpPr/>
          <p:nvPr/>
        </p:nvSpPr>
        <p:spPr>
          <a:xfrm>
            <a:off x="4537604" y="2064221"/>
            <a:ext cx="3116791" cy="3116791"/>
          </a:xfrm>
          <a:custGeom>
            <a:avLst/>
            <a:gdLst>
              <a:gd name="connsiteX0" fmla="*/ 0 w 3116791"/>
              <a:gd name="connsiteY0" fmla="*/ 1558396 h 3116791"/>
              <a:gd name="connsiteX1" fmla="*/ 1558396 w 3116791"/>
              <a:gd name="connsiteY1" fmla="*/ 0 h 3116791"/>
              <a:gd name="connsiteX2" fmla="*/ 3116792 w 3116791"/>
              <a:gd name="connsiteY2" fmla="*/ 1558396 h 3116791"/>
              <a:gd name="connsiteX3" fmla="*/ 1558396 w 3116791"/>
              <a:gd name="connsiteY3" fmla="*/ 3116792 h 3116791"/>
              <a:gd name="connsiteX4" fmla="*/ 0 w 3116791"/>
              <a:gd name="connsiteY4" fmla="*/ 1558396 h 311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791" h="3116791">
                <a:moveTo>
                  <a:pt x="0" y="1558396"/>
                </a:moveTo>
                <a:cubicBezTo>
                  <a:pt x="0" y="697718"/>
                  <a:pt x="697718" y="0"/>
                  <a:pt x="1558396" y="0"/>
                </a:cubicBezTo>
                <a:cubicBezTo>
                  <a:pt x="2419074" y="0"/>
                  <a:pt x="3116792" y="697718"/>
                  <a:pt x="3116792" y="1558396"/>
                </a:cubicBezTo>
                <a:cubicBezTo>
                  <a:pt x="3116792" y="2419074"/>
                  <a:pt x="2419074" y="3116792"/>
                  <a:pt x="1558396" y="3116792"/>
                </a:cubicBezTo>
                <a:cubicBezTo>
                  <a:pt x="697718" y="3116792"/>
                  <a:pt x="0" y="2419074"/>
                  <a:pt x="0" y="155839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38993" tIns="538993" rIns="538993" bIns="538993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不同</a:t>
            </a:r>
            <a:endParaRPr lang="en-US" sz="6500" kern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C5D9D8B-ADF6-C240-82A2-26157AC5D7F8}"/>
              </a:ext>
            </a:extLst>
          </p:cNvPr>
          <p:cNvSpPr/>
          <p:nvPr/>
        </p:nvSpPr>
        <p:spPr>
          <a:xfrm>
            <a:off x="5316802" y="815826"/>
            <a:ext cx="1558395" cy="1558395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7752" tIns="277752" rIns="277752" bIns="277752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 err="1"/>
              <a:t>地點</a:t>
            </a:r>
            <a:endParaRPr lang="en-US" sz="3900" kern="120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7ABA70B-3472-D945-B788-669A870BB3A2}"/>
              </a:ext>
            </a:extLst>
          </p:cNvPr>
          <p:cNvSpPr/>
          <p:nvPr/>
        </p:nvSpPr>
        <p:spPr>
          <a:xfrm>
            <a:off x="7245157" y="2216858"/>
            <a:ext cx="1558395" cy="1558395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7752" tIns="277752" rIns="277752" bIns="277752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 err="1"/>
              <a:t>時候</a:t>
            </a:r>
            <a:endParaRPr lang="en-US" sz="3900" kern="1200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A47A845-9729-B945-A702-BE4F2E080182}"/>
              </a:ext>
            </a:extLst>
          </p:cNvPr>
          <p:cNvSpPr/>
          <p:nvPr/>
        </p:nvSpPr>
        <p:spPr>
          <a:xfrm>
            <a:off x="6508591" y="4483776"/>
            <a:ext cx="1558395" cy="1558395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7752" tIns="277752" rIns="277752" bIns="277752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 err="1"/>
              <a:t>心情</a:t>
            </a:r>
            <a:endParaRPr lang="en-US" sz="3900" kern="1200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7EEECDE-F8DC-7D44-A711-2B60F8312DA6}"/>
              </a:ext>
            </a:extLst>
          </p:cNvPr>
          <p:cNvSpPr/>
          <p:nvPr/>
        </p:nvSpPr>
        <p:spPr>
          <a:xfrm>
            <a:off x="4125012" y="4483776"/>
            <a:ext cx="1558395" cy="1558395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7752" tIns="277752" rIns="277752" bIns="277752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 err="1"/>
              <a:t>洲</a:t>
            </a:r>
            <a:endParaRPr lang="en-US" sz="3900" kern="1200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8879F50-A964-C54A-B9DF-E2B63DA2EB6A}"/>
              </a:ext>
            </a:extLst>
          </p:cNvPr>
          <p:cNvSpPr/>
          <p:nvPr/>
        </p:nvSpPr>
        <p:spPr>
          <a:xfrm>
            <a:off x="3388446" y="2216858"/>
            <a:ext cx="1558395" cy="1558395"/>
          </a:xfrm>
          <a:custGeom>
            <a:avLst/>
            <a:gdLst>
              <a:gd name="connsiteX0" fmla="*/ 0 w 1558395"/>
              <a:gd name="connsiteY0" fmla="*/ 779198 h 1558395"/>
              <a:gd name="connsiteX1" fmla="*/ 779198 w 1558395"/>
              <a:gd name="connsiteY1" fmla="*/ 0 h 1558395"/>
              <a:gd name="connsiteX2" fmla="*/ 1558396 w 1558395"/>
              <a:gd name="connsiteY2" fmla="*/ 779198 h 1558395"/>
              <a:gd name="connsiteX3" fmla="*/ 779198 w 1558395"/>
              <a:gd name="connsiteY3" fmla="*/ 1558396 h 1558395"/>
              <a:gd name="connsiteX4" fmla="*/ 0 w 1558395"/>
              <a:gd name="connsiteY4" fmla="*/ 779198 h 155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395" h="1558395">
                <a:moveTo>
                  <a:pt x="0" y="779198"/>
                </a:moveTo>
                <a:cubicBezTo>
                  <a:pt x="0" y="348859"/>
                  <a:pt x="348859" y="0"/>
                  <a:pt x="779198" y="0"/>
                </a:cubicBezTo>
                <a:cubicBezTo>
                  <a:pt x="1209537" y="0"/>
                  <a:pt x="1558396" y="348859"/>
                  <a:pt x="1558396" y="779198"/>
                </a:cubicBezTo>
                <a:cubicBezTo>
                  <a:pt x="1558396" y="1209537"/>
                  <a:pt x="1209537" y="1558396"/>
                  <a:pt x="779198" y="1558396"/>
                </a:cubicBezTo>
                <a:cubicBezTo>
                  <a:pt x="348859" y="1558396"/>
                  <a:pt x="0" y="1209537"/>
                  <a:pt x="0" y="77919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7752" tIns="277752" rIns="277752" bIns="277752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 err="1"/>
              <a:t>文字</a:t>
            </a:r>
            <a:endParaRPr lang="en-US" sz="3900" kern="1200" dirty="0"/>
          </a:p>
        </p:txBody>
      </p:sp>
    </p:spTree>
    <p:extLst>
      <p:ext uri="{BB962C8B-B14F-4D97-AF65-F5344CB8AC3E}">
        <p14:creationId xmlns:p14="http://schemas.microsoft.com/office/powerpoint/2010/main" val="98649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22129</TotalTime>
  <Words>4785</Words>
  <Application>Microsoft Macintosh PowerPoint</Application>
  <PresentationFormat>Widescreen</PresentationFormat>
  <Paragraphs>164</Paragraphs>
  <Slides>11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4 認識聖經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之最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認識聖經</dc:title>
  <dc:creator>Elan Chen</dc:creator>
  <cp:lastModifiedBy>Elan Chen</cp:lastModifiedBy>
  <cp:revision>34</cp:revision>
  <dcterms:created xsi:type="dcterms:W3CDTF">2020-10-04T19:45:27Z</dcterms:created>
  <dcterms:modified xsi:type="dcterms:W3CDTF">2021-01-03T20:32:12Z</dcterms:modified>
</cp:coreProperties>
</file>