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69660"/>
  </p:normalViewPr>
  <p:slideViewPr>
    <p:cSldViewPr snapToGrid="0" snapToObjects="1">
      <p:cViewPr varScale="1">
        <p:scale>
          <a:sx n="87" d="100"/>
          <a:sy n="87" d="100"/>
        </p:scale>
        <p:origin x="87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839AD-4B50-304C-AD52-4C866C0021B4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57F15-6482-2B46-997F-91CAAFB1C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topics/love?lang=zh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urchofjesuschrist.org/topics/gratitude?lang=zho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主啊，你的话语是我们腳前的燈，路上的光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天地將要過去，祢的話卻長存， 天地將毀壞，祢的話卻長新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我们愿做饥渴慕义的人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，求主的圣灵在我们当中做工，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帮助我们明白你的启示。愿你以你的真理引导我们、教训我们，使我们走在你所喜悦的正路上，一生见证荣耀你。祷告祈求奉耶稣基督的圣名。阿们。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6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诗歌</a:t>
            </a:r>
            <a:r>
              <a:rPr lang="zh-CN" altLang="en-US" dirty="0"/>
              <a:t>： 你的话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我將祢的話語，深藏在我心； 免得我得罪祢，免得我遠離。 哦主啊！與我親近，我愛祢聲音， 作我腳前的燈，作我路上的光。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副歌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天地將要過去，祢的話卻長存， 天地將毀壞，祢的話卻長新。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除了神透过自然界和人的良心来启示祂自己之外，神第三个启示的方法，就是透过圣经，祂自己的话语。神关心世人，爱世人，祂透过祂的话语来向人启示祂自己。彼后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1:20-21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样说：“第一要紧的，该知道经上所有的预言，没有可随私意解说的。因为预言从来没有出于人意的，乃是人被圣灵感动，说出神的话来。”这里要说的是什么呢？原来神除了借着自然界来向人启示祂自己，又借着在人里面的良心的直觉得告诉人，世间有神之外，神还透过圣经，祂自己的话来向人启示祂自己。</a:t>
            </a:r>
          </a:p>
          <a:p>
            <a:endParaRPr lang="en-US" altLang="ja-JP" dirty="0"/>
          </a:p>
          <a:p>
            <a:r>
              <a:rPr lang="zh-TW" altLang="en-US" dirty="0"/>
              <a:t>？</a:t>
            </a:r>
            <a:r>
              <a:rPr lang="ja-JP" altLang="en-US"/>
              <a:t>提問</a:t>
            </a:r>
            <a:r>
              <a:rPr lang="zh-TW" altLang="en-US" dirty="0"/>
              <a:t>：</a:t>
            </a:r>
            <a:endParaRPr lang="en-US" altLang="zh-TW" dirty="0"/>
          </a:p>
          <a:p>
            <a:r>
              <a:rPr lang="ja-JP" altLang="en-US"/>
              <a:t>聖經</a:t>
            </a:r>
            <a:r>
              <a:rPr lang="zh-TW" altLang="en-US" dirty="0"/>
              <a:t>（</a:t>
            </a:r>
            <a:r>
              <a:rPr lang="en-US" altLang="zh-TW" dirty="0"/>
              <a:t>66</a:t>
            </a:r>
            <a:r>
              <a:rPr lang="zh-TW" altLang="en-US" dirty="0"/>
              <a:t>）</a:t>
            </a:r>
            <a:r>
              <a:rPr lang="ja-JP" altLang="en-US"/>
              <a:t>捲</a:t>
            </a:r>
            <a:r>
              <a:rPr lang="zh-TW" altLang="en-US" dirty="0"/>
              <a:t>，</a:t>
            </a:r>
            <a:r>
              <a:rPr lang="en-US" altLang="zh-TW" dirty="0"/>
              <a:t>40</a:t>
            </a:r>
            <a:r>
              <a:rPr lang="ja-JP" altLang="en-US"/>
              <a:t>多位作者</a:t>
            </a:r>
            <a:r>
              <a:rPr lang="zh-TW" altLang="en-US" dirty="0"/>
              <a:t>，</a:t>
            </a:r>
            <a:r>
              <a:rPr lang="ja-JP" altLang="en-US"/>
              <a:t>經歷</a:t>
            </a:r>
            <a:r>
              <a:rPr lang="en-US" altLang="zh-TW" dirty="0"/>
              <a:t>1600</a:t>
            </a:r>
            <a:r>
              <a:rPr lang="ja-JP" altLang="en-US"/>
              <a:t>年完成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舊約</a:t>
            </a:r>
            <a:r>
              <a:rPr lang="zh-TW" altLang="en-US" dirty="0"/>
              <a:t>：</a:t>
            </a:r>
            <a:r>
              <a:rPr lang="en-US" altLang="zh-TW" dirty="0"/>
              <a:t>click</a:t>
            </a:r>
          </a:p>
          <a:p>
            <a:r>
              <a:rPr lang="ja-JP" altLang="en-US"/>
              <a:t>寫在耶穌降生之前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新約</a:t>
            </a:r>
            <a:r>
              <a:rPr lang="zh-TW" altLang="en-US" dirty="0"/>
              <a:t>：</a:t>
            </a:r>
            <a:endParaRPr lang="en-US" altLang="zh-TW" dirty="0"/>
          </a:p>
          <a:p>
            <a:r>
              <a:rPr lang="ja-JP" altLang="en-US"/>
              <a:t>寫在耶穌降生之後</a:t>
            </a:r>
            <a:r>
              <a:rPr lang="zh-TW" altLang="en-US" dirty="0"/>
              <a:t>，</a:t>
            </a:r>
            <a:r>
              <a:rPr lang="ja-JP" altLang="en-US"/>
              <a:t>記載耶蘇生平包括死</a:t>
            </a:r>
            <a:r>
              <a:rPr lang="zh-TW" altLang="en-US" dirty="0"/>
              <a:t>，</a:t>
            </a:r>
            <a:r>
              <a:rPr lang="ja-JP" altLang="en-US"/>
              <a:t>復活和對他認識的書</a:t>
            </a:r>
            <a:r>
              <a:rPr lang="zh-TW" altLang="en-US" dirty="0"/>
              <a:t>，</a:t>
            </a:r>
            <a:endParaRPr lang="en-US" altLang="ja-JP" dirty="0"/>
          </a:p>
          <a:p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5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舊約編排</a:t>
            </a:r>
            <a:r>
              <a:rPr lang="zh-TW" altLang="en-US" dirty="0"/>
              <a:t>：</a:t>
            </a:r>
            <a:r>
              <a:rPr lang="en-US" altLang="zh-TW" dirty="0"/>
              <a:t>click</a:t>
            </a:r>
          </a:p>
          <a:p>
            <a:endParaRPr lang="en-US" altLang="ja-JP" dirty="0"/>
          </a:p>
          <a:p>
            <a:r>
              <a:rPr lang="ja-JP" altLang="en-US"/>
              <a:t>律法</a:t>
            </a:r>
            <a:r>
              <a:rPr lang="zh-TW" altLang="en-US" dirty="0"/>
              <a:t>： </a:t>
            </a:r>
            <a:r>
              <a:rPr lang="ja-JP" altLang="en-US"/>
              <a:t>摩西五經</a:t>
            </a:r>
            <a:r>
              <a:rPr lang="en-US" altLang="ja-JP" dirty="0"/>
              <a:t> - </a:t>
            </a:r>
            <a:r>
              <a:rPr lang="ja-JP" altLang="en-US"/>
              <a:t>创世纪</a:t>
            </a:r>
            <a:r>
              <a:rPr lang="zh-CN" altLang="en-US" dirty="0"/>
              <a:t>，出埃及记，利未记，民数记，申命记。</a:t>
            </a:r>
            <a:endParaRPr lang="en-US" altLang="zh-CN" dirty="0"/>
          </a:p>
          <a:p>
            <a:r>
              <a:rPr lang="zh-CN" altLang="en-US" dirty="0"/>
              <a:t>是犹太教经典中最重要的部分。称为律法书的原因是，因为内容是神向以色列人颁布律法的过程以及律法的内容</a:t>
            </a:r>
            <a:endParaRPr lang="en-US" altLang="zh-CN" dirty="0"/>
          </a:p>
          <a:p>
            <a:endParaRPr lang="en-US" altLang="ja-JP" dirty="0"/>
          </a:p>
          <a:p>
            <a:r>
              <a:rPr lang="ja-JP" altLang="en-US"/>
              <a:t>歷史</a:t>
            </a:r>
            <a:r>
              <a:rPr lang="zh-TW" altLang="en-US" dirty="0"/>
              <a:t>：</a:t>
            </a:r>
            <a:r>
              <a:rPr lang="ja-JP" altLang="en-US"/>
              <a:t>約書亞</a:t>
            </a:r>
            <a:r>
              <a:rPr lang="en-US" altLang="zh-TW" dirty="0"/>
              <a:t>-〉</a:t>
            </a:r>
            <a:r>
              <a:rPr lang="ja-JP" altLang="en-US"/>
              <a:t>以斯帖</a:t>
            </a:r>
            <a:r>
              <a:rPr lang="en-US" altLang="zh-TW" dirty="0"/>
              <a:t>12</a:t>
            </a:r>
            <a:r>
              <a:rPr lang="ja-JP" altLang="en-US"/>
              <a:t>卷</a:t>
            </a:r>
            <a:r>
              <a:rPr lang="zh-CN" altLang="en-US" dirty="0"/>
              <a:t>（士师记，路得记，撒母耳记，列王纪，历代志，以斯拉记，尼希米记）。记载以色列人进入迦南地以后的历史</a:t>
            </a:r>
            <a:endParaRPr lang="en-US" altLang="ja-JP" dirty="0"/>
          </a:p>
          <a:p>
            <a:r>
              <a:rPr lang="ja-JP" altLang="en-US"/>
              <a:t>智慧书</a:t>
            </a:r>
            <a:r>
              <a:rPr lang="zh-CN" altLang="en-US" dirty="0"/>
              <a:t>，</a:t>
            </a:r>
            <a:r>
              <a:rPr lang="ja-JP" altLang="en-US"/>
              <a:t>詩歌</a:t>
            </a:r>
            <a:r>
              <a:rPr lang="zh-TW" altLang="en-US" dirty="0"/>
              <a:t>：</a:t>
            </a:r>
            <a:r>
              <a:rPr lang="ja-JP" altLang="en-US"/>
              <a:t>約伯記</a:t>
            </a:r>
            <a:r>
              <a:rPr lang="en-US" altLang="zh-TW" dirty="0"/>
              <a:t>-〉</a:t>
            </a:r>
            <a:r>
              <a:rPr lang="ja-JP" altLang="en-US"/>
              <a:t>雅歌</a:t>
            </a:r>
            <a:r>
              <a:rPr lang="en-US" altLang="zh-TW" dirty="0"/>
              <a:t>5</a:t>
            </a:r>
            <a:r>
              <a:rPr lang="ja-JP" altLang="en-US"/>
              <a:t>卷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先知书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记录了先知为神传递信息</a:t>
            </a:r>
            <a:endParaRPr lang="en-US" altLang="ja-JP" dirty="0"/>
          </a:p>
          <a:p>
            <a:r>
              <a:rPr lang="ja-JP" altLang="en-US"/>
              <a:t>大先知</a:t>
            </a:r>
            <a:r>
              <a:rPr lang="zh-TW" altLang="en-US" dirty="0"/>
              <a:t>：</a:t>
            </a:r>
            <a:r>
              <a:rPr lang="ja-JP" altLang="en-US"/>
              <a:t>以賽亞</a:t>
            </a:r>
            <a:r>
              <a:rPr lang="en-US" altLang="zh-TW" dirty="0"/>
              <a:t>-》</a:t>
            </a:r>
            <a:r>
              <a:rPr lang="zh-TW" altLang="en-US" dirty="0"/>
              <a:t>耶利米书</a:t>
            </a:r>
            <a:r>
              <a:rPr lang="zh-CN" altLang="en-US" dirty="0"/>
              <a:t>，耶利米哀歌，以西结书，</a:t>
            </a:r>
            <a:r>
              <a:rPr lang="ja-JP" altLang="en-US"/>
              <a:t>但以理</a:t>
            </a:r>
            <a:r>
              <a:rPr lang="en-US" altLang="zh-TW" dirty="0"/>
              <a:t>5</a:t>
            </a:r>
            <a:r>
              <a:rPr lang="ja-JP" altLang="en-US"/>
              <a:t>卷</a:t>
            </a:r>
            <a:r>
              <a:rPr lang="zh-CN" altLang="en-US" dirty="0"/>
              <a:t> （和重要性无关，主要是篇幅较长）</a:t>
            </a:r>
            <a:endParaRPr lang="en-US" altLang="ja-JP" dirty="0"/>
          </a:p>
          <a:p>
            <a:r>
              <a:rPr lang="ja-JP" altLang="en-US"/>
              <a:t>小先知</a:t>
            </a:r>
            <a:r>
              <a:rPr lang="zh-TW" altLang="en-US" dirty="0"/>
              <a:t>：</a:t>
            </a:r>
            <a:r>
              <a:rPr lang="ja-JP" altLang="en-US"/>
              <a:t>何西阿</a:t>
            </a:r>
            <a:r>
              <a:rPr lang="en-US" altLang="zh-TW" dirty="0"/>
              <a:t>-〉</a:t>
            </a:r>
            <a:r>
              <a:rPr lang="ja-JP" altLang="en-US"/>
              <a:t>瑪拉基</a:t>
            </a:r>
            <a:r>
              <a:rPr lang="en-US" altLang="zh-TW" dirty="0"/>
              <a:t>12</a:t>
            </a:r>
            <a:r>
              <a:rPr lang="ja-JP" altLang="en-US"/>
              <a:t>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4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新约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福音書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是由门徒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，马太，约翰，彼得和保罗的门徒路加写的四部介绍耶稣生平事迹的书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歷史書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使徒行傳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叙述了耶稣复活升天后福音工作的进展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書信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分保罗书信和普通书信。其中监狱书信是保罗在监狱中写的，就是以弗所书，腓立比书，歌罗西书和腓利门书四本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3.</a:t>
            </a:r>
            <a:r>
              <a:rPr lang="ja-JP" altLang="en-US"/>
              <a:t>預言書</a:t>
            </a:r>
            <a:r>
              <a:rPr lang="zh-TW" altLang="en-US" dirty="0"/>
              <a:t>：</a:t>
            </a:r>
            <a:endParaRPr lang="en-US" altLang="zh-TW" dirty="0"/>
          </a:p>
          <a:p>
            <a:r>
              <a:rPr lang="ja-JP" altLang="en-US"/>
              <a:t>啟示錄</a:t>
            </a:r>
            <a:r>
              <a:rPr lang="en-US" altLang="zh-TW" dirty="0"/>
              <a:t>1</a:t>
            </a:r>
            <a:r>
              <a:rPr lang="ja-JP" altLang="en-US"/>
              <a:t>卷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对未来的预警，包括对世界末日的预言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5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一眼看懂聖經，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分鐘認識聖經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有些分类不完全一样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，不过是差不多的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8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為什麼要讀聖經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知罪</a:t>
            </a:r>
            <a:r>
              <a:rPr lang="en-US" dirty="0"/>
              <a:t> click</a:t>
            </a:r>
            <a:r>
              <a:rPr lang="zh-CN" altLang="en-US" dirty="0"/>
              <a:t>    </a:t>
            </a:r>
            <a:r>
              <a:rPr lang="en-US" dirty="0" err="1"/>
              <a:t>分享一个见证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28600" indent="-228600">
              <a:buAutoNum type="arabicPeriod"/>
            </a:pPr>
            <a:endParaRPr lang="en-US" dirty="0"/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岁身价千万，新加坡整容医生理查德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（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隔夜查出肺癌末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发出的了深刻的人生感悟，他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岁时就赶时髦信耶稣，但直到生病前从未读过圣经。生病后，他开始问上帝：为什么是我？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理查德如今已经离开这个世界了，但他给这个世界留下了自己的个人网站，在网站上他分享了自己的信仰，人生感悟，道德、健康等信息。他希望有更多的人可以少走弯路，能够早日认识主耶稣。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理查德在成功价值观的驱使下，他认为成功的指标就是财富，因此他从小就是一个极端进取地去竞争的人。他成了一个成功的整容医生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他开始买法拉利跑车，参加汽车俱乐部，并且买地建别墅，接着进入富人圈，常常出去世界高级餐厅。他的事业完全达到了巅峰，他在健身房运动时，感到一切都尽在自己的掌握。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但是突然，理查德突然开始觉得背部有疼痛的感觉。最后诊断理查德已经患上了的第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阶段的末期肺癌。癌细胞已经蔓延到大脑，脊柱，肝脏和肾上腺。那一刻之前，他本以为一切都在掌握之中，已经达到了顶峰。但下一刻，理查德意识到他完全失去了一切。医生告诉他，即使是化疗，他余下的生命亦最多只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个月。他患上了严重的抑郁症。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在艰难中，他开始思考人生的意义到底是什么，病中一天夜晚理查德做梦，梦到圣经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希伯来书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》12:7-8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，你们所忍受的，是神管教你们，待你们如同待儿子。焉有儿子不被父亲管教的呢？管教原是众子所共受的，你们若不受管教，就是私子，不是儿子了。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他想起自己在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岁的时候曾经在朋友的带领下，做过决志祷告后来也受洗了。但那个时候的信仰对他来说只是赶时髦而已，自己的生命没有发生任何改变。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现在，他开始寻求神，并且读圣经。他在化疗过程中，也祈求过神的医治，但最后理查德开始明白：神不是靠着神迹来让自己认识他的。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在理查德离世前，他写了一封信留给他的医生后辈们，他劝告那些年轻医生：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“不要让社会告诉你如何去生活。不要让媒体告诉你应该做什么。不是按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照别人去告诉你做什么而活。你必须决定你是否自己而活，还是会在别人的生活中有所作为。因为真正的幸福不会以自己为出发点而活。虽然我曾经以为是这样，但并没有得到期待的结果。”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他说，在人生最后的时刻，他才意识到真正的快乐来自于认识神，不是去了解关于神的故事，而是去阅读圣经，亲自认识神。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信心从神的话而来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一只海军军舰失迷了路线，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日子看不见别的船，也看不见海岸。但是舰长仍然毫不退缩，日夜航行。一天早晨，他看见他的军舰恰巧朝着要去的码头前进。他怎样找到了正路呢？他相信他的指南针和他的望远镜，不管看见不看见陆地，他只正确依照指针航行，一点都不改变。</a:t>
            </a: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在灵程上也当这样：不凭眼见，只凭内心圣灵的感觉，和神的话语。真实的信心必定包括顺服。信而顺服定能带下祝福。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/>
              <a:t>信心来自于“听见”神的话</a:t>
            </a:r>
            <a:r>
              <a:rPr lang="ja-JP" altLang="en-US">
                <a:effectLst/>
              </a:rPr>
              <a:t>“听见”，不仅仅是肉体耳朵的听见，更重要的是灵里耳朵的听见。我们不光是“肉耳”要听见，“灵耳”更要听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click</a:t>
            </a:r>
            <a:endParaRPr lang="ja-JP" altLang="en-US">
              <a:effectLst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洁净从神的话而来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疫情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，我们要经常洗手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。女生爱护肤的还有深层清洁皮肤。我们这么爱身体的清洁，我们的灵不是更重要吗？神的话除去一切的污秽，让我们纯净，无瑕无疵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得救确据从神的话而来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这好比你去买一栋房子，一定要拿到合法的契约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，也就是所有权状。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以弗所一章十三节说，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你们既听了真理的话，就是那叫你们得救的福音，也在祂里面信了，就在祂里面受了所应许的圣灵为印记。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又如二章八节说，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你们得救是靠着恩典，借着信；这并不是出于你们，乃是神的恩赐。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行传十六章三十一节说，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当信靠主耶稣，你和你一家都必得救。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约翰三章十六节说，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叫一切信入祂的，不至灭亡，反得永远的生命。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</a:p>
          <a:p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十章二十八至二十九节说，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我又赐给他们永远的生命，他们必永不灭亡，谁也不能从我手里把他们夺去。那把他们赐给我的父，比万有都大，谁也不能从我父手里把他们夺去。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这些都是确据的话，并且是明言为着得救的确据的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安慰从神的话而来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苦难的经历是每个生活在犯罪跟败坏世界里的人无法躲避的。我们所生活的这个世界，可以说是一个充满苦难的世界。报纸及网络上经常看到天灾人祸的新闻报道，叫人伤痛。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更不要说我们正在经历的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pandemic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和美国选举的动荡。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生活中常见的苦难包括面临家庭破裂，受长期病痛的折磨，或者是家人突然的死亡，以及许许多多叫人哀恸的事情。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其实约伯就曾这么说：“人生在世必遇患难，如同火星飞腾。”（伯五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这里讲的火星是指木材燃烧的时候随处乱飞的火点，意思是患难就像火点一样，从预想不到的地方来到。约伯也说：“人为妇人所生，日子短少，多有患难。”我们人生在世只有几十年的时间，但是却有许多的患难，好像从来没有停止过。什么是安慰？安慰是舒缓、消除、减轻人心中的伤痛。安慰这个字很特别，这个希腊字的字根是“来到一个人的身旁”的意思，表示到一个人的身边来扶持、来鼓励、来分担、来同情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保罗说：“我们在一切患难中，他就安慰我们。”（林后一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:4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不只是白纸黑字，不只是神的启示，当我们读的时候，神的话就亲自向我们的心说话，就生出了忍耐和安慰，这是和读别的文章、作品截然不同的。因为神的话是大有能力的，这是很宝贵的。诗篇一百一十九篇五十节：“这话将我救活了。我在患难中，因此得安慰。”第五十二节：“耶和华啊，我记念你从古以来的典章，就得了安慰。”第七十六节又说：“求你照着应许仆人的话，以慈爱安慰我。”这三节经文都告诉我们神的话能够带给我们安慰。当我们读神的话，思想神的话时，神的话就直接来安慰我们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话真是奇妙，能够安慰我们的心，给我们力量。列王纪上记载先知以利亚求死的时候，神以微小的声音向他说话，以利亚就得到复兴，回去以色列完成他最后的使命。所以不论我们的苦难多大，我们都要依靠神的话。遗憾的是很多时候我们在苦难中反而不读神的话，不亲近神，放弃神的话的安慰。所以，当遇到的苦难越大越可怕时，我们越需要神的话来充满我们的心，这样我们才能借着读神的话来得到神直接的安慰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真理是从神的话而来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我们现在有什么事情都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根据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Hustle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调查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，大概有一半的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信息都是假的。甚至于媒体都有播带有偏见的新闻。在这样信息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泛滥的现代社会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，有时候找真理还要费一番功夫。但是神的话安定在天，神的應許永不改變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altLang="zh-CN" dirty="0"/>
              <a:t>7.</a:t>
            </a:r>
            <a:r>
              <a:rPr lang="zh-CN" altLang="en-US" dirty="0"/>
              <a:t> 重生是从神的话而来 </a:t>
            </a:r>
            <a:r>
              <a:rPr lang="en-US" altLang="zh-CN" dirty="0"/>
              <a:t>click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生是圣灵在人身上孕育的工作。首先藉福音的真理光照人，使人知罪，再使他有信心接受耶稣宝血的赎罪。然后使他的灵活过来，赐给耶稣基督的生命，使他成为神的儿女。由于各人的情况不同，有的是瞬间完成，有的是经过一段时日才完成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讀聖經的態度和方法</a:t>
            </a:r>
            <a:r>
              <a:rPr lang="zh-TW" altLang="en-US" dirty="0"/>
              <a:t>：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1.</a:t>
            </a:r>
            <a:r>
              <a:rPr lang="ja-JP" altLang="en-US"/>
              <a:t>愛慕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endParaRPr lang="en-US" altLang="ja-JP" dirty="0"/>
          </a:p>
          <a:p>
            <a:r>
              <a:rPr lang="ja-JP" altLang="en-US"/>
              <a:t>世人的爱慕</a:t>
            </a:r>
            <a:r>
              <a:rPr lang="zh-CN" altLang="en-US" dirty="0"/>
              <a:t>：</a:t>
            </a:r>
            <a:endParaRPr lang="en-US" altLang="zh-CN" dirty="0"/>
          </a:p>
          <a:p>
            <a:endParaRPr lang="en-US" altLang="ja-JP" dirty="0"/>
          </a:p>
          <a:p>
            <a:r>
              <a:rPr lang="zh-CN" altLang="en-US" dirty="0"/>
              <a:t>有人爱吃：</a:t>
            </a:r>
            <a:endParaRPr lang="en-US" altLang="zh-CN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我們從油畫上看見亨利八世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England King, click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是一個胖子，他說：“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live to eat（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我活着就是為了吃）”。我們吃東西為了維持生命（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 to live），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這是正常的，但亨利八世的吃卻成為他的世界。埃及有一個王，他一星期吃六百隻生蠔，他的祖父一口氣喝兩瓶香檳酒。這些人活着只為着吃，吃就成了他們的世界。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我們需要穿正派的衣服，冬天穿厚的，禮拜天穿着整齊到禮拜堂敬拜神，但不需要跟着潮流走，穿最時髦的衣服。香港有些女人參加宴會時，晚禮服不能穿第二次，衣服就成了她的世界。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運動是正常的，我們要有健康的身體，必需做運動。但禮拜天去打球，游泳，不來做禮拜，那麼運動就成為你的世界。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甚麼是世界？他是指着精神世界的原則而說的。魔鬼利用世上事物的吸引，叫我們追求超過我們所需的，結果愛父的心就不在我們裏面了！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click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zh-TW" dirty="0"/>
              <a:t>2.</a:t>
            </a:r>
            <a:r>
              <a:rPr lang="ja-JP" altLang="en-US"/>
              <a:t>虔敬</a:t>
            </a:r>
            <a:r>
              <a:rPr lang="en-US" altLang="ja-JP" dirty="0"/>
              <a:t> click</a:t>
            </a:r>
          </a:p>
          <a:p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极其恭敬。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虔敬是崇高的尊敬與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愛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。對神虔敬的態度包括尊崇祂、向祂表達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感激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，並且遵守祂的誡命。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對神虔敬時，也會對祂的祝福、祂的誡命、祂的先知、祂的教會、祂的教儀、祂的聖職、祂對祂兒女的計畫等表示虔敬。虔敬的態度包括了對自我的尊重和保持個人的純潔。虔敬會帶來適當的崇拜和合宜的舉止。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虔敬的行為包括祈禱、研讀經文、禁食、繳付什一奉獻和其他捐獻，也包括健康的思想，端莊的穿著，以及高尚、合宜的談吐。從一個人所選擇的音樂和其他娛樂，談論神聖事物的方式，以及參加教會聚會和聖殿崇拜時的穿著和舉止，可以看出這人虔敬的程度。虔敬也包括在沒有人看見的時候也會作正義的選擇。對主虔敬會讓人願意為人服務，並以仁慈和尊重相待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虔敬會讓人的生活發生潛移默化的轉變。主會將祂的靈更豐富地傾注在虔敬的人身上。 他們會比較少煩惱和困惑。他們能夠得到啟示來解決個人和家庭的問題。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zh-TW" dirty="0"/>
              <a:t>3.</a:t>
            </a:r>
            <a:r>
              <a:rPr lang="ja-JP" altLang="en-US"/>
              <a:t>禱告</a:t>
            </a:r>
            <a:r>
              <a:rPr lang="en-US" altLang="ja-JP" dirty="0"/>
              <a:t> click</a:t>
            </a:r>
          </a:p>
          <a:p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嘗試學習放下對物質需要的專注， 即暫時放下只注重向神求東西的禱告，改變態度，專注於基 督身上，追求主基督當下想禱告者知道的是甚麼。所以這種 禱告著重安靜，默默地看著主的面容，靜靜地聆聽祂的聲音。 換言之，我們藉著禱告來凝視基督。在靜觀禱告中，我們是 被動的，我們不再需要在神面前說出任何的需要和掛慮，因 為主在我們未禱告之先，祂已知道你的一切，我們只需全然 放下自己，將心對準神，單單思想祂，我們唯一所做的就是 在主耶穌面前等候，神就會按祂的時間及恩典來向禱告的人 說話。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ja-JP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每次我們讀經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 </a:t>
            </a:r>
            <a:r>
              <a:rPr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我們都 會撥出時間來思想及默念所讀經文的意思，嘗試把聖言內在 化。這種操練有把讀經與禱告 相連在一起的果效 </a:t>
            </a:r>
            <a:endParaRPr lang="ja-JP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endParaRPr lang="en-US" altLang="ja-JP" dirty="0"/>
          </a:p>
          <a:p>
            <a:r>
              <a:rPr lang="en-US" altLang="zh-TW" dirty="0"/>
              <a:t>4.</a:t>
            </a:r>
            <a:r>
              <a:rPr lang="ja-JP" altLang="en-US"/>
              <a:t>默想</a:t>
            </a:r>
            <a:r>
              <a:rPr lang="en-US" altLang="ja-JP" dirty="0"/>
              <a:t> click</a:t>
            </a:r>
          </a:p>
          <a:p>
            <a:endParaRPr lang="en-US" altLang="ja-JP" dirty="0"/>
          </a:p>
          <a:p>
            <a:r>
              <a:rPr lang="ja-JP" altLang="en-US"/>
              <a:t>和上面禱告一起講了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zh-TW" dirty="0"/>
              <a:t>5.</a:t>
            </a:r>
            <a:r>
              <a:rPr lang="ja-JP" altLang="en-US"/>
              <a:t>系統</a:t>
            </a:r>
            <a:r>
              <a:rPr lang="en-US" altLang="ja-JP" dirty="0"/>
              <a:t> click</a:t>
            </a:r>
          </a:p>
          <a:p>
            <a:endParaRPr lang="en-US" altLang="ja-JP" dirty="0"/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很多時並未得到適當的尊敬和重視，就是那些熱衷地認同聖經的啟示和權威的人，也會如此。有很多信徒認為讀經是沉悶的，把聖經看作只不過是一些例子，他們從未體察聖經內容的豐富和趣味。導致這問題的原因主要有兩方面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欠缺了讀經的動力或不懂得讀經的正確方法。這部份主要是移除這些困難，讓我們從讀經中得益。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擁有一本聖經就要肩負重責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多給的就要多收（路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12:48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）。聖經並不是讓人單單擁有便告終；擁有一本聖經，要去認識；不單認識，還要相信；不單相信，還要遵行。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要沒有計劃地挑選經文，要有系統地讀，可以按主題、按章、按書卷，讓你從聖經的不同部份得益，讓經文觸及你一生中的不同部份。每次讀經的設計，不要以量來取代讀經的質素。不要過量以致你感到吃不消，每次只選取能消化的部份來讀。「讀經的最終目的是在生活中應用出來。我們要緊記神的話語是栽種在人心裡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道種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，要生根結果。」</a:t>
            </a:r>
          </a:p>
          <a:p>
            <a:endParaRPr lang="en-US" altLang="ja-JP" dirty="0"/>
          </a:p>
          <a:p>
            <a:r>
              <a:rPr lang="en-US" altLang="zh-TW" dirty="0"/>
              <a:t>6.</a:t>
            </a:r>
            <a:r>
              <a:rPr lang="ja-JP" altLang="en-US"/>
              <a:t>下決心</a:t>
            </a:r>
            <a:r>
              <a:rPr lang="en-US" altLang="ja-JP" dirty="0"/>
              <a:t> click</a:t>
            </a:r>
          </a:p>
          <a:p>
            <a:endParaRPr lang="en-US" altLang="ja-JP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下定决心做这几件事会加强你与基督的同行。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我会培养每天灵修的习惯。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ja-JP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clcik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如果你心里下定决心看重属灵生活，那你就是做出了改变自己生活的决定。求问神帮你制定计划，向别人学习，充实你的计划，然后每天按计划生活。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我会每天把自己的生活交托给神。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如果你选择每天在神面前谦卑自己并全身心地将自己交托给神，那你在日常生活中就会达到新的境界。如果你只靠自己，那是骄傲；但如果你靠神，那就是谦卑。所以每天把你的生活都交托给神吧。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我每天都读圣经。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那些每天活出信仰的人是每天都读圣经的人。如果不每天读圣经的话，就无法真正成为神想让我们成为的样子。正如诗篇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节中所说：“求你照你的话将我救活！” 我们正是在读圣经的时候发现了生命的意义。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日复一日，年复一年地阅读神的话语是塑造我的最重要力量。</a:t>
            </a: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我每天都和神对话。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当你每天读圣经，神就会通过他的话语和你交流。这让你每天都得以和神对话。其实，这不仅能鼓励你每天和神对话，而且决定了你祷告的时候向神诉说什么。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别弄得太复杂。将你想祝福的人和想要实现的诉求列一个清单，然后每天为了这些人和这些诉求向神祷告。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我无论如何都会确保每天与基督同行。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与基督同行这件事，谁都无法代替你做。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所以，把这件事放在第一位，操练你自己。把自己全身心交托给主并努力去确保自己每天都和基督同行。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这是由你自己开始的，记住雅各书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节中的这句话：“你们亲近神，神就必亲近你们。”</a:t>
            </a:r>
          </a:p>
          <a:p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自耶稣住在我心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Jesus Came Into My Heart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这首赞美诗描述我們歸主之後生命所經歷的大改變，不再流蕩、不再入迷途，大有盼望，經過死蔭的幽谷時，有神光照引導，在氣息將盡時確知未來去處，與神永居美城。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song:</a:t>
            </a:r>
          </a:p>
          <a:p>
            <a:endParaRPr lang="en-US" dirty="0"/>
          </a:p>
          <a:p>
            <a:r>
              <a:rPr lang="en-US" dirty="0" err="1"/>
              <a:t>草必枯干</a:t>
            </a:r>
            <a:r>
              <a:rPr lang="zh-CN" altLang="en-US" dirty="0"/>
              <a:t>，花必凋残，唯有我们神的话永远立定。</a:t>
            </a:r>
            <a:r>
              <a:rPr lang="en-US" dirty="0" err="1"/>
              <a:t>神的话改变我们的心</a:t>
            </a:r>
            <a:r>
              <a:rPr lang="zh-CN" altLang="en-US" dirty="0"/>
              <a:t>，让我们知罪，得到洁净和重生。每天读圣经，让我们从神的话学习真理，得到信心和安慰。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7F15-6482-2B46-997F-91CAAFB1C2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307C-FBCD-7948-BFE8-64EF4CBD0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44EC8-AF2D-A146-9E36-70A04925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37FC1-CF6F-8746-8A08-561D71F65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240F8-5F96-B84A-955A-877C69A6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57CCD-F26E-3C47-B028-ED91FE40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8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9EE4-8058-F741-8B4F-38D597B26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798A3-A6B5-F74E-9270-3361605F8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35D6B-4ACB-B140-8001-A56C2E10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4344-186B-6D4C-84F9-2D46F4F9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18F0-DE01-FC47-8CF8-87003F9B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5B7CB8-452D-2042-A411-11FD14F7C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9B38A-3743-A748-BB92-208526452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33BBC-C878-F84B-9D10-469D2C29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659B8-8CB5-F642-9405-4CEE0803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F1322-5CC8-BB42-9F19-5E92064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3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55B9-32A3-2D48-A166-F7F074A6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9812-DB93-1A4C-A1F2-22120A28F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11ACF-ACB1-4F49-88CF-986D2260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4E396-AB8A-1042-8427-E5D41C50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C3B6-8DD8-324C-9711-8887B3D4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B7E8-77D0-E144-9C08-A41CC905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BC828-655E-B74C-89C1-6B7509063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20402-ADAD-134D-BF2E-DDC099CA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89D54-EA0D-144D-992A-ECF02088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859A-5753-E446-AA35-B6758771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B480-B9DC-0843-9BD6-08B3D57B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403D5-1192-9E43-8D51-325B9E7C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D14BA-B36A-074A-82AF-FD39BBE7F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F078B-EB5B-3D40-A8E7-3B3E5DA5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D37B3-F616-8149-968E-AE9263E3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B2EBF-24AC-A34D-A72D-D2ADC0ED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9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54D5-C6A5-2E4F-BE78-1DAF148E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E97DF-7BFD-8B4D-BD67-4029D901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DEF29-3586-2148-90B8-75F5E8549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F1E38-EDA1-7D4B-99BE-4AB139BB3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FFD64-40B4-B44F-80CB-D2DB06D9C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0B106-DC6E-1644-AD53-D43DDE38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6967B-3629-6344-A5BA-85A12D10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2CEB1-04E4-6A42-843B-831A166D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4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B95B7-4D3F-AC48-BD28-98D7FCC1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E5A21-054E-1E48-AB32-110B50892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9BFE0-1754-E74D-BD2C-71F262D77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40C0-934F-464E-857A-18CE54DD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0A52D-9CFE-3A40-894F-8086DD18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63DDD-BE31-4846-B407-DE2AD360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EA2B1-9CBA-104A-8A7B-8BE1611D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0DEDE-E5FD-B844-9248-1018F13E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4A1E4-E4D2-E24C-BA7D-A24D5C8D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050C1-6119-A547-88C6-1F14D847E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54E6C-9E97-214E-9F02-54C87EC80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8A60D-6C9F-A044-B0F4-0584114F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A4AC7-B146-2447-9899-54F61D07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0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4576-60F1-704E-9EF8-FC48FDAD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D6656-B5AC-5340-B01D-3414810C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F2B51-0B35-474F-838C-28C183828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2E03D-86D7-B641-BC17-81501560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A1A31-B78A-024D-8ACF-7B86BF53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D45FF-41E5-7648-A154-3C87B2EE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1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32FF0-0B6E-334D-B086-C131F13B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D3947-39C1-F041-8115-BFD41FFC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4F055-4D20-3246-B497-EC10139CD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18FE6-10F8-9147-A8E7-0A4BD318EEE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7538C-9352-8348-8CAC-2297F5EE4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0FC44-E010-CB47-9592-BC6A94767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9E15A-D582-1B45-B9A2-0FC49DFD8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5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0.jpg"/><Relationship Id="rId3" Type="http://schemas.openxmlformats.org/officeDocument/2006/relationships/image" Target="../media/image1.jpg"/><Relationship Id="rId7" Type="http://schemas.openxmlformats.org/officeDocument/2006/relationships/hyperlink" Target="https://cute-pictures.blogspot.com/2013/02/baby-kids-similing-playing-with-pets.html" TargetMode="External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hyperlink" Target="https://thehudsucker.com/2015/01/12/get-it-together-tips-for-getting-organized/" TargetMode="External"/><Relationship Id="rId5" Type="http://schemas.openxmlformats.org/officeDocument/2006/relationships/hyperlink" Target="https://www.publicdomainpictures.net/en/view-image.php?image=34591&amp;picture=red-heart" TargetMode="External"/><Relationship Id="rId15" Type="http://schemas.openxmlformats.org/officeDocument/2006/relationships/image" Target="../media/image21.tiff"/><Relationship Id="rId10" Type="http://schemas.openxmlformats.org/officeDocument/2006/relationships/image" Target="../media/image18.jpg"/><Relationship Id="rId4" Type="http://schemas.openxmlformats.org/officeDocument/2006/relationships/image" Target="../media/image15.jpg"/><Relationship Id="rId9" Type="http://schemas.openxmlformats.org/officeDocument/2006/relationships/hyperlink" Target="https://www.goodfreephotos.com/people/women-meditating-at-sunset.jpg.php" TargetMode="External"/><Relationship Id="rId14" Type="http://schemas.openxmlformats.org/officeDocument/2006/relationships/hyperlink" Target="https://www.publicdomainpictures.net/view-image.php?image=54434&amp;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0D01-D1B4-CA45-89EA-C143B32E7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5989" y="868362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4">
                    <a:lumMod val="50000"/>
                  </a:schemeClr>
                </a:solidFill>
              </a:rPr>
              <a:t>5 </a:t>
            </a:r>
            <a:r>
              <a:rPr lang="ja-JP" altLang="en-US" sz="8000" b="1">
                <a:solidFill>
                  <a:schemeClr val="accent4">
                    <a:lumMod val="50000"/>
                  </a:schemeClr>
                </a:solidFill>
              </a:rPr>
              <a:t>認識聖經</a:t>
            </a:r>
            <a:r>
              <a:rPr lang="en-US" altLang="ja-JP" sz="8000" b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ja-JP" altLang="en-US" sz="8000" b="1">
                <a:solidFill>
                  <a:schemeClr val="accent4">
                    <a:lumMod val="50000"/>
                  </a:schemeClr>
                </a:solidFill>
              </a:rPr>
              <a:t>二</a:t>
            </a:r>
            <a:r>
              <a:rPr lang="zh-TW" altLang="en-US" sz="8000" b="1" dirty="0">
                <a:solidFill>
                  <a:schemeClr val="accent4">
                    <a:lumMod val="50000"/>
                  </a:schemeClr>
                </a:solidFill>
              </a:rPr>
              <a:t>）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F85D1-7998-A147-8F99-3FE9DC94E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4843" y="4028348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altLang="zh-TW" dirty="0"/>
              <a:t>2020/12</a:t>
            </a:r>
            <a:r>
              <a:rPr lang="zh-TW" altLang="en-US" dirty="0"/>
              <a:t> </a:t>
            </a:r>
            <a:r>
              <a:rPr lang="ja-JP" altLang="en-US"/>
              <a:t>福音慕道班</a:t>
            </a:r>
            <a:endParaRPr lang="en-US" dirty="0"/>
          </a:p>
        </p:txBody>
      </p:sp>
      <p:pic>
        <p:nvPicPr>
          <p:cNvPr id="4" name="SchoolStart.mp3" descr="SchoolStart.mp3">
            <a:hlinkClick r:id="" action="ppaction://media"/>
            <a:extLst>
              <a:ext uri="{FF2B5EF4-FFF2-40B4-BE49-F238E27FC236}">
                <a16:creationId xmlns:a16="http://schemas.microsoft.com/office/drawing/2014/main" id="{6E4D56EA-F872-B945-A98E-861DCAD86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2875" y="361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4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你的話.mp4" descr="你的話.mp4">
            <a:hlinkClick r:id="" action="ppaction://media"/>
            <a:extLst>
              <a:ext uri="{FF2B5EF4-FFF2-40B4-BE49-F238E27FC236}">
                <a16:creationId xmlns:a16="http://schemas.microsoft.com/office/drawing/2014/main" id="{72F036D0-1F56-CF4A-8CCA-A23B3DD47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2118" y="-46412"/>
            <a:ext cx="9267763" cy="69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0C58F-EF3F-0546-BD83-7F0CF945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95" y="279571"/>
            <a:ext cx="8398478" cy="62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131F9-3702-8745-9777-271B1421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5956A-85A6-3348-9A89-219C4906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一眼看懂聖經6分鐘認識聖經.mp4" descr="一眼看懂聖經6分鐘認識聖經.mp4">
            <a:hlinkClick r:id="" action="ppaction://media"/>
            <a:extLst>
              <a:ext uri="{FF2B5EF4-FFF2-40B4-BE49-F238E27FC236}">
                <a16:creationId xmlns:a16="http://schemas.microsoft.com/office/drawing/2014/main" id="{E6DA416E-50F3-B743-8F8D-8E38723C4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DB63-6778-1B46-B0CE-EBC9CE9D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6931" cy="6100989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D685B3D-8E9F-694C-83CC-C3B6CCF7AAF5}"/>
              </a:ext>
            </a:extLst>
          </p:cNvPr>
          <p:cNvSpPr/>
          <p:nvPr/>
        </p:nvSpPr>
        <p:spPr>
          <a:xfrm>
            <a:off x="7626905" y="4566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 dirty="0"/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864A2CB5-2807-6C4B-BDB8-F51DE42A7461}"/>
              </a:ext>
            </a:extLst>
          </p:cNvPr>
          <p:cNvSpPr/>
          <p:nvPr/>
        </p:nvSpPr>
        <p:spPr>
          <a:xfrm>
            <a:off x="7626905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CA14D603-E894-2F42-B816-5AEFE31A7829}"/>
              </a:ext>
            </a:extLst>
          </p:cNvPr>
          <p:cNvSpPr/>
          <p:nvPr/>
        </p:nvSpPr>
        <p:spPr>
          <a:xfrm>
            <a:off x="8086247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05CBABA9-DC1E-5543-BE2D-313650BB99E2}"/>
              </a:ext>
            </a:extLst>
          </p:cNvPr>
          <p:cNvSpPr/>
          <p:nvPr/>
        </p:nvSpPr>
        <p:spPr>
          <a:xfrm>
            <a:off x="8545953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65AF7BB-96A1-B044-80A6-6F06F7585D55}"/>
              </a:ext>
            </a:extLst>
          </p:cNvPr>
          <p:cNvSpPr/>
          <p:nvPr/>
        </p:nvSpPr>
        <p:spPr>
          <a:xfrm>
            <a:off x="9005296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CC7F079E-C673-B541-98E0-16D69911B21D}"/>
              </a:ext>
            </a:extLst>
          </p:cNvPr>
          <p:cNvSpPr/>
          <p:nvPr/>
        </p:nvSpPr>
        <p:spPr>
          <a:xfrm>
            <a:off x="9465002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8C348E58-015A-0841-8332-E0682154567D}"/>
              </a:ext>
            </a:extLst>
          </p:cNvPr>
          <p:cNvSpPr/>
          <p:nvPr/>
        </p:nvSpPr>
        <p:spPr>
          <a:xfrm>
            <a:off x="9924345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8F348CB9-F436-D847-8A6E-1279351A2F41}"/>
              </a:ext>
            </a:extLst>
          </p:cNvPr>
          <p:cNvSpPr/>
          <p:nvPr/>
        </p:nvSpPr>
        <p:spPr>
          <a:xfrm>
            <a:off x="10384050" y="30166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B2DB22-3AC3-204F-B00C-8A2ECEDFA52D}"/>
              </a:ext>
            </a:extLst>
          </p:cNvPr>
          <p:cNvSpPr/>
          <p:nvPr/>
        </p:nvSpPr>
        <p:spPr>
          <a:xfrm>
            <a:off x="7626905" y="362181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 err="1"/>
              <a:t>神的話使人知罪</a:t>
            </a:r>
            <a:endParaRPr lang="en-US" sz="1900" kern="12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A26DE3A-2893-764A-A01A-834384A1A69F}"/>
              </a:ext>
            </a:extLst>
          </p:cNvPr>
          <p:cNvSpPr/>
          <p:nvPr/>
        </p:nvSpPr>
        <p:spPr>
          <a:xfrm>
            <a:off x="7626905" y="995662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 dirty="0"/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ECB3A2DA-D772-A848-B34C-0048B275D333}"/>
              </a:ext>
            </a:extLst>
          </p:cNvPr>
          <p:cNvSpPr/>
          <p:nvPr/>
        </p:nvSpPr>
        <p:spPr>
          <a:xfrm>
            <a:off x="7626905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B29772A5-6F6D-FC46-9F73-32560A42CC02}"/>
              </a:ext>
            </a:extLst>
          </p:cNvPr>
          <p:cNvSpPr/>
          <p:nvPr/>
        </p:nvSpPr>
        <p:spPr>
          <a:xfrm>
            <a:off x="8086247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02963BB6-D9A9-0442-9FA8-E0E48D5EDAFD}"/>
              </a:ext>
            </a:extLst>
          </p:cNvPr>
          <p:cNvSpPr/>
          <p:nvPr/>
        </p:nvSpPr>
        <p:spPr>
          <a:xfrm>
            <a:off x="8545953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4FD427F6-4DD1-1644-811E-4EE9090B823B}"/>
              </a:ext>
            </a:extLst>
          </p:cNvPr>
          <p:cNvSpPr/>
          <p:nvPr/>
        </p:nvSpPr>
        <p:spPr>
          <a:xfrm>
            <a:off x="9005296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4D500109-444B-114A-9C13-586FC561373D}"/>
              </a:ext>
            </a:extLst>
          </p:cNvPr>
          <p:cNvSpPr/>
          <p:nvPr/>
        </p:nvSpPr>
        <p:spPr>
          <a:xfrm>
            <a:off x="9465002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56F00348-6191-F244-ABDF-C553A7689A9A}"/>
              </a:ext>
            </a:extLst>
          </p:cNvPr>
          <p:cNvSpPr/>
          <p:nvPr/>
        </p:nvSpPr>
        <p:spPr>
          <a:xfrm>
            <a:off x="9924345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8C73513F-6558-D849-98BA-AA260AE9384D}"/>
              </a:ext>
            </a:extLst>
          </p:cNvPr>
          <p:cNvSpPr/>
          <p:nvPr/>
        </p:nvSpPr>
        <p:spPr>
          <a:xfrm>
            <a:off x="10384050" y="129275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57C6390-E12E-5046-92FC-DE76FB545F38}"/>
              </a:ext>
            </a:extLst>
          </p:cNvPr>
          <p:cNvSpPr/>
          <p:nvPr/>
        </p:nvSpPr>
        <p:spPr>
          <a:xfrm>
            <a:off x="7626905" y="1353277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信心是從聽神的話而來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54C3908-8EBB-864D-B8B8-49B6C143E23A}"/>
              </a:ext>
            </a:extLst>
          </p:cNvPr>
          <p:cNvSpPr/>
          <p:nvPr/>
        </p:nvSpPr>
        <p:spPr>
          <a:xfrm>
            <a:off x="7626905" y="1986758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/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EE204C89-721D-B84D-92A7-4588FD6A6428}"/>
              </a:ext>
            </a:extLst>
          </p:cNvPr>
          <p:cNvSpPr/>
          <p:nvPr/>
        </p:nvSpPr>
        <p:spPr>
          <a:xfrm>
            <a:off x="7626905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43D91675-14B2-5C40-AFF4-743FFA0BBF12}"/>
              </a:ext>
            </a:extLst>
          </p:cNvPr>
          <p:cNvSpPr/>
          <p:nvPr/>
        </p:nvSpPr>
        <p:spPr>
          <a:xfrm>
            <a:off x="8086247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AABFC649-2D1C-0D46-A381-DC7B70CA7784}"/>
              </a:ext>
            </a:extLst>
          </p:cNvPr>
          <p:cNvSpPr/>
          <p:nvPr/>
        </p:nvSpPr>
        <p:spPr>
          <a:xfrm>
            <a:off x="8545953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5A5FE8CA-2B75-5C47-8E03-996D3667F5EE}"/>
              </a:ext>
            </a:extLst>
          </p:cNvPr>
          <p:cNvSpPr/>
          <p:nvPr/>
        </p:nvSpPr>
        <p:spPr>
          <a:xfrm>
            <a:off x="9005296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7932AAF4-667D-464D-B266-FFA82CA93970}"/>
              </a:ext>
            </a:extLst>
          </p:cNvPr>
          <p:cNvSpPr/>
          <p:nvPr/>
        </p:nvSpPr>
        <p:spPr>
          <a:xfrm>
            <a:off x="9465002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F15FF181-E30E-0A4C-88A9-ED438B2E937B}"/>
              </a:ext>
            </a:extLst>
          </p:cNvPr>
          <p:cNvSpPr/>
          <p:nvPr/>
        </p:nvSpPr>
        <p:spPr>
          <a:xfrm>
            <a:off x="9924345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87D49D39-E921-0A48-ADD0-DC0617716815}"/>
              </a:ext>
            </a:extLst>
          </p:cNvPr>
          <p:cNvSpPr/>
          <p:nvPr/>
        </p:nvSpPr>
        <p:spPr>
          <a:xfrm>
            <a:off x="10384050" y="2283854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956D347-0A92-4443-9119-8BA2338C5087}"/>
              </a:ext>
            </a:extLst>
          </p:cNvPr>
          <p:cNvSpPr/>
          <p:nvPr/>
        </p:nvSpPr>
        <p:spPr>
          <a:xfrm>
            <a:off x="7626905" y="2344373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潔淨是從神的話而來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159A024-D3AE-7C4F-8335-702A67D9E933}"/>
              </a:ext>
            </a:extLst>
          </p:cNvPr>
          <p:cNvSpPr/>
          <p:nvPr/>
        </p:nvSpPr>
        <p:spPr>
          <a:xfrm>
            <a:off x="7626905" y="2977854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 dirty="0"/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E2B6C622-4921-CD40-BE3D-633E67EF84FB}"/>
              </a:ext>
            </a:extLst>
          </p:cNvPr>
          <p:cNvSpPr/>
          <p:nvPr/>
        </p:nvSpPr>
        <p:spPr>
          <a:xfrm>
            <a:off x="7626905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EA71B263-6AFA-754F-BDC5-7ABC27A4B493}"/>
              </a:ext>
            </a:extLst>
          </p:cNvPr>
          <p:cNvSpPr/>
          <p:nvPr/>
        </p:nvSpPr>
        <p:spPr>
          <a:xfrm>
            <a:off x="8086247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044A57F4-C0F7-5244-8769-83AAE8DF6D5E}"/>
              </a:ext>
            </a:extLst>
          </p:cNvPr>
          <p:cNvSpPr/>
          <p:nvPr/>
        </p:nvSpPr>
        <p:spPr>
          <a:xfrm>
            <a:off x="8545953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Chevron 35">
            <a:extLst>
              <a:ext uri="{FF2B5EF4-FFF2-40B4-BE49-F238E27FC236}">
                <a16:creationId xmlns:a16="http://schemas.microsoft.com/office/drawing/2014/main" id="{DD091534-DCBE-9545-9DB7-F175439DAAFA}"/>
              </a:ext>
            </a:extLst>
          </p:cNvPr>
          <p:cNvSpPr/>
          <p:nvPr/>
        </p:nvSpPr>
        <p:spPr>
          <a:xfrm>
            <a:off x="9005296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Chevron 36">
            <a:extLst>
              <a:ext uri="{FF2B5EF4-FFF2-40B4-BE49-F238E27FC236}">
                <a16:creationId xmlns:a16="http://schemas.microsoft.com/office/drawing/2014/main" id="{0FF1269E-A328-F54B-873E-6F820E18C691}"/>
              </a:ext>
            </a:extLst>
          </p:cNvPr>
          <p:cNvSpPr/>
          <p:nvPr/>
        </p:nvSpPr>
        <p:spPr>
          <a:xfrm>
            <a:off x="9465002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Chevron 37">
            <a:extLst>
              <a:ext uri="{FF2B5EF4-FFF2-40B4-BE49-F238E27FC236}">
                <a16:creationId xmlns:a16="http://schemas.microsoft.com/office/drawing/2014/main" id="{DFD2828B-8D8D-AE49-A942-91FE06ADEB39}"/>
              </a:ext>
            </a:extLst>
          </p:cNvPr>
          <p:cNvSpPr/>
          <p:nvPr/>
        </p:nvSpPr>
        <p:spPr>
          <a:xfrm>
            <a:off x="9924345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Chevron 38">
            <a:extLst>
              <a:ext uri="{FF2B5EF4-FFF2-40B4-BE49-F238E27FC236}">
                <a16:creationId xmlns:a16="http://schemas.microsoft.com/office/drawing/2014/main" id="{4F2014DB-4B93-9443-A866-07A1C4148E19}"/>
              </a:ext>
            </a:extLst>
          </p:cNvPr>
          <p:cNvSpPr/>
          <p:nvPr/>
        </p:nvSpPr>
        <p:spPr>
          <a:xfrm>
            <a:off x="10384050" y="3274950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2D9E5F5B-554D-4944-9E66-56EC3635989C}"/>
              </a:ext>
            </a:extLst>
          </p:cNvPr>
          <p:cNvSpPr/>
          <p:nvPr/>
        </p:nvSpPr>
        <p:spPr>
          <a:xfrm>
            <a:off x="7626905" y="3335469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得救的確據是從神的話而來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DA98751-D758-E248-AE72-173CF0E79B7B}"/>
              </a:ext>
            </a:extLst>
          </p:cNvPr>
          <p:cNvSpPr/>
          <p:nvPr/>
        </p:nvSpPr>
        <p:spPr>
          <a:xfrm>
            <a:off x="7626905" y="3968950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 dirty="0"/>
          </a:p>
        </p:txBody>
      </p:sp>
      <p:sp>
        <p:nvSpPr>
          <p:cNvPr id="42" name="Chevron 41">
            <a:extLst>
              <a:ext uri="{FF2B5EF4-FFF2-40B4-BE49-F238E27FC236}">
                <a16:creationId xmlns:a16="http://schemas.microsoft.com/office/drawing/2014/main" id="{29CFE6B1-CCD9-B24F-8C80-9D783EFAD924}"/>
              </a:ext>
            </a:extLst>
          </p:cNvPr>
          <p:cNvSpPr/>
          <p:nvPr/>
        </p:nvSpPr>
        <p:spPr>
          <a:xfrm>
            <a:off x="7626905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Chevron 42">
            <a:extLst>
              <a:ext uri="{FF2B5EF4-FFF2-40B4-BE49-F238E27FC236}">
                <a16:creationId xmlns:a16="http://schemas.microsoft.com/office/drawing/2014/main" id="{AAE30C15-5AD0-3F45-9380-2C6A10006D6C}"/>
              </a:ext>
            </a:extLst>
          </p:cNvPr>
          <p:cNvSpPr/>
          <p:nvPr/>
        </p:nvSpPr>
        <p:spPr>
          <a:xfrm>
            <a:off x="8086247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5D1AF03-B283-3E4C-A2AA-7BE3A4C187C0}"/>
              </a:ext>
            </a:extLst>
          </p:cNvPr>
          <p:cNvSpPr/>
          <p:nvPr/>
        </p:nvSpPr>
        <p:spPr>
          <a:xfrm>
            <a:off x="8545953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E39F16FF-8024-BC46-A19B-53BCAFAA5FA5}"/>
              </a:ext>
            </a:extLst>
          </p:cNvPr>
          <p:cNvSpPr/>
          <p:nvPr/>
        </p:nvSpPr>
        <p:spPr>
          <a:xfrm>
            <a:off x="9005296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Chevron 45">
            <a:extLst>
              <a:ext uri="{FF2B5EF4-FFF2-40B4-BE49-F238E27FC236}">
                <a16:creationId xmlns:a16="http://schemas.microsoft.com/office/drawing/2014/main" id="{DE19FA9C-3E6F-8346-80F6-03F0663F2DC3}"/>
              </a:ext>
            </a:extLst>
          </p:cNvPr>
          <p:cNvSpPr/>
          <p:nvPr/>
        </p:nvSpPr>
        <p:spPr>
          <a:xfrm>
            <a:off x="9465002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10658519-EBD9-F84C-BA77-8E5EDC2285E1}"/>
              </a:ext>
            </a:extLst>
          </p:cNvPr>
          <p:cNvSpPr/>
          <p:nvPr/>
        </p:nvSpPr>
        <p:spPr>
          <a:xfrm>
            <a:off x="9924345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Chevron 47">
            <a:extLst>
              <a:ext uri="{FF2B5EF4-FFF2-40B4-BE49-F238E27FC236}">
                <a16:creationId xmlns:a16="http://schemas.microsoft.com/office/drawing/2014/main" id="{DFB3CEC8-AEA2-FD42-9FE8-5226B9248158}"/>
              </a:ext>
            </a:extLst>
          </p:cNvPr>
          <p:cNvSpPr/>
          <p:nvPr/>
        </p:nvSpPr>
        <p:spPr>
          <a:xfrm>
            <a:off x="10384050" y="4266046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E7C0907-06A3-6146-805E-3BCC7EF1C0AF}"/>
              </a:ext>
            </a:extLst>
          </p:cNvPr>
          <p:cNvSpPr/>
          <p:nvPr/>
        </p:nvSpPr>
        <p:spPr>
          <a:xfrm>
            <a:off x="7626905" y="4326565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安慰是從神的話而來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45069A62-2E18-274F-9362-6F8815DFA4BD}"/>
              </a:ext>
            </a:extLst>
          </p:cNvPr>
          <p:cNvSpPr/>
          <p:nvPr/>
        </p:nvSpPr>
        <p:spPr>
          <a:xfrm>
            <a:off x="7626905" y="4960046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 dirty="0"/>
          </a:p>
        </p:txBody>
      </p:sp>
      <p:sp>
        <p:nvSpPr>
          <p:cNvPr id="51" name="Chevron 50">
            <a:extLst>
              <a:ext uri="{FF2B5EF4-FFF2-40B4-BE49-F238E27FC236}">
                <a16:creationId xmlns:a16="http://schemas.microsoft.com/office/drawing/2014/main" id="{C474D8AC-7EC4-594E-B001-11214A518E69}"/>
              </a:ext>
            </a:extLst>
          </p:cNvPr>
          <p:cNvSpPr/>
          <p:nvPr/>
        </p:nvSpPr>
        <p:spPr>
          <a:xfrm>
            <a:off x="7626905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Chevron 51">
            <a:extLst>
              <a:ext uri="{FF2B5EF4-FFF2-40B4-BE49-F238E27FC236}">
                <a16:creationId xmlns:a16="http://schemas.microsoft.com/office/drawing/2014/main" id="{649E2BC2-1AEC-1F40-B8D2-DBC39E326970}"/>
              </a:ext>
            </a:extLst>
          </p:cNvPr>
          <p:cNvSpPr/>
          <p:nvPr/>
        </p:nvSpPr>
        <p:spPr>
          <a:xfrm>
            <a:off x="8086247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E3C033A1-0D58-854E-AF56-A78F86DAEBD4}"/>
              </a:ext>
            </a:extLst>
          </p:cNvPr>
          <p:cNvSpPr/>
          <p:nvPr/>
        </p:nvSpPr>
        <p:spPr>
          <a:xfrm>
            <a:off x="8545953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Chevron 53">
            <a:extLst>
              <a:ext uri="{FF2B5EF4-FFF2-40B4-BE49-F238E27FC236}">
                <a16:creationId xmlns:a16="http://schemas.microsoft.com/office/drawing/2014/main" id="{0A713683-76C0-B146-B81E-366F78BD2FEB}"/>
              </a:ext>
            </a:extLst>
          </p:cNvPr>
          <p:cNvSpPr/>
          <p:nvPr/>
        </p:nvSpPr>
        <p:spPr>
          <a:xfrm>
            <a:off x="9005296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Chevron 54">
            <a:extLst>
              <a:ext uri="{FF2B5EF4-FFF2-40B4-BE49-F238E27FC236}">
                <a16:creationId xmlns:a16="http://schemas.microsoft.com/office/drawing/2014/main" id="{EFFE78F0-651C-C24E-A36A-801F7EB9F62F}"/>
              </a:ext>
            </a:extLst>
          </p:cNvPr>
          <p:cNvSpPr/>
          <p:nvPr/>
        </p:nvSpPr>
        <p:spPr>
          <a:xfrm>
            <a:off x="9465002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6" name="Chevron 55">
            <a:extLst>
              <a:ext uri="{FF2B5EF4-FFF2-40B4-BE49-F238E27FC236}">
                <a16:creationId xmlns:a16="http://schemas.microsoft.com/office/drawing/2014/main" id="{98A486C3-137C-7C4C-8250-814AAD598285}"/>
              </a:ext>
            </a:extLst>
          </p:cNvPr>
          <p:cNvSpPr/>
          <p:nvPr/>
        </p:nvSpPr>
        <p:spPr>
          <a:xfrm>
            <a:off x="9924345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Chevron 56">
            <a:extLst>
              <a:ext uri="{FF2B5EF4-FFF2-40B4-BE49-F238E27FC236}">
                <a16:creationId xmlns:a16="http://schemas.microsoft.com/office/drawing/2014/main" id="{E4A490DC-2CBF-C940-9515-16EF003DDBB8}"/>
              </a:ext>
            </a:extLst>
          </p:cNvPr>
          <p:cNvSpPr/>
          <p:nvPr/>
        </p:nvSpPr>
        <p:spPr>
          <a:xfrm>
            <a:off x="10384050" y="5257142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DF830458-9ED0-1348-9D12-0E376D3F37B3}"/>
              </a:ext>
            </a:extLst>
          </p:cNvPr>
          <p:cNvSpPr/>
          <p:nvPr/>
        </p:nvSpPr>
        <p:spPr>
          <a:xfrm>
            <a:off x="7626905" y="5317661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真理是從神的話而來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29F5BCAA-2A0E-764D-963E-FBE4A8959E21}"/>
              </a:ext>
            </a:extLst>
          </p:cNvPr>
          <p:cNvSpPr/>
          <p:nvPr/>
        </p:nvSpPr>
        <p:spPr>
          <a:xfrm>
            <a:off x="7626905" y="5951142"/>
            <a:ext cx="3268051" cy="297095"/>
          </a:xfrm>
          <a:custGeom>
            <a:avLst/>
            <a:gdLst>
              <a:gd name="connsiteX0" fmla="*/ 0 w 3268051"/>
              <a:gd name="connsiteY0" fmla="*/ 0 h 297095"/>
              <a:gd name="connsiteX1" fmla="*/ 3268051 w 3268051"/>
              <a:gd name="connsiteY1" fmla="*/ 0 h 297095"/>
              <a:gd name="connsiteX2" fmla="*/ 3268051 w 3268051"/>
              <a:gd name="connsiteY2" fmla="*/ 297095 h 297095"/>
              <a:gd name="connsiteX3" fmla="*/ 0 w 3268051"/>
              <a:gd name="connsiteY3" fmla="*/ 297095 h 297095"/>
              <a:gd name="connsiteX4" fmla="*/ 0 w 3268051"/>
              <a:gd name="connsiteY4" fmla="*/ 0 h 2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051" h="297095">
                <a:moveTo>
                  <a:pt x="0" y="0"/>
                </a:moveTo>
                <a:lnTo>
                  <a:pt x="3268051" y="0"/>
                </a:lnTo>
                <a:lnTo>
                  <a:pt x="3268051" y="297095"/>
                </a:lnTo>
                <a:lnTo>
                  <a:pt x="0" y="297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b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/>
          </a:p>
        </p:txBody>
      </p:sp>
      <p:sp>
        <p:nvSpPr>
          <p:cNvPr id="60" name="Chevron 59">
            <a:extLst>
              <a:ext uri="{FF2B5EF4-FFF2-40B4-BE49-F238E27FC236}">
                <a16:creationId xmlns:a16="http://schemas.microsoft.com/office/drawing/2014/main" id="{ADC60BF1-EB57-9E4D-890D-19DE0C29AE34}"/>
              </a:ext>
            </a:extLst>
          </p:cNvPr>
          <p:cNvSpPr/>
          <p:nvPr/>
        </p:nvSpPr>
        <p:spPr>
          <a:xfrm>
            <a:off x="7626905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Chevron 60">
            <a:extLst>
              <a:ext uri="{FF2B5EF4-FFF2-40B4-BE49-F238E27FC236}">
                <a16:creationId xmlns:a16="http://schemas.microsoft.com/office/drawing/2014/main" id="{751C39EB-5986-9F41-9E20-1887B999ADC5}"/>
              </a:ext>
            </a:extLst>
          </p:cNvPr>
          <p:cNvSpPr/>
          <p:nvPr/>
        </p:nvSpPr>
        <p:spPr>
          <a:xfrm>
            <a:off x="8086247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Chevron 61">
            <a:extLst>
              <a:ext uri="{FF2B5EF4-FFF2-40B4-BE49-F238E27FC236}">
                <a16:creationId xmlns:a16="http://schemas.microsoft.com/office/drawing/2014/main" id="{B1A013D1-58F2-1143-AB91-6B09405B6FD1}"/>
              </a:ext>
            </a:extLst>
          </p:cNvPr>
          <p:cNvSpPr/>
          <p:nvPr/>
        </p:nvSpPr>
        <p:spPr>
          <a:xfrm>
            <a:off x="8545953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Chevron 62">
            <a:extLst>
              <a:ext uri="{FF2B5EF4-FFF2-40B4-BE49-F238E27FC236}">
                <a16:creationId xmlns:a16="http://schemas.microsoft.com/office/drawing/2014/main" id="{250C8021-DE8E-1A42-84A5-26B8FEE22A2E}"/>
              </a:ext>
            </a:extLst>
          </p:cNvPr>
          <p:cNvSpPr/>
          <p:nvPr/>
        </p:nvSpPr>
        <p:spPr>
          <a:xfrm>
            <a:off x="9005296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48" name="Chevron 2047">
            <a:extLst>
              <a:ext uri="{FF2B5EF4-FFF2-40B4-BE49-F238E27FC236}">
                <a16:creationId xmlns:a16="http://schemas.microsoft.com/office/drawing/2014/main" id="{1D59928D-CDE2-1D44-B0D5-3B9591091F86}"/>
              </a:ext>
            </a:extLst>
          </p:cNvPr>
          <p:cNvSpPr/>
          <p:nvPr/>
        </p:nvSpPr>
        <p:spPr>
          <a:xfrm>
            <a:off x="9465002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49" name="Chevron 2048">
            <a:extLst>
              <a:ext uri="{FF2B5EF4-FFF2-40B4-BE49-F238E27FC236}">
                <a16:creationId xmlns:a16="http://schemas.microsoft.com/office/drawing/2014/main" id="{66717879-76A9-6140-963E-DD0F6B8BD8BD}"/>
              </a:ext>
            </a:extLst>
          </p:cNvPr>
          <p:cNvSpPr/>
          <p:nvPr/>
        </p:nvSpPr>
        <p:spPr>
          <a:xfrm>
            <a:off x="9924345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51" name="Chevron 2050">
            <a:extLst>
              <a:ext uri="{FF2B5EF4-FFF2-40B4-BE49-F238E27FC236}">
                <a16:creationId xmlns:a16="http://schemas.microsoft.com/office/drawing/2014/main" id="{EA1307EE-98E9-CA44-B06C-EB42D31100A2}"/>
              </a:ext>
            </a:extLst>
          </p:cNvPr>
          <p:cNvSpPr/>
          <p:nvPr/>
        </p:nvSpPr>
        <p:spPr>
          <a:xfrm>
            <a:off x="10384050" y="6248238"/>
            <a:ext cx="764724" cy="605194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52" name="Freeform 2051">
            <a:extLst>
              <a:ext uri="{FF2B5EF4-FFF2-40B4-BE49-F238E27FC236}">
                <a16:creationId xmlns:a16="http://schemas.microsoft.com/office/drawing/2014/main" id="{17FD4B89-2B4D-6441-9E32-ECFE54A0040A}"/>
              </a:ext>
            </a:extLst>
          </p:cNvPr>
          <p:cNvSpPr/>
          <p:nvPr/>
        </p:nvSpPr>
        <p:spPr>
          <a:xfrm>
            <a:off x="7626905" y="6308757"/>
            <a:ext cx="3310535" cy="484155"/>
          </a:xfrm>
          <a:custGeom>
            <a:avLst/>
            <a:gdLst>
              <a:gd name="connsiteX0" fmla="*/ 0 w 3310535"/>
              <a:gd name="connsiteY0" fmla="*/ 0 h 484155"/>
              <a:gd name="connsiteX1" fmla="*/ 3310535 w 3310535"/>
              <a:gd name="connsiteY1" fmla="*/ 0 h 484155"/>
              <a:gd name="connsiteX2" fmla="*/ 3310535 w 3310535"/>
              <a:gd name="connsiteY2" fmla="*/ 484155 h 484155"/>
              <a:gd name="connsiteX3" fmla="*/ 0 w 3310535"/>
              <a:gd name="connsiteY3" fmla="*/ 484155 h 484155"/>
              <a:gd name="connsiteX4" fmla="*/ 0 w 3310535"/>
              <a:gd name="connsiteY4" fmla="*/ 0 h 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35" h="484155">
                <a:moveTo>
                  <a:pt x="0" y="0"/>
                </a:moveTo>
                <a:lnTo>
                  <a:pt x="3310535" y="0"/>
                </a:lnTo>
                <a:lnTo>
                  <a:pt x="3310535" y="484155"/>
                </a:lnTo>
                <a:lnTo>
                  <a:pt x="0" y="4841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重生也是從神的話而來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C70EB1-9F5C-9E41-8060-D39F4704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61" y="0"/>
            <a:ext cx="6154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美军舰又撞船现代技术下军舰撞船概率有多高？|菲茨杰拉德|雷达|撞船事故_新浪新闻">
            <a:extLst>
              <a:ext uri="{FF2B5EF4-FFF2-40B4-BE49-F238E27FC236}">
                <a16:creationId xmlns:a16="http://schemas.microsoft.com/office/drawing/2014/main" id="{9320FDA4-818E-224E-A4AF-4AB4A6AAB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700"/>
            <a:ext cx="9906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w To Do A Really Good Job Washing Your Hands : Goats and Soda : NPR">
            <a:extLst>
              <a:ext uri="{FF2B5EF4-FFF2-40B4-BE49-F238E27FC236}">
                <a16:creationId xmlns:a16="http://schemas.microsoft.com/office/drawing/2014/main" id="{707EC8BD-51EB-4142-A8CF-EE2CA4AC0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79" y="666786"/>
            <a:ext cx="8286642" cy="55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hat is Assurance contract | Capital.com">
            <a:extLst>
              <a:ext uri="{FF2B5EF4-FFF2-40B4-BE49-F238E27FC236}">
                <a16:creationId xmlns:a16="http://schemas.microsoft.com/office/drawing/2014/main" id="{B7620B37-E938-8043-BFFD-F856B46E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01" y="-4568"/>
            <a:ext cx="877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mpathy: giving comfort - | WellBeing.com.au">
            <a:extLst>
              <a:ext uri="{FF2B5EF4-FFF2-40B4-BE49-F238E27FC236}">
                <a16:creationId xmlns:a16="http://schemas.microsoft.com/office/drawing/2014/main" id="{2839EA83-EF54-E648-9AE4-4112B2E0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82" y="609763"/>
            <a:ext cx="8489036" cy="56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he Value of Truth | Philosophy Talk">
            <a:extLst>
              <a:ext uri="{FF2B5EF4-FFF2-40B4-BE49-F238E27FC236}">
                <a16:creationId xmlns:a16="http://schemas.microsoft.com/office/drawing/2014/main" id="{10AEC63E-62EE-6C45-A200-FB3CFC9E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0" y="950159"/>
            <a:ext cx="11138260" cy="495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a born-again Christian? - Quora">
            <a:extLst>
              <a:ext uri="{FF2B5EF4-FFF2-40B4-BE49-F238E27FC236}">
                <a16:creationId xmlns:a16="http://schemas.microsoft.com/office/drawing/2014/main" id="{5CB8C011-7059-084C-BB83-13F417E5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6" y="209066"/>
            <a:ext cx="11377448" cy="64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31" grpId="0" animBg="1"/>
      <p:bldP spid="40" grpId="0" animBg="1"/>
      <p:bldP spid="49" grpId="0" animBg="1"/>
      <p:bldP spid="58" grpId="0" animBg="1"/>
      <p:bldP spid="20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B63B60AC-5FC9-ED4E-B02D-9B4E27B92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3100" y="647699"/>
            <a:ext cx="3492500" cy="3492500"/>
          </a:xfrm>
          <a:prstGeom prst="rect">
            <a:avLst/>
          </a:prstGeom>
        </p:spPr>
      </p:pic>
      <p:pic>
        <p:nvPicPr>
          <p:cNvPr id="8" name="Picture 7" descr="A picture containing person, indoor, person, young&#10;&#10;Description automatically generated">
            <a:extLst>
              <a:ext uri="{FF2B5EF4-FFF2-40B4-BE49-F238E27FC236}">
                <a16:creationId xmlns:a16="http://schemas.microsoft.com/office/drawing/2014/main" id="{88CA463C-7C2A-014F-9BF8-56745E424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0400" y="4203700"/>
            <a:ext cx="3492500" cy="1981200"/>
          </a:xfrm>
          <a:prstGeom prst="rect">
            <a:avLst/>
          </a:prstGeom>
        </p:spPr>
      </p:pic>
      <p:pic>
        <p:nvPicPr>
          <p:cNvPr id="11" name="Picture 10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9FBA617F-F412-1F4D-93D0-0DD96407F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41800" y="635000"/>
            <a:ext cx="2997200" cy="1701800"/>
          </a:xfrm>
          <a:prstGeom prst="rect">
            <a:avLst/>
          </a:prstGeom>
        </p:spPr>
      </p:pic>
      <p:pic>
        <p:nvPicPr>
          <p:cNvPr id="13" name="Picture 12" descr="A picture containing stationary, building&#10;&#10;Description automatically generated">
            <a:extLst>
              <a:ext uri="{FF2B5EF4-FFF2-40B4-BE49-F238E27FC236}">
                <a16:creationId xmlns:a16="http://schemas.microsoft.com/office/drawing/2014/main" id="{0E81C65F-E460-CB47-9FE5-FBBA69010A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241800" y="2413000"/>
            <a:ext cx="2997200" cy="1651000"/>
          </a:xfrm>
          <a:prstGeom prst="rect">
            <a:avLst/>
          </a:prstGeom>
        </p:spPr>
      </p:pic>
      <p:pic>
        <p:nvPicPr>
          <p:cNvPr id="15" name="Picture 14" descr="Text, whiteboard&#10;&#10;Description automatically generated">
            <a:extLst>
              <a:ext uri="{FF2B5EF4-FFF2-40B4-BE49-F238E27FC236}">
                <a16:creationId xmlns:a16="http://schemas.microsoft.com/office/drawing/2014/main" id="{7E6C7030-DA6B-2648-BBC5-08E9EACD15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800" y="4140200"/>
            <a:ext cx="2997200" cy="2044700"/>
          </a:xfrm>
          <a:prstGeom prst="rect">
            <a:avLst/>
          </a:prstGeom>
        </p:spPr>
      </p:pic>
      <p:pic>
        <p:nvPicPr>
          <p:cNvPr id="5" name="Picture 4" descr="A picture containing holding&#10;&#10;Description automatically generated">
            <a:extLst>
              <a:ext uri="{FF2B5EF4-FFF2-40B4-BE49-F238E27FC236}">
                <a16:creationId xmlns:a16="http://schemas.microsoft.com/office/drawing/2014/main" id="{D03D883C-155F-7C4F-B25B-8ED9D77603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315200" y="635000"/>
            <a:ext cx="4165600" cy="2730500"/>
          </a:xfrm>
          <a:prstGeom prst="rect">
            <a:avLst/>
          </a:prstGeom>
        </p:spPr>
      </p:pic>
      <p:pic>
        <p:nvPicPr>
          <p:cNvPr id="16" name="Picture 15" descr="A close up of a street sign hanging from a pole&#10;&#10;Description automatically generated">
            <a:extLst>
              <a:ext uri="{FF2B5EF4-FFF2-40B4-BE49-F238E27FC236}">
                <a16:creationId xmlns:a16="http://schemas.microsoft.com/office/drawing/2014/main" id="{9764FF6A-070A-C847-8281-1CCC2F4CE9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5200" y="3441700"/>
            <a:ext cx="4165600" cy="2743200"/>
          </a:xfrm>
          <a:prstGeom prst="rect">
            <a:avLst/>
          </a:prstGeom>
        </p:spPr>
      </p:pic>
      <p:pic>
        <p:nvPicPr>
          <p:cNvPr id="1026" name="Picture 2" descr="亨利八世- 维基百科，自由的百科全书">
            <a:extLst>
              <a:ext uri="{FF2B5EF4-FFF2-40B4-BE49-F238E27FC236}">
                <a16:creationId xmlns:a16="http://schemas.microsoft.com/office/drawing/2014/main" id="{F7E3F034-A52E-D24B-A287-316660DA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63501"/>
            <a:ext cx="497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自耶稣住在我心 Since Jesus Came Into My Heart  合唱  國語  成聖之路.mp4" descr="自耶稣住在我心 Since Jesus Came Into My Heart  合唱  國語  成聖之路.mp4">
            <a:hlinkClick r:id="" action="ppaction://media"/>
            <a:extLst>
              <a:ext uri="{FF2B5EF4-FFF2-40B4-BE49-F238E27FC236}">
                <a16:creationId xmlns:a16="http://schemas.microsoft.com/office/drawing/2014/main" id="{937B18FF-6A49-7143-85DA-9932D239C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11107</TotalTime>
  <Words>4280</Words>
  <Application>Microsoft Macintosh PowerPoint</Application>
  <PresentationFormat>Widescreen</PresentationFormat>
  <Paragraphs>202</Paragraphs>
  <Slides>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5 認識聖經(二）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認識聖經(二）</dc:title>
  <dc:creator>Elan Chen</dc:creator>
  <cp:lastModifiedBy>Elan Chen</cp:lastModifiedBy>
  <cp:revision>40</cp:revision>
  <dcterms:created xsi:type="dcterms:W3CDTF">2020-10-07T00:47:36Z</dcterms:created>
  <dcterms:modified xsi:type="dcterms:W3CDTF">2021-01-08T17:46:19Z</dcterms:modified>
</cp:coreProperties>
</file>