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3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67007"/>
  </p:normalViewPr>
  <p:slideViewPr>
    <p:cSldViewPr snapToGrid="0" snapToObjects="1">
      <p:cViewPr varScale="1">
        <p:scale>
          <a:sx n="83" d="100"/>
          <a:sy n="83" d="100"/>
        </p:scale>
        <p:origin x="20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33431-6F7F-AF4A-B047-7DB9BCCDB9A6}" type="datetimeFigureOut">
              <a:rPr lang="en-US" smtClean="0"/>
              <a:t>1/17/21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0C57E-A07A-E447-8F98-3DC871D15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8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cl</a:t>
            </a:r>
            <a:r>
              <a:rPr lang="en-US" altLang="zh-CN" dirty="0"/>
              <a:t>ick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bell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今天我们来讲人的创造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  <a:p>
            <a:endParaRPr lang="en-US" altLang="ja-JP" dirty="0"/>
          </a:p>
          <a:p>
            <a:r>
              <a:rPr lang="ja-JP" altLang="en-US"/>
              <a:t>禱告</a:t>
            </a:r>
            <a:r>
              <a:rPr lang="zh-TW" altLang="en-US" dirty="0"/>
              <a:t>：</a:t>
            </a:r>
            <a:endParaRPr lang="en-US" altLang="zh-TW" dirty="0"/>
          </a:p>
          <a:p>
            <a:endParaRPr lang="en-US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在天上的天父，感谢、赞美您的圣名。您是那位创造我们的主，是我们的保护者。我们所拥有的都来自您。我们一切好的，没有一样不是您赐给我们的。在你的以外，我们没有任何好处。主啊，我們算什麼呢，禰竟顧念我們，我們算什麼呢，你竟愛著我們，感謝主禰如此抬舉我們，看重我們，感謝禰為我們還存留氣息，讓我們有健康的身體。面對禰的宏恩厚愛，我們只有用一生的年日來愛禰，來回報禰。謝謝主聽我們的禱告，奉耶穌基督的聖名。阿們！</a:t>
            </a:r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C57E-A07A-E447-8F98-3DC871D15F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8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神创造天地宇宙万物</a:t>
            </a:r>
            <a:r>
              <a:rPr lang="zh-CN" altLang="en-US" dirty="0"/>
              <a:t>，而人的创造是神伟大的杰作。人是按照神的形象造的，神对人有他的目的和计划。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/>
              <a:t>一起来听詩歌</a:t>
            </a:r>
            <a:r>
              <a:rPr lang="zh-TW" altLang="en-US" dirty="0"/>
              <a:t>：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人算甚麼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C57E-A07A-E447-8F98-3DC871D15F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2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所有環境都是以人為本的</a:t>
            </a:r>
            <a:r>
              <a:rPr lang="zh-TW" altLang="en-US" dirty="0"/>
              <a:t>，</a:t>
            </a:r>
            <a:r>
              <a:rPr lang="ja-JP" altLang="en-US"/>
              <a:t>是精心設計出來的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创造的事实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endParaRPr lang="en-US" altLang="zh-TW" dirty="0"/>
          </a:p>
          <a:p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无中生有</a:t>
            </a:r>
            <a:r>
              <a:rPr lang="zh-CN" altLang="en-US" dirty="0"/>
              <a:t> （</a:t>
            </a:r>
            <a:r>
              <a:rPr lang="en-US" altLang="zh-CN" dirty="0"/>
              <a:t>ask</a:t>
            </a:r>
            <a:r>
              <a:rPr lang="zh-CN" altLang="en-US" dirty="0"/>
              <a:t> 创造和制造的区别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again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dismiss</a:t>
            </a:r>
            <a:r>
              <a:rPr lang="zh-CN" altLang="en-US" dirty="0"/>
              <a:t>）</a:t>
            </a:r>
            <a:r>
              <a:rPr lang="en-US" altLang="zh-CN" dirty="0"/>
              <a:t>click</a:t>
            </a:r>
          </a:p>
          <a:p>
            <a:pPr marL="228600" indent="-228600">
              <a:buAutoNum type="arabicPeriod"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常常有反义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把本来没有的事说成有。指凭空捏造。</a:t>
            </a:r>
            <a:r>
              <a:rPr lang="zh-TW" altLang="en-US" dirty="0"/>
              <a:t>无中生有</a:t>
            </a:r>
            <a:r>
              <a:rPr lang="zh-CN" altLang="en-US" dirty="0"/>
              <a:t> 让我想到</a:t>
            </a:r>
            <a:r>
              <a:rPr lang="en-US" altLang="zh-CN" dirty="0"/>
              <a:t>magician.</a:t>
            </a:r>
            <a:r>
              <a:rPr lang="zh-CN" altLang="en-US" dirty="0"/>
              <a:t>小时候爱看的魔术是大变活人。其实都是有人藏在一个隐蔽处。而神倒是真的大变活人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道家认为世间万物都是从“无”开始的。从“无”生出“有”，又从“有”发展成万物。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庄子*齐物论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指出，小到生命，大到宇宙，都有一个开始，在开始之前有一个未曾开始的开始，还有连未曾开始都未曾开始的开始。宇宙之初的形态是“有”，在“有”之前是“无”，还有连“有”和“无”都没有的“无”。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神造人用了什么原料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？什么都没有。他只说：“要有。。”</a:t>
            </a:r>
            <a:endParaRPr lang="en-US" altLang="zh-TW" dirty="0"/>
          </a:p>
          <a:p>
            <a:pPr marL="228600" indent="-228600">
              <a:buAutoNum type="arabicPeriod"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CN" dirty="0"/>
              <a:t>2.</a:t>
            </a:r>
            <a:r>
              <a:rPr lang="zh-CN" altLang="en-US" dirty="0"/>
              <a:t> 神造了生命 </a:t>
            </a:r>
            <a:r>
              <a:rPr lang="en-US" altLang="zh-CN" dirty="0"/>
              <a:t>click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ja-JP" altLang="en-US"/>
              <a:t>这里简单讨论一下进化论</a:t>
            </a:r>
            <a:r>
              <a:rPr lang="zh-CN" altLang="en-US" dirty="0"/>
              <a:t>，是和创造论相反的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/>
              <a:t>根據進化論</a:t>
            </a:r>
            <a:r>
              <a:rPr lang="zh-TW" altLang="en-US" dirty="0"/>
              <a:t>，</a:t>
            </a:r>
            <a:r>
              <a:rPr lang="ja-JP" altLang="en-US"/>
              <a:t>所有生命都源自化合物</a:t>
            </a:r>
            <a:r>
              <a:rPr lang="zh-TW" altLang="en-US" dirty="0"/>
              <a:t>，</a:t>
            </a:r>
            <a:r>
              <a:rPr lang="ja-JP" altLang="en-US"/>
              <a:t>稱為自然發生說</a:t>
            </a:r>
            <a:r>
              <a:rPr lang="zh-TW" altLang="en-US" dirty="0"/>
              <a:t>。</a:t>
            </a:r>
            <a:r>
              <a:rPr lang="ja-JP" altLang="en-US"/>
              <a:t>有個出名的米勒實驗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r>
              <a:rPr lang="zh-TW" altLang="en-US" dirty="0"/>
              <a:t>，</a:t>
            </a:r>
            <a:r>
              <a:rPr lang="ja-JP" altLang="en-US"/>
              <a:t>在簡單物質甲烷</a:t>
            </a:r>
            <a:r>
              <a:rPr lang="zh-TW" altLang="en-US" dirty="0"/>
              <a:t>，</a:t>
            </a:r>
            <a:r>
              <a:rPr lang="ja-JP" altLang="en-US"/>
              <a:t>氨</a:t>
            </a:r>
            <a:r>
              <a:rPr lang="zh-TW" altLang="en-US" dirty="0"/>
              <a:t>，</a:t>
            </a:r>
            <a:r>
              <a:rPr lang="ja-JP" altLang="en-US"/>
              <a:t>及水蒸氣里釋放電火花</a:t>
            </a:r>
            <a:r>
              <a:rPr lang="zh-TW" altLang="en-US" dirty="0"/>
              <a:t>，</a:t>
            </a:r>
            <a:r>
              <a:rPr lang="ja-JP" altLang="en-US"/>
              <a:t>模擬遠古大氣層閃電的情況</a:t>
            </a:r>
            <a:r>
              <a:rPr lang="zh-TW" altLang="en-US" dirty="0"/>
              <a:t>，</a:t>
            </a:r>
            <a:r>
              <a:rPr lang="ja-JP" altLang="en-US"/>
              <a:t>一個星期後</a:t>
            </a:r>
            <a:r>
              <a:rPr lang="zh-TW" altLang="en-US" dirty="0"/>
              <a:t>，</a:t>
            </a:r>
            <a:r>
              <a:rPr lang="ja-JP" altLang="en-US"/>
              <a:t>他得到蛋白質的建構原料胺基酸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/>
              <a:t>不過這個實驗有三個沒有解決的問題</a:t>
            </a:r>
            <a:r>
              <a:rPr lang="zh-TW" altLang="en-US" dirty="0"/>
              <a:t>：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1.</a:t>
            </a:r>
            <a:r>
              <a:rPr lang="ja-JP" altLang="en-US"/>
              <a:t>實驗假設大氣層只有甲烷和氨</a:t>
            </a:r>
            <a:r>
              <a:rPr lang="zh-TW" altLang="en-US" dirty="0"/>
              <a:t>，</a:t>
            </a:r>
            <a:r>
              <a:rPr lang="ja-JP" altLang="en-US"/>
              <a:t>但是這兩種氣體不可能大量存在</a:t>
            </a:r>
            <a:r>
              <a:rPr lang="zh-TW" altLang="en-US" dirty="0"/>
              <a:t>。</a:t>
            </a:r>
            <a:r>
              <a:rPr lang="ja-JP" altLang="en-US"/>
              <a:t>因為氨會被紫外光分解</a:t>
            </a:r>
            <a:r>
              <a:rPr lang="zh-TW" altLang="en-US" dirty="0"/>
              <a:t>。</a:t>
            </a:r>
            <a:r>
              <a:rPr lang="ja-JP" altLang="en-US"/>
              <a:t>而甲烷則藏於陈積泥中</a:t>
            </a:r>
            <a:r>
              <a:rPr lang="zh-TW" altLang="en-US" dirty="0"/>
              <a:t>。</a:t>
            </a:r>
            <a:r>
              <a:rPr lang="ja-JP" altLang="en-US"/>
              <a:t>所以實驗的原料不對</a:t>
            </a:r>
            <a:r>
              <a:rPr lang="zh-TW" altLang="en-US" dirty="0"/>
              <a:t>。</a:t>
            </a:r>
            <a:r>
              <a:rPr lang="ja-JP" altLang="en-US"/>
              <a:t>米勒沒有提到氧氣</a:t>
            </a:r>
            <a:r>
              <a:rPr lang="zh-TW" altLang="en-US" dirty="0"/>
              <a:t>，</a:t>
            </a:r>
            <a:r>
              <a:rPr lang="ja-JP" altLang="en-US"/>
              <a:t>因為他知道氧氣會破壞他製造的分子</a:t>
            </a:r>
            <a:r>
              <a:rPr lang="zh-TW" altLang="en-US" dirty="0"/>
              <a:t>。</a:t>
            </a:r>
            <a:r>
              <a:rPr lang="ja-JP" altLang="en-US"/>
              <a:t>從深入鑽探所得的氧化岩石顯示</a:t>
            </a:r>
            <a:r>
              <a:rPr lang="zh-TW" altLang="en-US" dirty="0"/>
              <a:t>，</a:t>
            </a:r>
            <a:r>
              <a:rPr lang="ja-JP" altLang="en-US"/>
              <a:t>當時的大氣層充滿氧氣</a:t>
            </a:r>
            <a:r>
              <a:rPr lang="zh-TW" altLang="en-US" dirty="0"/>
              <a:t>。</a:t>
            </a:r>
            <a:r>
              <a:rPr lang="ja-JP" altLang="en-US"/>
              <a:t>地球從來沒有米勒實驗那樣的大氣層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</a:t>
            </a:r>
            <a:r>
              <a:rPr lang="ja-JP" altLang="en-US"/>
              <a:t>米勒設定的環境條件也是錯誤的</a:t>
            </a:r>
            <a:r>
              <a:rPr lang="zh-TW" altLang="en-US" dirty="0"/>
              <a:t>。</a:t>
            </a:r>
            <a:r>
              <a:rPr lang="ja-JP" altLang="en-US"/>
              <a:t>電火花可以合成或破壞胺基酸</a:t>
            </a:r>
            <a:r>
              <a:rPr lang="zh-TW" altLang="en-US" dirty="0"/>
              <a:t>。</a:t>
            </a:r>
            <a:r>
              <a:rPr lang="ja-JP" altLang="en-US"/>
              <a:t>破壞的機會更高一些</a:t>
            </a:r>
            <a:r>
              <a:rPr lang="zh-TW" altLang="en-US" dirty="0"/>
              <a:t>。</a:t>
            </a:r>
            <a:r>
              <a:rPr lang="ja-JP" altLang="en-US"/>
              <a:t>米勒實驗主要產生焦油</a:t>
            </a:r>
            <a:r>
              <a:rPr lang="zh-TW" altLang="en-US" dirty="0"/>
              <a:t>，</a:t>
            </a:r>
            <a:r>
              <a:rPr lang="ja-JP" altLang="en-US"/>
              <a:t>但也產生微量胺基酸</a:t>
            </a:r>
            <a:r>
              <a:rPr lang="zh-TW" altLang="en-US" dirty="0"/>
              <a:t>。</a:t>
            </a:r>
            <a:r>
              <a:rPr lang="ja-JP" altLang="en-US"/>
              <a:t>他的實驗同時產生左旋和右旋胺基酸</a:t>
            </a:r>
            <a:r>
              <a:rPr lang="zh-TW" altLang="en-US" dirty="0"/>
              <a:t>。</a:t>
            </a:r>
            <a:r>
              <a:rPr lang="ja-JP" altLang="en-US"/>
              <a:t>只有左旋胺基酸才能產生生物</a:t>
            </a:r>
            <a:r>
              <a:rPr lang="zh-TW" altLang="en-US" dirty="0"/>
              <a:t>。</a:t>
            </a:r>
            <a:r>
              <a:rPr lang="ja-JP" altLang="en-US"/>
              <a:t>只有一粒胺基酸</a:t>
            </a:r>
            <a:r>
              <a:rPr lang="zh-TW" altLang="en-US" dirty="0"/>
              <a:t>，</a:t>
            </a:r>
            <a:r>
              <a:rPr lang="ja-JP" altLang="en-US"/>
              <a:t>蛋白質就不能組合成功</a:t>
            </a:r>
            <a:r>
              <a:rPr lang="zh-TW" altLang="en-US" dirty="0"/>
              <a:t>。</a:t>
            </a:r>
            <a:r>
              <a:rPr lang="ja-JP" altLang="en-US"/>
              <a:t>所以他的實驗結果產生的是有毒物質</a:t>
            </a:r>
            <a:r>
              <a:rPr lang="zh-TW" altLang="en-US" dirty="0"/>
              <a:t>，</a:t>
            </a:r>
            <a:r>
              <a:rPr lang="ja-JP" altLang="en-US"/>
              <a:t>只會摧毀化學進化的希望</a:t>
            </a:r>
            <a:r>
              <a:rPr lang="zh-TW" altLang="en-US" dirty="0"/>
              <a:t>。</a:t>
            </a:r>
            <a:r>
              <a:rPr lang="ja-JP" altLang="en-US"/>
              <a:t>其實米勒自己已經放棄化學進化的理論了</a:t>
            </a:r>
            <a:r>
              <a:rPr lang="zh-TW" altLang="en-US" dirty="0"/>
              <a:t>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</a:t>
            </a:r>
            <a:r>
              <a:rPr lang="ja-JP" altLang="en-US"/>
              <a:t>胺基酸要固定的程序才能合成蛋白質</a:t>
            </a:r>
            <a:r>
              <a:rPr lang="zh-TW" altLang="en-US" dirty="0"/>
              <a:t>，</a:t>
            </a:r>
            <a:r>
              <a:rPr lang="ja-JP" altLang="en-US"/>
              <a:t>有一個胺基酸錯位</a:t>
            </a:r>
            <a:r>
              <a:rPr lang="zh-TW" altLang="en-US" dirty="0"/>
              <a:t>，</a:t>
            </a:r>
            <a:r>
              <a:rPr lang="ja-JP" altLang="en-US"/>
              <a:t>都不能</a:t>
            </a:r>
            <a:r>
              <a:rPr lang="zh-TW" altLang="en-US" dirty="0"/>
              <a:t>。</a:t>
            </a:r>
            <a:r>
              <a:rPr lang="ja-JP" altLang="en-US"/>
              <a:t>而且不會自然組成蛋白質</a:t>
            </a:r>
            <a:r>
              <a:rPr lang="zh-TW" altLang="en-US" dirty="0"/>
              <a:t>。</a:t>
            </a:r>
            <a:r>
              <a:rPr lang="ja-JP" altLang="en-US"/>
              <a:t>有科學家做實驗</a:t>
            </a:r>
            <a:r>
              <a:rPr lang="zh-TW" altLang="en-US" dirty="0"/>
              <a:t>，</a:t>
            </a:r>
            <a:r>
              <a:rPr lang="ja-JP" altLang="en-US"/>
              <a:t>把蛋白質隨意拆解</a:t>
            </a:r>
            <a:r>
              <a:rPr lang="zh-TW" altLang="en-US" dirty="0"/>
              <a:t>，</a:t>
            </a:r>
            <a:r>
              <a:rPr lang="ja-JP" altLang="en-US"/>
              <a:t>試圖拼成人體蛋白質</a:t>
            </a:r>
            <a:r>
              <a:rPr lang="zh-TW" altLang="en-US" dirty="0"/>
              <a:t>，</a:t>
            </a:r>
            <a:r>
              <a:rPr lang="ja-JP" altLang="en-US"/>
              <a:t>但發現不可能</a:t>
            </a:r>
            <a:r>
              <a:rPr lang="zh-TW" altLang="en-US" dirty="0"/>
              <a:t>，</a:t>
            </a:r>
            <a:r>
              <a:rPr lang="ja-JP" altLang="en-US"/>
              <a:t>除非有無限的時間</a:t>
            </a:r>
            <a:r>
              <a:rPr lang="zh-TW" altLang="en-US" dirty="0"/>
              <a:t>。</a:t>
            </a:r>
            <a:r>
              <a:rPr lang="ja-JP" altLang="en-US"/>
              <a:t>產生的機會之低</a:t>
            </a:r>
            <a:r>
              <a:rPr lang="zh-TW" altLang="en-US" dirty="0"/>
              <a:t>，</a:t>
            </a:r>
            <a:r>
              <a:rPr lang="ja-JP" altLang="en-US"/>
              <a:t>猶如在街上撿到中獎彩票</a:t>
            </a:r>
            <a:r>
              <a:rPr lang="zh-TW" altLang="en-US" dirty="0"/>
              <a:t>。</a:t>
            </a:r>
            <a:r>
              <a:rPr lang="ja-JP" altLang="en-US"/>
              <a:t>所以第一個蛋白質如何產生</a:t>
            </a:r>
            <a:r>
              <a:rPr lang="zh-TW" altLang="en-US" dirty="0"/>
              <a:t>，</a:t>
            </a:r>
            <a:r>
              <a:rPr lang="ja-JP" altLang="en-US"/>
              <a:t>是進化論者最大的難題</a:t>
            </a:r>
            <a:r>
              <a:rPr lang="zh-TW" altLang="en-US" dirty="0"/>
              <a:t>。</a:t>
            </a:r>
            <a:r>
              <a:rPr lang="ja-JP" altLang="en-US"/>
              <a:t>生命有超乎想像的複雜性</a:t>
            </a:r>
            <a:r>
              <a:rPr lang="zh-TW" altLang="en-US" dirty="0"/>
              <a:t>，</a:t>
            </a:r>
            <a:r>
              <a:rPr lang="ja-JP" altLang="en-US"/>
              <a:t>是有神創造出來的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28600" indent="-228600">
              <a:buAutoNum type="arabicPeriod"/>
            </a:pPr>
            <a:endParaRPr lang="en-US" altLang="zh-TW" dirty="0"/>
          </a:p>
          <a:p>
            <a:pPr marL="0" indent="0">
              <a:buNone/>
            </a:pPr>
            <a:r>
              <a:rPr lang="ja-JP" altLang="en-US"/>
              <a:t>如果進化論對的話</a:t>
            </a:r>
            <a:r>
              <a:rPr lang="zh-TW" altLang="en-US" dirty="0"/>
              <a:t>，</a:t>
            </a:r>
            <a:r>
              <a:rPr lang="ja-JP" altLang="en-US"/>
              <a:t>生物品種會越來越多</a:t>
            </a:r>
            <a:r>
              <a:rPr lang="zh-TW" altLang="en-US" dirty="0"/>
              <a:t>，</a:t>
            </a:r>
            <a:r>
              <a:rPr lang="ja-JP" altLang="en-US"/>
              <a:t>實際上是很多物種已經滅絕了</a:t>
            </a:r>
            <a:r>
              <a:rPr lang="zh-TW" altLang="en-US" dirty="0"/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全球最大的非政府环境保护组织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世界自然基金会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WWF)10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日发布的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地球生命力报告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2018》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显示，从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年野生动物种群数量消亡了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60%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/>
              <a:t>在全球數以億計的化石找不到進化過度期的化石</a:t>
            </a:r>
            <a:r>
              <a:rPr lang="zh-TW" altLang="en-US" dirty="0"/>
              <a:t>。</a:t>
            </a:r>
            <a:r>
              <a:rPr lang="ja-JP" altLang="en-US"/>
              <a:t>化石的研究表明各種生物很早就存在</a:t>
            </a:r>
            <a:r>
              <a:rPr lang="zh-TW" altLang="en-US" dirty="0"/>
              <a:t>，</a:t>
            </a:r>
            <a:r>
              <a:rPr lang="ja-JP" altLang="en-US"/>
              <a:t>並且品種繁多齊全</a:t>
            </a:r>
            <a:r>
              <a:rPr lang="zh-TW" altLang="en-US" dirty="0"/>
              <a:t>。</a:t>
            </a:r>
            <a:r>
              <a:rPr lang="en-US" altLang="zh-CN" dirty="0"/>
              <a:t>click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3.</a:t>
            </a:r>
            <a:r>
              <a:rPr lang="zh-TW" altLang="en-US" dirty="0"/>
              <a:t> 造物主的傑作 </a:t>
            </a:r>
            <a:r>
              <a:rPr lang="en-US" altLang="zh-CN" dirty="0"/>
              <a:t>click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–</a:t>
            </a:r>
            <a:r>
              <a:rPr lang="zh-TW" altLang="en-US" dirty="0"/>
              <a:t> 人類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圣经告诉了我们，人类也是神所创造，是按自己的形像而创造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clcik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，又是用尘土创造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又赐给人类的生命，把自己的灵赐给人类，人就成为有灵的活人，所以诗人说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灵归侍灵的神，尘土还是归于尘土。在人身上神所创造的，有说不出的奇妙，有神创造人的杰作。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上帝造万物后只说好，造人之后才说「甚好」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来，人比万物都高贵应该是造物主自己心里的评价。但如果单单比身体和生理，就算人再自吹自擂，充其量也只比其他万物相对优越而已，哪说得上是万物之灵？显然，上帝所以肯定人有更高的价值，与其说人是已经完成了的最完美制成品，倒不如说人是具特殊功能，可以配合上帝至高至美的程序、等待进一步成功成全的半成品！那特殊功能就是人永存灵魂性自由抉择的神圣权柄。就是说，每个人都可以自由决定是否配合上帝的选召，让上帝在自己的身上完成祂最后的一笔。许多人因贪图今生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进入坟墓之前多挣点、多吃点、多玩点、多活点，而自我淘汰，非常可惜。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C57E-A07A-E447-8F98-3DC871D15F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人的三個特性</a:t>
            </a:r>
            <a:r>
              <a:rPr lang="zh-TW" altLang="en-US" dirty="0"/>
              <a:t>：</a:t>
            </a:r>
            <a:r>
              <a:rPr lang="en-US" altLang="zh-CN" dirty="0"/>
              <a:t>click</a:t>
            </a:r>
            <a:endParaRPr lang="en-US" altLang="zh-TW" dirty="0"/>
          </a:p>
          <a:p>
            <a:endParaRPr lang="en-US" altLang="zh-TW" dirty="0"/>
          </a:p>
          <a:p>
            <a:pPr marL="228600" indent="-228600">
              <a:buAutoNum type="arabicPeriod"/>
            </a:pPr>
            <a:r>
              <a:rPr lang="ja-JP" altLang="en-US"/>
              <a:t>按照神的形象創造</a:t>
            </a:r>
            <a:r>
              <a:rPr lang="zh-CN" altLang="en-US" dirty="0"/>
              <a:t> </a:t>
            </a:r>
            <a:r>
              <a:rPr lang="en-US" altLang="zh-CN" dirty="0" err="1"/>
              <a:t>clcik</a:t>
            </a:r>
            <a:r>
              <a:rPr lang="zh-TW" altLang="en-US" dirty="0"/>
              <a:t>。 </a:t>
            </a:r>
            <a:r>
              <a:rPr lang="ja-JP" altLang="en-US"/>
              <a:t>不是具體器官</a:t>
            </a:r>
            <a:r>
              <a:rPr lang="zh-TW" altLang="en-US" dirty="0"/>
              <a:t>，</a:t>
            </a:r>
            <a:r>
              <a:rPr lang="ja-JP" altLang="en-US"/>
              <a:t>而是指神的性情</a:t>
            </a:r>
            <a:r>
              <a:rPr lang="zh-TW" altLang="en-US" dirty="0"/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“形象”不是指人在樣貌或體型上與神相似，因為神是靈。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神造人是造男造女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创世记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2:18-25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“耶和华神说：那人独居不好，我要为他造一个配偶帮助他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“耶和华神使他沉睡，他就睡了；于是取下他的一条肋骨，又把肉合起来。耶和华神就用那人身上所取的肋骨造成一个女人，领她到那人跟前。”（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近代医学的眼光来看，耶和华神在亚当身上做了人类第一次的全身“麻醉”，然后施行了第一次的胸腔外科肋骨切除手术。成功取下一条肋骨，接着做了缝合手术，耶和华神然后用那条肋骨创造了一个女人。圣经没有说明神是怎么把一根肋骨造成一个女人，而且是有生命的人，不用怀疑，这就是一个神迹。不久之后亚当从沉睡中恢复醒过来，神就把女人带到他的面前。亚当直觉的反应不是别的，他最拿手的就是马上给她取名字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亚当给她取名叫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Ishah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是女人的意思。亚当从沉睡中醒过来，突然发现面前多了一个跟他很相像的人，亚当看过所有的野兽飞鸟，但这个站在他面前的女人跟其它的动物完全不同，他非常高兴神创造女人给他作伴，他也知道女人跟他的关系将是那么的紧密亲爱，亚当立时就对女人发出赞叹：“这是我骨中的骨，肉中的肉。”这也是今天所有做丈夫的对自己所爱的妻子应有的态度和爱情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altLang="zh-TW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经文最后两节是作者的一个注解，说明男女婚姻关系和家庭的形成乃是神的创造和定规。特别提到男女结合而成的关系，远比人与父母的关系还要紧密。“离开父母”，这句话刚好和“与妻子连合”相对应。</a:t>
            </a: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神造人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派人治理全地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享用萬物和看管一切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創世記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1:26-28</a:t>
            </a:r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神說：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我們要照著我們的形像、按著我們的樣式造人，使他們管理海裡的魚、空中的鳥、地上的牲畜，和全地，並地上所爬的一切昆蟲。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神就照著自己的形像造人，乃是照著他的形像造男造女。神就賜福給他們，又對他們說：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要生養眾多，遍滿地面，治理這地，也要管理海裡的魚、空中的鳥，和地上各樣行動的活物。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上帝把祂创造的美好世界，交给人来管理，所有的人，都是神的工人，为神治理并管理全地，虽然神把一切的动物赐给人作食物，但神并没有让人去虐待它们，而且神也救护它们。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和动物一样，都是上帝创造的，生命都是出自于上帝，只不过它们是上帝给人吃的食物，但这个食物除了没有神给的灵之外，其它什么都跟人一样，知道冷暧，知道恐惧害怕，知道疼痛，知道饥饿，也需要人的疼爱，所有的动物都愿意跟人亲近</a:t>
            </a:r>
          </a:p>
          <a:p>
            <a:pPr marL="228600" indent="-228600">
              <a:buAutoNum type="arabicPeriod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生命对于每个人只有一次，对于所有的动物也是只有一次，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所以我们吃它们的时候，要让它们死的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尽量减少它们的痛苦，不要虐杀，在电视上看到，有杀牛羊猪的人，为了多挣点黑心钱，给它们注水，用一根水管，从动物的鼻子插进去，打开自来水往里灌，最后它们都站立不住，非常痛苦，死前太痛苦了，这样是能多卖点钱，但良心坏了，既欺骗人的钱，又加增动物们的痛苦，不蒙神喜悦，甚至惹神愤怒。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C57E-A07A-E447-8F98-3DC871D15F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人的本質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人有靈魂體三部分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  <a:r>
              <a:rPr lang="zh-CN" altLang="en-US" dirty="0"/>
              <a:t> </a:t>
            </a:r>
            <a:r>
              <a:rPr lang="en-US" altLang="zh-CN" dirty="0"/>
              <a:t>point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picture,</a:t>
            </a:r>
            <a:r>
              <a:rPr lang="zh-CN" altLang="en-US" dirty="0"/>
              <a:t> </a:t>
            </a:r>
            <a:r>
              <a:rPr lang="en-US" altLang="zh-CN" dirty="0"/>
              <a:t>bottom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endParaRPr lang="en-US" altLang="ja-JP" dirty="0"/>
          </a:p>
          <a:p>
            <a:endParaRPr lang="en-US" dirty="0"/>
          </a:p>
          <a:p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zh-TW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灵的定义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耶和華　神用地上的塵土造人，將生氣吹在他鼻孔裏，他就成了有靈的活人，名叫亞當。 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这个气是什么，这个气就是人的灵（小写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spirit，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不是圣灵，是人的灵）。耶稣基督复活后，圣灵进入人身体也是这样，是耶稣基督吹了一口气，然后圣灵进入门徒的身体里面。这个灵，是来自于上帝的，是能和上帝沟通的，也是唯一能和上帝沟通的媒介。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后，就是人的魂，人的魂是怎么来的呢，是人的灵和身体在一起，就形成了人的魂。也就是说，人的魂不是一开始就有的，要人的灵和身体在一起后，人才有魂。这个魂，于是能沟通灵和身体，能表达我们的喜怒哀乐，能够与人交通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好了，这三者作用，肯定有次序之分，最高的，当然是人的灵和上帝交通。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最低的，当然是身体和这个世界的交通。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所以，以人的爱情为例，喜欢一个人的个性，比单单因为美色喜欢，要伟大得多。因为前者，是魂上的交通，后者，是身体和物质世界的交通。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总括而言，魂是人格的出产地；人的判断力、智力、爱情，都在魂里。也叫做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情欲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自由意志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人的自由意志最容易受到魔鬼的引诱、罪的侵蚀而堕落沉沦，因为自由意志是指导一个人生活学习、行事为人的源头动力。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灵是人与灵界往来的部分。体是人与天然界来往的部分。魂是站在这二部的中间，运用它的判断力，以决断是灵界掌权，或是物质的世界掌权。有时魂照着它的智力和刺激，来掌管全人；这就是理想的世界掌权。如果不是魂肯给灵掌权的地位，灵就不能。所以是魂决断灵要掌权，然后灵才能掌管魂和全身；这是因为魂是人格的出产地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呢，如果没有了灵，他和上帝就没有交往了，所以上帝就当我们是死的。就好比，你觉得植物人是死的一样。但人还能活下去，是因为有魂，魂能支持人走过一段时间，最后是身体。动物也有魂，所以，动物也能活。人只靠着身体是不能活的，活着我想也很可怕，一个身体，没有意识，你想那是什么，也许是所谓的丧尸吧。这也是所谓一些巫术能够让尸体能动的原因吧，但其实，一定很可怕。</a:t>
            </a:r>
          </a:p>
          <a:p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C57E-A07A-E447-8F98-3DC871D15F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8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神對人的計劃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endParaRPr lang="en-US" dirty="0"/>
          </a:p>
          <a:p>
            <a:endParaRPr lang="en-US" dirty="0"/>
          </a:p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ja-JP" altLang="en-US"/>
              <a:t>你若回到</a:t>
            </a:r>
            <a:r>
              <a:rPr lang="en-US" altLang="ja-JP" dirty="0"/>
              <a:t>《</a:t>
            </a:r>
            <a:r>
              <a:rPr lang="ja-JP" altLang="en-US"/>
              <a:t>创世记</a:t>
            </a:r>
            <a:r>
              <a:rPr lang="en-US" altLang="ja-JP" dirty="0"/>
              <a:t>》</a:t>
            </a:r>
            <a:r>
              <a:rPr lang="ja-JP" altLang="en-US"/>
              <a:t>这卷书里，便能发现上帝对人这样说：“要生养众多，遍满地面，治理这地，也要管理</a:t>
            </a:r>
            <a:r>
              <a:rPr lang="en-US" altLang="ja-JP" dirty="0"/>
              <a:t>……CLICK</a:t>
            </a:r>
            <a:r>
              <a:rPr lang="ja-JP" altLang="en-US"/>
              <a:t>。”</a:t>
            </a:r>
            <a:r>
              <a:rPr lang="en-US" altLang="ja-JP" dirty="0"/>
              <a:t>26 </a:t>
            </a:r>
            <a:r>
              <a:rPr lang="ja-JP" altLang="en-US"/>
              <a:t>上帝希望人能繁荣兴旺起来，这不单单是指子孙的繁衍，也是指人在灵命上芝麻开花节节高，为主结下仁爱、喜乐、和平、忍耐、恩慈、良善、信实、温柔、节制的果子。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上帝总是盼着人类能如同天上的星辰和地上的沙石一样繁盛。对人口增长实行人为限制的粗暴武断作法，是与圣经宗旨相违背的。</a:t>
            </a:r>
            <a:endParaRPr lang="en-US" altLang="ja-JP" dirty="0"/>
          </a:p>
          <a:p>
            <a:endParaRPr lang="ja-JP" altLang="en-US"/>
          </a:p>
          <a:p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ja-JP" altLang="en-US"/>
              <a:t>上帝也要人类能征服撒但</a:t>
            </a:r>
            <a:r>
              <a:rPr lang="en-US" altLang="ja-JP" dirty="0"/>
              <a:t> CLICK</a:t>
            </a:r>
            <a:r>
              <a:rPr lang="ja-JP" altLang="en-US"/>
              <a:t>，他委派我们去降服它和驾驭它</a:t>
            </a:r>
            <a:r>
              <a:rPr lang="en-US" altLang="ja-JP" dirty="0"/>
              <a:t> CLICK</a:t>
            </a:r>
            <a:r>
              <a:rPr lang="ja-JP" altLang="en-US"/>
              <a:t>。耶稣基督赐给了我们这一神圣的权柄，他叫我们彻底铲除撒但所造的一切罪孽。我们应当臣服在上帝的手下，成为满有智慧的万事万物的照管者。上帝希冀着我们作为他的儿女来管理这个世界，给它带来灿烂夺目的公义之光。我们在世上的主要目的是成为被造之物的看顾人，并在上帝的恩眷下茁壮成长。</a:t>
            </a:r>
          </a:p>
          <a:p>
            <a:endParaRPr lang="en-US" altLang="ja-JP" dirty="0"/>
          </a:p>
          <a:p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ja-JP" altLang="en-US"/>
              <a:t>人在世上的首要目的，是荣耀至尊的上帝和爱他到底</a:t>
            </a:r>
            <a:r>
              <a:rPr lang="en-US" altLang="ja-JP" dirty="0"/>
              <a:t> CLICK TWICE</a:t>
            </a:r>
            <a:r>
              <a:rPr lang="ja-JP" altLang="en-US"/>
              <a:t>。</a:t>
            </a:r>
            <a:r>
              <a:rPr lang="en-US" altLang="ja-JP" dirty="0"/>
              <a:t>《</a:t>
            </a:r>
            <a:r>
              <a:rPr lang="ja-JP" altLang="en-US"/>
              <a:t>创世记</a:t>
            </a:r>
            <a:r>
              <a:rPr lang="en-US" altLang="ja-JP" dirty="0"/>
              <a:t>》</a:t>
            </a:r>
            <a:r>
              <a:rPr lang="ja-JP" altLang="en-US"/>
              <a:t>里要人照管世界和所有被造物的使命若是脱离了荣耀上帝这一宗旨，便丧失了一切意义。我们应当毫无保留地把自身交托给上帝，挚爱他、与他同行和与他契合。</a:t>
            </a:r>
          </a:p>
          <a:p>
            <a:r>
              <a:rPr lang="ja-JP" altLang="en-US"/>
              <a:t>先知弥迦以其慧眼，高屋建瓴地概括道：“世人哪！耶和华已指示你何为善，他向你要的是什么呢？只要你行公义，好怜悯，存谦卑的心，与你的上帝同行。”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C57E-A07A-E447-8F98-3DC871D15F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08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神照著自已的形像造人（創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1:27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），人因罪行而失去了神的榮形。 基督徒在蒙恩得救後，要在靈裡重生，讓主的榮美，彰顯在人前。</a:t>
            </a: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每一個基督徒都想做一個合神心意的人，然而「我肉體之中，沒有良善．因為立志為善由得我，只是行出來由不得我。」羅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7:18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 讓我們常唱這首詩歌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主，我願像祢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，提醒自已學像耶穌。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許多青年在決志奉獻時都唱「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奉獻我身心，為主作工作，聽從主命令，得我主喜悅，甘願背苦架，跟隨我救主，我一生一世是為主而活。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」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让这首歌来激励我们跟随主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一生为主而活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C57E-A07A-E447-8F98-3DC871D15F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0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22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00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45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0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8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5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1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6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0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9CBB319-C49D-1C4F-91F2-6F5F2E7EBDBB}" type="datetimeFigureOut">
              <a:rPr lang="en-US" smtClean="0"/>
              <a:t>1/17/21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85C2DB9-5E0B-BE41-9D2C-58BDDFC14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tiff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C635-078B-CB41-8F09-21FD8A904B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ja-JP" altLang="en-US"/>
              <a:t>人的創造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1238D-41C3-A64C-BEE0-BF197278D2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2020/12</a:t>
            </a:r>
            <a:r>
              <a:rPr lang="zh-TW" altLang="en-US" dirty="0"/>
              <a:t> </a:t>
            </a:r>
            <a:r>
              <a:rPr lang="ja-JP" altLang="en-US"/>
              <a:t>福音慕道班</a:t>
            </a:r>
            <a:endParaRPr lang="en-US" dirty="0"/>
          </a:p>
        </p:txBody>
      </p:sp>
      <p:pic>
        <p:nvPicPr>
          <p:cNvPr id="4" name="SchoolStart.mp3" descr="SchoolStart.mp3">
            <a:hlinkClick r:id="" action="ppaction://media"/>
            <a:extLst>
              <a:ext uri="{FF2B5EF4-FFF2-40B4-BE49-F238E27FC236}">
                <a16:creationId xmlns:a16="http://schemas.microsoft.com/office/drawing/2014/main" id="{2214BCEA-A782-0C49-B273-96EDB7280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201" y="398272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026B2-983F-8F43-9929-3253A9C4C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371" y="160196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人算甚麼.mp4" descr="人算甚麼.mp4">
            <a:hlinkClick r:id="" action="ppaction://media"/>
            <a:extLst>
              <a:ext uri="{FF2B5EF4-FFF2-40B4-BE49-F238E27FC236}">
                <a16:creationId xmlns:a16="http://schemas.microsoft.com/office/drawing/2014/main" id="{627D1CDB-34C3-2148-A78E-E2ED1CE46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4510" y="15764"/>
            <a:ext cx="9122980" cy="6842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36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E75-98F3-EC4A-96DF-FEFB99BD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/>
              <a:t>創 世 記 </a:t>
            </a:r>
            <a:r>
              <a:rPr lang="en-US" altLang="ja-JP" b="0" dirty="0"/>
              <a:t>1</a:t>
            </a:r>
            <a:br>
              <a:rPr lang="en-US" altLang="ja-JP" b="0" dirty="0"/>
            </a:br>
            <a:r>
              <a:rPr lang="ja-JP" altLang="en-US" b="0"/>
              <a:t>起 初 ， 神 創 造 天 地</a:t>
            </a:r>
            <a:br>
              <a:rPr lang="en-US" altLang="ja-JP" b="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21AE1-A7AC-C04C-A2F5-C3A37541E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143034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ja-JP" altLang="en-US"/>
              <a:t>無中生有</a:t>
            </a:r>
            <a:endParaRPr lang="en-US" altLang="ja-JP" dirty="0"/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神創造世界</a:t>
            </a:r>
            <a:endParaRPr lang="en-US" altLang="ja-JP" dirty="0"/>
          </a:p>
          <a:p>
            <a:pPr marL="342900" indent="-342900">
              <a:buFont typeface="+mj-lt"/>
              <a:buAutoNum type="arabicPeriod"/>
            </a:pPr>
            <a:r>
              <a:rPr lang="ja-JP" altLang="en-US"/>
              <a:t>造物主的傑作</a:t>
            </a:r>
            <a:r>
              <a:rPr lang="zh-TW" altLang="en-US" dirty="0"/>
              <a:t> </a:t>
            </a:r>
            <a:r>
              <a:rPr lang="en-US" altLang="zh-TW" dirty="0"/>
              <a:t>–</a:t>
            </a:r>
            <a:r>
              <a:rPr lang="zh-TW" altLang="en-US" dirty="0"/>
              <a:t> 人類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45CBC-C83A-B749-B412-B1AA7FE2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642" y="1081456"/>
            <a:ext cx="3870578" cy="383601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700EE-CE60-6345-BFE6-B925B1332F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3F307B-2339-6F46-A242-D7661D399617}"/>
              </a:ext>
            </a:extLst>
          </p:cNvPr>
          <p:cNvGrpSpPr/>
          <p:nvPr/>
        </p:nvGrpSpPr>
        <p:grpSpPr>
          <a:xfrm>
            <a:off x="2032992" y="1494233"/>
            <a:ext cx="8126015" cy="3869531"/>
            <a:chOff x="2032992" y="1494233"/>
            <a:chExt cx="8126015" cy="38695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175056-90FA-D241-B1CA-7638B1F74BDA}"/>
                </a:ext>
              </a:extLst>
            </p:cNvPr>
            <p:cNvSpPr/>
            <p:nvPr/>
          </p:nvSpPr>
          <p:spPr>
            <a:xfrm>
              <a:off x="2032992" y="1494233"/>
              <a:ext cx="3869531" cy="3095625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000" r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10F8A19-F35B-5C43-837F-4745C43CB335}"/>
                </a:ext>
              </a:extLst>
            </p:cNvPr>
            <p:cNvSpPr/>
            <p:nvPr/>
          </p:nvSpPr>
          <p:spPr>
            <a:xfrm>
              <a:off x="2381249" y="4280296"/>
              <a:ext cx="3443882" cy="1083468"/>
            </a:xfrm>
            <a:custGeom>
              <a:avLst/>
              <a:gdLst>
                <a:gd name="connsiteX0" fmla="*/ 0 w 3443882"/>
                <a:gd name="connsiteY0" fmla="*/ 0 h 1083468"/>
                <a:gd name="connsiteX1" fmla="*/ 2008931 w 3443882"/>
                <a:gd name="connsiteY1" fmla="*/ 0 h 1083468"/>
                <a:gd name="connsiteX2" fmla="*/ 2419327 w 3443882"/>
                <a:gd name="connsiteY2" fmla="*/ -115931 h 1083468"/>
                <a:gd name="connsiteX3" fmla="*/ 2869902 w 3443882"/>
                <a:gd name="connsiteY3" fmla="*/ 0 h 1083468"/>
                <a:gd name="connsiteX4" fmla="*/ 3443882 w 3443882"/>
                <a:gd name="connsiteY4" fmla="*/ 0 h 1083468"/>
                <a:gd name="connsiteX5" fmla="*/ 3443882 w 3443882"/>
                <a:gd name="connsiteY5" fmla="*/ 180578 h 1083468"/>
                <a:gd name="connsiteX6" fmla="*/ 3443882 w 3443882"/>
                <a:gd name="connsiteY6" fmla="*/ 180578 h 1083468"/>
                <a:gd name="connsiteX7" fmla="*/ 3443882 w 3443882"/>
                <a:gd name="connsiteY7" fmla="*/ 451445 h 1083468"/>
                <a:gd name="connsiteX8" fmla="*/ 3443882 w 3443882"/>
                <a:gd name="connsiteY8" fmla="*/ 1083468 h 1083468"/>
                <a:gd name="connsiteX9" fmla="*/ 2869902 w 3443882"/>
                <a:gd name="connsiteY9" fmla="*/ 1083468 h 1083468"/>
                <a:gd name="connsiteX10" fmla="*/ 2008931 w 3443882"/>
                <a:gd name="connsiteY10" fmla="*/ 1083468 h 1083468"/>
                <a:gd name="connsiteX11" fmla="*/ 2008931 w 3443882"/>
                <a:gd name="connsiteY11" fmla="*/ 1083468 h 1083468"/>
                <a:gd name="connsiteX12" fmla="*/ 0 w 3443882"/>
                <a:gd name="connsiteY12" fmla="*/ 1083468 h 1083468"/>
                <a:gd name="connsiteX13" fmla="*/ 0 w 3443882"/>
                <a:gd name="connsiteY13" fmla="*/ 451445 h 1083468"/>
                <a:gd name="connsiteX14" fmla="*/ 0 w 3443882"/>
                <a:gd name="connsiteY14" fmla="*/ 180578 h 1083468"/>
                <a:gd name="connsiteX15" fmla="*/ 0 w 3443882"/>
                <a:gd name="connsiteY15" fmla="*/ 180578 h 1083468"/>
                <a:gd name="connsiteX16" fmla="*/ 0 w 3443882"/>
                <a:gd name="connsiteY16" fmla="*/ 0 h 108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43882" h="1083468">
                  <a:moveTo>
                    <a:pt x="0" y="0"/>
                  </a:moveTo>
                  <a:lnTo>
                    <a:pt x="2008931" y="0"/>
                  </a:lnTo>
                  <a:lnTo>
                    <a:pt x="2419327" y="-115931"/>
                  </a:lnTo>
                  <a:lnTo>
                    <a:pt x="2869902" y="0"/>
                  </a:lnTo>
                  <a:lnTo>
                    <a:pt x="3443882" y="0"/>
                  </a:lnTo>
                  <a:lnTo>
                    <a:pt x="3443882" y="180578"/>
                  </a:lnTo>
                  <a:lnTo>
                    <a:pt x="3443882" y="180578"/>
                  </a:lnTo>
                  <a:lnTo>
                    <a:pt x="3443882" y="451445"/>
                  </a:lnTo>
                  <a:lnTo>
                    <a:pt x="3443882" y="1083468"/>
                  </a:lnTo>
                  <a:lnTo>
                    <a:pt x="2869902" y="1083468"/>
                  </a:lnTo>
                  <a:lnTo>
                    <a:pt x="2008931" y="1083468"/>
                  </a:lnTo>
                  <a:lnTo>
                    <a:pt x="2008931" y="1083468"/>
                  </a:lnTo>
                  <a:lnTo>
                    <a:pt x="0" y="1083468"/>
                  </a:lnTo>
                  <a:lnTo>
                    <a:pt x="0" y="451445"/>
                  </a:lnTo>
                  <a:lnTo>
                    <a:pt x="0" y="180578"/>
                  </a:lnTo>
                  <a:lnTo>
                    <a:pt x="0" y="1805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 err="1"/>
                <a:t>創造</a:t>
              </a:r>
              <a:endParaRPr lang="en-US" sz="3800" kern="12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4F2790-C293-074E-91BC-B59F856E156D}"/>
                </a:ext>
              </a:extLst>
            </p:cNvPr>
            <p:cNvSpPr/>
            <p:nvPr/>
          </p:nvSpPr>
          <p:spPr>
            <a:xfrm>
              <a:off x="6289476" y="1494233"/>
              <a:ext cx="3869531" cy="3095625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CC07523-99AA-AD41-A1E5-6C3D11F15CDE}"/>
                </a:ext>
              </a:extLst>
            </p:cNvPr>
            <p:cNvSpPr/>
            <p:nvPr/>
          </p:nvSpPr>
          <p:spPr>
            <a:xfrm>
              <a:off x="6637734" y="4280296"/>
              <a:ext cx="3443882" cy="1083468"/>
            </a:xfrm>
            <a:custGeom>
              <a:avLst/>
              <a:gdLst>
                <a:gd name="connsiteX0" fmla="*/ 0 w 3443882"/>
                <a:gd name="connsiteY0" fmla="*/ 0 h 1083468"/>
                <a:gd name="connsiteX1" fmla="*/ 2008931 w 3443882"/>
                <a:gd name="connsiteY1" fmla="*/ 0 h 1083468"/>
                <a:gd name="connsiteX2" fmla="*/ 2419327 w 3443882"/>
                <a:gd name="connsiteY2" fmla="*/ -115931 h 1083468"/>
                <a:gd name="connsiteX3" fmla="*/ 2869902 w 3443882"/>
                <a:gd name="connsiteY3" fmla="*/ 0 h 1083468"/>
                <a:gd name="connsiteX4" fmla="*/ 3443882 w 3443882"/>
                <a:gd name="connsiteY4" fmla="*/ 0 h 1083468"/>
                <a:gd name="connsiteX5" fmla="*/ 3443882 w 3443882"/>
                <a:gd name="connsiteY5" fmla="*/ 180578 h 1083468"/>
                <a:gd name="connsiteX6" fmla="*/ 3443882 w 3443882"/>
                <a:gd name="connsiteY6" fmla="*/ 180578 h 1083468"/>
                <a:gd name="connsiteX7" fmla="*/ 3443882 w 3443882"/>
                <a:gd name="connsiteY7" fmla="*/ 451445 h 1083468"/>
                <a:gd name="connsiteX8" fmla="*/ 3443882 w 3443882"/>
                <a:gd name="connsiteY8" fmla="*/ 1083468 h 1083468"/>
                <a:gd name="connsiteX9" fmla="*/ 2869902 w 3443882"/>
                <a:gd name="connsiteY9" fmla="*/ 1083468 h 1083468"/>
                <a:gd name="connsiteX10" fmla="*/ 2008931 w 3443882"/>
                <a:gd name="connsiteY10" fmla="*/ 1083468 h 1083468"/>
                <a:gd name="connsiteX11" fmla="*/ 2008931 w 3443882"/>
                <a:gd name="connsiteY11" fmla="*/ 1083468 h 1083468"/>
                <a:gd name="connsiteX12" fmla="*/ 0 w 3443882"/>
                <a:gd name="connsiteY12" fmla="*/ 1083468 h 1083468"/>
                <a:gd name="connsiteX13" fmla="*/ 0 w 3443882"/>
                <a:gd name="connsiteY13" fmla="*/ 451445 h 1083468"/>
                <a:gd name="connsiteX14" fmla="*/ 0 w 3443882"/>
                <a:gd name="connsiteY14" fmla="*/ 180578 h 1083468"/>
                <a:gd name="connsiteX15" fmla="*/ 0 w 3443882"/>
                <a:gd name="connsiteY15" fmla="*/ 180578 h 1083468"/>
                <a:gd name="connsiteX16" fmla="*/ 0 w 3443882"/>
                <a:gd name="connsiteY16" fmla="*/ 0 h 108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43882" h="1083468">
                  <a:moveTo>
                    <a:pt x="0" y="0"/>
                  </a:moveTo>
                  <a:lnTo>
                    <a:pt x="2008931" y="0"/>
                  </a:lnTo>
                  <a:lnTo>
                    <a:pt x="2419327" y="-115931"/>
                  </a:lnTo>
                  <a:lnTo>
                    <a:pt x="2869902" y="0"/>
                  </a:lnTo>
                  <a:lnTo>
                    <a:pt x="3443882" y="0"/>
                  </a:lnTo>
                  <a:lnTo>
                    <a:pt x="3443882" y="180578"/>
                  </a:lnTo>
                  <a:lnTo>
                    <a:pt x="3443882" y="180578"/>
                  </a:lnTo>
                  <a:lnTo>
                    <a:pt x="3443882" y="451445"/>
                  </a:lnTo>
                  <a:lnTo>
                    <a:pt x="3443882" y="1083468"/>
                  </a:lnTo>
                  <a:lnTo>
                    <a:pt x="2869902" y="1083468"/>
                  </a:lnTo>
                  <a:lnTo>
                    <a:pt x="2008931" y="1083468"/>
                  </a:lnTo>
                  <a:lnTo>
                    <a:pt x="2008931" y="1083468"/>
                  </a:lnTo>
                  <a:lnTo>
                    <a:pt x="0" y="1083468"/>
                  </a:lnTo>
                  <a:lnTo>
                    <a:pt x="0" y="451445"/>
                  </a:lnTo>
                  <a:lnTo>
                    <a:pt x="0" y="180578"/>
                  </a:lnTo>
                  <a:lnTo>
                    <a:pt x="0" y="1805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marL="0" lvl="0" indent="0" algn="ctr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800" kern="1200" dirty="0" err="1"/>
                <a:t>製造</a:t>
              </a:r>
              <a:endParaRPr lang="en-US" sz="3800" kern="12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3CF6025-9FB9-3940-A813-4FB291E79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837" y="210065"/>
            <a:ext cx="8602326" cy="6437870"/>
          </a:xfrm>
          <a:prstGeom prst="rect">
            <a:avLst/>
          </a:prstGeom>
        </p:spPr>
      </p:pic>
      <p:pic>
        <p:nvPicPr>
          <p:cNvPr id="1028" name="Picture 4" descr="The Deeper Will That God Created Man">
            <a:extLst>
              <a:ext uri="{FF2B5EF4-FFF2-40B4-BE49-F238E27FC236}">
                <a16:creationId xmlns:a16="http://schemas.microsoft.com/office/drawing/2014/main" id="{5502F8D2-1D0F-A744-9759-2D54035E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5" y="0"/>
            <a:ext cx="12210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1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1C598A69-FFFE-4C09-8FE9-D660337B0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BB9D6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3A35F-B9AC-A743-BA9F-4F6AB0CC7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86" y="1111885"/>
            <a:ext cx="5192217" cy="2258614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2B6121AA-FB9C-49D8-9295-014C895AF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157449"/>
            <a:ext cx="3122867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FDB5E-2A49-F546-B29B-0F209E3CE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15" y="4328887"/>
            <a:ext cx="2511499" cy="18739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C188CD4-9C38-4BEB-8E94-633B1B48B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0883" y="4132885"/>
            <a:ext cx="2288736" cy="2274541"/>
          </a:xfrm>
          <a:prstGeom prst="rect">
            <a:avLst/>
          </a:prstGeom>
          <a:solidFill>
            <a:srgbClr val="BB9D6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BD155-F3B5-4CE9-AB1C-08C964CDC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5F324-F315-C242-8813-69358C6FC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77" y="1039585"/>
            <a:ext cx="5157201" cy="4780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74CF74-5473-4C4C-A22D-D0ECC32C6F2E}"/>
              </a:ext>
            </a:extLst>
          </p:cNvPr>
          <p:cNvSpPr txBox="1"/>
          <p:nvPr/>
        </p:nvSpPr>
        <p:spPr>
          <a:xfrm>
            <a:off x="3656904" y="4788815"/>
            <a:ext cx="24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人的三個特性和關係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What's the Dumbest Farm Animal? - Smith Meadows">
            <a:extLst>
              <a:ext uri="{FF2B5EF4-FFF2-40B4-BE49-F238E27FC236}">
                <a16:creationId xmlns:a16="http://schemas.microsoft.com/office/drawing/2014/main" id="{C2C5B71B-68A6-B941-8048-B7C742F7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1" y="450574"/>
            <a:ext cx="5983293" cy="598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91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E7597382-59B5-427B-9E49-55383F0A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6471DC7-FA6E-40EF-A167-93BB0BCE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6"/>
            <a:ext cx="10905066" cy="4592561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FECD2-E351-4C4C-933D-D36BBC774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34" y="732820"/>
            <a:ext cx="3575220" cy="4413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DBAB8-7B2F-054B-816E-1DA28253E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949" y="807957"/>
            <a:ext cx="4260806" cy="44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90ED-AC89-9F4A-8DDA-F73FFF63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4400"/>
              <a:t>神對人的計劃</a:t>
            </a:r>
            <a:endParaRPr lang="en-US" sz="4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6497F-57E8-3543-B104-9EDC0AC61E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en-US"/>
              <a:t>要生养众多，遍满地面，治理这地，也要管理海里的鱼、空中的鸟和地上各样行动的活物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征服撒但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荣耀至尊的上帝和爱他到底</a:t>
            </a:r>
            <a:endParaRPr lang="en-US" altLang="ja-JP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E4CC96-FFC8-8947-BA04-8E24D6DD83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8259" y="2560362"/>
            <a:ext cx="5243728" cy="2621864"/>
          </a:xfrm>
          <a:prstGeom prst="rect">
            <a:avLst/>
          </a:prstGeom>
        </p:spPr>
      </p:pic>
      <p:pic>
        <p:nvPicPr>
          <p:cNvPr id="2050" name="Picture 2" descr="We don't fight satan focusing on satan we defeat satan by focusing on  Jesus! | Jesus scriptures, Words of jesus, I love the lord">
            <a:extLst>
              <a:ext uri="{FF2B5EF4-FFF2-40B4-BE49-F238E27FC236}">
                <a16:creationId xmlns:a16="http://schemas.microsoft.com/office/drawing/2014/main" id="{0C6962AD-6B81-684B-B34C-C9B072AD7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0" y="2222287"/>
            <a:ext cx="5439786" cy="427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d I hope I live eternally with him. I got to continue to fight the good  fight of faith and stay born again. Praise the Lord!… | God loves me, Faith">
            <a:extLst>
              <a:ext uri="{FF2B5EF4-FFF2-40B4-BE49-F238E27FC236}">
                <a16:creationId xmlns:a16="http://schemas.microsoft.com/office/drawing/2014/main" id="{BA7BD1DE-9DC7-3643-B41F-4D090E47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8" y="2222287"/>
            <a:ext cx="5516830" cy="46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1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天韻詩歌_主我願像祢.mp4" descr="天韻詩歌_主我願像祢.mp4">
            <a:hlinkClick r:id="" action="ppaction://media"/>
            <a:extLst>
              <a:ext uri="{FF2B5EF4-FFF2-40B4-BE49-F238E27FC236}">
                <a16:creationId xmlns:a16="http://schemas.microsoft.com/office/drawing/2014/main" id="{CB5CEFE9-C582-CC4C-AB8F-3711A4A6E4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3668" y="-7749"/>
            <a:ext cx="9164664" cy="687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11798</TotalTime>
  <Words>3361</Words>
  <Application>Microsoft Macintosh PowerPoint</Application>
  <PresentationFormat>Widescreen</PresentationFormat>
  <Paragraphs>133</Paragraphs>
  <Slides>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Century Gothic</vt:lpstr>
      <vt:lpstr>Wingdings 2</vt:lpstr>
      <vt:lpstr>Quotable</vt:lpstr>
      <vt:lpstr>6 人的創造</vt:lpstr>
      <vt:lpstr>PowerPoint Presentation</vt:lpstr>
      <vt:lpstr>創 世 記 1 起 初 ， 神 創 造 天 地 </vt:lpstr>
      <vt:lpstr>PowerPoint Presentation</vt:lpstr>
      <vt:lpstr>PowerPoint Presentation</vt:lpstr>
      <vt:lpstr>神對人的計劃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人的創造</dc:title>
  <dc:creator>Elan Chen</dc:creator>
  <cp:lastModifiedBy>Elan Chen</cp:lastModifiedBy>
  <cp:revision>30</cp:revision>
  <dcterms:created xsi:type="dcterms:W3CDTF">2020-10-12T00:13:33Z</dcterms:created>
  <dcterms:modified xsi:type="dcterms:W3CDTF">2021-01-17T20:35:06Z</dcterms:modified>
</cp:coreProperties>
</file>