
<file path=[Content_Types].xml><?xml version="1.0" encoding="utf-8"?>
<Types xmlns="http://schemas.openxmlformats.org/package/2006/content-types">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4" r:id="rId2"/>
    <p:sldId id="256" r:id="rId3"/>
    <p:sldId id="280" r:id="rId4"/>
    <p:sldId id="281" r:id="rId5"/>
    <p:sldId id="282" r:id="rId6"/>
    <p:sldId id="283" r:id="rId7"/>
    <p:sldId id="295" r:id="rId8"/>
    <p:sldId id="285" r:id="rId9"/>
    <p:sldId id="266" r:id="rId10"/>
    <p:sldId id="267" r:id="rId11"/>
    <p:sldId id="268" r:id="rId12"/>
    <p:sldId id="269" r:id="rId13"/>
    <p:sldId id="284" r:id="rId14"/>
    <p:sldId id="289" r:id="rId15"/>
    <p:sldId id="270" r:id="rId16"/>
    <p:sldId id="279" r:id="rId17"/>
    <p:sldId id="258" r:id="rId18"/>
    <p:sldId id="272" r:id="rId19"/>
    <p:sldId id="259" r:id="rId20"/>
    <p:sldId id="260" r:id="rId21"/>
    <p:sldId id="273" r:id="rId22"/>
    <p:sldId id="274" r:id="rId23"/>
    <p:sldId id="275" r:id="rId24"/>
    <p:sldId id="297" r:id="rId25"/>
    <p:sldId id="291" r:id="rId26"/>
    <p:sldId id="276" r:id="rId27"/>
    <p:sldId id="277" r:id="rId28"/>
    <p:sldId id="278" r:id="rId29"/>
    <p:sldId id="292" r:id="rId30"/>
    <p:sldId id="286" r:id="rId31"/>
    <p:sldId id="27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79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D3B21E-7D82-4D30-9BDD-FACEC9D17FD0}" type="doc">
      <dgm:prSet loTypeId="urn:microsoft.com/office/officeart/2005/8/layout/venn2" loCatId="relationship" qsTypeId="urn:microsoft.com/office/officeart/2005/8/quickstyle/simple2" qsCatId="simple" csTypeId="urn:microsoft.com/office/officeart/2005/8/colors/accent1_2" csCatId="accent1" phldr="1"/>
      <dgm:spPr/>
      <dgm:t>
        <a:bodyPr/>
        <a:lstStyle/>
        <a:p>
          <a:endParaRPr lang="en-US"/>
        </a:p>
      </dgm:t>
    </dgm:pt>
    <dgm:pt modelId="{006CA56D-8670-4129-9B88-F47D0EBEBC32}">
      <dgm:prSet phldrT="[Text]" custT="1"/>
      <dgm:spPr/>
      <dgm:t>
        <a:bodyPr/>
        <a:lstStyle/>
        <a:p>
          <a:r>
            <a:rPr lang="zh-CN" sz="2400" b="1" dirty="0"/>
            <a:t>世俗心理学</a:t>
          </a:r>
          <a:endParaRPr lang="en-US" sz="2400" b="1" dirty="0"/>
        </a:p>
      </dgm:t>
    </dgm:pt>
    <dgm:pt modelId="{15BFC200-467F-4BE3-BA3D-765964991960}" type="parTrans" cxnId="{22C40D09-3C35-40C2-8ED1-899F84834C6E}">
      <dgm:prSet/>
      <dgm:spPr/>
      <dgm:t>
        <a:bodyPr/>
        <a:lstStyle/>
        <a:p>
          <a:endParaRPr lang="en-US"/>
        </a:p>
      </dgm:t>
    </dgm:pt>
    <dgm:pt modelId="{E3DE73EA-CC28-4B3D-8242-0DFC844FE9FE}" type="sibTrans" cxnId="{22C40D09-3C35-40C2-8ED1-899F84834C6E}">
      <dgm:prSet/>
      <dgm:spPr/>
      <dgm:t>
        <a:bodyPr/>
        <a:lstStyle/>
        <a:p>
          <a:endParaRPr lang="en-US"/>
        </a:p>
      </dgm:t>
    </dgm:pt>
    <dgm:pt modelId="{1CD19D3B-A3B9-446C-A557-AC00452472A5}">
      <dgm:prSet phldrT="[Text]" custT="1"/>
      <dgm:spPr/>
      <dgm:t>
        <a:bodyPr/>
        <a:lstStyle/>
        <a:p>
          <a:r>
            <a:rPr lang="zh-CN" sz="2400" b="1" dirty="0"/>
            <a:t>自由派的教义神学</a:t>
          </a:r>
          <a:endParaRPr lang="en-US" sz="2400" b="1" dirty="0"/>
        </a:p>
      </dgm:t>
    </dgm:pt>
    <dgm:pt modelId="{A0DDEA0C-6748-4253-A961-BBD035E5DF3A}" type="parTrans" cxnId="{D199E3B7-A6F1-4D25-8825-F19FF46EF0D6}">
      <dgm:prSet/>
      <dgm:spPr/>
      <dgm:t>
        <a:bodyPr/>
        <a:lstStyle/>
        <a:p>
          <a:endParaRPr lang="en-US"/>
        </a:p>
      </dgm:t>
    </dgm:pt>
    <dgm:pt modelId="{5979F9DC-1186-438D-963E-308507A12219}" type="sibTrans" cxnId="{D199E3B7-A6F1-4D25-8825-F19FF46EF0D6}">
      <dgm:prSet/>
      <dgm:spPr/>
      <dgm:t>
        <a:bodyPr/>
        <a:lstStyle/>
        <a:p>
          <a:endParaRPr lang="en-US"/>
        </a:p>
      </dgm:t>
    </dgm:pt>
    <dgm:pt modelId="{FE17D67A-42B8-4515-8254-39A37080DD03}">
      <dgm:prSet phldrT="[Text]" custT="1"/>
      <dgm:spPr/>
      <dgm:t>
        <a:bodyPr/>
        <a:lstStyle/>
        <a:p>
          <a:r>
            <a:rPr lang="zh-CN" sz="2400" b="1" dirty="0"/>
            <a:t>基督徒心理学及治疗师</a:t>
          </a:r>
          <a:endParaRPr lang="en-US" sz="2400" b="1" dirty="0"/>
        </a:p>
      </dgm:t>
    </dgm:pt>
    <dgm:pt modelId="{AA9EE9A5-4812-473A-A67C-7FD68D44A37A}" type="parTrans" cxnId="{94D2C406-80E3-4AC5-ACA0-0F67F2258EE7}">
      <dgm:prSet/>
      <dgm:spPr/>
      <dgm:t>
        <a:bodyPr/>
        <a:lstStyle/>
        <a:p>
          <a:endParaRPr lang="en-US"/>
        </a:p>
      </dgm:t>
    </dgm:pt>
    <dgm:pt modelId="{63A69C66-E8FE-41D3-B226-750B44FC1CBE}" type="sibTrans" cxnId="{94D2C406-80E3-4AC5-ACA0-0F67F2258EE7}">
      <dgm:prSet/>
      <dgm:spPr/>
      <dgm:t>
        <a:bodyPr/>
        <a:lstStyle/>
        <a:p>
          <a:endParaRPr lang="en-US"/>
        </a:p>
      </dgm:t>
    </dgm:pt>
    <dgm:pt modelId="{4035D214-8D84-4D63-BA37-0319DFD4E45E}" type="pres">
      <dgm:prSet presAssocID="{45D3B21E-7D82-4D30-9BDD-FACEC9D17FD0}" presName="Name0" presStyleCnt="0">
        <dgm:presLayoutVars>
          <dgm:chMax val="7"/>
          <dgm:resizeHandles val="exact"/>
        </dgm:presLayoutVars>
      </dgm:prSet>
      <dgm:spPr/>
    </dgm:pt>
    <dgm:pt modelId="{7B715D98-FAA9-4A63-A95C-DA3DE4E5F32B}" type="pres">
      <dgm:prSet presAssocID="{45D3B21E-7D82-4D30-9BDD-FACEC9D17FD0}" presName="comp1" presStyleCnt="0"/>
      <dgm:spPr/>
    </dgm:pt>
    <dgm:pt modelId="{3491DE8A-C8AC-430C-A6AC-73FFD73C5B26}" type="pres">
      <dgm:prSet presAssocID="{45D3B21E-7D82-4D30-9BDD-FACEC9D17FD0}" presName="circle1" presStyleLbl="node1" presStyleIdx="0" presStyleCnt="3" custScaleX="109589"/>
      <dgm:spPr/>
    </dgm:pt>
    <dgm:pt modelId="{204E03D8-3BE3-4076-ADF6-D1DC8C35BA9C}" type="pres">
      <dgm:prSet presAssocID="{45D3B21E-7D82-4D30-9BDD-FACEC9D17FD0}" presName="c1text" presStyleLbl="node1" presStyleIdx="0" presStyleCnt="3">
        <dgm:presLayoutVars>
          <dgm:bulletEnabled val="1"/>
        </dgm:presLayoutVars>
      </dgm:prSet>
      <dgm:spPr/>
    </dgm:pt>
    <dgm:pt modelId="{E3CACD3C-157E-4B25-89D4-509F764EF740}" type="pres">
      <dgm:prSet presAssocID="{45D3B21E-7D82-4D30-9BDD-FACEC9D17FD0}" presName="comp2" presStyleCnt="0"/>
      <dgm:spPr/>
    </dgm:pt>
    <dgm:pt modelId="{75F8CEA0-92CA-4655-A376-268944C57309}" type="pres">
      <dgm:prSet presAssocID="{45D3B21E-7D82-4D30-9BDD-FACEC9D17FD0}" presName="circle2" presStyleLbl="node1" presStyleIdx="1" presStyleCnt="3" custScaleX="97283" custScaleY="89497" custLinFactNeighborX="2500" custLinFactNeighborY="-16667"/>
      <dgm:spPr/>
    </dgm:pt>
    <dgm:pt modelId="{490ECC3D-CC49-470B-8653-AA5908A5512E}" type="pres">
      <dgm:prSet presAssocID="{45D3B21E-7D82-4D30-9BDD-FACEC9D17FD0}" presName="c2text" presStyleLbl="node1" presStyleIdx="1" presStyleCnt="3">
        <dgm:presLayoutVars>
          <dgm:bulletEnabled val="1"/>
        </dgm:presLayoutVars>
      </dgm:prSet>
      <dgm:spPr/>
    </dgm:pt>
    <dgm:pt modelId="{46788399-1DC7-4B95-8E28-4D41B991390B}" type="pres">
      <dgm:prSet presAssocID="{45D3B21E-7D82-4D30-9BDD-FACEC9D17FD0}" presName="comp3" presStyleCnt="0"/>
      <dgm:spPr/>
    </dgm:pt>
    <dgm:pt modelId="{2AA60E1E-F889-4AFE-BEBA-31796CB339CC}" type="pres">
      <dgm:prSet presAssocID="{45D3B21E-7D82-4D30-9BDD-FACEC9D17FD0}" presName="circle3" presStyleLbl="node1" presStyleIdx="2" presStyleCnt="3" custScaleX="81233" custScaleY="74932" custLinFactNeighborX="2260" custLinFactNeighborY="-44041"/>
      <dgm:spPr/>
    </dgm:pt>
    <dgm:pt modelId="{97AA1D2B-9A9F-4502-BCEC-29FB6DA77F5D}" type="pres">
      <dgm:prSet presAssocID="{45D3B21E-7D82-4D30-9BDD-FACEC9D17FD0}" presName="c3text" presStyleLbl="node1" presStyleIdx="2" presStyleCnt="3">
        <dgm:presLayoutVars>
          <dgm:bulletEnabled val="1"/>
        </dgm:presLayoutVars>
      </dgm:prSet>
      <dgm:spPr/>
    </dgm:pt>
  </dgm:ptLst>
  <dgm:cxnLst>
    <dgm:cxn modelId="{B762C505-9AF4-4200-B880-5DF37C0735E3}" type="presOf" srcId="{1CD19D3B-A3B9-446C-A557-AC00452472A5}" destId="{75F8CEA0-92CA-4655-A376-268944C57309}" srcOrd="0" destOrd="0" presId="urn:microsoft.com/office/officeart/2005/8/layout/venn2"/>
    <dgm:cxn modelId="{94D2C406-80E3-4AC5-ACA0-0F67F2258EE7}" srcId="{45D3B21E-7D82-4D30-9BDD-FACEC9D17FD0}" destId="{FE17D67A-42B8-4515-8254-39A37080DD03}" srcOrd="2" destOrd="0" parTransId="{AA9EE9A5-4812-473A-A67C-7FD68D44A37A}" sibTransId="{63A69C66-E8FE-41D3-B226-750B44FC1CBE}"/>
    <dgm:cxn modelId="{22C40D09-3C35-40C2-8ED1-899F84834C6E}" srcId="{45D3B21E-7D82-4D30-9BDD-FACEC9D17FD0}" destId="{006CA56D-8670-4129-9B88-F47D0EBEBC32}" srcOrd="0" destOrd="0" parTransId="{15BFC200-467F-4BE3-BA3D-765964991960}" sibTransId="{E3DE73EA-CC28-4B3D-8242-0DFC844FE9FE}"/>
    <dgm:cxn modelId="{0B69C029-55E2-4563-8C80-DFFFC99C2EF4}" type="presOf" srcId="{FE17D67A-42B8-4515-8254-39A37080DD03}" destId="{2AA60E1E-F889-4AFE-BEBA-31796CB339CC}" srcOrd="0" destOrd="0" presId="urn:microsoft.com/office/officeart/2005/8/layout/venn2"/>
    <dgm:cxn modelId="{BA1D2A3E-A121-458F-A284-A111F1A2EF37}" type="presOf" srcId="{45D3B21E-7D82-4D30-9BDD-FACEC9D17FD0}" destId="{4035D214-8D84-4D63-BA37-0319DFD4E45E}" srcOrd="0" destOrd="0" presId="urn:microsoft.com/office/officeart/2005/8/layout/venn2"/>
    <dgm:cxn modelId="{BD5A0159-FD15-45FD-841D-016926156FC4}" type="presOf" srcId="{1CD19D3B-A3B9-446C-A557-AC00452472A5}" destId="{490ECC3D-CC49-470B-8653-AA5908A5512E}" srcOrd="1" destOrd="0" presId="urn:microsoft.com/office/officeart/2005/8/layout/venn2"/>
    <dgm:cxn modelId="{221FC4A6-FBC6-456D-AE5A-D6D461D7025B}" type="presOf" srcId="{006CA56D-8670-4129-9B88-F47D0EBEBC32}" destId="{204E03D8-3BE3-4076-ADF6-D1DC8C35BA9C}" srcOrd="1" destOrd="0" presId="urn:microsoft.com/office/officeart/2005/8/layout/venn2"/>
    <dgm:cxn modelId="{D199E3B7-A6F1-4D25-8825-F19FF46EF0D6}" srcId="{45D3B21E-7D82-4D30-9BDD-FACEC9D17FD0}" destId="{1CD19D3B-A3B9-446C-A557-AC00452472A5}" srcOrd="1" destOrd="0" parTransId="{A0DDEA0C-6748-4253-A961-BBD035E5DF3A}" sibTransId="{5979F9DC-1186-438D-963E-308507A12219}"/>
    <dgm:cxn modelId="{A5DCB7BD-B482-4345-A522-1C6A23CFC42A}" type="presOf" srcId="{006CA56D-8670-4129-9B88-F47D0EBEBC32}" destId="{3491DE8A-C8AC-430C-A6AC-73FFD73C5B26}" srcOrd="0" destOrd="0" presId="urn:microsoft.com/office/officeart/2005/8/layout/venn2"/>
    <dgm:cxn modelId="{2473D5E7-8DF2-4155-A8FC-4D6972C48F05}" type="presOf" srcId="{FE17D67A-42B8-4515-8254-39A37080DD03}" destId="{97AA1D2B-9A9F-4502-BCEC-29FB6DA77F5D}" srcOrd="1" destOrd="0" presId="urn:microsoft.com/office/officeart/2005/8/layout/venn2"/>
    <dgm:cxn modelId="{D7BBFDE8-FC01-4C5C-9CDF-A30194A6106C}" type="presParOf" srcId="{4035D214-8D84-4D63-BA37-0319DFD4E45E}" destId="{7B715D98-FAA9-4A63-A95C-DA3DE4E5F32B}" srcOrd="0" destOrd="0" presId="urn:microsoft.com/office/officeart/2005/8/layout/venn2"/>
    <dgm:cxn modelId="{C0592EB0-CCEC-48F1-BB32-1A5A813C8A8C}" type="presParOf" srcId="{7B715D98-FAA9-4A63-A95C-DA3DE4E5F32B}" destId="{3491DE8A-C8AC-430C-A6AC-73FFD73C5B26}" srcOrd="0" destOrd="0" presId="urn:microsoft.com/office/officeart/2005/8/layout/venn2"/>
    <dgm:cxn modelId="{8A316D26-4EC1-44C4-95C5-8B92C902BE53}" type="presParOf" srcId="{7B715D98-FAA9-4A63-A95C-DA3DE4E5F32B}" destId="{204E03D8-3BE3-4076-ADF6-D1DC8C35BA9C}" srcOrd="1" destOrd="0" presId="urn:microsoft.com/office/officeart/2005/8/layout/venn2"/>
    <dgm:cxn modelId="{94585D07-6C7A-4711-9463-04ADC5272ED3}" type="presParOf" srcId="{4035D214-8D84-4D63-BA37-0319DFD4E45E}" destId="{E3CACD3C-157E-4B25-89D4-509F764EF740}" srcOrd="1" destOrd="0" presId="urn:microsoft.com/office/officeart/2005/8/layout/venn2"/>
    <dgm:cxn modelId="{53F2F244-2F2B-4E5A-8A5B-9F576E368312}" type="presParOf" srcId="{E3CACD3C-157E-4B25-89D4-509F764EF740}" destId="{75F8CEA0-92CA-4655-A376-268944C57309}" srcOrd="0" destOrd="0" presId="urn:microsoft.com/office/officeart/2005/8/layout/venn2"/>
    <dgm:cxn modelId="{B3527EC2-362E-46A3-AC96-F5A38A77D63F}" type="presParOf" srcId="{E3CACD3C-157E-4B25-89D4-509F764EF740}" destId="{490ECC3D-CC49-470B-8653-AA5908A5512E}" srcOrd="1" destOrd="0" presId="urn:microsoft.com/office/officeart/2005/8/layout/venn2"/>
    <dgm:cxn modelId="{64C30B42-0F18-4E7B-9D4F-54EDD2098A0C}" type="presParOf" srcId="{4035D214-8D84-4D63-BA37-0319DFD4E45E}" destId="{46788399-1DC7-4B95-8E28-4D41B991390B}" srcOrd="2" destOrd="0" presId="urn:microsoft.com/office/officeart/2005/8/layout/venn2"/>
    <dgm:cxn modelId="{EBC68838-0663-459E-8719-5FD96D1D18BC}" type="presParOf" srcId="{46788399-1DC7-4B95-8E28-4D41B991390B}" destId="{2AA60E1E-F889-4AFE-BEBA-31796CB339CC}" srcOrd="0" destOrd="0" presId="urn:microsoft.com/office/officeart/2005/8/layout/venn2"/>
    <dgm:cxn modelId="{965EF402-C2D6-4CE1-BA21-526EF81AB129}" type="presParOf" srcId="{46788399-1DC7-4B95-8E28-4D41B991390B}" destId="{97AA1D2B-9A9F-4502-BCEC-29FB6DA77F5D}"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1DE8A-C8AC-430C-A6AC-73FFD73C5B26}">
      <dsp:nvSpPr>
        <dsp:cNvPr id="0" name=""/>
        <dsp:cNvSpPr/>
      </dsp:nvSpPr>
      <dsp:spPr>
        <a:xfrm>
          <a:off x="990601" y="0"/>
          <a:ext cx="6095997" cy="556260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zh-CN" sz="2400" b="1" kern="1200" dirty="0"/>
            <a:t>世俗心理学</a:t>
          </a:r>
          <a:endParaRPr lang="en-US" sz="2400" b="1" kern="1200" dirty="0"/>
        </a:p>
      </dsp:txBody>
      <dsp:txXfrm>
        <a:off x="2973324" y="278130"/>
        <a:ext cx="2130551" cy="834390"/>
      </dsp:txXfrm>
    </dsp:sp>
    <dsp:sp modelId="{75F8CEA0-92CA-4655-A376-268944C57309}">
      <dsp:nvSpPr>
        <dsp:cNvPr id="0" name=""/>
        <dsp:cNvSpPr/>
      </dsp:nvSpPr>
      <dsp:spPr>
        <a:xfrm>
          <a:off x="2113599" y="914401"/>
          <a:ext cx="4058598" cy="373377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zh-CN" sz="2400" b="1" kern="1200" dirty="0"/>
            <a:t>自由派的教义神学</a:t>
          </a:r>
          <a:endParaRPr lang="en-US" sz="2400" b="1" kern="1200" dirty="0"/>
        </a:p>
      </dsp:txBody>
      <dsp:txXfrm>
        <a:off x="3197245" y="1147761"/>
        <a:ext cx="1891306" cy="700081"/>
      </dsp:txXfrm>
    </dsp:sp>
    <dsp:sp modelId="{2AA60E1E-F889-4AFE-BEBA-31796CB339CC}">
      <dsp:nvSpPr>
        <dsp:cNvPr id="0" name=""/>
        <dsp:cNvSpPr/>
      </dsp:nvSpPr>
      <dsp:spPr>
        <a:xfrm>
          <a:off x="2971790" y="1904995"/>
          <a:ext cx="2259333" cy="2084083"/>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zh-CN" sz="2400" b="1" kern="1200" dirty="0"/>
            <a:t>基督徒心理学及治疗师</a:t>
          </a:r>
          <a:endParaRPr lang="en-US" sz="2400" b="1" kern="1200" dirty="0"/>
        </a:p>
      </dsp:txBody>
      <dsp:txXfrm>
        <a:off x="3302662" y="2426016"/>
        <a:ext cx="1597589" cy="1042041"/>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8B827D-FAFD-4929-8D61-76CC4BA7D00C}" type="datetimeFigureOut">
              <a:rPr lang="en-US" smtClean="0"/>
              <a:t>3/6/2021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15231E-AD2B-4C8E-B87C-3C31F244F217}" type="slidenum">
              <a:rPr lang="en-US" smtClean="0"/>
              <a:t>‹#›</a:t>
            </a:fld>
            <a:endParaRPr lang="en-US"/>
          </a:p>
        </p:txBody>
      </p:sp>
    </p:spTree>
    <p:extLst>
      <p:ext uri="{BB962C8B-B14F-4D97-AF65-F5344CB8AC3E}">
        <p14:creationId xmlns:p14="http://schemas.microsoft.com/office/powerpoint/2010/main" val="4119695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ilverhillhospital.org/community/blog-post/psychotherapy-four-different-approaches/~/about-silver-hill/blog/july-2015-(1)/what-is-borderline-personality-disorder"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silverhillhospital.org/community/blog-post/psychotherapy-four-different-approaches/~/about-silver-hill/blog/october-2016/what-is-dialectical-behavior-therapy"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Timothy Keller </a:t>
            </a:r>
            <a:r>
              <a:rPr lang="zh-CN" altLang="en-US" dirty="0"/>
              <a:t>指出清教徒们尊重圣经的权威，对他们来说圣经是解决人心所有问题的一本全面（</a:t>
            </a:r>
            <a:r>
              <a:rPr lang="en-US" altLang="zh-CN" dirty="0"/>
              <a:t>comprehensive</a:t>
            </a:r>
            <a:r>
              <a:rPr lang="en-US" altLang="zh-CN" baseline="0" dirty="0"/>
              <a:t>)</a:t>
            </a:r>
            <a:r>
              <a:rPr lang="zh-CN" altLang="en-US" baseline="0" dirty="0"/>
              <a:t>的</a:t>
            </a:r>
            <a:r>
              <a:rPr lang="zh-CN" altLang="en-US" dirty="0"/>
              <a:t>手册；并且清教徒们已经发展出一套针对个人问题的复杂并敏锐的诊断系统，他们区分了各种生理、灵命、性格及恶魔的起因。他们对人的心的认知和对圣经的熟捻是他们超越许多当经圣经辅导者的地方；他们还有一个优势就是没有受到当今流行心理学和心理治疗的影响，我个人认为当时的人也没有面临今天这么多的 诱惑。</a:t>
            </a:r>
            <a:endParaRPr lang="en-US" dirty="0"/>
          </a:p>
        </p:txBody>
      </p:sp>
      <p:sp>
        <p:nvSpPr>
          <p:cNvPr id="4" name="Slide Number Placeholder 3"/>
          <p:cNvSpPr>
            <a:spLocks noGrp="1"/>
          </p:cNvSpPr>
          <p:nvPr>
            <p:ph type="sldNum" sz="quarter" idx="10"/>
          </p:nvPr>
        </p:nvSpPr>
        <p:spPr/>
        <p:txBody>
          <a:bodyPr/>
          <a:lstStyle/>
          <a:p>
            <a:fld id="{8B15231E-AD2B-4C8E-B87C-3C31F244F217}" type="slidenum">
              <a:rPr lang="en-US" smtClean="0"/>
              <a:t>10</a:t>
            </a:fld>
            <a:endParaRPr lang="en-US"/>
          </a:p>
        </p:txBody>
      </p:sp>
    </p:spTree>
    <p:extLst>
      <p:ext uri="{BB962C8B-B14F-4D97-AF65-F5344CB8AC3E}">
        <p14:creationId xmlns:p14="http://schemas.microsoft.com/office/powerpoint/2010/main" val="251383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据</a:t>
            </a:r>
            <a:r>
              <a:rPr lang="en-US" altLang="zh-CN" dirty="0"/>
              <a:t>David </a:t>
            </a:r>
            <a:r>
              <a:rPr lang="en-US" altLang="zh-CN" dirty="0" err="1"/>
              <a:t>Powlison</a:t>
            </a:r>
            <a:r>
              <a:rPr lang="en-US" altLang="zh-CN" dirty="0"/>
              <a:t> </a:t>
            </a:r>
            <a:r>
              <a:rPr lang="zh-CN" altLang="en-US" dirty="0"/>
              <a:t>（</a:t>
            </a:r>
            <a:r>
              <a:rPr lang="en-US" altLang="zh-CN" dirty="0"/>
              <a:t>1949-2019</a:t>
            </a:r>
            <a:r>
              <a:rPr lang="zh-CN" altLang="en-US" dirty="0"/>
              <a:t>）</a:t>
            </a:r>
            <a:r>
              <a:rPr lang="en-US" altLang="zh-CN" dirty="0"/>
              <a:t> </a:t>
            </a:r>
            <a:r>
              <a:rPr lang="zh-CN" altLang="en-US" dirty="0"/>
              <a:t>的说法：我在此引用了</a:t>
            </a:r>
            <a:r>
              <a:rPr lang="en-US" altLang="zh-CN" dirty="0"/>
              <a:t>David </a:t>
            </a:r>
            <a:r>
              <a:rPr lang="en-US" altLang="zh-CN" dirty="0" err="1"/>
              <a:t>Powlison</a:t>
            </a:r>
            <a:r>
              <a:rPr lang="zh-CN" altLang="en-US" dirty="0"/>
              <a:t>的用词“</a:t>
            </a:r>
            <a:r>
              <a:rPr lang="en-US" altLang="zh-CN" dirty="0"/>
              <a:t>re-</a:t>
            </a:r>
            <a:r>
              <a:rPr lang="en-US" altLang="zh-CN" dirty="0" err="1"/>
              <a:t>discorvery</a:t>
            </a:r>
            <a:r>
              <a:rPr lang="zh-CN" altLang="en-US" dirty="0"/>
              <a:t>”，真如我们在前面两个</a:t>
            </a:r>
            <a:r>
              <a:rPr lang="en-US" altLang="zh-CN" dirty="0"/>
              <a:t>slides</a:t>
            </a:r>
            <a:r>
              <a:rPr lang="zh-CN" altLang="en-US" dirty="0"/>
              <a:t>中提到的，早神创造人之初就有神对人讲话，告诉了人在世上的目的和身份。圣经辅导不是一个新鲜事物，在近代，</a:t>
            </a:r>
            <a:endParaRPr lang="en-US" dirty="0"/>
          </a:p>
        </p:txBody>
      </p:sp>
      <p:sp>
        <p:nvSpPr>
          <p:cNvPr id="4" name="Slide Number Placeholder 3"/>
          <p:cNvSpPr>
            <a:spLocks noGrp="1"/>
          </p:cNvSpPr>
          <p:nvPr>
            <p:ph type="sldNum" sz="quarter" idx="10"/>
          </p:nvPr>
        </p:nvSpPr>
        <p:spPr/>
        <p:txBody>
          <a:bodyPr/>
          <a:lstStyle/>
          <a:p>
            <a:fld id="{8B15231E-AD2B-4C8E-B87C-3C31F244F217}" type="slidenum">
              <a:rPr lang="en-US" smtClean="0"/>
              <a:t>11</a:t>
            </a:fld>
            <a:endParaRPr lang="en-US"/>
          </a:p>
        </p:txBody>
      </p:sp>
    </p:spTree>
    <p:extLst>
      <p:ext uri="{BB962C8B-B14F-4D97-AF65-F5344CB8AC3E}">
        <p14:creationId xmlns:p14="http://schemas.microsoft.com/office/powerpoint/2010/main" val="36612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a:t>马斯洛的需求层次理论（</a:t>
            </a:r>
            <a:r>
              <a:rPr lang="en-US" b="1" dirty="0"/>
              <a:t>Maslow‘s hierarchy of needs</a:t>
            </a:r>
            <a:r>
              <a:rPr lang="zh-CN" altLang="en-US" b="1" dirty="0"/>
              <a:t>）</a:t>
            </a:r>
            <a:endParaRPr lang="en-US" b="1" dirty="0"/>
          </a:p>
          <a:p>
            <a:endParaRPr lang="en-US" dirty="0"/>
          </a:p>
        </p:txBody>
      </p:sp>
      <p:sp>
        <p:nvSpPr>
          <p:cNvPr id="4" name="Slide Number Placeholder 3"/>
          <p:cNvSpPr>
            <a:spLocks noGrp="1"/>
          </p:cNvSpPr>
          <p:nvPr>
            <p:ph type="sldNum" sz="quarter" idx="10"/>
          </p:nvPr>
        </p:nvSpPr>
        <p:spPr/>
        <p:txBody>
          <a:bodyPr/>
          <a:lstStyle/>
          <a:p>
            <a:fld id="{8B15231E-AD2B-4C8E-B87C-3C31F244F217}" type="slidenum">
              <a:rPr lang="en-US" smtClean="0"/>
              <a:t>12</a:t>
            </a:fld>
            <a:endParaRPr lang="en-US"/>
          </a:p>
        </p:txBody>
      </p:sp>
    </p:spTree>
    <p:extLst>
      <p:ext uri="{BB962C8B-B14F-4D97-AF65-F5344CB8AC3E}">
        <p14:creationId xmlns:p14="http://schemas.microsoft.com/office/powerpoint/2010/main" val="2615090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https://www.verywellmind.com/major-branches-of-psychology-4139786 </a:t>
            </a:r>
            <a:r>
              <a:rPr lang="zh-CN" altLang="en-US" sz="1200" b="0" i="0" kern="1200" dirty="0">
                <a:solidFill>
                  <a:schemeClr val="tx1"/>
                </a:solidFill>
                <a:effectLst/>
                <a:latin typeface="+mn-lt"/>
                <a:ea typeface="+mn-ea"/>
                <a:cs typeface="+mn-cs"/>
              </a:rPr>
              <a:t>（心理学分支）</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https://silverhillhospital.org/community/blog-post/psychotherapy-four-different-approaches/</a:t>
            </a:r>
          </a:p>
          <a:p>
            <a:pPr fontAlgn="base"/>
            <a:r>
              <a:rPr lang="en-US" sz="1200" b="0" i="0" kern="1200" dirty="0">
                <a:solidFill>
                  <a:schemeClr val="tx1"/>
                </a:solidFill>
                <a:effectLst/>
                <a:latin typeface="+mn-lt"/>
                <a:ea typeface="+mn-ea"/>
                <a:cs typeface="+mn-cs"/>
              </a:rPr>
              <a:t>In the mental health world, people often refer to “therapy,” however, there are countless types of therapy. How do you know which approach is right for you? Here are four common types of therapy used to treat mental illness and addiction.</a:t>
            </a:r>
          </a:p>
          <a:p>
            <a:pPr fontAlgn="base"/>
            <a:r>
              <a:rPr lang="en-US" sz="1200" b="1" i="0" kern="1200" dirty="0">
                <a:solidFill>
                  <a:schemeClr val="tx1"/>
                </a:solidFill>
                <a:effectLst/>
                <a:latin typeface="+mn-lt"/>
                <a:ea typeface="+mn-ea"/>
                <a:cs typeface="+mn-cs"/>
              </a:rPr>
              <a:t>Cognitive Behavioral Therapy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Cognitive Behavioral Therapy (CBT) is one of the most widely used forms of therapy. CBT focuses on thoughts, feelings and behaviors; a person’s thoughts and attitudes directly affect how the person feels and behaves. The therapist works with the person to identify problematic thought patterns that may be causing self-destructive beliefs and behaviors. Once these patterns are uncovered, the therapist helps the person restructure their thoughts.</a:t>
            </a:r>
          </a:p>
          <a:p>
            <a:pPr fontAlgn="base"/>
            <a:r>
              <a:rPr lang="en-US" sz="1200" b="0" i="0" kern="1200" dirty="0">
                <a:solidFill>
                  <a:schemeClr val="tx1"/>
                </a:solidFill>
                <a:effectLst/>
                <a:latin typeface="+mn-lt"/>
                <a:ea typeface="+mn-ea"/>
                <a:cs typeface="+mn-cs"/>
              </a:rPr>
              <a:t>For example, people with depression often have low self-esteem also. They may say things to themselves like, “Nobody likes me so I’m not going to bother going to the party.” That untrue thought makes the person stay home. In turn, they feel worse because they believe nobody likes them and now they tell themselves more negative things as they sit at home; “I’m such a loser,” “everyone else has fun except for me.” This constant loop of negative thoughts continues to worsen the depression. In CBT, the therapist can help identify what thoughts are false and come up with ways to reframe them and help the person modify their behavior.</a:t>
            </a:r>
          </a:p>
          <a:p>
            <a:pPr fontAlgn="base"/>
            <a:r>
              <a:rPr lang="en-US" sz="1200" b="0" i="0" kern="1200" dirty="0">
                <a:solidFill>
                  <a:schemeClr val="tx1"/>
                </a:solidFill>
                <a:effectLst/>
                <a:latin typeface="+mn-lt"/>
                <a:ea typeface="+mn-ea"/>
                <a:cs typeface="+mn-cs"/>
              </a:rPr>
              <a:t>Patients typically meet with their therapist once a week for 50 minutes per session. CBT is used to treat a variety of conditions including, but not limited to anxiety/panic, depression, bipolar disorder, schizophrenia, addiction and eating disorders. </a:t>
            </a:r>
          </a:p>
          <a:p>
            <a:pPr fontAlgn="base"/>
            <a:r>
              <a:rPr lang="en-US" sz="1200" b="1" i="0" kern="1200" dirty="0">
                <a:solidFill>
                  <a:schemeClr val="tx1"/>
                </a:solidFill>
                <a:effectLst/>
                <a:latin typeface="+mn-lt"/>
                <a:ea typeface="+mn-ea"/>
                <a:cs typeface="+mn-cs"/>
              </a:rPr>
              <a:t>Dialectical Behavioral Therapy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Dialectical Behavioral Therapy (DBT) is a cognitive behavioral therapy developed by renowned psychologist, Marsha </a:t>
            </a:r>
            <a:r>
              <a:rPr lang="en-US" sz="1200" b="0" i="0" kern="1200" dirty="0" err="1">
                <a:solidFill>
                  <a:schemeClr val="tx1"/>
                </a:solidFill>
                <a:effectLst/>
                <a:latin typeface="+mn-lt"/>
                <a:ea typeface="+mn-ea"/>
                <a:cs typeface="+mn-cs"/>
              </a:rPr>
              <a:t>Linehan</a:t>
            </a:r>
            <a:r>
              <a:rPr lang="en-US" sz="1200" b="0" i="0" kern="1200" dirty="0">
                <a:solidFill>
                  <a:schemeClr val="tx1"/>
                </a:solidFill>
                <a:effectLst/>
                <a:latin typeface="+mn-lt"/>
                <a:ea typeface="+mn-ea"/>
                <a:cs typeface="+mn-cs"/>
              </a:rPr>
              <a:t> in the 1980’s. Although it was originally developed to treat individuals with </a:t>
            </a:r>
            <a:r>
              <a:rPr lang="en-US" sz="1200" b="0" i="0" u="none" strike="noStrike" kern="1200" dirty="0">
                <a:solidFill>
                  <a:schemeClr val="tx1"/>
                </a:solidFill>
                <a:effectLst/>
                <a:latin typeface="+mn-lt"/>
                <a:ea typeface="+mn-ea"/>
                <a:cs typeface="+mn-cs"/>
                <a:hlinkClick r:id="rId3"/>
              </a:rPr>
              <a:t>borderline personality disorder</a:t>
            </a:r>
            <a:r>
              <a:rPr lang="en-US" sz="1200" b="0" i="0" kern="1200" dirty="0">
                <a:solidFill>
                  <a:schemeClr val="tx1"/>
                </a:solidFill>
                <a:effectLst/>
                <a:latin typeface="+mn-lt"/>
                <a:ea typeface="+mn-ea"/>
                <a:cs typeface="+mn-cs"/>
              </a:rPr>
              <a:t> who were chronically suicidal, research has shown DBT is also effective for a variety of other mental health disorders including substance use, anxiety and eating disorders.</a:t>
            </a:r>
          </a:p>
          <a:p>
            <a:pPr fontAlgn="base"/>
            <a:r>
              <a:rPr lang="en-US" sz="1200" b="0" i="0" kern="1200" dirty="0">
                <a:solidFill>
                  <a:schemeClr val="tx1"/>
                </a:solidFill>
                <a:effectLst/>
                <a:latin typeface="+mn-lt"/>
                <a:ea typeface="+mn-ea"/>
                <a:cs typeface="+mn-cs"/>
              </a:rPr>
              <a:t>The goal of DBT is to provide patients with the skills necessary to regulate emotions, control self-destructive behaviors and improve interpersonal relations. Dialectical refers to integrating opposites; in this case it is finding balance between acceptance and change. Some people experience difficult situations in life and move forward with life despite the hardships. Others experience similar situations and feel intense negative emotions and don’t fully accept their reality. DBT helps a person accept distress in life by providing them with the tools to make positive behavioral changes in order to feel at peace with their reality.</a:t>
            </a:r>
          </a:p>
          <a:p>
            <a:pPr fontAlgn="base"/>
            <a:r>
              <a:rPr lang="en-US" sz="1200" b="0" i="0" kern="1200" dirty="0">
                <a:solidFill>
                  <a:schemeClr val="tx1"/>
                </a:solidFill>
                <a:effectLst/>
                <a:latin typeface="+mn-lt"/>
                <a:ea typeface="+mn-ea"/>
                <a:cs typeface="+mn-cs"/>
              </a:rPr>
              <a:t>There are five core modules to DBT: Mindfulness, Emotion Regulation, Interpersonal Effectiveness, Distress Tolerance and the Middle Path. </a:t>
            </a:r>
            <a:r>
              <a:rPr lang="en-US" sz="1200" b="0" i="0" u="none" strike="noStrike" kern="1200" dirty="0">
                <a:solidFill>
                  <a:schemeClr val="tx1"/>
                </a:solidFill>
                <a:effectLst/>
                <a:latin typeface="+mn-lt"/>
                <a:ea typeface="+mn-ea"/>
                <a:cs typeface="+mn-cs"/>
                <a:hlinkClick r:id="rId4"/>
              </a:rPr>
              <a:t>Learn more about DBT</a:t>
            </a:r>
            <a:r>
              <a:rPr lang="en-US" sz="1200" b="0" i="0" kern="1200" dirty="0">
                <a:solidFill>
                  <a:schemeClr val="tx1"/>
                </a:solidFill>
                <a:effectLst/>
                <a:latin typeface="+mn-lt"/>
                <a:ea typeface="+mn-ea"/>
                <a:cs typeface="+mn-cs"/>
              </a:rPr>
              <a:t>.</a:t>
            </a:r>
          </a:p>
          <a:p>
            <a:pPr fontAlgn="base"/>
            <a:r>
              <a:rPr lang="en-US" sz="1200" b="1" i="0" kern="1200" dirty="0">
                <a:solidFill>
                  <a:schemeClr val="tx1"/>
                </a:solidFill>
                <a:effectLst/>
                <a:latin typeface="+mn-lt"/>
                <a:ea typeface="+mn-ea"/>
                <a:cs typeface="+mn-cs"/>
              </a:rPr>
              <a:t>Psychodynamic Therapy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Psychodynamic therapy focuses on the thoughts that exist in a person’s unconscious mind. It stems from Freudian psychoanalysis, which says behavior is affected by the unconscious mind and unresolved conflicts from the past. The goal of psychodynamic therapy is to find the root cause of the psychological problems. During the session, patients freely talk about any thoughts and feelings that come to mind. As the person does so, the therapist helps identify behavior patterns and feelings that have manifested in the unconscious mind over the years. Once these thoughts and behaviors are uncovered, the therapist helps the person understand how the patterns are affecting their life today and work with them to develop coping mechanisms.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Psychodynamic therapy is often a longer-term treatment; it can go on for over a year in some cases. It is helpful for treating depression, anxiety, panic and post-traumatic stress disorder. </a:t>
            </a:r>
          </a:p>
          <a:p>
            <a:pPr fontAlgn="base"/>
            <a:r>
              <a:rPr lang="en-US" sz="1200" b="1" i="0" kern="1200" dirty="0">
                <a:solidFill>
                  <a:schemeClr val="tx1"/>
                </a:solidFill>
                <a:effectLst/>
                <a:latin typeface="+mn-lt"/>
                <a:ea typeface="+mn-ea"/>
                <a:cs typeface="+mn-cs"/>
              </a:rPr>
              <a:t>Interpersonal Therapy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Interpersonal therapy (IPT)  focuses on a person’s relationships. It was originally developed to treat depression, but has been modified to treat other conditions including, anxiety, eating disorders, addiction, bipolar disorder and post-traumatic stress disorder. The belief is a person’s mental illness improves when they strengthen the relationships with the people in their life; it helps build a support system. Unlike other approaches, IPT focuses more on the present situation. Past experiences are discussed, but they aren’t the main focus. The therapist helps the patient identify the source(s) of their emotions and come up with ways to better express them. </a:t>
            </a:r>
          </a:p>
          <a:p>
            <a:pPr fontAlgn="base"/>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B15231E-AD2B-4C8E-B87C-3C31F244F217}" type="slidenum">
              <a:rPr lang="en-US" smtClean="0"/>
              <a:t>13</a:t>
            </a:fld>
            <a:endParaRPr lang="en-US"/>
          </a:p>
        </p:txBody>
      </p:sp>
    </p:spTree>
    <p:extLst>
      <p:ext uri="{BB962C8B-B14F-4D97-AF65-F5344CB8AC3E}">
        <p14:creationId xmlns:p14="http://schemas.microsoft.com/office/powerpoint/2010/main" val="2435994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老亚当犯罪的结果就是死，我们需要信主或引入归主</a:t>
            </a:r>
            <a:endParaRPr lang="en-US" dirty="0"/>
          </a:p>
        </p:txBody>
      </p:sp>
      <p:sp>
        <p:nvSpPr>
          <p:cNvPr id="4" name="Slide Number Placeholder 3"/>
          <p:cNvSpPr>
            <a:spLocks noGrp="1"/>
          </p:cNvSpPr>
          <p:nvPr>
            <p:ph type="sldNum" sz="quarter" idx="10"/>
          </p:nvPr>
        </p:nvSpPr>
        <p:spPr/>
        <p:txBody>
          <a:bodyPr/>
          <a:lstStyle/>
          <a:p>
            <a:fld id="{8B15231E-AD2B-4C8E-B87C-3C31F244F217}" type="slidenum">
              <a:rPr lang="en-US" smtClean="0"/>
              <a:t>19</a:t>
            </a:fld>
            <a:endParaRPr lang="en-US"/>
          </a:p>
        </p:txBody>
      </p:sp>
    </p:spTree>
    <p:extLst>
      <p:ext uri="{BB962C8B-B14F-4D97-AF65-F5344CB8AC3E}">
        <p14:creationId xmlns:p14="http://schemas.microsoft.com/office/powerpoint/2010/main" val="2026602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E228E-6ADF-44B1-BF2B-FE4FEF93760C}"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44D95-E4F8-4987-B5D6-C80324634186}" type="slidenum">
              <a:rPr lang="en-US" smtClean="0"/>
              <a:t>‹#›</a:t>
            </a:fld>
            <a:endParaRPr lang="en-US"/>
          </a:p>
        </p:txBody>
      </p:sp>
    </p:spTree>
    <p:extLst>
      <p:ext uri="{BB962C8B-B14F-4D97-AF65-F5344CB8AC3E}">
        <p14:creationId xmlns:p14="http://schemas.microsoft.com/office/powerpoint/2010/main" val="3165476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E228E-6ADF-44B1-BF2B-FE4FEF93760C}"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44D95-E4F8-4987-B5D6-C80324634186}" type="slidenum">
              <a:rPr lang="en-US" smtClean="0"/>
              <a:t>‹#›</a:t>
            </a:fld>
            <a:endParaRPr lang="en-US"/>
          </a:p>
        </p:txBody>
      </p:sp>
    </p:spTree>
    <p:extLst>
      <p:ext uri="{BB962C8B-B14F-4D97-AF65-F5344CB8AC3E}">
        <p14:creationId xmlns:p14="http://schemas.microsoft.com/office/powerpoint/2010/main" val="1641939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E228E-6ADF-44B1-BF2B-FE4FEF93760C}"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44D95-E4F8-4987-B5D6-C80324634186}" type="slidenum">
              <a:rPr lang="en-US" smtClean="0"/>
              <a:t>‹#›</a:t>
            </a:fld>
            <a:endParaRPr lang="en-US"/>
          </a:p>
        </p:txBody>
      </p:sp>
    </p:spTree>
    <p:extLst>
      <p:ext uri="{BB962C8B-B14F-4D97-AF65-F5344CB8AC3E}">
        <p14:creationId xmlns:p14="http://schemas.microsoft.com/office/powerpoint/2010/main" val="201061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E228E-6ADF-44B1-BF2B-FE4FEF93760C}"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44D95-E4F8-4987-B5D6-C80324634186}" type="slidenum">
              <a:rPr lang="en-US" smtClean="0"/>
              <a:t>‹#›</a:t>
            </a:fld>
            <a:endParaRPr lang="en-US"/>
          </a:p>
        </p:txBody>
      </p:sp>
    </p:spTree>
    <p:extLst>
      <p:ext uri="{BB962C8B-B14F-4D97-AF65-F5344CB8AC3E}">
        <p14:creationId xmlns:p14="http://schemas.microsoft.com/office/powerpoint/2010/main" val="3457231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CE228E-6ADF-44B1-BF2B-FE4FEF93760C}"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44D95-E4F8-4987-B5D6-C80324634186}" type="slidenum">
              <a:rPr lang="en-US" smtClean="0"/>
              <a:t>‹#›</a:t>
            </a:fld>
            <a:endParaRPr lang="en-US"/>
          </a:p>
        </p:txBody>
      </p:sp>
    </p:spTree>
    <p:extLst>
      <p:ext uri="{BB962C8B-B14F-4D97-AF65-F5344CB8AC3E}">
        <p14:creationId xmlns:p14="http://schemas.microsoft.com/office/powerpoint/2010/main" val="415019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CE228E-6ADF-44B1-BF2B-FE4FEF93760C}" type="datetimeFigureOut">
              <a:rPr lang="en-US" smtClean="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44D95-E4F8-4987-B5D6-C80324634186}" type="slidenum">
              <a:rPr lang="en-US" smtClean="0"/>
              <a:t>‹#›</a:t>
            </a:fld>
            <a:endParaRPr lang="en-US"/>
          </a:p>
        </p:txBody>
      </p:sp>
    </p:spTree>
    <p:extLst>
      <p:ext uri="{BB962C8B-B14F-4D97-AF65-F5344CB8AC3E}">
        <p14:creationId xmlns:p14="http://schemas.microsoft.com/office/powerpoint/2010/main" val="3234499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CE228E-6ADF-44B1-BF2B-FE4FEF93760C}" type="datetimeFigureOut">
              <a:rPr lang="en-US" smtClean="0"/>
              <a:t>3/6/2021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144D95-E4F8-4987-B5D6-C80324634186}" type="slidenum">
              <a:rPr lang="en-US" smtClean="0"/>
              <a:t>‹#›</a:t>
            </a:fld>
            <a:endParaRPr lang="en-US"/>
          </a:p>
        </p:txBody>
      </p:sp>
    </p:spTree>
    <p:extLst>
      <p:ext uri="{BB962C8B-B14F-4D97-AF65-F5344CB8AC3E}">
        <p14:creationId xmlns:p14="http://schemas.microsoft.com/office/powerpoint/2010/main" val="3224102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CE228E-6ADF-44B1-BF2B-FE4FEF93760C}" type="datetimeFigureOut">
              <a:rPr lang="en-US" smtClean="0"/>
              <a:t>3/6/2021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144D95-E4F8-4987-B5D6-C80324634186}" type="slidenum">
              <a:rPr lang="en-US" smtClean="0"/>
              <a:t>‹#›</a:t>
            </a:fld>
            <a:endParaRPr lang="en-US"/>
          </a:p>
        </p:txBody>
      </p:sp>
    </p:spTree>
    <p:extLst>
      <p:ext uri="{BB962C8B-B14F-4D97-AF65-F5344CB8AC3E}">
        <p14:creationId xmlns:p14="http://schemas.microsoft.com/office/powerpoint/2010/main" val="168455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E228E-6ADF-44B1-BF2B-FE4FEF93760C}" type="datetimeFigureOut">
              <a:rPr lang="en-US" smtClean="0"/>
              <a:t>3/6/2021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144D95-E4F8-4987-B5D6-C80324634186}" type="slidenum">
              <a:rPr lang="en-US" smtClean="0"/>
              <a:t>‹#›</a:t>
            </a:fld>
            <a:endParaRPr lang="en-US"/>
          </a:p>
        </p:txBody>
      </p:sp>
    </p:spTree>
    <p:extLst>
      <p:ext uri="{BB962C8B-B14F-4D97-AF65-F5344CB8AC3E}">
        <p14:creationId xmlns:p14="http://schemas.microsoft.com/office/powerpoint/2010/main" val="1965952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CE228E-6ADF-44B1-BF2B-FE4FEF93760C}" type="datetimeFigureOut">
              <a:rPr lang="en-US" smtClean="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44D95-E4F8-4987-B5D6-C80324634186}" type="slidenum">
              <a:rPr lang="en-US" smtClean="0"/>
              <a:t>‹#›</a:t>
            </a:fld>
            <a:endParaRPr lang="en-US"/>
          </a:p>
        </p:txBody>
      </p:sp>
    </p:spTree>
    <p:extLst>
      <p:ext uri="{BB962C8B-B14F-4D97-AF65-F5344CB8AC3E}">
        <p14:creationId xmlns:p14="http://schemas.microsoft.com/office/powerpoint/2010/main" val="4040667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CE228E-6ADF-44B1-BF2B-FE4FEF93760C}" type="datetimeFigureOut">
              <a:rPr lang="en-US" smtClean="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44D95-E4F8-4987-B5D6-C80324634186}" type="slidenum">
              <a:rPr lang="en-US" smtClean="0"/>
              <a:t>‹#›</a:t>
            </a:fld>
            <a:endParaRPr lang="en-US"/>
          </a:p>
        </p:txBody>
      </p:sp>
    </p:spTree>
    <p:extLst>
      <p:ext uri="{BB962C8B-B14F-4D97-AF65-F5344CB8AC3E}">
        <p14:creationId xmlns:p14="http://schemas.microsoft.com/office/powerpoint/2010/main" val="2625257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CE228E-6ADF-44B1-BF2B-FE4FEF93760C}" type="datetimeFigureOut">
              <a:rPr lang="en-US" smtClean="0"/>
              <a:t>3/6/2021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44D95-E4F8-4987-B5D6-C80324634186}" type="slidenum">
              <a:rPr lang="en-US" smtClean="0"/>
              <a:t>‹#›</a:t>
            </a:fld>
            <a:endParaRPr lang="en-US"/>
          </a:p>
        </p:txBody>
      </p:sp>
    </p:spTree>
    <p:extLst>
      <p:ext uri="{BB962C8B-B14F-4D97-AF65-F5344CB8AC3E}">
        <p14:creationId xmlns:p14="http://schemas.microsoft.com/office/powerpoint/2010/main" val="3526081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digitalpuritan.net/richard-baxter/" TargetMode="External"/><Relationship Id="rId7" Type="http://schemas.openxmlformats.org/officeDocument/2006/relationships/hyperlink" Target="https://www.ccef.org/puritan-resources-biblical-counseli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jonathan-edwards.org/ReligiousAffections.pdf" TargetMode="External"/><Relationship Id="rId5" Type="http://schemas.openxmlformats.org/officeDocument/2006/relationships/hyperlink" Target="https://www.preachtheword.com/bookstore/remedies.pdf" TargetMode="External"/><Relationship Id="rId4" Type="http://schemas.openxmlformats.org/officeDocument/2006/relationships/hyperlink" Target="http://bunyanministries.org/books/pp_full_text.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biblicalcounseling.com/resource-library/articles/from-nanc-to-acbc/" TargetMode="External"/><Relationship Id="rId2" Type="http://schemas.openxmlformats.org/officeDocument/2006/relationships/hyperlink" Target="https://www.ccef.org/ccef-beginning/" TargetMode="External"/><Relationship Id="rId1" Type="http://schemas.openxmlformats.org/officeDocument/2006/relationships/slideLayout" Target="../slideLayouts/slideLayout2.xml"/><Relationship Id="rId5" Type="http://schemas.openxmlformats.org/officeDocument/2006/relationships/hyperlink" Target="https://www.iabc.net/international-ministries/" TargetMode="External"/><Relationship Id="rId4" Type="http://schemas.openxmlformats.org/officeDocument/2006/relationships/hyperlink" Target="https://www.faithlafayette.org/counsel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73763"/>
          </a:xfrm>
        </p:spPr>
        <p:txBody>
          <a:bodyPr>
            <a:noAutofit/>
          </a:bodyPr>
          <a:lstStyle/>
          <a:p>
            <a:pPr marL="0" indent="0" algn="ctr">
              <a:buNone/>
            </a:pPr>
            <a:r>
              <a:rPr lang="zh-CN" altLang="en-US" sz="2400" dirty="0"/>
              <a:t>耶稣是我亲爱朋友，担当我罪与忧愁</a:t>
            </a:r>
          </a:p>
          <a:p>
            <a:pPr marL="0" indent="0" algn="ctr">
              <a:buNone/>
            </a:pPr>
            <a:r>
              <a:rPr lang="zh-CN" altLang="en-US" sz="2400" dirty="0"/>
              <a:t>何等权力能将万事，带到主恩座前求</a:t>
            </a:r>
          </a:p>
          <a:p>
            <a:pPr marL="0" indent="0" algn="ctr">
              <a:buNone/>
            </a:pPr>
            <a:r>
              <a:rPr lang="zh-CN" altLang="en-US" sz="2400" dirty="0"/>
              <a:t>多少平安屡屡失去，多少痛苦白白受</a:t>
            </a:r>
          </a:p>
          <a:p>
            <a:pPr marL="0" indent="0" algn="ctr">
              <a:buNone/>
            </a:pPr>
            <a:r>
              <a:rPr lang="zh-CN" altLang="en-US" sz="2400" dirty="0"/>
              <a:t>皆因未将各样事情，带到主恩座前求</a:t>
            </a:r>
          </a:p>
          <a:p>
            <a:pPr marL="0" indent="0" algn="ctr">
              <a:buNone/>
            </a:pPr>
            <a:endParaRPr lang="zh-CN" altLang="en-US" sz="1100" dirty="0"/>
          </a:p>
          <a:p>
            <a:pPr marL="0" indent="0" algn="ctr">
              <a:buNone/>
            </a:pPr>
            <a:r>
              <a:rPr lang="zh-CN" altLang="en-US" sz="2400" dirty="0"/>
              <a:t>或遇试炼或遇引诱，或有烦恼压心头</a:t>
            </a:r>
          </a:p>
          <a:p>
            <a:pPr marL="0" indent="0" algn="ctr">
              <a:buNone/>
            </a:pPr>
            <a:r>
              <a:rPr lang="zh-CN" altLang="en-US" sz="2400" dirty="0"/>
              <a:t>切莫灰心切莫丧胆，来到主恩座前求</a:t>
            </a:r>
          </a:p>
          <a:p>
            <a:pPr marL="0" indent="0" algn="ctr">
              <a:buNone/>
            </a:pPr>
            <a:r>
              <a:rPr lang="zh-CN" altLang="en-US" sz="2400" dirty="0"/>
              <a:t>何处得此忠心朋友，分担一切苦与忧</a:t>
            </a:r>
          </a:p>
          <a:p>
            <a:pPr marL="0" indent="0" algn="ctr">
              <a:buNone/>
            </a:pPr>
            <a:r>
              <a:rPr lang="zh-CN" altLang="en-US" sz="2400" dirty="0"/>
              <a:t>耶稣深知我们软弱，来到主恩座前求</a:t>
            </a:r>
          </a:p>
          <a:p>
            <a:pPr marL="0" indent="0" algn="ctr">
              <a:buNone/>
            </a:pPr>
            <a:endParaRPr lang="zh-CN" altLang="en-US" sz="1100" dirty="0"/>
          </a:p>
          <a:p>
            <a:pPr marL="0" indent="0" algn="ctr">
              <a:buNone/>
            </a:pPr>
            <a:r>
              <a:rPr lang="zh-CN" altLang="en-US" sz="2400" dirty="0"/>
              <a:t>是否软弱劳苦多愁，挂虑重担压肩头</a:t>
            </a:r>
          </a:p>
          <a:p>
            <a:pPr marL="0" indent="0" algn="ctr">
              <a:buNone/>
            </a:pPr>
            <a:r>
              <a:rPr lang="zh-CN" altLang="en-US" sz="2400" dirty="0"/>
              <a:t>主仍是我避难处所，来到主恩座前求</a:t>
            </a:r>
          </a:p>
          <a:p>
            <a:pPr marL="0" indent="0" algn="ctr">
              <a:buNone/>
            </a:pPr>
            <a:r>
              <a:rPr lang="zh-CN" altLang="en-US" sz="2400" dirty="0"/>
              <a:t>亲或弃我友或离我，来到主恩座前求</a:t>
            </a:r>
          </a:p>
          <a:p>
            <a:pPr marL="0" indent="0" algn="ctr">
              <a:buNone/>
            </a:pPr>
            <a:r>
              <a:rPr lang="zh-CN" altLang="en-US" sz="2400" dirty="0"/>
              <a:t>在主怀中必蒙护佑，与主同在永无忧</a:t>
            </a:r>
            <a:endParaRPr lang="en-US" sz="2400" dirty="0">
              <a:ea typeface="華康儷楷書" panose="02010601000101010101" pitchFamily="1" charset="-120"/>
            </a:endParaRPr>
          </a:p>
        </p:txBody>
      </p:sp>
      <p:sp>
        <p:nvSpPr>
          <p:cNvPr id="4" name="TextBox 3"/>
          <p:cNvSpPr txBox="1"/>
          <p:nvPr/>
        </p:nvSpPr>
        <p:spPr>
          <a:xfrm>
            <a:off x="762000" y="1600200"/>
            <a:ext cx="861774" cy="2895600"/>
          </a:xfrm>
          <a:prstGeom prst="rect">
            <a:avLst/>
          </a:prstGeom>
          <a:noFill/>
        </p:spPr>
        <p:txBody>
          <a:bodyPr vert="eaVert" wrap="square" rtlCol="0">
            <a:spAutoFit/>
          </a:bodyPr>
          <a:lstStyle/>
          <a:p>
            <a:r>
              <a:rPr lang="zh-CN" altLang="en-US" sz="4400" dirty="0"/>
              <a:t>耶稣恩友</a:t>
            </a:r>
            <a:endParaRPr lang="en-US" sz="4400" dirty="0"/>
          </a:p>
        </p:txBody>
      </p:sp>
      <p:pic>
        <p:nvPicPr>
          <p:cNvPr id="2" name="yt1s.com - 耶稣恩友   千首赞美诗之7 国">
            <a:hlinkClick r:id="" action="ppaction://media"/>
            <a:extLst>
              <a:ext uri="{FF2B5EF4-FFF2-40B4-BE49-F238E27FC236}">
                <a16:creationId xmlns:a16="http://schemas.microsoft.com/office/drawing/2014/main" id="{F29849B9-1FAA-4B06-A47A-058EDB3D676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20000" y="5745163"/>
            <a:ext cx="609600" cy="609600"/>
          </a:xfrm>
          <a:prstGeom prst="rect">
            <a:avLst/>
          </a:prstGeom>
        </p:spPr>
      </p:pic>
    </p:spTree>
    <p:extLst>
      <p:ext uri="{BB962C8B-B14F-4D97-AF65-F5344CB8AC3E}">
        <p14:creationId xmlns:p14="http://schemas.microsoft.com/office/powerpoint/2010/main" val="177019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23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buFont typeface="Wingdings" panose="05000000000000000000" pitchFamily="2" charset="2"/>
              <a:buChar char="Ø"/>
            </a:pPr>
            <a:r>
              <a:rPr lang="zh-CN" altLang="en-US" dirty="0"/>
              <a:t>历代的敬虔的圣徒</a:t>
            </a:r>
            <a:endParaRPr lang="en-US" altLang="zh-CN" dirty="0"/>
          </a:p>
          <a:p>
            <a:pPr>
              <a:buFont typeface="Wingdings" panose="05000000000000000000" pitchFamily="2" charset="2"/>
              <a:buChar char="Ø"/>
            </a:pPr>
            <a:r>
              <a:rPr lang="zh-CN" altLang="en-US" dirty="0"/>
              <a:t>近代的清教徒们</a:t>
            </a:r>
            <a:r>
              <a:rPr lang="en-US" b="1" dirty="0"/>
              <a:t>:</a:t>
            </a:r>
          </a:p>
          <a:p>
            <a:pPr lvl="1">
              <a:buFont typeface="Wingdings" panose="05000000000000000000" pitchFamily="2" charset="2"/>
              <a:buChar char="§"/>
            </a:pPr>
            <a:r>
              <a:rPr lang="en-US" dirty="0"/>
              <a:t>Richard Baxter (1615–1691) (</a:t>
            </a:r>
            <a:r>
              <a:rPr lang="en-US" dirty="0">
                <a:hlinkClick r:id="rId3"/>
              </a:rPr>
              <a:t>A Christian Directory</a:t>
            </a:r>
            <a:r>
              <a:rPr lang="en-US" dirty="0"/>
              <a:t>)</a:t>
            </a:r>
          </a:p>
          <a:p>
            <a:pPr lvl="1">
              <a:buFont typeface="Wingdings" panose="05000000000000000000" pitchFamily="2" charset="2"/>
              <a:buChar char="§"/>
            </a:pPr>
            <a:r>
              <a:rPr lang="en-US" dirty="0"/>
              <a:t>John Bunyan (1628-1688) (</a:t>
            </a:r>
            <a:r>
              <a:rPr lang="en-US" dirty="0">
                <a:hlinkClick r:id="rId4"/>
              </a:rPr>
              <a:t>Pilgrim's Progress</a:t>
            </a:r>
            <a:r>
              <a:rPr lang="en-US" dirty="0"/>
              <a:t>)</a:t>
            </a:r>
            <a:r>
              <a:rPr lang="en-US" altLang="zh-CN" dirty="0"/>
              <a:t> </a:t>
            </a:r>
          </a:p>
          <a:p>
            <a:pPr lvl="1">
              <a:buFont typeface="Wingdings" panose="05000000000000000000" pitchFamily="2" charset="2"/>
              <a:buChar char="§"/>
            </a:pPr>
            <a:r>
              <a:rPr lang="en-US" altLang="zh-CN" dirty="0"/>
              <a:t>Thomas Brooks(</a:t>
            </a:r>
            <a:r>
              <a:rPr lang="en-US" dirty="0"/>
              <a:t>1608–1680)</a:t>
            </a:r>
            <a:r>
              <a:rPr lang="en-US" altLang="zh-CN" dirty="0"/>
              <a:t> (</a:t>
            </a:r>
            <a:r>
              <a:rPr lang="en-US" altLang="zh-CN" dirty="0">
                <a:hlinkClick r:id="rId5"/>
              </a:rPr>
              <a:t>Precious Remedies Against Satan’s Devices</a:t>
            </a:r>
            <a:r>
              <a:rPr lang="en-US" altLang="zh-CN" dirty="0"/>
              <a:t>)</a:t>
            </a:r>
            <a:endParaRPr lang="en-US" dirty="0"/>
          </a:p>
          <a:p>
            <a:pPr lvl="1">
              <a:buFont typeface="Wingdings" panose="05000000000000000000" pitchFamily="2" charset="2"/>
              <a:buChar char="§"/>
            </a:pPr>
            <a:r>
              <a:rPr lang="en-US" dirty="0"/>
              <a:t> Jonathan Edwards (1703-1758) ( </a:t>
            </a:r>
            <a:r>
              <a:rPr lang="en-US" dirty="0">
                <a:hlinkClick r:id="rId6"/>
              </a:rPr>
              <a:t>A Treatise Concerning Religious Affections</a:t>
            </a:r>
            <a:r>
              <a:rPr lang="en-US" dirty="0"/>
              <a:t>)</a:t>
            </a:r>
          </a:p>
          <a:p>
            <a:pPr lvl="1">
              <a:buFont typeface="Wingdings" panose="05000000000000000000" pitchFamily="2" charset="2"/>
              <a:buChar char="§"/>
            </a:pPr>
            <a:endParaRPr lang="en-US" sz="1400" dirty="0"/>
          </a:p>
          <a:p>
            <a:pPr marL="457200" lvl="1" indent="0">
              <a:buNone/>
            </a:pPr>
            <a:r>
              <a:rPr lang="en-US" altLang="zh-CN" sz="2400" dirty="0"/>
              <a:t>(</a:t>
            </a:r>
            <a:r>
              <a:rPr lang="en-US" sz="2400" b="1" dirty="0">
                <a:hlinkClick r:id="rId7"/>
              </a:rPr>
              <a:t>Puritan resources for biblical counseling</a:t>
            </a:r>
            <a:r>
              <a:rPr lang="en-US" sz="2400" b="1" dirty="0"/>
              <a:t> – Timothy Keller)</a:t>
            </a:r>
            <a:endParaRPr lang="en-US" sz="2400" dirty="0"/>
          </a:p>
        </p:txBody>
      </p:sp>
    </p:spTree>
    <p:extLst>
      <p:ext uri="{BB962C8B-B14F-4D97-AF65-F5344CB8AC3E}">
        <p14:creationId xmlns:p14="http://schemas.microsoft.com/office/powerpoint/2010/main" val="415673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a:buFont typeface="Wingdings" panose="05000000000000000000" pitchFamily="2" charset="2"/>
              <a:buChar char="Ø"/>
            </a:pPr>
            <a:r>
              <a:rPr lang="en-US" altLang="zh-CN" dirty="0"/>
              <a:t>19</a:t>
            </a:r>
            <a:r>
              <a:rPr lang="zh-CN" altLang="en-US" dirty="0"/>
              <a:t>、</a:t>
            </a:r>
            <a:r>
              <a:rPr lang="en-US" altLang="zh-CN" dirty="0"/>
              <a:t>20</a:t>
            </a:r>
            <a:r>
              <a:rPr lang="zh-CN" altLang="en-US" dirty="0"/>
              <a:t>世纪的美国</a:t>
            </a:r>
            <a:endParaRPr lang="en-US" altLang="zh-CN" dirty="0"/>
          </a:p>
          <a:p>
            <a:pPr marL="914400" indent="-457200">
              <a:buFont typeface="Wingdings" panose="05000000000000000000" pitchFamily="2" charset="2"/>
              <a:buChar char="§"/>
            </a:pPr>
            <a:r>
              <a:rPr lang="zh-CN" altLang="en-US" dirty="0"/>
              <a:t>美国基督徒基本上算是失去了他们在真理的应用和技巧方面的宝贵财产（虽然保守派教会还在持守圣经道德的绝对真理）。</a:t>
            </a:r>
            <a:endParaRPr lang="en-US" altLang="zh-CN" dirty="0"/>
          </a:p>
          <a:p>
            <a:pPr marL="914400" indent="-457200">
              <a:buFont typeface="Wingdings" panose="05000000000000000000" pitchFamily="2" charset="2"/>
              <a:buChar char="§"/>
            </a:pPr>
            <a:r>
              <a:rPr lang="zh-CN" altLang="en-US" dirty="0"/>
              <a:t>世俗心理学成为探索人性的专家。这就造成了一种现象：基督徒手里拿着圣经；心理学家手里握着人。弗洛伊德（</a:t>
            </a:r>
            <a:r>
              <a:rPr lang="en-US" dirty="0"/>
              <a:t>Sigmund </a:t>
            </a:r>
            <a:r>
              <a:rPr lang="en-US" altLang="zh-CN" dirty="0"/>
              <a:t>Freud 1856-1939)</a:t>
            </a:r>
            <a:r>
              <a:rPr lang="zh-CN" altLang="en-US" dirty="0"/>
              <a:t>的精神分析法被用来牧养教友。</a:t>
            </a:r>
            <a:endParaRPr lang="en-US" altLang="zh-CN" dirty="0"/>
          </a:p>
          <a:p>
            <a:pPr marL="914400" indent="-457200">
              <a:buFont typeface="Wingdings" panose="05000000000000000000" pitchFamily="2" charset="2"/>
              <a:buChar char="§"/>
            </a:pPr>
            <a:r>
              <a:rPr lang="zh-CN" altLang="en-US" dirty="0"/>
              <a:t>真正的大牧者耶稣基督被排挤在外了。</a:t>
            </a:r>
            <a:endParaRPr lang="en-US" dirty="0"/>
          </a:p>
        </p:txBody>
      </p:sp>
    </p:spTree>
    <p:extLst>
      <p:ext uri="{BB962C8B-B14F-4D97-AF65-F5344CB8AC3E}">
        <p14:creationId xmlns:p14="http://schemas.microsoft.com/office/powerpoint/2010/main" val="3037604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a:buFont typeface="Wingdings" panose="05000000000000000000" pitchFamily="2" charset="2"/>
              <a:buChar char="Ø"/>
            </a:pPr>
            <a:r>
              <a:rPr lang="en-US" altLang="zh-CN" dirty="0"/>
              <a:t>20</a:t>
            </a:r>
            <a:r>
              <a:rPr lang="zh-CN" altLang="en-US" dirty="0"/>
              <a:t>世纪的世俗心理学</a:t>
            </a:r>
            <a:endParaRPr lang="en-US" dirty="0"/>
          </a:p>
          <a:p>
            <a:pPr lvl="1">
              <a:buFont typeface="Wingdings" panose="05000000000000000000" pitchFamily="2" charset="2"/>
              <a:buChar char="§"/>
            </a:pPr>
            <a:r>
              <a:rPr lang="en-US" dirty="0"/>
              <a:t>20 </a:t>
            </a:r>
            <a:r>
              <a:rPr lang="zh-CN" altLang="en-US" dirty="0"/>
              <a:t>世纪早中期</a:t>
            </a:r>
            <a:endParaRPr lang="en-US" altLang="zh-CN" dirty="0"/>
          </a:p>
          <a:p>
            <a:pPr lvl="2"/>
            <a:r>
              <a:rPr lang="zh-CN" altLang="en-US" dirty="0"/>
              <a:t>心理清洁运动（</a:t>
            </a:r>
            <a:r>
              <a:rPr lang="en-US" altLang="zh-CN" dirty="0"/>
              <a:t>Mental Hygiene Movement)</a:t>
            </a:r>
            <a:r>
              <a:rPr lang="zh-CN" altLang="en-US" dirty="0"/>
              <a:t>；</a:t>
            </a:r>
            <a:endParaRPr lang="en-US" altLang="zh-CN" dirty="0"/>
          </a:p>
          <a:p>
            <a:pPr lvl="2"/>
            <a:r>
              <a:rPr lang="en-US" altLang="zh-CN" dirty="0"/>
              <a:t>Harry Emerson Fosdick</a:t>
            </a:r>
          </a:p>
          <a:p>
            <a:pPr lvl="2"/>
            <a:r>
              <a:rPr lang="en-US" altLang="zh-CN" dirty="0"/>
              <a:t>C. Rogers </a:t>
            </a:r>
            <a:r>
              <a:rPr lang="zh-CN" altLang="en-US" dirty="0"/>
              <a:t>自我疗法福音 （</a:t>
            </a:r>
            <a:r>
              <a:rPr lang="en-US" altLang="zh-CN" dirty="0"/>
              <a:t>Therapeutic Gospel of Self)</a:t>
            </a:r>
          </a:p>
          <a:p>
            <a:pPr lvl="1">
              <a:buFont typeface="Wingdings" panose="05000000000000000000" pitchFamily="2" charset="2"/>
              <a:buChar char="§"/>
            </a:pPr>
            <a:r>
              <a:rPr lang="en-US" dirty="0"/>
              <a:t>A. Maslow and C. Rogers – </a:t>
            </a:r>
            <a:r>
              <a:rPr lang="zh-CN" altLang="en-US" dirty="0"/>
              <a:t>人本主义</a:t>
            </a:r>
            <a:r>
              <a:rPr lang="en-US" altLang="zh-CN" dirty="0"/>
              <a:t>(Humanism)</a:t>
            </a:r>
          </a:p>
          <a:p>
            <a:pPr lvl="1">
              <a:buFont typeface="Wingdings" panose="05000000000000000000" pitchFamily="2" charset="2"/>
              <a:buChar char="§"/>
            </a:pPr>
            <a:r>
              <a:rPr lang="en-US" dirty="0"/>
              <a:t>B. Skinner </a:t>
            </a:r>
            <a:r>
              <a:rPr lang="zh-CN" sz="1800" dirty="0">
                <a:solidFill>
                  <a:srgbClr val="000000"/>
                </a:solidFill>
                <a:effectLst/>
                <a:ea typeface="SimSun" panose="02010600030101010101" pitchFamily="2" charset="-122"/>
                <a:cs typeface="SimSun" panose="02010600030101010101" pitchFamily="2" charset="-122"/>
              </a:rPr>
              <a:t>（</a:t>
            </a:r>
            <a:r>
              <a:rPr lang="en-US" sz="18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1904-1990</a:t>
            </a:r>
            <a:r>
              <a:rPr lang="zh-CN" sz="18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a:t>
            </a:r>
            <a:r>
              <a:rPr lang="en-US" dirty="0"/>
              <a:t>-- </a:t>
            </a:r>
            <a:r>
              <a:rPr lang="zh-CN" altLang="en-US" dirty="0"/>
              <a:t>行为主义</a:t>
            </a:r>
            <a:r>
              <a:rPr lang="en-US" altLang="zh-CN" dirty="0"/>
              <a:t>(Behaviorism)</a:t>
            </a:r>
          </a:p>
          <a:p>
            <a:pPr lvl="1">
              <a:buFont typeface="Wingdings" panose="05000000000000000000" pitchFamily="2" charset="2"/>
              <a:buChar char="§"/>
            </a:pPr>
            <a:r>
              <a:rPr lang="en-US" dirty="0"/>
              <a:t>A. Ellis </a:t>
            </a:r>
            <a:r>
              <a:rPr lang="zh-CN" sz="1800" dirty="0">
                <a:solidFill>
                  <a:srgbClr val="000000"/>
                </a:solidFill>
                <a:effectLst/>
                <a:ea typeface="SimSun" panose="02010600030101010101" pitchFamily="2" charset="-122"/>
                <a:cs typeface="SimSun" panose="02010600030101010101" pitchFamily="2" charset="-122"/>
              </a:rPr>
              <a:t>（</a:t>
            </a:r>
            <a:r>
              <a:rPr lang="en-US" sz="18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1913-2007</a:t>
            </a:r>
            <a:r>
              <a:rPr lang="zh-CN" sz="18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r>
              <a:rPr lang="zh-CN" sz="1800" dirty="0">
                <a:solidFill>
                  <a:srgbClr val="000000"/>
                </a:solidFill>
                <a:effectLst/>
                <a:ea typeface="Calibri" panose="020F0502020204030204" pitchFamily="34" charset="0"/>
                <a:cs typeface="Times New Roman" panose="02020603050405020304" pitchFamily="18" charset="0"/>
              </a:rPr>
              <a:t> </a:t>
            </a:r>
            <a:r>
              <a:rPr lang="en-US" dirty="0"/>
              <a:t>–</a:t>
            </a:r>
            <a:r>
              <a:rPr lang="zh-CN" altLang="en-US" dirty="0"/>
              <a:t>理性情绪行为疗法</a:t>
            </a:r>
            <a:r>
              <a:rPr lang="en-US" dirty="0"/>
              <a:t>(REBT)</a:t>
            </a:r>
            <a:endParaRPr lang="en-US" altLang="zh-CN" dirty="0"/>
          </a:p>
          <a:p>
            <a:pPr lvl="1">
              <a:buFont typeface="Wingdings" panose="05000000000000000000" pitchFamily="2" charset="2"/>
              <a:buChar char="§"/>
            </a:pPr>
            <a:r>
              <a:rPr lang="zh-CN" altLang="en-US" dirty="0"/>
              <a:t>新纪元运动 （</a:t>
            </a:r>
            <a:r>
              <a:rPr lang="en-US" altLang="zh-CN" dirty="0"/>
              <a:t>New Age Movement)</a:t>
            </a:r>
            <a:r>
              <a:rPr lang="zh-CN" altLang="en-US" dirty="0"/>
              <a:t>的影响</a:t>
            </a:r>
            <a:endParaRPr lang="en-US" altLang="zh-CN" dirty="0"/>
          </a:p>
          <a:p>
            <a:pPr marL="400050" lvl="1" indent="0">
              <a:buNone/>
            </a:pPr>
            <a:r>
              <a:rPr lang="zh-CN" altLang="en-US" sz="2400" dirty="0"/>
              <a:t>“</a:t>
            </a:r>
            <a:r>
              <a:rPr lang="en-US" altLang="zh-CN" sz="2400" dirty="0"/>
              <a:t>Religious man was born to be saved, psychological man is born to be pleased</a:t>
            </a:r>
            <a:r>
              <a:rPr lang="zh-CN" altLang="en-US" sz="2400" dirty="0"/>
              <a:t>”</a:t>
            </a:r>
            <a:endParaRPr lang="en-US" altLang="zh-CN" sz="2400" dirty="0"/>
          </a:p>
          <a:p>
            <a:pPr marL="400050" lvl="1" indent="0" algn="r">
              <a:buNone/>
            </a:pPr>
            <a:r>
              <a:rPr lang="en-US" altLang="zh-CN" sz="2400" dirty="0"/>
              <a:t> – Philip </a:t>
            </a:r>
            <a:r>
              <a:rPr lang="en-US" altLang="zh-CN" sz="2400" dirty="0" err="1"/>
              <a:t>Rieff</a:t>
            </a:r>
            <a:r>
              <a:rPr lang="en-US" altLang="zh-CN" sz="2400" dirty="0"/>
              <a:t> (</a:t>
            </a:r>
            <a:r>
              <a:rPr lang="en-US" altLang="zh-CN" sz="2400" i="1" dirty="0"/>
              <a:t>The Triumph of the Therapeutic</a:t>
            </a:r>
            <a:r>
              <a:rPr lang="en-US" altLang="zh-CN" dirty="0"/>
              <a:t>)</a:t>
            </a:r>
          </a:p>
          <a:p>
            <a:pPr marL="0" indent="0">
              <a:buNone/>
            </a:pPr>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362200"/>
            <a:ext cx="5867400" cy="443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02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6147"/>
                                        </p:tgtEl>
                                        <p:attrNameLst>
                                          <p:attrName>ppt_x</p:attrName>
                                        </p:attrNameLst>
                                      </p:cBhvr>
                                      <p:tavLst>
                                        <p:tav tm="0">
                                          <p:val>
                                            <p:strVal val="ppt_x"/>
                                          </p:val>
                                        </p:tav>
                                        <p:tav tm="100000">
                                          <p:val>
                                            <p:strVal val="ppt_x"/>
                                          </p:val>
                                        </p:tav>
                                      </p:tavLst>
                                    </p:anim>
                                    <p:anim calcmode="lin" valueType="num">
                                      <p:cBhvr additive="base">
                                        <p:cTn id="13" dur="500"/>
                                        <p:tgtEl>
                                          <p:spTgt spid="6147"/>
                                        </p:tgtEl>
                                        <p:attrNameLst>
                                          <p:attrName>ppt_y</p:attrName>
                                        </p:attrNameLst>
                                      </p:cBhvr>
                                      <p:tavLst>
                                        <p:tav tm="0">
                                          <p:val>
                                            <p:strVal val="ppt_y"/>
                                          </p:val>
                                        </p:tav>
                                        <p:tav tm="100000">
                                          <p:val>
                                            <p:strVal val="1+ppt_h/2"/>
                                          </p:val>
                                        </p:tav>
                                      </p:tavLst>
                                    </p:anim>
                                    <p:set>
                                      <p:cBhvr>
                                        <p:cTn id="14" dur="1" fill="hold">
                                          <p:stCondLst>
                                            <p:cond delay="499"/>
                                          </p:stCondLst>
                                        </p:cTn>
                                        <p:tgtEl>
                                          <p:spTgt spid="61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6914" r="4981"/>
          <a:stretch/>
        </p:blipFill>
        <p:spPr bwMode="auto">
          <a:xfrm>
            <a:off x="5686425" y="3354135"/>
            <a:ext cx="3505200" cy="3211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5240"/>
            <a:ext cx="4972050" cy="3338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277" t="12829" r="3616" b="14340"/>
          <a:stretch/>
        </p:blipFill>
        <p:spPr bwMode="auto">
          <a:xfrm>
            <a:off x="106680" y="3185160"/>
            <a:ext cx="5579745" cy="2941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9696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997703963"/>
              </p:ext>
            </p:extLst>
          </p:nvPr>
        </p:nvGraphicFramePr>
        <p:xfrm>
          <a:off x="457200" y="381000"/>
          <a:ext cx="80772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5162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圣经辅导的再发现</a:t>
            </a:r>
            <a:endParaRPr lang="en-US" dirty="0"/>
          </a:p>
        </p:txBody>
      </p:sp>
      <p:sp>
        <p:nvSpPr>
          <p:cNvPr id="3" name="Content Placeholder 2"/>
          <p:cNvSpPr>
            <a:spLocks noGrp="1"/>
          </p:cNvSpPr>
          <p:nvPr>
            <p:ph idx="1"/>
          </p:nvPr>
        </p:nvSpPr>
        <p:spPr/>
        <p:txBody>
          <a:bodyPr/>
          <a:lstStyle/>
          <a:p>
            <a:pPr marL="457200" lvl="1" indent="-457200">
              <a:buFont typeface="Wingdings" panose="05000000000000000000" pitchFamily="2" charset="2"/>
              <a:buChar char="Ø"/>
            </a:pPr>
            <a:r>
              <a:rPr lang="en-US" sz="3600" b="1" dirty="0"/>
              <a:t>1960</a:t>
            </a:r>
            <a:r>
              <a:rPr lang="en-US" altLang="zh-CN" sz="3600" b="1" dirty="0"/>
              <a:t>s</a:t>
            </a:r>
            <a:r>
              <a:rPr lang="zh-CN" altLang="en-US" sz="3600" b="1" dirty="0"/>
              <a:t>中期，圣经辅导被再次发掘出来（</a:t>
            </a:r>
            <a:r>
              <a:rPr lang="en-US" altLang="zh-CN" sz="3600" b="1" dirty="0"/>
              <a:t>re-discovered</a:t>
            </a:r>
            <a:r>
              <a:rPr lang="zh-CN" altLang="en-US" sz="3600" b="1" dirty="0"/>
              <a:t>）</a:t>
            </a:r>
            <a:endParaRPr lang="en-US" sz="3600" b="1" dirty="0"/>
          </a:p>
          <a:p>
            <a:pPr lvl="2">
              <a:buFont typeface="Wingdings" panose="05000000000000000000" pitchFamily="2" charset="2"/>
              <a:buChar char="§"/>
            </a:pPr>
            <a:r>
              <a:rPr lang="en-US" altLang="zh-CN" sz="3600" dirty="0"/>
              <a:t>Jay E. Adams (1929-2020)</a:t>
            </a:r>
          </a:p>
          <a:p>
            <a:pPr lvl="2">
              <a:buFont typeface="Wingdings" panose="05000000000000000000" pitchFamily="2" charset="2"/>
              <a:buChar char="§"/>
            </a:pPr>
            <a:r>
              <a:rPr lang="en-US" altLang="zh-CN" sz="3600" dirty="0"/>
              <a:t>David </a:t>
            </a:r>
            <a:r>
              <a:rPr lang="en-US" altLang="zh-CN" sz="3600" dirty="0" err="1"/>
              <a:t>Powlison</a:t>
            </a:r>
            <a:r>
              <a:rPr lang="en-US" altLang="zh-CN" sz="3600" dirty="0"/>
              <a:t> (1949-2019)</a:t>
            </a:r>
          </a:p>
          <a:p>
            <a:endParaRPr lang="en-US" dirty="0"/>
          </a:p>
        </p:txBody>
      </p:sp>
    </p:spTree>
    <p:extLst>
      <p:ext uri="{BB962C8B-B14F-4D97-AF65-F5344CB8AC3E}">
        <p14:creationId xmlns:p14="http://schemas.microsoft.com/office/powerpoint/2010/main" val="2085969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6324600"/>
          </a:xfrm>
        </p:spPr>
        <p:txBody>
          <a:bodyPr>
            <a:normAutofit fontScale="85000" lnSpcReduction="10000"/>
          </a:bodyPr>
          <a:lstStyle/>
          <a:p>
            <a:pPr lvl="0">
              <a:buFont typeface="Wingdings" panose="05000000000000000000" pitchFamily="2" charset="2"/>
              <a:buChar char="§"/>
            </a:pPr>
            <a:r>
              <a:rPr lang="en-US" dirty="0"/>
              <a:t>1968 </a:t>
            </a:r>
            <a:r>
              <a:rPr lang="en-US" u="sng" dirty="0">
                <a:hlinkClick r:id="rId2"/>
              </a:rPr>
              <a:t>CCEF</a:t>
            </a:r>
            <a:r>
              <a:rPr lang="zh-CN" altLang="en-US" dirty="0"/>
              <a:t>（</a:t>
            </a:r>
            <a:r>
              <a:rPr lang="en-US" sz="2800" dirty="0"/>
              <a:t>Christian Counseling and Education Foundation, </a:t>
            </a:r>
            <a:r>
              <a:rPr lang="en-US" altLang="zh-CN" dirty="0"/>
              <a:t>Adams </a:t>
            </a:r>
            <a:r>
              <a:rPr lang="zh-CN" altLang="en-US" dirty="0"/>
              <a:t>），</a:t>
            </a:r>
            <a:r>
              <a:rPr lang="en-US" dirty="0"/>
              <a:t>1977</a:t>
            </a:r>
            <a:r>
              <a:rPr lang="zh-CN" altLang="en-US" dirty="0"/>
              <a:t>年他们出版了自己的期刊：</a:t>
            </a:r>
            <a:r>
              <a:rPr lang="en-US" dirty="0"/>
              <a:t>The Journal of Pastor Practice</a:t>
            </a:r>
            <a:r>
              <a:rPr lang="zh-CN" altLang="en-US" dirty="0"/>
              <a:t>。</a:t>
            </a:r>
            <a:r>
              <a:rPr lang="en-US" dirty="0"/>
              <a:t>1992</a:t>
            </a:r>
            <a:r>
              <a:rPr lang="zh-CN" altLang="en-US" dirty="0"/>
              <a:t>年，该期刊改名为：</a:t>
            </a:r>
            <a:r>
              <a:rPr lang="en-US" dirty="0"/>
              <a:t>The Journal of Biblical Counseling</a:t>
            </a:r>
          </a:p>
          <a:p>
            <a:pPr lvl="0">
              <a:buFont typeface="Wingdings" panose="05000000000000000000" pitchFamily="2" charset="2"/>
              <a:buChar char="§"/>
            </a:pPr>
            <a:r>
              <a:rPr lang="en-US" dirty="0"/>
              <a:t>1976 NANC</a:t>
            </a:r>
            <a:r>
              <a:rPr lang="zh-CN" altLang="en-US" dirty="0"/>
              <a:t>（</a:t>
            </a:r>
            <a:r>
              <a:rPr lang="en-US" sz="2800" dirty="0"/>
              <a:t>National Association of </a:t>
            </a:r>
            <a:r>
              <a:rPr lang="en-US" sz="2800" dirty="0" err="1"/>
              <a:t>Nouthetic</a:t>
            </a:r>
            <a:r>
              <a:rPr lang="en-US" sz="2800" dirty="0"/>
              <a:t> Counselor</a:t>
            </a:r>
            <a:r>
              <a:rPr lang="en-US" altLang="zh-CN" sz="2800" dirty="0"/>
              <a:t>s</a:t>
            </a:r>
            <a:r>
              <a:rPr lang="en-US" sz="2800" dirty="0"/>
              <a:t>, </a:t>
            </a:r>
            <a:r>
              <a:rPr lang="en-US" dirty="0"/>
              <a:t>Adams</a:t>
            </a:r>
            <a:r>
              <a:rPr lang="en-US" altLang="zh-CN" dirty="0"/>
              <a:t> </a:t>
            </a:r>
            <a:r>
              <a:rPr lang="zh-CN" altLang="en-US" dirty="0"/>
              <a:t>），季刊：</a:t>
            </a:r>
            <a:r>
              <a:rPr lang="en-US" dirty="0"/>
              <a:t>The Biblical Counselor</a:t>
            </a:r>
            <a:r>
              <a:rPr lang="zh-CN" altLang="en-US" dirty="0"/>
              <a:t>。</a:t>
            </a:r>
            <a:r>
              <a:rPr lang="en-US" altLang="zh-CN" dirty="0"/>
              <a:t>2013 </a:t>
            </a:r>
            <a:r>
              <a:rPr lang="zh-CN" altLang="en-US" dirty="0"/>
              <a:t>改名</a:t>
            </a:r>
            <a:r>
              <a:rPr lang="en-US" altLang="zh-CN" dirty="0"/>
              <a:t> </a:t>
            </a:r>
            <a:r>
              <a:rPr lang="en-US" u="sng" dirty="0">
                <a:hlinkClick r:id="rId3"/>
              </a:rPr>
              <a:t>ACBC</a:t>
            </a:r>
            <a:r>
              <a:rPr lang="zh-CN" altLang="en-US" dirty="0"/>
              <a:t>（</a:t>
            </a:r>
            <a:r>
              <a:rPr lang="en-US" sz="2800" dirty="0"/>
              <a:t>Association of Certified Biblical Counselors</a:t>
            </a:r>
            <a:r>
              <a:rPr lang="zh-CN" altLang="en-US" dirty="0"/>
              <a:t>）。</a:t>
            </a:r>
            <a:endParaRPr lang="en-US" altLang="zh-CN" dirty="0"/>
          </a:p>
          <a:p>
            <a:pPr lvl="0">
              <a:buFont typeface="Wingdings" panose="05000000000000000000" pitchFamily="2" charset="2"/>
              <a:buChar char="§"/>
            </a:pPr>
            <a:r>
              <a:rPr lang="en-US" dirty="0"/>
              <a:t>1974 BCF</a:t>
            </a:r>
            <a:r>
              <a:rPr lang="zh-CN" altLang="en-US" dirty="0"/>
              <a:t>（</a:t>
            </a:r>
            <a:r>
              <a:rPr lang="en-US" sz="2800" dirty="0"/>
              <a:t>Biblical Counseling Foundation</a:t>
            </a:r>
            <a:r>
              <a:rPr lang="zh-CN" altLang="en-US" sz="2800" dirty="0"/>
              <a:t>，</a:t>
            </a:r>
            <a:r>
              <a:rPr lang="en-US" dirty="0"/>
              <a:t>John </a:t>
            </a:r>
            <a:r>
              <a:rPr lang="en-US" dirty="0" err="1"/>
              <a:t>Broger</a:t>
            </a:r>
            <a:r>
              <a:rPr lang="en-US" dirty="0"/>
              <a:t> </a:t>
            </a:r>
            <a:r>
              <a:rPr lang="zh-CN" altLang="en-US" dirty="0"/>
              <a:t>）</a:t>
            </a:r>
            <a:endParaRPr lang="en-US" dirty="0"/>
          </a:p>
          <a:p>
            <a:pPr lvl="0">
              <a:buFont typeface="Wingdings" panose="05000000000000000000" pitchFamily="2" charset="2"/>
              <a:buChar char="§"/>
            </a:pPr>
            <a:r>
              <a:rPr lang="en-US" u="sng" dirty="0">
                <a:hlinkClick r:id="rId4"/>
              </a:rPr>
              <a:t>Faith Baptist Church in Lafayette</a:t>
            </a:r>
            <a:r>
              <a:rPr lang="en-US" dirty="0"/>
              <a:t>, Indiana</a:t>
            </a:r>
          </a:p>
          <a:p>
            <a:pPr marL="0" lvl="0" indent="0">
              <a:buNone/>
            </a:pPr>
            <a:r>
              <a:rPr lang="en-US" dirty="0"/>
              <a:t>     </a:t>
            </a:r>
            <a:r>
              <a:rPr lang="en-US" dirty="0" err="1"/>
              <a:t>Northcreek</a:t>
            </a:r>
            <a:r>
              <a:rPr lang="en-US" dirty="0"/>
              <a:t> Church, Walnut Creek</a:t>
            </a:r>
          </a:p>
          <a:p>
            <a:pPr lvl="0">
              <a:buFont typeface="Wingdings" panose="05000000000000000000" pitchFamily="2" charset="2"/>
              <a:buChar char="§"/>
            </a:pPr>
            <a:r>
              <a:rPr lang="en-US" dirty="0"/>
              <a:t>2000 </a:t>
            </a:r>
            <a:r>
              <a:rPr lang="en-US" u="sng" dirty="0">
                <a:hlinkClick r:id="rId5"/>
              </a:rPr>
              <a:t>IABC</a:t>
            </a:r>
            <a:r>
              <a:rPr lang="zh-CN" altLang="en-US" u="sng" dirty="0">
                <a:hlinkClick r:id="rId5"/>
              </a:rPr>
              <a:t>（</a:t>
            </a:r>
            <a:r>
              <a:rPr lang="en-US" sz="2600" u="sng" dirty="0">
                <a:hlinkClick r:id="rId5"/>
              </a:rPr>
              <a:t>The International Association of Biblical Counselors</a:t>
            </a:r>
            <a:r>
              <a:rPr lang="zh-CN" altLang="en-US" sz="2600" u="sng" dirty="0"/>
              <a:t> </a:t>
            </a:r>
            <a:r>
              <a:rPr lang="en-US" dirty="0"/>
              <a:t>)</a:t>
            </a:r>
          </a:p>
          <a:p>
            <a:pPr lvl="0">
              <a:buFont typeface="Wingdings" panose="05000000000000000000" pitchFamily="2" charset="2"/>
              <a:buChar char="§"/>
            </a:pPr>
            <a:r>
              <a:rPr lang="en-US" dirty="0"/>
              <a:t>1980</a:t>
            </a:r>
            <a:r>
              <a:rPr lang="zh-CN" altLang="en-US" dirty="0"/>
              <a:t>年后期，</a:t>
            </a:r>
            <a:r>
              <a:rPr lang="en-US" dirty="0"/>
              <a:t>John MacArthur </a:t>
            </a:r>
            <a:r>
              <a:rPr lang="zh-CN" altLang="en-US" dirty="0"/>
              <a:t>担任校长的</a:t>
            </a:r>
            <a:r>
              <a:rPr lang="en-US" dirty="0"/>
              <a:t>The Master's University and Seminary </a:t>
            </a:r>
            <a:r>
              <a:rPr lang="zh-CN" altLang="en-US" dirty="0"/>
              <a:t>有圣经辅导的</a:t>
            </a:r>
            <a:r>
              <a:rPr lang="en-US" dirty="0"/>
              <a:t>Master Program</a:t>
            </a:r>
          </a:p>
        </p:txBody>
      </p:sp>
    </p:spTree>
    <p:extLst>
      <p:ext uri="{BB962C8B-B14F-4D97-AF65-F5344CB8AC3E}">
        <p14:creationId xmlns:p14="http://schemas.microsoft.com/office/powerpoint/2010/main" val="4165051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圣经辅导的根基和框架</a:t>
            </a:r>
            <a:endParaRPr lang="en-US" dirty="0"/>
          </a:p>
        </p:txBody>
      </p:sp>
      <p:sp>
        <p:nvSpPr>
          <p:cNvPr id="3" name="Content Placeholder 2"/>
          <p:cNvSpPr>
            <a:spLocks noGrp="1"/>
          </p:cNvSpPr>
          <p:nvPr>
            <p:ph idx="1"/>
          </p:nvPr>
        </p:nvSpPr>
        <p:spPr/>
        <p:txBody>
          <a:bodyPr/>
          <a:lstStyle/>
          <a:p>
            <a:pPr lvl="0">
              <a:buFont typeface="Wingdings" panose="05000000000000000000" pitchFamily="2" charset="2"/>
              <a:buChar char="Ø"/>
            </a:pPr>
            <a:r>
              <a:rPr lang="zh-CN" altLang="en-US" b="1" dirty="0"/>
              <a:t> 三而一的神位居辅导的中心</a:t>
            </a:r>
            <a:endParaRPr lang="en-US" dirty="0"/>
          </a:p>
          <a:p>
            <a:pPr lvl="1">
              <a:buFont typeface="Wingdings" panose="05000000000000000000" pitchFamily="2" charset="2"/>
              <a:buChar char="§"/>
            </a:pPr>
            <a:r>
              <a:rPr lang="zh-CN" altLang="en-US" b="1" dirty="0"/>
              <a:t>神</a:t>
            </a:r>
            <a:r>
              <a:rPr lang="zh-CN" altLang="en-US" dirty="0"/>
              <a:t>掌管宇宙万物，祂从来没有停止做工，祂讲话，祂发命令，祂有大能也有大慈爱和怜悯。</a:t>
            </a:r>
            <a:endParaRPr lang="en-US" altLang="zh-CN" dirty="0"/>
          </a:p>
          <a:p>
            <a:pPr lvl="1">
              <a:buFont typeface="Wingdings" panose="05000000000000000000" pitchFamily="2" charset="2"/>
              <a:buChar char="§"/>
            </a:pPr>
            <a:r>
              <a:rPr lang="zh-CN" altLang="en-US" b="1" dirty="0"/>
              <a:t>耶稣基督</a:t>
            </a:r>
            <a:r>
              <a:rPr lang="en-US" altLang="zh-CN" dirty="0"/>
              <a:t>—</a:t>
            </a:r>
            <a:r>
              <a:rPr lang="zh-CN" altLang="en-US" dirty="0"/>
              <a:t>我们的救主和生命的主是辅导的焦点</a:t>
            </a:r>
            <a:endParaRPr lang="en-US" altLang="zh-CN" dirty="0"/>
          </a:p>
          <a:p>
            <a:pPr lvl="1">
              <a:buFont typeface="Wingdings" panose="05000000000000000000" pitchFamily="2" charset="2"/>
              <a:buChar char="§"/>
            </a:pPr>
            <a:r>
              <a:rPr lang="zh-CN" altLang="en-US" b="1" dirty="0"/>
              <a:t>神的话和圣灵的工作</a:t>
            </a:r>
            <a:r>
              <a:rPr lang="zh-CN" altLang="en-US" dirty="0"/>
              <a:t>是生命得以更新和持久改变的根本。</a:t>
            </a:r>
            <a:endParaRPr lang="en-US" dirty="0"/>
          </a:p>
        </p:txBody>
      </p:sp>
    </p:spTree>
    <p:extLst>
      <p:ext uri="{BB962C8B-B14F-4D97-AF65-F5344CB8AC3E}">
        <p14:creationId xmlns:p14="http://schemas.microsoft.com/office/powerpoint/2010/main" val="2822230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Ø"/>
            </a:pPr>
            <a:r>
              <a:rPr lang="zh-CN" altLang="en-US" b="1" dirty="0"/>
              <a:t>圣经</a:t>
            </a:r>
            <a:r>
              <a:rPr lang="en-US" altLang="zh-CN" dirty="0"/>
              <a:t>—</a:t>
            </a:r>
            <a:r>
              <a:rPr lang="zh-CN" altLang="en-US" dirty="0"/>
              <a:t>圣经辅导智慧的唯一权威来源</a:t>
            </a:r>
            <a:endParaRPr lang="en-US" altLang="zh-CN" dirty="0"/>
          </a:p>
          <a:p>
            <a:pPr marL="0" indent="0">
              <a:buNone/>
            </a:pPr>
            <a:r>
              <a:rPr lang="zh-CN" altLang="en-US" dirty="0"/>
              <a:t>    圣经中的不同于神的声音：</a:t>
            </a:r>
            <a:endParaRPr lang="en-US" altLang="zh-CN" dirty="0"/>
          </a:p>
          <a:p>
            <a:pPr lvl="1">
              <a:buFont typeface="Wingdings" panose="05000000000000000000" pitchFamily="2" charset="2"/>
              <a:buChar char="§"/>
            </a:pPr>
            <a:r>
              <a:rPr lang="zh-CN" altLang="en-US" sz="3200" dirty="0"/>
              <a:t>撒旦（创世记</a:t>
            </a:r>
            <a:r>
              <a:rPr lang="en-US" sz="3200" dirty="0"/>
              <a:t>3</a:t>
            </a:r>
            <a:r>
              <a:rPr lang="zh-CN" altLang="en-US" sz="3200" dirty="0"/>
              <a:t>章）</a:t>
            </a:r>
            <a:endParaRPr lang="en-US" altLang="zh-CN" sz="3200" dirty="0"/>
          </a:p>
          <a:p>
            <a:pPr lvl="1">
              <a:buFont typeface="Wingdings" panose="05000000000000000000" pitchFamily="2" charset="2"/>
              <a:buChar char="§"/>
            </a:pPr>
            <a:r>
              <a:rPr lang="zh-CN" altLang="en-US" sz="3200" dirty="0"/>
              <a:t>恶人（诗篇</a:t>
            </a:r>
            <a:r>
              <a:rPr lang="en-US" sz="3200" dirty="0"/>
              <a:t>1</a:t>
            </a:r>
            <a:r>
              <a:rPr lang="zh-CN" altLang="en-US" sz="3200" dirty="0"/>
              <a:t>：</a:t>
            </a:r>
            <a:r>
              <a:rPr lang="en-US" altLang="zh-CN" sz="3200" dirty="0"/>
              <a:t>1</a:t>
            </a:r>
            <a:r>
              <a:rPr lang="zh-CN" altLang="en-US" sz="3200" dirty="0"/>
              <a:t>）</a:t>
            </a:r>
            <a:endParaRPr lang="en-US" sz="3200" dirty="0"/>
          </a:p>
          <a:p>
            <a:pPr lvl="1">
              <a:buFont typeface="Wingdings" panose="05000000000000000000" pitchFamily="2" charset="2"/>
              <a:buChar char="§"/>
            </a:pPr>
            <a:r>
              <a:rPr lang="zh-CN" altLang="en-US" sz="3200" dirty="0"/>
              <a:t>恶牧人，假先知（耶利米</a:t>
            </a:r>
            <a:r>
              <a:rPr lang="en-US" sz="3200" dirty="0"/>
              <a:t>23</a:t>
            </a:r>
            <a:r>
              <a:rPr lang="zh-CN" altLang="en-US" sz="3200" dirty="0"/>
              <a:t>章）</a:t>
            </a:r>
            <a:endParaRPr lang="en-US" sz="3200" dirty="0"/>
          </a:p>
          <a:p>
            <a:pPr marL="0" indent="0">
              <a:buNone/>
            </a:pPr>
            <a:endParaRPr lang="en-US" dirty="0"/>
          </a:p>
        </p:txBody>
      </p:sp>
      <p:sp>
        <p:nvSpPr>
          <p:cNvPr id="4" name="Title 1"/>
          <p:cNvSpPr txBox="1">
            <a:spLocks/>
          </p:cNvSpPr>
          <p:nvPr/>
        </p:nvSpPr>
        <p:spPr>
          <a:xfrm>
            <a:off x="5410200" y="6096000"/>
            <a:ext cx="3583858" cy="6096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2400" b="1" dirty="0"/>
              <a:t>圣经辅导的根基和框架</a:t>
            </a:r>
            <a:endParaRPr lang="en-US" sz="2400" b="1" dirty="0"/>
          </a:p>
        </p:txBody>
      </p:sp>
    </p:spTree>
    <p:extLst>
      <p:ext uri="{BB962C8B-B14F-4D97-AF65-F5344CB8AC3E}">
        <p14:creationId xmlns:p14="http://schemas.microsoft.com/office/powerpoint/2010/main" val="500808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364163"/>
          </a:xfrm>
        </p:spPr>
        <p:txBody>
          <a:bodyPr>
            <a:normAutofit/>
          </a:bodyPr>
          <a:lstStyle/>
          <a:p>
            <a:pPr marL="342900" lvl="1" indent="-342900">
              <a:buFont typeface="Wingdings" panose="05000000000000000000" pitchFamily="2" charset="2"/>
              <a:buChar char="Ø"/>
            </a:pPr>
            <a:r>
              <a:rPr lang="zh-CN" altLang="en-US" sz="3600" dirty="0"/>
              <a:t>全方面对付</a:t>
            </a:r>
            <a:r>
              <a:rPr lang="zh-CN" altLang="en-US" sz="4000" b="1" dirty="0"/>
              <a:t>罪</a:t>
            </a:r>
            <a:endParaRPr lang="en-US" altLang="zh-CN" sz="4000" b="1" dirty="0"/>
          </a:p>
          <a:p>
            <a:pPr lvl="1">
              <a:buFont typeface="Wingdings" panose="05000000000000000000" pitchFamily="2" charset="2"/>
              <a:buChar char="§"/>
            </a:pPr>
            <a:r>
              <a:rPr lang="zh-CN" altLang="en-US" sz="3200" dirty="0"/>
              <a:t>凡是没有办法达到神律法里面一切公义、圣经的要求，都叫做“罪”</a:t>
            </a:r>
            <a:r>
              <a:rPr lang="en-US" altLang="zh-CN" sz="3200" dirty="0"/>
              <a:t>(</a:t>
            </a:r>
            <a:r>
              <a:rPr lang="en-US" sz="3200" dirty="0"/>
              <a:t> Sin is any failure to conform to the moral law of God in act, attitude or nature. - Wayne Gruden</a:t>
            </a:r>
            <a:r>
              <a:rPr lang="zh-CN" altLang="en-US" sz="3200" dirty="0"/>
              <a:t>）</a:t>
            </a:r>
            <a:endParaRPr lang="en-US" altLang="zh-CN" sz="3200" dirty="0"/>
          </a:p>
          <a:p>
            <a:pPr lvl="1">
              <a:buFont typeface="Wingdings" panose="05000000000000000000" pitchFamily="2" charset="2"/>
              <a:buChar char="§"/>
            </a:pPr>
            <a:r>
              <a:rPr lang="zh-CN" altLang="en-US" sz="3200" dirty="0"/>
              <a:t>表现：错误的言行、扭曲的思想、随从自己的私欲和恶的态度</a:t>
            </a:r>
            <a:endParaRPr lang="en-US" altLang="zh-CN" sz="3200" dirty="0"/>
          </a:p>
          <a:p>
            <a:pPr lvl="1">
              <a:buFont typeface="Wingdings" panose="05000000000000000000" pitchFamily="2" charset="2"/>
              <a:buChar char="§"/>
            </a:pPr>
            <a:r>
              <a:rPr lang="zh-CN" altLang="en-US" sz="3200" dirty="0"/>
              <a:t>源头：撒但和私欲</a:t>
            </a:r>
            <a:endParaRPr lang="en-US" sz="3200" dirty="0"/>
          </a:p>
          <a:p>
            <a:pPr lvl="1">
              <a:buFont typeface="Wingdings" panose="05000000000000000000" pitchFamily="2" charset="2"/>
              <a:buChar char="§"/>
            </a:pPr>
            <a:r>
              <a:rPr lang="zh-CN" altLang="en-US" sz="3200" dirty="0"/>
              <a:t>罪的代价</a:t>
            </a:r>
            <a:endParaRPr lang="en-US" sz="3200" dirty="0"/>
          </a:p>
        </p:txBody>
      </p:sp>
      <p:sp>
        <p:nvSpPr>
          <p:cNvPr id="4" name="Title 1"/>
          <p:cNvSpPr txBox="1">
            <a:spLocks/>
          </p:cNvSpPr>
          <p:nvPr/>
        </p:nvSpPr>
        <p:spPr>
          <a:xfrm>
            <a:off x="5410200" y="6096000"/>
            <a:ext cx="3583858" cy="6096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2400" b="1" dirty="0"/>
              <a:t>圣经辅导的根基和框架</a:t>
            </a:r>
            <a:endParaRPr lang="en-US" sz="2400" b="1" dirty="0"/>
          </a:p>
        </p:txBody>
      </p:sp>
    </p:spTree>
    <p:extLst>
      <p:ext uri="{BB962C8B-B14F-4D97-AF65-F5344CB8AC3E}">
        <p14:creationId xmlns:p14="http://schemas.microsoft.com/office/powerpoint/2010/main" val="779106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CN" altLang="en-US" sz="6000" b="1" dirty="0"/>
              <a:t>圣经辅导与我</a:t>
            </a:r>
            <a:br>
              <a:rPr lang="en-US" altLang="zh-CN" b="1" dirty="0"/>
            </a:br>
            <a:endParaRPr lang="en-US" sz="2400" dirty="0"/>
          </a:p>
        </p:txBody>
      </p:sp>
    </p:spTree>
    <p:extLst>
      <p:ext uri="{BB962C8B-B14F-4D97-AF65-F5344CB8AC3E}">
        <p14:creationId xmlns:p14="http://schemas.microsoft.com/office/powerpoint/2010/main" val="4262174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6096000"/>
            <a:ext cx="3583858" cy="609601"/>
          </a:xfrm>
        </p:spPr>
        <p:txBody>
          <a:bodyPr>
            <a:normAutofit/>
          </a:bodyPr>
          <a:lstStyle/>
          <a:p>
            <a:pPr algn="r"/>
            <a:r>
              <a:rPr lang="zh-CN" altLang="en-US" sz="2400" b="1" dirty="0"/>
              <a:t>圣经辅导的根基和框架</a:t>
            </a:r>
            <a:endParaRPr lang="en-US" sz="2400" b="1" dirty="0"/>
          </a:p>
        </p:txBody>
      </p:sp>
      <p:sp>
        <p:nvSpPr>
          <p:cNvPr id="3" name="Content Placeholder 2"/>
          <p:cNvSpPr>
            <a:spLocks noGrp="1"/>
          </p:cNvSpPr>
          <p:nvPr>
            <p:ph idx="1"/>
          </p:nvPr>
        </p:nvSpPr>
        <p:spPr>
          <a:xfrm>
            <a:off x="457200" y="533400"/>
            <a:ext cx="8229600" cy="5592763"/>
          </a:xfrm>
        </p:spPr>
        <p:txBody>
          <a:bodyPr>
            <a:noAutofit/>
          </a:bodyPr>
          <a:lstStyle/>
          <a:p>
            <a:pPr>
              <a:buFont typeface="Wingdings" panose="05000000000000000000" pitchFamily="2" charset="2"/>
              <a:buChar char="Ø"/>
            </a:pPr>
            <a:r>
              <a:rPr lang="zh-CN" altLang="en-US" sz="4000" b="1" dirty="0"/>
              <a:t>耶稣基督</a:t>
            </a:r>
            <a:r>
              <a:rPr lang="zh-CN" altLang="en-US" sz="3600" dirty="0"/>
              <a:t>的福音是真正的答案</a:t>
            </a:r>
            <a:endParaRPr lang="en-US" altLang="zh-CN" sz="3600" dirty="0"/>
          </a:p>
          <a:p>
            <a:pPr lvl="1">
              <a:buFont typeface="Wingdings" panose="05000000000000000000" pitchFamily="2" charset="2"/>
              <a:buChar char="§"/>
            </a:pPr>
            <a:r>
              <a:rPr lang="zh-CN" altLang="en-US" sz="3200" dirty="0"/>
              <a:t>人最大的需求：</a:t>
            </a:r>
            <a:endParaRPr lang="en-US" altLang="zh-CN" sz="3200" dirty="0"/>
          </a:p>
          <a:p>
            <a:pPr lvl="2">
              <a:buFont typeface="Wingdings" panose="05000000000000000000" pitchFamily="2" charset="2"/>
              <a:buChar char="§"/>
            </a:pPr>
            <a:r>
              <a:rPr lang="zh-CN" altLang="en-US" sz="3200" dirty="0"/>
              <a:t>罪的得赦</a:t>
            </a:r>
            <a:endParaRPr lang="en-US" altLang="zh-CN" sz="3200" dirty="0"/>
          </a:p>
          <a:p>
            <a:pPr lvl="2">
              <a:buFont typeface="Wingdings" panose="05000000000000000000" pitchFamily="2" charset="2"/>
              <a:buChar char="§"/>
            </a:pPr>
            <a:r>
              <a:rPr lang="zh-CN" altLang="en-US" sz="3200" dirty="0"/>
              <a:t>主耶稣基督复活的大能</a:t>
            </a:r>
            <a:endParaRPr lang="en-US" altLang="zh-CN" sz="3200" dirty="0"/>
          </a:p>
          <a:p>
            <a:pPr lvl="1">
              <a:buFont typeface="Wingdings" panose="05000000000000000000" pitchFamily="2" charset="2"/>
              <a:buChar char="§"/>
            </a:pPr>
            <a:r>
              <a:rPr lang="zh-CN" altLang="en-US" sz="3200" dirty="0"/>
              <a:t>主的宝血洗净了我们的罪愆</a:t>
            </a:r>
            <a:endParaRPr lang="en-US" altLang="zh-CN" sz="3200" dirty="0"/>
          </a:p>
          <a:p>
            <a:pPr marL="457200" lvl="1" indent="0" algn="r">
              <a:buNone/>
            </a:pPr>
            <a:r>
              <a:rPr lang="zh-CN" altLang="en-US" dirty="0"/>
              <a:t>（弗</a:t>
            </a:r>
            <a:r>
              <a:rPr lang="en-US" dirty="0"/>
              <a:t>1</a:t>
            </a:r>
            <a:r>
              <a:rPr lang="zh-CN" altLang="en-US" dirty="0"/>
              <a:t>：</a:t>
            </a:r>
            <a:r>
              <a:rPr lang="en-US" dirty="0"/>
              <a:t>7; </a:t>
            </a:r>
            <a:r>
              <a:rPr lang="zh-CN" altLang="en-US" dirty="0"/>
              <a:t>约一</a:t>
            </a:r>
            <a:r>
              <a:rPr lang="en-US" dirty="0"/>
              <a:t>1</a:t>
            </a:r>
            <a:r>
              <a:rPr lang="zh-CN" altLang="en-US" dirty="0"/>
              <a:t>：</a:t>
            </a:r>
            <a:r>
              <a:rPr lang="en-US" dirty="0"/>
              <a:t>7 </a:t>
            </a:r>
            <a:r>
              <a:rPr lang="zh-CN" altLang="en-US" dirty="0"/>
              <a:t>）</a:t>
            </a:r>
            <a:endParaRPr lang="en-US" altLang="zh-CN" dirty="0"/>
          </a:p>
          <a:p>
            <a:pPr lvl="1">
              <a:buFont typeface="Wingdings" panose="05000000000000000000" pitchFamily="2" charset="2"/>
              <a:buChar char="§"/>
            </a:pPr>
            <a:r>
              <a:rPr lang="zh-CN" altLang="en-US" sz="3200" dirty="0"/>
              <a:t>十字架使我们脱离了罪的权势和辖制</a:t>
            </a:r>
            <a:endParaRPr lang="en-US" altLang="zh-CN" sz="3200" dirty="0"/>
          </a:p>
          <a:p>
            <a:pPr marL="457200" lvl="1" indent="0" algn="r">
              <a:buNone/>
            </a:pPr>
            <a:r>
              <a:rPr lang="zh-CN" altLang="en-US" dirty="0"/>
              <a:t>（罗</a:t>
            </a:r>
            <a:r>
              <a:rPr lang="en-US" dirty="0"/>
              <a:t>6</a:t>
            </a:r>
            <a:r>
              <a:rPr lang="zh-CN" altLang="en-US" dirty="0"/>
              <a:t>：</a:t>
            </a:r>
            <a:r>
              <a:rPr lang="en-US" dirty="0"/>
              <a:t>6</a:t>
            </a:r>
            <a:r>
              <a:rPr lang="zh-CN" altLang="en-US" dirty="0"/>
              <a:t>，</a:t>
            </a:r>
            <a:r>
              <a:rPr lang="en-US" dirty="0"/>
              <a:t>12-14</a:t>
            </a:r>
            <a:r>
              <a:rPr lang="zh-CN" altLang="en-US" dirty="0"/>
              <a:t>；加</a:t>
            </a:r>
            <a:r>
              <a:rPr lang="en-US" dirty="0"/>
              <a:t>2</a:t>
            </a:r>
            <a:r>
              <a:rPr lang="zh-CN" altLang="en-US" dirty="0"/>
              <a:t>：</a:t>
            </a:r>
            <a:r>
              <a:rPr lang="en-US" dirty="0"/>
              <a:t>20</a:t>
            </a:r>
            <a:r>
              <a:rPr lang="zh-CN" altLang="en-US" dirty="0"/>
              <a:t>）</a:t>
            </a:r>
            <a:endParaRPr lang="en-US" altLang="zh-CN" dirty="0"/>
          </a:p>
          <a:p>
            <a:pPr lvl="1">
              <a:buFont typeface="Wingdings" panose="05000000000000000000" pitchFamily="2" charset="2"/>
              <a:buChar char="§"/>
            </a:pPr>
            <a:r>
              <a:rPr lang="zh-CN" altLang="en-US" sz="3200" dirty="0"/>
              <a:t>随从圣灵，不随从肉体（罗</a:t>
            </a:r>
            <a:r>
              <a:rPr lang="en-US" altLang="zh-CN" sz="3200" dirty="0"/>
              <a:t>8</a:t>
            </a:r>
            <a:r>
              <a:rPr lang="zh-CN" altLang="en-US" sz="3200" dirty="0"/>
              <a:t>：</a:t>
            </a:r>
            <a:r>
              <a:rPr lang="en-US" altLang="zh-CN" sz="3200" dirty="0"/>
              <a:t>3-4</a:t>
            </a:r>
            <a:r>
              <a:rPr lang="zh-CN" altLang="en-US" sz="3200" dirty="0"/>
              <a:t>）</a:t>
            </a:r>
            <a:endParaRPr lang="en-US" altLang="zh-CN" sz="3200" dirty="0"/>
          </a:p>
        </p:txBody>
      </p:sp>
    </p:spTree>
    <p:extLst>
      <p:ext uri="{BB962C8B-B14F-4D97-AF65-F5344CB8AC3E}">
        <p14:creationId xmlns:p14="http://schemas.microsoft.com/office/powerpoint/2010/main" val="839598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buFont typeface="Wingdings" panose="05000000000000000000" pitchFamily="2" charset="2"/>
              <a:buChar char="Ø"/>
            </a:pPr>
            <a:r>
              <a:rPr lang="zh-CN" altLang="en-US" sz="4000" dirty="0"/>
              <a:t>圣经辅导中人的改变是一个</a:t>
            </a:r>
            <a:r>
              <a:rPr lang="zh-CN" altLang="en-US" sz="4000" b="1" dirty="0"/>
              <a:t>成圣</a:t>
            </a:r>
            <a:r>
              <a:rPr lang="zh-CN" altLang="en-US" sz="4000" dirty="0"/>
              <a:t>的过程（</a:t>
            </a:r>
            <a:r>
              <a:rPr lang="en-US" sz="4000" dirty="0"/>
              <a:t>progressive sanctification</a:t>
            </a:r>
            <a:r>
              <a:rPr lang="zh-CN" altLang="en-US" sz="4000" dirty="0"/>
              <a:t>）</a:t>
            </a:r>
            <a:endParaRPr lang="en-US" altLang="zh-CN" sz="4000" dirty="0"/>
          </a:p>
          <a:p>
            <a:pPr lvl="1">
              <a:buFont typeface="Wingdings" panose="05000000000000000000" pitchFamily="2" charset="2"/>
              <a:buChar char="§"/>
            </a:pPr>
            <a:r>
              <a:rPr lang="zh-CN" altLang="en-US" sz="3600" dirty="0"/>
              <a:t>目的 </a:t>
            </a:r>
            <a:r>
              <a:rPr lang="en-US" altLang="zh-CN" sz="3600" dirty="0"/>
              <a:t>—</a:t>
            </a:r>
            <a:r>
              <a:rPr lang="zh-CN" altLang="en-US" sz="3600" dirty="0"/>
              <a:t>把人模成基督的样式 </a:t>
            </a:r>
            <a:r>
              <a:rPr lang="en-US" altLang="zh-CN" sz="3600" dirty="0"/>
              <a:t> </a:t>
            </a:r>
          </a:p>
          <a:p>
            <a:pPr lvl="1">
              <a:buFont typeface="Wingdings" panose="05000000000000000000" pitchFamily="2" charset="2"/>
              <a:buChar char="§"/>
            </a:pPr>
            <a:r>
              <a:rPr lang="zh-CN" altLang="en-US" sz="3600" dirty="0"/>
              <a:t>改变是一个过程：成圣之路乃一生之久 </a:t>
            </a:r>
            <a:r>
              <a:rPr lang="en-US" altLang="zh-CN" sz="3600" dirty="0"/>
              <a:t>-- </a:t>
            </a:r>
            <a:r>
              <a:rPr lang="zh-CN" altLang="en-US" sz="3600" dirty="0"/>
              <a:t>借着悔改认罪操练随时转向主，心意更新，在圣灵的引导下更深地信靠顺服主</a:t>
            </a:r>
            <a:endParaRPr lang="en-US" sz="3600" dirty="0"/>
          </a:p>
        </p:txBody>
      </p:sp>
      <p:sp>
        <p:nvSpPr>
          <p:cNvPr id="4" name="Title 1"/>
          <p:cNvSpPr txBox="1">
            <a:spLocks/>
          </p:cNvSpPr>
          <p:nvPr/>
        </p:nvSpPr>
        <p:spPr>
          <a:xfrm>
            <a:off x="5410200" y="6096000"/>
            <a:ext cx="3583858" cy="6096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2400" b="1" dirty="0"/>
              <a:t>圣经辅导的根基和框架</a:t>
            </a:r>
            <a:endParaRPr lang="en-US" sz="2400" b="1" dirty="0"/>
          </a:p>
        </p:txBody>
      </p:sp>
    </p:spTree>
    <p:extLst>
      <p:ext uri="{BB962C8B-B14F-4D97-AF65-F5344CB8AC3E}">
        <p14:creationId xmlns:p14="http://schemas.microsoft.com/office/powerpoint/2010/main" val="3459041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buFont typeface="Wingdings" panose="05000000000000000000" pitchFamily="2" charset="2"/>
              <a:buChar char="Ø"/>
            </a:pPr>
            <a:r>
              <a:rPr lang="zh-CN" altLang="en-US" sz="4000" b="1" dirty="0"/>
              <a:t>外在的环境</a:t>
            </a:r>
            <a:r>
              <a:rPr lang="zh-CN" altLang="en-US" sz="4000" dirty="0"/>
              <a:t>（例如：困难、苦难</a:t>
            </a:r>
            <a:r>
              <a:rPr lang="en-US" altLang="zh-CN" sz="4000" dirty="0"/>
              <a:t>)</a:t>
            </a:r>
            <a:r>
              <a:rPr lang="zh-CN" altLang="en-US" sz="4000" dirty="0"/>
              <a:t> （林前</a:t>
            </a:r>
            <a:r>
              <a:rPr lang="en-US" sz="4000" dirty="0"/>
              <a:t>10</a:t>
            </a:r>
            <a:r>
              <a:rPr lang="zh-CN" altLang="en-US" sz="4000" dirty="0"/>
              <a:t>：</a:t>
            </a:r>
            <a:r>
              <a:rPr lang="en-US" sz="4000" dirty="0"/>
              <a:t>13; </a:t>
            </a:r>
            <a:r>
              <a:rPr lang="zh-CN" altLang="en-US" sz="4000" dirty="0"/>
              <a:t>罗马书</a:t>
            </a:r>
            <a:r>
              <a:rPr lang="en-US" sz="4000" dirty="0"/>
              <a:t>8</a:t>
            </a:r>
            <a:r>
              <a:rPr lang="zh-CN" altLang="en-US" sz="4000" dirty="0"/>
              <a:t>：</a:t>
            </a:r>
            <a:r>
              <a:rPr lang="en-US" sz="4000" dirty="0"/>
              <a:t>28</a:t>
            </a:r>
            <a:r>
              <a:rPr lang="zh-CN" altLang="en-US" sz="4000" dirty="0"/>
              <a:t>）</a:t>
            </a:r>
            <a:endParaRPr lang="en-US" altLang="zh-CN" sz="4000" dirty="0"/>
          </a:p>
          <a:p>
            <a:pPr lvl="1">
              <a:buFont typeface="Wingdings" panose="05000000000000000000" pitchFamily="2" charset="2"/>
              <a:buChar char="§"/>
            </a:pPr>
            <a:r>
              <a:rPr lang="zh-CN" altLang="en-US" sz="3600" dirty="0"/>
              <a:t>神借着这些难处把我们的心的真实状况显露出来</a:t>
            </a:r>
            <a:endParaRPr lang="en-US" altLang="zh-CN" sz="3600" dirty="0"/>
          </a:p>
          <a:p>
            <a:pPr lvl="1">
              <a:buFont typeface="Wingdings" panose="05000000000000000000" pitchFamily="2" charset="2"/>
              <a:buChar char="§"/>
            </a:pPr>
            <a:r>
              <a:rPr lang="zh-CN" altLang="en-US" sz="3600" dirty="0"/>
              <a:t>在选择随从肉体还是随从圣灵的争战中我们的信心被炼净。</a:t>
            </a:r>
            <a:endParaRPr lang="en-US" altLang="zh-CN" sz="3600" dirty="0"/>
          </a:p>
          <a:p>
            <a:pPr lvl="1">
              <a:buFont typeface="Wingdings" panose="05000000000000000000" pitchFamily="2" charset="2"/>
              <a:buChar char="§"/>
            </a:pPr>
            <a:r>
              <a:rPr lang="zh-CN" altLang="en-US" sz="3600" dirty="0"/>
              <a:t>神兴起环境来模造我们，是为着我们的好处和祂的荣耀</a:t>
            </a:r>
            <a:endParaRPr lang="en-US" sz="3600" dirty="0"/>
          </a:p>
          <a:p>
            <a:pPr marL="0" indent="0">
              <a:buNone/>
            </a:pPr>
            <a:endParaRPr lang="en-US" dirty="0"/>
          </a:p>
        </p:txBody>
      </p:sp>
      <p:sp>
        <p:nvSpPr>
          <p:cNvPr id="4" name="Title 1"/>
          <p:cNvSpPr txBox="1">
            <a:spLocks/>
          </p:cNvSpPr>
          <p:nvPr/>
        </p:nvSpPr>
        <p:spPr>
          <a:xfrm>
            <a:off x="5410200" y="6096000"/>
            <a:ext cx="3583858" cy="6096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2400" b="1" dirty="0"/>
              <a:t>圣经辅导的根基和框架</a:t>
            </a:r>
            <a:endParaRPr lang="en-US" sz="2400" b="1" dirty="0"/>
          </a:p>
        </p:txBody>
      </p:sp>
    </p:spTree>
    <p:extLst>
      <p:ext uri="{BB962C8B-B14F-4D97-AF65-F5344CB8AC3E}">
        <p14:creationId xmlns:p14="http://schemas.microsoft.com/office/powerpoint/2010/main" val="2792835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Font typeface="Wingdings" panose="05000000000000000000" pitchFamily="2" charset="2"/>
              <a:buChar char="Ø"/>
            </a:pPr>
            <a:r>
              <a:rPr lang="zh-CN" altLang="en-US" sz="3600" dirty="0"/>
              <a:t>圣经辅导都是和教牧的责任（如讲道、教导、祷告、教会纪律、恩赐的使用、事工、崇拜等）分不开的，无论是组织还是内容上</a:t>
            </a:r>
            <a:endParaRPr lang="en-US" altLang="zh-CN" sz="3600" dirty="0"/>
          </a:p>
          <a:p>
            <a:pPr lvl="2">
              <a:buFont typeface="Wingdings" panose="05000000000000000000" pitchFamily="2" charset="2"/>
              <a:buChar char="§"/>
            </a:pPr>
            <a:r>
              <a:rPr lang="zh-CN" altLang="en-US" sz="3200" dirty="0"/>
              <a:t>个人事工</a:t>
            </a:r>
            <a:endParaRPr lang="en-US" altLang="zh-CN" sz="3200" dirty="0"/>
          </a:p>
          <a:p>
            <a:pPr lvl="2">
              <a:buFont typeface="Wingdings" panose="05000000000000000000" pitchFamily="2" charset="2"/>
              <a:buChar char="§"/>
            </a:pPr>
            <a:r>
              <a:rPr lang="zh-CN" altLang="en-US" sz="3200" dirty="0"/>
              <a:t>进深的门徒训练</a:t>
            </a:r>
            <a:endParaRPr lang="en-US" altLang="zh-CN" sz="3200" dirty="0"/>
          </a:p>
          <a:p>
            <a:pPr lvl="2">
              <a:buFont typeface="Wingdings" panose="05000000000000000000" pitchFamily="2" charset="2"/>
              <a:buChar char="§"/>
            </a:pPr>
            <a:r>
              <a:rPr lang="zh-CN" altLang="en-US" sz="3200" dirty="0"/>
              <a:t>个人的改变也是和基督的身体切实相连的</a:t>
            </a:r>
            <a:endParaRPr lang="en-US" sz="3200" dirty="0"/>
          </a:p>
          <a:p>
            <a:pPr marL="0" indent="0">
              <a:buNone/>
            </a:pPr>
            <a:endParaRPr lang="en-US" dirty="0"/>
          </a:p>
        </p:txBody>
      </p:sp>
      <p:sp>
        <p:nvSpPr>
          <p:cNvPr id="4" name="Title 1"/>
          <p:cNvSpPr txBox="1">
            <a:spLocks/>
          </p:cNvSpPr>
          <p:nvPr/>
        </p:nvSpPr>
        <p:spPr>
          <a:xfrm>
            <a:off x="5410200" y="6096000"/>
            <a:ext cx="3583858" cy="6096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2400" b="1" dirty="0"/>
              <a:t>圣经辅导的根基和框架</a:t>
            </a:r>
            <a:endParaRPr lang="en-US" sz="2400" b="1" dirty="0"/>
          </a:p>
        </p:txBody>
      </p:sp>
    </p:spTree>
    <p:extLst>
      <p:ext uri="{BB962C8B-B14F-4D97-AF65-F5344CB8AC3E}">
        <p14:creationId xmlns:p14="http://schemas.microsoft.com/office/powerpoint/2010/main" val="2792835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32"/>
            <a:ext cx="8229600" cy="1143000"/>
          </a:xfrm>
        </p:spPr>
        <p:txBody>
          <a:bodyPr/>
          <a:lstStyle/>
          <a:p>
            <a:pPr algn="r"/>
            <a:r>
              <a:rPr lang="en-US" altLang="zh-CN" b="1" dirty="0">
                <a:latin typeface="Bahnschrift" panose="020B0502040204020203" pitchFamily="34" charset="0"/>
              </a:rPr>
              <a:t>A Big Picture</a:t>
            </a:r>
            <a:endParaRPr lang="en-US" b="1" dirty="0">
              <a:latin typeface="Bahnschrift" panose="020B0502040204020203" pitchFamily="34" charset="0"/>
            </a:endParaRPr>
          </a:p>
        </p:txBody>
      </p:sp>
      <p:sp>
        <p:nvSpPr>
          <p:cNvPr id="3" name="Content Placeholder 2"/>
          <p:cNvSpPr>
            <a:spLocks noGrp="1"/>
          </p:cNvSpPr>
          <p:nvPr>
            <p:ph idx="1"/>
          </p:nvPr>
        </p:nvSpPr>
        <p:spPr>
          <a:xfrm>
            <a:off x="457200" y="990600"/>
            <a:ext cx="8229600" cy="5257800"/>
          </a:xfrm>
        </p:spPr>
        <p:txBody>
          <a:bodyPr>
            <a:noAutofit/>
          </a:bodyPr>
          <a:lstStyle/>
          <a:p>
            <a:pPr lvl="0">
              <a:buFont typeface="Wingdings" panose="05000000000000000000" pitchFamily="2" charset="2"/>
              <a:buChar char="Ø"/>
            </a:pPr>
            <a:r>
              <a:rPr lang="zh-CN" altLang="en-US" sz="3000" dirty="0"/>
              <a:t>神仍旧掌权，</a:t>
            </a:r>
            <a:endParaRPr lang="en-US" altLang="zh-CN" sz="3000" dirty="0"/>
          </a:p>
          <a:p>
            <a:pPr lvl="0">
              <a:buFont typeface="Wingdings" panose="05000000000000000000" pitchFamily="2" charset="2"/>
              <a:buChar char="Ø"/>
            </a:pPr>
            <a:r>
              <a:rPr lang="zh-CN" altLang="en-US" sz="3000" dirty="0"/>
              <a:t>祂有奇异的恩典</a:t>
            </a:r>
            <a:endParaRPr lang="en-US" altLang="zh-CN" sz="3000" dirty="0"/>
          </a:p>
          <a:p>
            <a:pPr marL="800100" lvl="2" indent="0">
              <a:buNone/>
            </a:pPr>
            <a:r>
              <a:rPr lang="en-US" dirty="0">
                <a:solidFill>
                  <a:schemeClr val="tx1">
                    <a:lumMod val="95000"/>
                    <a:lumOff val="5000"/>
                  </a:schemeClr>
                </a:solidFill>
                <a:effectLst/>
                <a:latin typeface="Arial" panose="020B0604020202020204" pitchFamily="34" charset="0"/>
                <a:ea typeface="SimSun" panose="02010600030101010101" pitchFamily="2" charset="-122"/>
              </a:rPr>
              <a:t>He yearns jealously over the spirit that he has made to dwell in us</a:t>
            </a:r>
            <a:r>
              <a:rPr lang="en-US" dirty="0">
                <a:solidFill>
                  <a:schemeClr val="tx1">
                    <a:lumMod val="95000"/>
                    <a:lumOff val="5000"/>
                  </a:schemeClr>
                </a:solidFill>
                <a:latin typeface="Arial" panose="020B0604020202020204" pitchFamily="34" charset="0"/>
                <a:ea typeface="SimSun" panose="02010600030101010101" pitchFamily="2" charset="-122"/>
              </a:rPr>
              <a:t>.</a:t>
            </a:r>
            <a:r>
              <a:rPr lang="zh-CN" altLang="en-US" dirty="0">
                <a:solidFill>
                  <a:schemeClr val="tx1">
                    <a:lumMod val="95000"/>
                    <a:lumOff val="5000"/>
                  </a:schemeClr>
                </a:solidFill>
                <a:latin typeface="Arial" panose="020B0604020202020204" pitchFamily="34" charset="0"/>
                <a:ea typeface="SimSun" panose="02010600030101010101" pitchFamily="2" charset="-122"/>
              </a:rPr>
              <a:t> （</a:t>
            </a:r>
            <a:r>
              <a:rPr lang="zh-CN" altLang="en-US" dirty="0">
                <a:solidFill>
                  <a:schemeClr val="tx1">
                    <a:lumMod val="95000"/>
                    <a:lumOff val="5000"/>
                  </a:schemeClr>
                </a:solidFill>
                <a:latin typeface="Arial" panose="020B0604020202020204" pitchFamily="34" charset="0"/>
                <a:ea typeface="SimSun" panose="02010600030101010101" pitchFamily="2" charset="-122"/>
                <a:cs typeface="Arial" panose="020B0604020202020204" pitchFamily="34" charset="0"/>
              </a:rPr>
              <a:t>雅</a:t>
            </a:r>
            <a:r>
              <a:rPr lang="en-US" dirty="0">
                <a:solidFill>
                  <a:schemeClr val="tx1">
                    <a:lumMod val="95000"/>
                    <a:lumOff val="5000"/>
                  </a:schemeClr>
                </a:solidFill>
                <a:latin typeface="Arial" panose="020B0604020202020204" pitchFamily="34" charset="0"/>
                <a:ea typeface="SimSun" panose="02010600030101010101" pitchFamily="2" charset="-122"/>
              </a:rPr>
              <a:t>4</a:t>
            </a:r>
            <a:r>
              <a:rPr lang="zh-CN" altLang="en-US" dirty="0">
                <a:solidFill>
                  <a:schemeClr val="tx1">
                    <a:lumMod val="95000"/>
                    <a:lumOff val="5000"/>
                  </a:schemeClr>
                </a:solidFill>
                <a:latin typeface="Arial" panose="020B0604020202020204" pitchFamily="34" charset="0"/>
                <a:ea typeface="SimSun" panose="02010600030101010101" pitchFamily="2" charset="-122"/>
                <a:cs typeface="Arial" panose="020B0604020202020204" pitchFamily="34" charset="0"/>
              </a:rPr>
              <a:t>：</a:t>
            </a:r>
            <a:r>
              <a:rPr lang="en-US" dirty="0">
                <a:solidFill>
                  <a:schemeClr val="tx1">
                    <a:lumMod val="95000"/>
                    <a:lumOff val="5000"/>
                  </a:schemeClr>
                </a:solidFill>
                <a:latin typeface="Arial" panose="020B0604020202020204" pitchFamily="34" charset="0"/>
                <a:ea typeface="SimSun" panose="02010600030101010101" pitchFamily="2" charset="-122"/>
              </a:rPr>
              <a:t>5</a:t>
            </a:r>
            <a:r>
              <a:rPr lang="zh-CN" altLang="en-US" dirty="0">
                <a:solidFill>
                  <a:schemeClr val="tx1">
                    <a:lumMod val="95000"/>
                    <a:lumOff val="5000"/>
                  </a:schemeClr>
                </a:solidFill>
                <a:latin typeface="Arial" panose="020B0604020202020204" pitchFamily="34" charset="0"/>
                <a:ea typeface="SimSun" panose="02010600030101010101" pitchFamily="2" charset="-122"/>
                <a:cs typeface="Arial" panose="020B0604020202020204" pitchFamily="34" charset="0"/>
              </a:rPr>
              <a:t> </a:t>
            </a:r>
            <a:r>
              <a:rPr lang="en-US" altLang="zh-CN" dirty="0">
                <a:solidFill>
                  <a:schemeClr val="tx1">
                    <a:lumMod val="95000"/>
                    <a:lumOff val="5000"/>
                  </a:schemeClr>
                </a:solidFill>
                <a:latin typeface="Arial" panose="020B0604020202020204" pitchFamily="34" charset="0"/>
                <a:ea typeface="SimSun" panose="02010600030101010101" pitchFamily="2" charset="-122"/>
                <a:cs typeface="Arial" panose="020B0604020202020204" pitchFamily="34" charset="0"/>
              </a:rPr>
              <a:t>ESV</a:t>
            </a:r>
            <a:r>
              <a:rPr lang="zh-CN" altLang="en-US" dirty="0">
                <a:solidFill>
                  <a:schemeClr val="tx1">
                    <a:lumMod val="95000"/>
                    <a:lumOff val="5000"/>
                  </a:schemeClr>
                </a:solidFill>
                <a:latin typeface="Arial" panose="020B0604020202020204" pitchFamily="34" charset="0"/>
                <a:ea typeface="SimSun" panose="02010600030101010101" pitchFamily="2" charset="-122"/>
                <a:cs typeface="Arial" panose="020B0604020202020204" pitchFamily="34" charset="0"/>
              </a:rPr>
              <a:t>）</a:t>
            </a:r>
            <a:endParaRPr lang="en-US" altLang="zh-CN" dirty="0">
              <a:solidFill>
                <a:schemeClr val="tx1">
                  <a:lumMod val="95000"/>
                  <a:lumOff val="5000"/>
                </a:schemeClr>
              </a:solidFill>
              <a:latin typeface="Arial" panose="020B0604020202020204" pitchFamily="34" charset="0"/>
              <a:ea typeface="SimSun" panose="02010600030101010101" pitchFamily="2" charset="-122"/>
              <a:cs typeface="Arial" panose="020B0604020202020204" pitchFamily="34" charset="0"/>
            </a:endParaRPr>
          </a:p>
          <a:p>
            <a:pPr marL="800100" lvl="2" indent="0">
              <a:buNone/>
            </a:pPr>
            <a:r>
              <a:rPr lang="zh-CN" dirty="0">
                <a:solidFill>
                  <a:schemeClr val="tx1">
                    <a:lumMod val="95000"/>
                    <a:lumOff val="5000"/>
                  </a:schemeClr>
                </a:solidFill>
                <a:effectLst/>
                <a:latin typeface="Arial" panose="020B0604020202020204" pitchFamily="34" charset="0"/>
                <a:ea typeface="SimSun" panose="02010600030101010101" pitchFamily="2" charset="-122"/>
                <a:cs typeface="Arial" panose="020B0604020202020204" pitchFamily="34" charset="0"/>
              </a:rPr>
              <a:t>我深信那在你们心里动了善工的必成全这工，直到耶稣基督的日子</a:t>
            </a:r>
            <a:r>
              <a:rPr lang="zh-CN" dirty="0">
                <a:solidFill>
                  <a:schemeClr val="tx1">
                    <a:lumMod val="95000"/>
                    <a:lumOff val="5000"/>
                  </a:schemeClr>
                </a:solidFill>
                <a:effectLst/>
                <a:ea typeface="Microsoft YaHei" panose="020B0503020204020204" pitchFamily="34" charset="-122"/>
                <a:cs typeface="Microsoft YaHei" panose="020B0503020204020204" pitchFamily="34" charset="-122"/>
              </a:rPr>
              <a:t>。</a:t>
            </a:r>
            <a:r>
              <a:rPr lang="zh-CN" altLang="en-US" dirty="0">
                <a:solidFill>
                  <a:schemeClr val="tx1">
                    <a:lumMod val="95000"/>
                    <a:lumOff val="5000"/>
                  </a:schemeClr>
                </a:solidFill>
                <a:ea typeface="Microsoft YaHei" panose="020B0503020204020204" pitchFamily="34" charset="-122"/>
                <a:cs typeface="Microsoft YaHei" panose="020B0503020204020204" pitchFamily="34" charset="-122"/>
              </a:rPr>
              <a:t>（</a:t>
            </a:r>
            <a:r>
              <a:rPr lang="zh-CN" altLang="en-US" dirty="0">
                <a:solidFill>
                  <a:schemeClr val="tx1">
                    <a:lumMod val="95000"/>
                    <a:lumOff val="5000"/>
                  </a:schemeClr>
                </a:solidFill>
                <a:latin typeface="Arial" panose="020B0604020202020204" pitchFamily="34" charset="0"/>
                <a:ea typeface="SimSun" panose="02010600030101010101" pitchFamily="2" charset="-122"/>
                <a:cs typeface="Arial" panose="020B0604020202020204" pitchFamily="34" charset="0"/>
              </a:rPr>
              <a:t>腓</a:t>
            </a:r>
            <a:r>
              <a:rPr lang="en-US" dirty="0">
                <a:solidFill>
                  <a:schemeClr val="tx1">
                    <a:lumMod val="95000"/>
                    <a:lumOff val="5000"/>
                  </a:schemeClr>
                </a:solidFill>
                <a:latin typeface="Arial" panose="020B0604020202020204" pitchFamily="34" charset="0"/>
                <a:ea typeface="SimSun" panose="02010600030101010101" pitchFamily="2" charset="-122"/>
              </a:rPr>
              <a:t>1</a:t>
            </a:r>
            <a:r>
              <a:rPr lang="zh-CN" altLang="en-US" dirty="0">
                <a:solidFill>
                  <a:schemeClr val="tx1">
                    <a:lumMod val="95000"/>
                    <a:lumOff val="5000"/>
                  </a:schemeClr>
                </a:solidFill>
                <a:latin typeface="Arial" panose="020B0604020202020204" pitchFamily="34" charset="0"/>
                <a:ea typeface="SimSun" panose="02010600030101010101" pitchFamily="2" charset="-122"/>
                <a:cs typeface="Arial" panose="020B0604020202020204" pitchFamily="34" charset="0"/>
              </a:rPr>
              <a:t>：</a:t>
            </a:r>
            <a:r>
              <a:rPr lang="en-US" dirty="0">
                <a:solidFill>
                  <a:schemeClr val="tx1">
                    <a:lumMod val="95000"/>
                    <a:lumOff val="5000"/>
                  </a:schemeClr>
                </a:solidFill>
                <a:latin typeface="Arial" panose="020B0604020202020204" pitchFamily="34" charset="0"/>
                <a:ea typeface="SimSun" panose="02010600030101010101" pitchFamily="2" charset="-122"/>
              </a:rPr>
              <a:t>6</a:t>
            </a:r>
            <a:r>
              <a:rPr lang="zh-CN" altLang="en-US" dirty="0">
                <a:solidFill>
                  <a:schemeClr val="tx1">
                    <a:lumMod val="95000"/>
                    <a:lumOff val="5000"/>
                  </a:schemeClr>
                </a:solidFill>
                <a:latin typeface="Arial" panose="020B0604020202020204" pitchFamily="34" charset="0"/>
                <a:ea typeface="SimSun" panose="02010600030101010101" pitchFamily="2" charset="-122"/>
              </a:rPr>
              <a:t>）</a:t>
            </a:r>
            <a:endParaRPr lang="en-US" altLang="zh-CN" dirty="0">
              <a:solidFill>
                <a:schemeClr val="tx1">
                  <a:lumMod val="95000"/>
                  <a:lumOff val="5000"/>
                </a:schemeClr>
              </a:solidFill>
            </a:endParaRPr>
          </a:p>
          <a:p>
            <a:pPr lvl="0">
              <a:buFont typeface="Wingdings" panose="05000000000000000000" pitchFamily="2" charset="2"/>
              <a:buChar char="Ø"/>
            </a:pPr>
            <a:r>
              <a:rPr lang="zh-CN" altLang="en-US" sz="3000" dirty="0"/>
              <a:t>人受造是为着神的荣耀</a:t>
            </a:r>
            <a:endParaRPr lang="en-US" altLang="zh-CN" sz="3000" dirty="0"/>
          </a:p>
          <a:p>
            <a:pPr marL="800100" lvl="2" indent="0">
              <a:buNone/>
            </a:pPr>
            <a:r>
              <a:rPr lang="zh-CN" altLang="en-US" dirty="0"/>
              <a:t>凡称为我名下的人， 是我为自己的荣耀创造的， 是我所做成， 所造作的。（赛</a:t>
            </a:r>
            <a:r>
              <a:rPr lang="en-US" dirty="0"/>
              <a:t>43</a:t>
            </a:r>
            <a:r>
              <a:rPr lang="zh-CN" altLang="en-US" dirty="0"/>
              <a:t>：</a:t>
            </a:r>
            <a:r>
              <a:rPr lang="en-US" dirty="0"/>
              <a:t>7</a:t>
            </a:r>
            <a:r>
              <a:rPr lang="zh-CN" altLang="en-US" dirty="0"/>
              <a:t>）</a:t>
            </a:r>
            <a:endParaRPr lang="en-US" altLang="zh-CN" sz="2200" dirty="0"/>
          </a:p>
        </p:txBody>
      </p:sp>
    </p:spTree>
    <p:extLst>
      <p:ext uri="{BB962C8B-B14F-4D97-AF65-F5344CB8AC3E}">
        <p14:creationId xmlns:p14="http://schemas.microsoft.com/office/powerpoint/2010/main" val="1756205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0" y="6467168"/>
            <a:ext cx="1524000" cy="390832"/>
          </a:xfrm>
        </p:spPr>
        <p:txBody>
          <a:bodyPr>
            <a:normAutofit/>
          </a:bodyPr>
          <a:lstStyle/>
          <a:p>
            <a:pPr algn="r"/>
            <a:r>
              <a:rPr lang="en-US" altLang="zh-CN" sz="1400" b="1" dirty="0">
                <a:latin typeface="Bahnschrift" panose="020B0502040204020203" pitchFamily="34" charset="0"/>
              </a:rPr>
              <a:t>A Big Picture</a:t>
            </a:r>
            <a:endParaRPr lang="en-US" sz="1400" b="1" dirty="0">
              <a:latin typeface="Bahnschrift" panose="020B0502040204020203" pitchFamily="34" charset="0"/>
            </a:endParaRPr>
          </a:p>
        </p:txBody>
      </p:sp>
      <p:sp>
        <p:nvSpPr>
          <p:cNvPr id="3" name="Content Placeholder 2"/>
          <p:cNvSpPr>
            <a:spLocks noGrp="1"/>
          </p:cNvSpPr>
          <p:nvPr>
            <p:ph idx="1"/>
          </p:nvPr>
        </p:nvSpPr>
        <p:spPr>
          <a:xfrm>
            <a:off x="195072" y="520520"/>
            <a:ext cx="8915400" cy="5943600"/>
          </a:xfrm>
        </p:spPr>
        <p:txBody>
          <a:bodyPr>
            <a:noAutofit/>
          </a:bodyPr>
          <a:lstStyle/>
          <a:p>
            <a:pPr algn="l">
              <a:buFont typeface="Wingdings" panose="05000000000000000000" pitchFamily="2" charset="2"/>
              <a:buChar char="Ø"/>
            </a:pPr>
            <a:r>
              <a:rPr lang="zh-CN" altLang="en-US" sz="2800" dirty="0"/>
              <a:t>众圣徒是神为祂的国度所预备的子民，作羔羊的新妇</a:t>
            </a:r>
            <a:endParaRPr lang="en-US" altLang="zh-CN" sz="2800" dirty="0"/>
          </a:p>
          <a:p>
            <a:pPr marL="800100" lvl="2" indent="0">
              <a:buNone/>
            </a:pPr>
            <a:r>
              <a:rPr lang="zh-CN" altLang="en-US" sz="2000" b="0" i="0" dirty="0">
                <a:solidFill>
                  <a:schemeClr val="tx1">
                    <a:lumMod val="95000"/>
                    <a:lumOff val="5000"/>
                  </a:schemeClr>
                </a:solidFill>
                <a:effectLst/>
                <a:latin typeface="system-ui"/>
              </a:rPr>
              <a:t>我听见好像一大群人的声音，像众水的声音，像大雷的声音，说：“哈利路亚！因为主</a:t>
            </a:r>
            <a:r>
              <a:rPr lang="en-US" altLang="zh-CN" sz="2000" b="0" i="0" dirty="0">
                <a:solidFill>
                  <a:schemeClr val="tx1">
                    <a:lumMod val="95000"/>
                    <a:lumOff val="5000"/>
                  </a:schemeClr>
                </a:solidFill>
                <a:effectLst/>
                <a:latin typeface="system-ui"/>
              </a:rPr>
              <a:t>—</a:t>
            </a:r>
            <a:r>
              <a:rPr lang="zh-CN" altLang="en-US" sz="2000" b="0" i="0" dirty="0">
                <a:solidFill>
                  <a:schemeClr val="tx1">
                    <a:lumMod val="95000"/>
                    <a:lumOff val="5000"/>
                  </a:schemeClr>
                </a:solidFill>
                <a:effectLst/>
                <a:latin typeface="system-ui"/>
              </a:rPr>
              <a:t>我们的　神、全能者，作王了。</a:t>
            </a:r>
            <a:r>
              <a:rPr lang="en-US" altLang="zh-CN" sz="2000" b="1" i="0" baseline="30000" dirty="0">
                <a:solidFill>
                  <a:schemeClr val="tx1">
                    <a:lumMod val="95000"/>
                    <a:lumOff val="5000"/>
                  </a:schemeClr>
                </a:solidFill>
                <a:effectLst/>
                <a:latin typeface="system-ui"/>
              </a:rPr>
              <a:t> </a:t>
            </a:r>
            <a:r>
              <a:rPr lang="zh-CN" altLang="en-US" sz="2000" b="0" i="0" dirty="0">
                <a:solidFill>
                  <a:schemeClr val="tx1">
                    <a:lumMod val="95000"/>
                    <a:lumOff val="5000"/>
                  </a:schemeClr>
                </a:solidFill>
                <a:effectLst/>
                <a:latin typeface="system-ui"/>
              </a:rPr>
              <a:t>我们要欢喜快乐，将荣耀归给他；因为羔羊的婚期到了，他的新娘也自己预备好了，她蒙恩得穿明亮洁白的细麻衣：这细麻衣就是圣徒们的义行。</a:t>
            </a:r>
            <a:r>
              <a:rPr lang="zh-CN" altLang="en-US" sz="2000" dirty="0">
                <a:solidFill>
                  <a:schemeClr val="tx1">
                    <a:lumMod val="95000"/>
                    <a:lumOff val="5000"/>
                  </a:schemeClr>
                </a:solidFill>
              </a:rPr>
              <a:t>启</a:t>
            </a:r>
            <a:r>
              <a:rPr lang="en-US" sz="2000" dirty="0">
                <a:solidFill>
                  <a:schemeClr val="tx1">
                    <a:lumMod val="95000"/>
                    <a:lumOff val="5000"/>
                  </a:schemeClr>
                </a:solidFill>
              </a:rPr>
              <a:t>19</a:t>
            </a:r>
            <a:r>
              <a:rPr lang="zh-CN" altLang="en-US" sz="2000" dirty="0">
                <a:solidFill>
                  <a:schemeClr val="tx1">
                    <a:lumMod val="95000"/>
                    <a:lumOff val="5000"/>
                  </a:schemeClr>
                </a:solidFill>
              </a:rPr>
              <a:t>：</a:t>
            </a:r>
            <a:r>
              <a:rPr lang="en-US" sz="2000" dirty="0">
                <a:solidFill>
                  <a:schemeClr val="tx1">
                    <a:lumMod val="95000"/>
                    <a:lumOff val="5000"/>
                  </a:schemeClr>
                </a:solidFill>
              </a:rPr>
              <a:t>6-8</a:t>
            </a:r>
            <a:endParaRPr lang="en-US" altLang="zh-CN" sz="2000" dirty="0">
              <a:solidFill>
                <a:schemeClr val="tx1">
                  <a:lumMod val="95000"/>
                  <a:lumOff val="5000"/>
                </a:schemeClr>
              </a:solidFill>
            </a:endParaRPr>
          </a:p>
          <a:p>
            <a:pPr marL="800100" lvl="2" indent="0">
              <a:buNone/>
            </a:pPr>
            <a:r>
              <a:rPr lang="zh-CN" sz="2000" dirty="0">
                <a:solidFill>
                  <a:srgbClr val="000000"/>
                </a:solidFill>
                <a:effectLst/>
                <a:latin typeface="Arial" panose="020B0604020202020204" pitchFamily="34" charset="0"/>
                <a:ea typeface="SimSun" panose="02010600030101010101" pitchFamily="2" charset="-122"/>
                <a:cs typeface="Arial" panose="020B0604020202020204" pitchFamily="34" charset="0"/>
              </a:rPr>
              <a:t>祂</a:t>
            </a:r>
            <a:r>
              <a:rPr lang="zh-CN" altLang="en-US" sz="2000" b="0" i="0" dirty="0">
                <a:solidFill>
                  <a:schemeClr val="tx1">
                    <a:lumMod val="95000"/>
                    <a:lumOff val="5000"/>
                  </a:schemeClr>
                </a:solidFill>
                <a:effectLst/>
                <a:latin typeface="system-ui"/>
              </a:rPr>
              <a:t>为我们的缘故舍己，为了要赎我们脱离一切罪恶，又洁净我们作他自己的子民，热心为善。 （</a:t>
            </a:r>
            <a:r>
              <a:rPr lang="zh-CN" altLang="en-US" sz="2000" dirty="0">
                <a:solidFill>
                  <a:schemeClr val="tx1">
                    <a:lumMod val="95000"/>
                    <a:lumOff val="5000"/>
                  </a:schemeClr>
                </a:solidFill>
              </a:rPr>
              <a:t>多</a:t>
            </a:r>
            <a:r>
              <a:rPr lang="en-US" altLang="zh-CN" sz="2000" dirty="0">
                <a:solidFill>
                  <a:schemeClr val="tx1">
                    <a:lumMod val="95000"/>
                    <a:lumOff val="5000"/>
                  </a:schemeClr>
                </a:solidFill>
              </a:rPr>
              <a:t>2</a:t>
            </a:r>
            <a:r>
              <a:rPr lang="zh-CN" altLang="en-US" sz="2000" dirty="0">
                <a:solidFill>
                  <a:schemeClr val="tx1">
                    <a:lumMod val="95000"/>
                    <a:lumOff val="5000"/>
                  </a:schemeClr>
                </a:solidFill>
              </a:rPr>
              <a:t>：</a:t>
            </a:r>
            <a:r>
              <a:rPr lang="en-US" altLang="zh-CN" sz="2000" dirty="0">
                <a:solidFill>
                  <a:schemeClr val="tx1">
                    <a:lumMod val="95000"/>
                    <a:lumOff val="5000"/>
                  </a:schemeClr>
                </a:solidFill>
              </a:rPr>
              <a:t>14</a:t>
            </a:r>
            <a:r>
              <a:rPr lang="zh-CN" altLang="en-US" sz="2000" dirty="0">
                <a:solidFill>
                  <a:schemeClr val="tx1">
                    <a:lumMod val="95000"/>
                    <a:lumOff val="5000"/>
                  </a:schemeClr>
                </a:solidFill>
              </a:rPr>
              <a:t>）</a:t>
            </a:r>
            <a:endParaRPr lang="en-US" sz="2000" dirty="0">
              <a:solidFill>
                <a:schemeClr val="tx1">
                  <a:lumMod val="95000"/>
                  <a:lumOff val="5000"/>
                </a:schemeClr>
              </a:solidFill>
            </a:endParaRPr>
          </a:p>
          <a:p>
            <a:pPr lvl="0">
              <a:buFont typeface="Wingdings" panose="05000000000000000000" pitchFamily="2" charset="2"/>
              <a:buChar char="Ø"/>
            </a:pPr>
            <a:r>
              <a:rPr lang="zh-CN" altLang="en-US" sz="2800" dirty="0"/>
              <a:t>教会是神的家，神呼召我们在基督里与弟兄姊妹们有亲密的相交团契，我们每一位弟兄姊妹都是其中不可缺少的一员。</a:t>
            </a:r>
            <a:endParaRPr lang="en-US" altLang="zh-CN" sz="2800" dirty="0"/>
          </a:p>
          <a:p>
            <a:pPr lvl="0">
              <a:buFont typeface="Wingdings" panose="05000000000000000000" pitchFamily="2" charset="2"/>
              <a:buChar char="Ø"/>
            </a:pPr>
            <a:r>
              <a:rPr lang="zh-CN" altLang="en-US" sz="2800" dirty="0"/>
              <a:t>我们不光要信靠、顺服神；也要在神和人面前持有一个谦卑、感恩的态度；还要警醒，建立一个“播种”和“收割”的思维模式。</a:t>
            </a:r>
            <a:endParaRPr lang="en-US" sz="2800" dirty="0"/>
          </a:p>
        </p:txBody>
      </p:sp>
    </p:spTree>
    <p:extLst>
      <p:ext uri="{BB962C8B-B14F-4D97-AF65-F5344CB8AC3E}">
        <p14:creationId xmlns:p14="http://schemas.microsoft.com/office/powerpoint/2010/main" val="1451954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pPr algn="r"/>
            <a:r>
              <a:rPr lang="en-US" dirty="0">
                <a:latin typeface="Bahnschrift" panose="020B0502040204020203" pitchFamily="34" charset="0"/>
              </a:rPr>
              <a:t>Self Confrontation</a:t>
            </a:r>
          </a:p>
        </p:txBody>
      </p:sp>
      <p:sp>
        <p:nvSpPr>
          <p:cNvPr id="3" name="Content Placeholder 2"/>
          <p:cNvSpPr>
            <a:spLocks noGrp="1"/>
          </p:cNvSpPr>
          <p:nvPr>
            <p:ph idx="1"/>
          </p:nvPr>
        </p:nvSpPr>
        <p:spPr>
          <a:xfrm>
            <a:off x="457200" y="1371600"/>
            <a:ext cx="8229600" cy="4525963"/>
          </a:xfrm>
        </p:spPr>
        <p:txBody>
          <a:bodyPr>
            <a:normAutofit lnSpcReduction="10000"/>
          </a:bodyPr>
          <a:lstStyle/>
          <a:p>
            <a:pPr>
              <a:buFont typeface="Wingdings" panose="05000000000000000000" pitchFamily="2" charset="2"/>
              <a:buChar char="Ø"/>
            </a:pPr>
            <a:r>
              <a:rPr lang="zh-CN" altLang="en-US" dirty="0"/>
              <a:t>把圣经辅导的内容、原则和方法应用到个人（特别是我们自己）、家庭和教会以及我们所在的其他人际关系中，让我们这个被神正在改变的人成为合乎主用的器皿，建立我们的家庭和教会</a:t>
            </a:r>
            <a:endParaRPr lang="en-US" altLang="zh-CN" dirty="0"/>
          </a:p>
          <a:p>
            <a:pPr>
              <a:buFont typeface="Wingdings" panose="05000000000000000000" pitchFamily="2" charset="2"/>
              <a:buChar char="Ø"/>
            </a:pPr>
            <a:r>
              <a:rPr lang="zh-CN" altLang="en-US" dirty="0"/>
              <a:t>在这个过程中，我们对神、对自己有一个真实、符合圣经的正确认识</a:t>
            </a:r>
            <a:endParaRPr lang="en-US" altLang="zh-CN" dirty="0"/>
          </a:p>
          <a:p>
            <a:pPr>
              <a:buFont typeface="Wingdings" panose="05000000000000000000" pitchFamily="2" charset="2"/>
              <a:buChar char="Ø"/>
            </a:pPr>
            <a:r>
              <a:rPr lang="zh-CN" altLang="en-US" dirty="0"/>
              <a:t>最终我们的生命被神改变，与主的关系得到加深，与人的关系得到改善。</a:t>
            </a:r>
            <a:endParaRPr lang="en-US" dirty="0"/>
          </a:p>
          <a:p>
            <a:endParaRPr lang="en-US" dirty="0"/>
          </a:p>
        </p:txBody>
      </p:sp>
    </p:spTree>
    <p:extLst>
      <p:ext uri="{BB962C8B-B14F-4D97-AF65-F5344CB8AC3E}">
        <p14:creationId xmlns:p14="http://schemas.microsoft.com/office/powerpoint/2010/main" val="2792835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13516555"/>
              </p:ext>
            </p:extLst>
          </p:nvPr>
        </p:nvGraphicFramePr>
        <p:xfrm>
          <a:off x="609600" y="228600"/>
          <a:ext cx="8001000" cy="6397698"/>
        </p:xfrm>
        <a:graphic>
          <a:graphicData uri="http://schemas.openxmlformats.org/drawingml/2006/table">
            <a:tbl>
              <a:tblPr firstRow="1" firstCol="1" bandRow="1">
                <a:tableStyleId>{5C22544A-7EE6-4342-B048-85BDC9FD1C3A}</a:tableStyleId>
              </a:tblPr>
              <a:tblGrid>
                <a:gridCol w="1111286">
                  <a:extLst>
                    <a:ext uri="{9D8B030D-6E8A-4147-A177-3AD203B41FA5}">
                      <a16:colId xmlns:a16="http://schemas.microsoft.com/office/drawing/2014/main" val="20000"/>
                    </a:ext>
                  </a:extLst>
                </a:gridCol>
                <a:gridCol w="5557443">
                  <a:extLst>
                    <a:ext uri="{9D8B030D-6E8A-4147-A177-3AD203B41FA5}">
                      <a16:colId xmlns:a16="http://schemas.microsoft.com/office/drawing/2014/main" val="20001"/>
                    </a:ext>
                  </a:extLst>
                </a:gridCol>
                <a:gridCol w="1332271">
                  <a:extLst>
                    <a:ext uri="{9D8B030D-6E8A-4147-A177-3AD203B41FA5}">
                      <a16:colId xmlns:a16="http://schemas.microsoft.com/office/drawing/2014/main" val="20002"/>
                    </a:ext>
                  </a:extLst>
                </a:gridCol>
              </a:tblGrid>
              <a:tr h="408978">
                <a:tc>
                  <a:txBody>
                    <a:bodyPr/>
                    <a:lstStyle/>
                    <a:p>
                      <a:pPr marL="91440" marR="0" algn="ctr">
                        <a:lnSpc>
                          <a:spcPct val="115000"/>
                        </a:lnSpc>
                        <a:spcBef>
                          <a:spcPts val="200"/>
                        </a:spcBef>
                        <a:spcAft>
                          <a:spcPts val="300"/>
                        </a:spcAft>
                      </a:pPr>
                      <a:r>
                        <a:rPr lang="zh-CN" sz="1800" dirty="0">
                          <a:effectLst/>
                        </a:rPr>
                        <a:t>主日</a:t>
                      </a:r>
                      <a:endParaRPr lang="en-US" sz="1800" dirty="0">
                        <a:effectLst/>
                        <a:latin typeface="Calibri"/>
                        <a:ea typeface="宋体"/>
                        <a:cs typeface="Times New Roman"/>
                      </a:endParaRPr>
                    </a:p>
                  </a:txBody>
                  <a:tcPr marL="68580" marR="68580" marT="0" marB="0"/>
                </a:tc>
                <a:tc>
                  <a:txBody>
                    <a:bodyPr/>
                    <a:lstStyle/>
                    <a:p>
                      <a:pPr marL="91440" marR="0" algn="ctr">
                        <a:lnSpc>
                          <a:spcPct val="115000"/>
                        </a:lnSpc>
                        <a:spcBef>
                          <a:spcPts val="200"/>
                        </a:spcBef>
                        <a:spcAft>
                          <a:spcPts val="300"/>
                        </a:spcAft>
                      </a:pPr>
                      <a:r>
                        <a:rPr lang="zh-CN" sz="1800" dirty="0">
                          <a:effectLst/>
                        </a:rPr>
                        <a:t>主题</a:t>
                      </a:r>
                      <a:endParaRPr lang="en-US" sz="1800" dirty="0">
                        <a:effectLst/>
                        <a:latin typeface="Calibri"/>
                        <a:ea typeface="宋体"/>
                        <a:cs typeface="Times New Roman"/>
                      </a:endParaRPr>
                    </a:p>
                  </a:txBody>
                  <a:tcPr marL="68580" marR="68580" marT="0" marB="0"/>
                </a:tc>
                <a:tc>
                  <a:txBody>
                    <a:bodyPr/>
                    <a:lstStyle/>
                    <a:p>
                      <a:pPr marL="91440" marR="0">
                        <a:lnSpc>
                          <a:spcPct val="115000"/>
                        </a:lnSpc>
                        <a:spcBef>
                          <a:spcPts val="200"/>
                        </a:spcBef>
                        <a:spcAft>
                          <a:spcPts val="300"/>
                        </a:spcAft>
                      </a:pPr>
                      <a:endParaRPr lang="en-US" sz="1800" dirty="0">
                        <a:effectLst/>
                        <a:latin typeface="Calibri"/>
                        <a:ea typeface="宋体"/>
                        <a:cs typeface="Times New Roman"/>
                      </a:endParaRPr>
                    </a:p>
                  </a:txBody>
                  <a:tcPr marL="68580" marR="68580" marT="0" marB="0"/>
                </a:tc>
                <a:extLst>
                  <a:ext uri="{0D108BD9-81ED-4DB2-BD59-A6C34878D82A}">
                    <a16:rowId xmlns:a16="http://schemas.microsoft.com/office/drawing/2014/main" val="10000"/>
                  </a:ext>
                </a:extLst>
              </a:tr>
              <a:tr h="469321">
                <a:tc>
                  <a:txBody>
                    <a:bodyPr/>
                    <a:lstStyle/>
                    <a:p>
                      <a:pPr marL="91440" marR="0" algn="ctr">
                        <a:lnSpc>
                          <a:spcPct val="115000"/>
                        </a:lnSpc>
                        <a:spcBef>
                          <a:spcPts val="200"/>
                        </a:spcBef>
                        <a:spcAft>
                          <a:spcPts val="300"/>
                        </a:spcAft>
                      </a:pPr>
                      <a:r>
                        <a:rPr lang="en-US" sz="1800" dirty="0">
                          <a:effectLst/>
                        </a:rPr>
                        <a:t>3/7</a:t>
                      </a:r>
                      <a:endParaRPr lang="en-US" sz="1800" dirty="0">
                        <a:effectLst/>
                        <a:latin typeface="Calibri"/>
                        <a:ea typeface="宋体"/>
                        <a:cs typeface="Times New Roman"/>
                      </a:endParaRPr>
                    </a:p>
                  </a:txBody>
                  <a:tcPr marL="68580" marR="68580" marT="0" marB="0"/>
                </a:tc>
                <a:tc>
                  <a:txBody>
                    <a:bodyPr/>
                    <a:lstStyle/>
                    <a:p>
                      <a:pPr marL="91440" marR="0">
                        <a:lnSpc>
                          <a:spcPct val="115000"/>
                        </a:lnSpc>
                        <a:spcBef>
                          <a:spcPts val="200"/>
                        </a:spcBef>
                        <a:spcAft>
                          <a:spcPts val="300"/>
                        </a:spcAft>
                      </a:pPr>
                      <a:r>
                        <a:rPr lang="en-US" sz="2400" dirty="0">
                          <a:effectLst/>
                        </a:rPr>
                        <a:t>“</a:t>
                      </a:r>
                      <a:r>
                        <a:rPr lang="zh-CN" sz="2400" dirty="0">
                          <a:effectLst/>
                        </a:rPr>
                        <a:t>圣经辅导</a:t>
                      </a:r>
                      <a:r>
                        <a:rPr lang="zh-CN" altLang="en-US" sz="2400" dirty="0">
                          <a:effectLst/>
                        </a:rPr>
                        <a:t>与我</a:t>
                      </a:r>
                      <a:r>
                        <a:rPr lang="en-US" sz="2400" dirty="0">
                          <a:effectLst/>
                        </a:rPr>
                        <a:t>”</a:t>
                      </a:r>
                      <a:r>
                        <a:rPr lang="zh-CN" sz="2400" dirty="0">
                          <a:effectLst/>
                        </a:rPr>
                        <a:t>简介</a:t>
                      </a:r>
                      <a:endParaRPr lang="en-US" sz="2400" dirty="0">
                        <a:effectLst/>
                        <a:latin typeface="Calibri"/>
                        <a:ea typeface="宋体"/>
                        <a:cs typeface="Times New Roman"/>
                      </a:endParaRPr>
                    </a:p>
                  </a:txBody>
                  <a:tcPr marL="68580" marR="68580" marT="0" marB="0"/>
                </a:tc>
                <a:tc>
                  <a:txBody>
                    <a:bodyPr/>
                    <a:lstStyle/>
                    <a:p>
                      <a:pPr marL="91440" marR="0">
                        <a:lnSpc>
                          <a:spcPct val="115000"/>
                        </a:lnSpc>
                        <a:spcBef>
                          <a:spcPts val="200"/>
                        </a:spcBef>
                        <a:spcAft>
                          <a:spcPts val="300"/>
                        </a:spcAft>
                      </a:pPr>
                      <a:r>
                        <a:rPr lang="zh-CN" sz="1800">
                          <a:effectLst/>
                        </a:rPr>
                        <a:t>吴玉梅</a:t>
                      </a:r>
                      <a:endParaRPr lang="en-US" sz="1800">
                        <a:effectLst/>
                        <a:latin typeface="Calibri"/>
                        <a:ea typeface="宋体"/>
                        <a:cs typeface="Times New Roman"/>
                      </a:endParaRPr>
                    </a:p>
                  </a:txBody>
                  <a:tcPr marL="68580" marR="68580" marT="0" marB="0"/>
                </a:tc>
                <a:extLst>
                  <a:ext uri="{0D108BD9-81ED-4DB2-BD59-A6C34878D82A}">
                    <a16:rowId xmlns:a16="http://schemas.microsoft.com/office/drawing/2014/main" val="10001"/>
                  </a:ext>
                </a:extLst>
              </a:tr>
              <a:tr h="469321">
                <a:tc>
                  <a:txBody>
                    <a:bodyPr/>
                    <a:lstStyle/>
                    <a:p>
                      <a:pPr marL="91440" marR="0" algn="ctr">
                        <a:lnSpc>
                          <a:spcPct val="115000"/>
                        </a:lnSpc>
                        <a:spcBef>
                          <a:spcPts val="200"/>
                        </a:spcBef>
                        <a:spcAft>
                          <a:spcPts val="300"/>
                        </a:spcAft>
                      </a:pPr>
                      <a:r>
                        <a:rPr lang="en-US" sz="1800">
                          <a:effectLst/>
                        </a:rPr>
                        <a:t>3/14</a:t>
                      </a:r>
                      <a:endParaRPr lang="en-US" sz="1800">
                        <a:effectLst/>
                        <a:latin typeface="Calibri"/>
                        <a:ea typeface="宋体"/>
                        <a:cs typeface="Times New Roman"/>
                      </a:endParaRPr>
                    </a:p>
                  </a:txBody>
                  <a:tcPr marL="68580" marR="68580" marT="0" marB="0"/>
                </a:tc>
                <a:tc>
                  <a:txBody>
                    <a:bodyPr/>
                    <a:lstStyle/>
                    <a:p>
                      <a:pPr marL="91440" marR="0">
                        <a:lnSpc>
                          <a:spcPct val="115000"/>
                        </a:lnSpc>
                        <a:spcBef>
                          <a:spcPts val="200"/>
                        </a:spcBef>
                        <a:spcAft>
                          <a:spcPts val="300"/>
                        </a:spcAft>
                      </a:pPr>
                      <a:r>
                        <a:rPr lang="zh-CN" sz="2400" dirty="0">
                          <a:effectLst/>
                        </a:rPr>
                        <a:t>圣经的相关性和全备性</a:t>
                      </a:r>
                      <a:endParaRPr lang="en-US" sz="2400" dirty="0">
                        <a:effectLst/>
                        <a:latin typeface="Calibri"/>
                        <a:ea typeface="宋体"/>
                        <a:cs typeface="Times New Roman"/>
                      </a:endParaRPr>
                    </a:p>
                  </a:txBody>
                  <a:tcPr marL="68580" marR="68580" marT="0" marB="0"/>
                </a:tc>
                <a:tc>
                  <a:txBody>
                    <a:bodyPr/>
                    <a:lstStyle/>
                    <a:p>
                      <a:pPr marL="91440" marR="0">
                        <a:lnSpc>
                          <a:spcPct val="115000"/>
                        </a:lnSpc>
                        <a:spcBef>
                          <a:spcPts val="200"/>
                        </a:spcBef>
                        <a:spcAft>
                          <a:spcPts val="300"/>
                        </a:spcAft>
                      </a:pPr>
                      <a:r>
                        <a:rPr lang="en-US" sz="1800">
                          <a:effectLst/>
                        </a:rPr>
                        <a:t>Balex</a:t>
                      </a:r>
                      <a:endParaRPr lang="en-US" sz="1800">
                        <a:effectLst/>
                        <a:latin typeface="Calibri"/>
                        <a:ea typeface="宋体"/>
                        <a:cs typeface="Times New Roman"/>
                      </a:endParaRPr>
                    </a:p>
                  </a:txBody>
                  <a:tcPr marL="68580" marR="68580" marT="0" marB="0"/>
                </a:tc>
                <a:extLst>
                  <a:ext uri="{0D108BD9-81ED-4DB2-BD59-A6C34878D82A}">
                    <a16:rowId xmlns:a16="http://schemas.microsoft.com/office/drawing/2014/main" val="10002"/>
                  </a:ext>
                </a:extLst>
              </a:tr>
              <a:tr h="469321">
                <a:tc>
                  <a:txBody>
                    <a:bodyPr/>
                    <a:lstStyle/>
                    <a:p>
                      <a:pPr marL="91440" marR="0" algn="ctr">
                        <a:lnSpc>
                          <a:spcPct val="115000"/>
                        </a:lnSpc>
                        <a:spcBef>
                          <a:spcPts val="200"/>
                        </a:spcBef>
                        <a:spcAft>
                          <a:spcPts val="300"/>
                        </a:spcAft>
                      </a:pPr>
                      <a:r>
                        <a:rPr lang="en-US" sz="1800">
                          <a:effectLst/>
                        </a:rPr>
                        <a:t>3/21</a:t>
                      </a:r>
                      <a:endParaRPr lang="en-US" sz="1800">
                        <a:effectLst/>
                        <a:latin typeface="Calibri"/>
                        <a:ea typeface="宋体"/>
                        <a:cs typeface="Times New Roman"/>
                      </a:endParaRPr>
                    </a:p>
                  </a:txBody>
                  <a:tcPr marL="68580" marR="68580" marT="0" marB="0"/>
                </a:tc>
                <a:tc>
                  <a:txBody>
                    <a:bodyPr/>
                    <a:lstStyle/>
                    <a:p>
                      <a:pPr marL="91440" marR="0">
                        <a:lnSpc>
                          <a:spcPct val="115000"/>
                        </a:lnSpc>
                        <a:spcBef>
                          <a:spcPts val="200"/>
                        </a:spcBef>
                        <a:spcAft>
                          <a:spcPts val="300"/>
                        </a:spcAft>
                      </a:pPr>
                      <a:r>
                        <a:rPr lang="en-US" sz="2400" dirty="0">
                          <a:effectLst/>
                        </a:rPr>
                        <a:t>“</a:t>
                      </a:r>
                      <a:r>
                        <a:rPr lang="zh-CN" sz="2400" dirty="0">
                          <a:effectLst/>
                        </a:rPr>
                        <a:t>我能根据圣经改变</a:t>
                      </a:r>
                      <a:r>
                        <a:rPr lang="en-US" sz="2400" dirty="0">
                          <a:effectLst/>
                        </a:rPr>
                        <a:t>”</a:t>
                      </a:r>
                      <a:endParaRPr lang="en-US" sz="2400" dirty="0">
                        <a:effectLst/>
                        <a:latin typeface="Calibri"/>
                        <a:ea typeface="宋体"/>
                        <a:cs typeface="Times New Roman"/>
                      </a:endParaRPr>
                    </a:p>
                  </a:txBody>
                  <a:tcPr marL="68580" marR="68580" marT="0" marB="0"/>
                </a:tc>
                <a:tc>
                  <a:txBody>
                    <a:bodyPr/>
                    <a:lstStyle/>
                    <a:p>
                      <a:pPr marL="91440" marR="0">
                        <a:lnSpc>
                          <a:spcPct val="115000"/>
                        </a:lnSpc>
                        <a:spcBef>
                          <a:spcPts val="200"/>
                        </a:spcBef>
                        <a:spcAft>
                          <a:spcPts val="300"/>
                        </a:spcAft>
                      </a:pPr>
                      <a:r>
                        <a:rPr lang="zh-CN" sz="1800">
                          <a:effectLst/>
                        </a:rPr>
                        <a:t>汤继</a:t>
                      </a:r>
                      <a:endParaRPr lang="en-US" sz="1800">
                        <a:effectLst/>
                        <a:latin typeface="Calibri"/>
                        <a:ea typeface="宋体"/>
                        <a:cs typeface="Times New Roman"/>
                      </a:endParaRPr>
                    </a:p>
                  </a:txBody>
                  <a:tcPr marL="68580" marR="68580" marT="0" marB="0"/>
                </a:tc>
                <a:extLst>
                  <a:ext uri="{0D108BD9-81ED-4DB2-BD59-A6C34878D82A}">
                    <a16:rowId xmlns:a16="http://schemas.microsoft.com/office/drawing/2014/main" val="10003"/>
                  </a:ext>
                </a:extLst>
              </a:tr>
              <a:tr h="469321">
                <a:tc>
                  <a:txBody>
                    <a:bodyPr/>
                    <a:lstStyle/>
                    <a:p>
                      <a:pPr marL="91440" marR="0" algn="ctr">
                        <a:lnSpc>
                          <a:spcPct val="115000"/>
                        </a:lnSpc>
                        <a:spcBef>
                          <a:spcPts val="200"/>
                        </a:spcBef>
                        <a:spcAft>
                          <a:spcPts val="300"/>
                        </a:spcAft>
                      </a:pPr>
                      <a:r>
                        <a:rPr lang="en-US" sz="1800">
                          <a:effectLst/>
                        </a:rPr>
                        <a:t>3/28</a:t>
                      </a:r>
                      <a:endParaRPr lang="en-US" sz="1800">
                        <a:effectLst/>
                        <a:latin typeface="Calibri"/>
                        <a:ea typeface="宋体"/>
                        <a:cs typeface="Times New Roman"/>
                      </a:endParaRPr>
                    </a:p>
                  </a:txBody>
                  <a:tcPr marL="68580" marR="68580" marT="0" marB="0"/>
                </a:tc>
                <a:tc>
                  <a:txBody>
                    <a:bodyPr/>
                    <a:lstStyle/>
                    <a:p>
                      <a:pPr marL="91440" marR="0">
                        <a:lnSpc>
                          <a:spcPct val="115000"/>
                        </a:lnSpc>
                        <a:spcBef>
                          <a:spcPts val="200"/>
                        </a:spcBef>
                        <a:spcAft>
                          <a:spcPts val="300"/>
                        </a:spcAft>
                      </a:pPr>
                      <a:r>
                        <a:rPr lang="zh-CN" sz="2400" dirty="0">
                          <a:effectLst/>
                        </a:rPr>
                        <a:t>认识自我</a:t>
                      </a:r>
                      <a:endParaRPr lang="en-US" sz="2400" dirty="0">
                        <a:effectLst/>
                        <a:latin typeface="Calibri"/>
                        <a:ea typeface="宋体"/>
                        <a:cs typeface="Times New Roman"/>
                      </a:endParaRPr>
                    </a:p>
                  </a:txBody>
                  <a:tcPr marL="68580" marR="68580" marT="0" marB="0"/>
                </a:tc>
                <a:tc>
                  <a:txBody>
                    <a:bodyPr/>
                    <a:lstStyle/>
                    <a:p>
                      <a:pPr marL="91440" marR="0">
                        <a:lnSpc>
                          <a:spcPct val="115000"/>
                        </a:lnSpc>
                        <a:spcBef>
                          <a:spcPts val="200"/>
                        </a:spcBef>
                        <a:spcAft>
                          <a:spcPts val="300"/>
                        </a:spcAft>
                      </a:pPr>
                      <a:r>
                        <a:rPr lang="zh-CN" sz="1800" dirty="0">
                          <a:effectLst/>
                        </a:rPr>
                        <a:t>吴玉梅</a:t>
                      </a:r>
                      <a:endParaRPr lang="en-US" sz="1800" dirty="0">
                        <a:effectLst/>
                        <a:latin typeface="Calibri"/>
                        <a:ea typeface="宋体"/>
                        <a:cs typeface="Times New Roman"/>
                      </a:endParaRPr>
                    </a:p>
                  </a:txBody>
                  <a:tcPr marL="68580" marR="68580" marT="0" marB="0"/>
                </a:tc>
                <a:extLst>
                  <a:ext uri="{0D108BD9-81ED-4DB2-BD59-A6C34878D82A}">
                    <a16:rowId xmlns:a16="http://schemas.microsoft.com/office/drawing/2014/main" val="10004"/>
                  </a:ext>
                </a:extLst>
              </a:tr>
              <a:tr h="304538">
                <a:tc>
                  <a:txBody>
                    <a:bodyPr/>
                    <a:lstStyle/>
                    <a:p>
                      <a:pPr marL="91440" marR="0" algn="ctr">
                        <a:lnSpc>
                          <a:spcPct val="115000"/>
                        </a:lnSpc>
                        <a:spcBef>
                          <a:spcPts val="200"/>
                        </a:spcBef>
                        <a:spcAft>
                          <a:spcPts val="300"/>
                        </a:spcAft>
                      </a:pPr>
                      <a:r>
                        <a:rPr lang="en-US" sz="1800" dirty="0">
                          <a:effectLst/>
                        </a:rPr>
                        <a:t>4/4</a:t>
                      </a:r>
                      <a:endParaRPr lang="en-US" sz="1800" dirty="0">
                        <a:effectLst/>
                        <a:latin typeface="Calibri"/>
                        <a:ea typeface="宋体"/>
                        <a:cs typeface="Times New Roman"/>
                      </a:endParaRPr>
                    </a:p>
                  </a:txBody>
                  <a:tcPr marL="68580" marR="68580" marT="0" marB="0"/>
                </a:tc>
                <a:tc>
                  <a:txBody>
                    <a:bodyPr/>
                    <a:lstStyle/>
                    <a:p>
                      <a:pPr marL="91440" marR="0" algn="l">
                        <a:lnSpc>
                          <a:spcPct val="115000"/>
                        </a:lnSpc>
                        <a:spcBef>
                          <a:spcPts val="200"/>
                        </a:spcBef>
                        <a:spcAft>
                          <a:spcPts val="300"/>
                        </a:spcAft>
                      </a:pPr>
                      <a:r>
                        <a:rPr lang="zh-CN" altLang="en-US" sz="2400" dirty="0">
                          <a:effectLst/>
                          <a:latin typeface="Calibri"/>
                          <a:ea typeface="宋体"/>
                          <a:cs typeface="Times New Roman"/>
                        </a:rPr>
                        <a:t>复活节</a:t>
                      </a:r>
                      <a:endParaRPr lang="en-US" sz="2400" dirty="0">
                        <a:effectLst/>
                        <a:latin typeface="Calibri"/>
                        <a:ea typeface="宋体"/>
                        <a:cs typeface="Times New Roman"/>
                      </a:endParaRPr>
                    </a:p>
                  </a:txBody>
                  <a:tcPr marL="68580" marR="68580" marT="0" marB="0"/>
                </a:tc>
                <a:tc>
                  <a:txBody>
                    <a:bodyPr/>
                    <a:lstStyle/>
                    <a:p>
                      <a:pPr marL="91440" marR="0">
                        <a:lnSpc>
                          <a:spcPct val="115000"/>
                        </a:lnSpc>
                        <a:spcBef>
                          <a:spcPts val="200"/>
                        </a:spcBef>
                        <a:spcAft>
                          <a:spcPts val="300"/>
                        </a:spcAft>
                      </a:pPr>
                      <a:r>
                        <a:rPr lang="en-US" sz="1800">
                          <a:effectLst/>
                        </a:rPr>
                        <a:t> </a:t>
                      </a:r>
                      <a:endParaRPr lang="en-US" sz="1800">
                        <a:effectLst/>
                        <a:latin typeface="Calibri"/>
                        <a:ea typeface="宋体"/>
                        <a:cs typeface="Times New Roman"/>
                      </a:endParaRPr>
                    </a:p>
                  </a:txBody>
                  <a:tcPr marL="68580" marR="68580" marT="0" marB="0"/>
                </a:tc>
                <a:extLst>
                  <a:ext uri="{0D108BD9-81ED-4DB2-BD59-A6C34878D82A}">
                    <a16:rowId xmlns:a16="http://schemas.microsoft.com/office/drawing/2014/main" val="10005"/>
                  </a:ext>
                </a:extLst>
              </a:tr>
              <a:tr h="469321">
                <a:tc>
                  <a:txBody>
                    <a:bodyPr/>
                    <a:lstStyle/>
                    <a:p>
                      <a:pPr marL="91440" marR="0" algn="ctr">
                        <a:lnSpc>
                          <a:spcPct val="115000"/>
                        </a:lnSpc>
                        <a:spcBef>
                          <a:spcPts val="200"/>
                        </a:spcBef>
                        <a:spcAft>
                          <a:spcPts val="300"/>
                        </a:spcAft>
                      </a:pPr>
                      <a:r>
                        <a:rPr lang="en-US" sz="1800">
                          <a:effectLst/>
                        </a:rPr>
                        <a:t>4/11</a:t>
                      </a:r>
                      <a:endParaRPr lang="en-US" sz="1800">
                        <a:effectLst/>
                        <a:latin typeface="Calibri"/>
                        <a:ea typeface="宋体"/>
                        <a:cs typeface="Times New Roman"/>
                      </a:endParaRPr>
                    </a:p>
                  </a:txBody>
                  <a:tcPr marL="68580" marR="68580" marT="0" marB="0"/>
                </a:tc>
                <a:tc>
                  <a:txBody>
                    <a:bodyPr/>
                    <a:lstStyle/>
                    <a:p>
                      <a:pPr marL="91440" marR="0">
                        <a:lnSpc>
                          <a:spcPct val="115000"/>
                        </a:lnSpc>
                        <a:spcBef>
                          <a:spcPts val="200"/>
                        </a:spcBef>
                        <a:spcAft>
                          <a:spcPts val="300"/>
                        </a:spcAft>
                      </a:pPr>
                      <a:r>
                        <a:rPr lang="zh-CN" sz="2400" dirty="0">
                          <a:effectLst/>
                        </a:rPr>
                        <a:t>认识心</a:t>
                      </a:r>
                      <a:endParaRPr lang="en-US" sz="2400" dirty="0">
                        <a:effectLst/>
                        <a:latin typeface="Calibri"/>
                        <a:ea typeface="宋体"/>
                        <a:cs typeface="Times New Roman"/>
                      </a:endParaRPr>
                    </a:p>
                  </a:txBody>
                  <a:tcPr marL="68580" marR="68580" marT="0" marB="0"/>
                </a:tc>
                <a:tc>
                  <a:txBody>
                    <a:bodyPr/>
                    <a:lstStyle/>
                    <a:p>
                      <a:pPr marL="91440" marR="0">
                        <a:lnSpc>
                          <a:spcPct val="115000"/>
                        </a:lnSpc>
                        <a:spcBef>
                          <a:spcPts val="200"/>
                        </a:spcBef>
                        <a:spcAft>
                          <a:spcPts val="300"/>
                        </a:spcAft>
                      </a:pPr>
                      <a:r>
                        <a:rPr lang="zh-CN" sz="1800">
                          <a:effectLst/>
                        </a:rPr>
                        <a:t>吴玉梅</a:t>
                      </a:r>
                      <a:endParaRPr lang="en-US" sz="1800">
                        <a:effectLst/>
                        <a:latin typeface="Calibri"/>
                        <a:ea typeface="宋体"/>
                        <a:cs typeface="Times New Roman"/>
                      </a:endParaRPr>
                    </a:p>
                  </a:txBody>
                  <a:tcPr marL="68580" marR="68580" marT="0" marB="0"/>
                </a:tc>
                <a:extLst>
                  <a:ext uri="{0D108BD9-81ED-4DB2-BD59-A6C34878D82A}">
                    <a16:rowId xmlns:a16="http://schemas.microsoft.com/office/drawing/2014/main" val="10006"/>
                  </a:ext>
                </a:extLst>
              </a:tr>
              <a:tr h="469321">
                <a:tc>
                  <a:txBody>
                    <a:bodyPr/>
                    <a:lstStyle/>
                    <a:p>
                      <a:pPr marL="91440" marR="0" algn="ctr">
                        <a:lnSpc>
                          <a:spcPct val="115000"/>
                        </a:lnSpc>
                        <a:spcBef>
                          <a:spcPts val="200"/>
                        </a:spcBef>
                        <a:spcAft>
                          <a:spcPts val="300"/>
                        </a:spcAft>
                      </a:pPr>
                      <a:r>
                        <a:rPr lang="en-US" sz="1800">
                          <a:effectLst/>
                        </a:rPr>
                        <a:t>4/18</a:t>
                      </a:r>
                      <a:endParaRPr lang="en-US" sz="1800">
                        <a:effectLst/>
                        <a:latin typeface="Calibri"/>
                        <a:ea typeface="宋体"/>
                        <a:cs typeface="Times New Roman"/>
                      </a:endParaRPr>
                    </a:p>
                  </a:txBody>
                  <a:tcPr marL="68580" marR="68580" marT="0" marB="0"/>
                </a:tc>
                <a:tc>
                  <a:txBody>
                    <a:bodyPr/>
                    <a:lstStyle/>
                    <a:p>
                      <a:pPr marL="91440" marR="0">
                        <a:lnSpc>
                          <a:spcPct val="115000"/>
                        </a:lnSpc>
                        <a:spcBef>
                          <a:spcPts val="200"/>
                        </a:spcBef>
                        <a:spcAft>
                          <a:spcPts val="300"/>
                        </a:spcAft>
                      </a:pPr>
                      <a:r>
                        <a:rPr lang="zh-CN" sz="2400" dirty="0">
                          <a:effectLst/>
                        </a:rPr>
                        <a:t>灵性的下坡路和灵程上升</a:t>
                      </a:r>
                      <a:endParaRPr lang="en-US" sz="2400" dirty="0">
                        <a:effectLst/>
                        <a:latin typeface="Calibri"/>
                        <a:ea typeface="宋体"/>
                        <a:cs typeface="Times New Roman"/>
                      </a:endParaRPr>
                    </a:p>
                  </a:txBody>
                  <a:tcPr marL="68580" marR="68580" marT="0" marB="0"/>
                </a:tc>
                <a:tc>
                  <a:txBody>
                    <a:bodyPr/>
                    <a:lstStyle/>
                    <a:p>
                      <a:pPr marL="91440" marR="0">
                        <a:lnSpc>
                          <a:spcPct val="115000"/>
                        </a:lnSpc>
                        <a:spcBef>
                          <a:spcPts val="200"/>
                        </a:spcBef>
                        <a:spcAft>
                          <a:spcPts val="300"/>
                        </a:spcAft>
                      </a:pPr>
                      <a:r>
                        <a:rPr lang="zh-CN" sz="1800">
                          <a:effectLst/>
                        </a:rPr>
                        <a:t>汤继</a:t>
                      </a:r>
                      <a:endParaRPr lang="en-US" sz="1800">
                        <a:effectLst/>
                        <a:latin typeface="Calibri"/>
                        <a:ea typeface="宋体"/>
                        <a:cs typeface="Times New Roman"/>
                      </a:endParaRPr>
                    </a:p>
                  </a:txBody>
                  <a:tcPr marL="68580" marR="68580" marT="0" marB="0"/>
                </a:tc>
                <a:extLst>
                  <a:ext uri="{0D108BD9-81ED-4DB2-BD59-A6C34878D82A}">
                    <a16:rowId xmlns:a16="http://schemas.microsoft.com/office/drawing/2014/main" val="10007"/>
                  </a:ext>
                </a:extLst>
              </a:tr>
              <a:tr h="436172">
                <a:tc>
                  <a:txBody>
                    <a:bodyPr/>
                    <a:lstStyle/>
                    <a:p>
                      <a:pPr marL="91440" marR="0" algn="ctr">
                        <a:lnSpc>
                          <a:spcPct val="115000"/>
                        </a:lnSpc>
                        <a:spcBef>
                          <a:spcPts val="200"/>
                        </a:spcBef>
                        <a:spcAft>
                          <a:spcPts val="300"/>
                        </a:spcAft>
                      </a:pPr>
                      <a:r>
                        <a:rPr lang="en-US" sz="1800">
                          <a:effectLst/>
                        </a:rPr>
                        <a:t>4/25</a:t>
                      </a:r>
                      <a:endParaRPr lang="en-US" sz="1800">
                        <a:effectLst/>
                        <a:latin typeface="Calibri"/>
                        <a:ea typeface="宋体"/>
                        <a:cs typeface="Times New Roman"/>
                      </a:endParaRPr>
                    </a:p>
                  </a:txBody>
                  <a:tcPr marL="68580" marR="68580" marT="0" marB="0"/>
                </a:tc>
                <a:tc>
                  <a:txBody>
                    <a:bodyPr/>
                    <a:lstStyle/>
                    <a:p>
                      <a:pPr marL="91440" marR="0">
                        <a:lnSpc>
                          <a:spcPct val="115000"/>
                        </a:lnSpc>
                        <a:spcBef>
                          <a:spcPts val="200"/>
                        </a:spcBef>
                        <a:spcAft>
                          <a:spcPts val="300"/>
                        </a:spcAft>
                      </a:pPr>
                      <a:r>
                        <a:rPr lang="zh-CN" sz="2400" dirty="0">
                          <a:effectLst/>
                        </a:rPr>
                        <a:t>如何改变</a:t>
                      </a:r>
                      <a:endParaRPr lang="en-US" sz="2400" dirty="0">
                        <a:effectLst/>
                        <a:latin typeface="Calibri"/>
                        <a:ea typeface="宋体"/>
                        <a:cs typeface="Times New Roman"/>
                      </a:endParaRPr>
                    </a:p>
                  </a:txBody>
                  <a:tcPr marL="68580" marR="68580" marT="0" marB="0"/>
                </a:tc>
                <a:tc>
                  <a:txBody>
                    <a:bodyPr/>
                    <a:lstStyle/>
                    <a:p>
                      <a:pPr marL="91440" marR="0">
                        <a:lnSpc>
                          <a:spcPct val="115000"/>
                        </a:lnSpc>
                        <a:spcBef>
                          <a:spcPts val="200"/>
                        </a:spcBef>
                        <a:spcAft>
                          <a:spcPts val="300"/>
                        </a:spcAft>
                      </a:pPr>
                      <a:r>
                        <a:rPr lang="zh-CN" sz="1800" dirty="0">
                          <a:effectLst/>
                        </a:rPr>
                        <a:t>吴玉梅</a:t>
                      </a:r>
                      <a:endParaRPr lang="en-US" sz="1800" dirty="0">
                        <a:effectLst/>
                        <a:latin typeface="Calibri"/>
                        <a:ea typeface="宋体"/>
                        <a:cs typeface="Times New Roman"/>
                      </a:endParaRPr>
                    </a:p>
                  </a:txBody>
                  <a:tcPr marL="68580" marR="68580" marT="0" marB="0"/>
                </a:tc>
                <a:extLst>
                  <a:ext uri="{0D108BD9-81ED-4DB2-BD59-A6C34878D82A}">
                    <a16:rowId xmlns:a16="http://schemas.microsoft.com/office/drawing/2014/main" val="10008"/>
                  </a:ext>
                </a:extLst>
              </a:tr>
              <a:tr h="469321">
                <a:tc>
                  <a:txBody>
                    <a:bodyPr/>
                    <a:lstStyle/>
                    <a:p>
                      <a:pPr marL="91440" marR="0" algn="ctr">
                        <a:lnSpc>
                          <a:spcPct val="115000"/>
                        </a:lnSpc>
                        <a:spcBef>
                          <a:spcPts val="200"/>
                        </a:spcBef>
                        <a:spcAft>
                          <a:spcPts val="300"/>
                        </a:spcAft>
                      </a:pPr>
                      <a:r>
                        <a:rPr lang="en-US" sz="1800">
                          <a:effectLst/>
                        </a:rPr>
                        <a:t>5/2</a:t>
                      </a:r>
                      <a:endParaRPr lang="en-US" sz="1800">
                        <a:effectLst/>
                        <a:latin typeface="Calibri"/>
                        <a:ea typeface="宋体"/>
                        <a:cs typeface="Times New Roman"/>
                      </a:endParaRPr>
                    </a:p>
                  </a:txBody>
                  <a:tcPr marL="68580" marR="68580" marT="0" marB="0"/>
                </a:tc>
                <a:tc>
                  <a:txBody>
                    <a:bodyPr/>
                    <a:lstStyle/>
                    <a:p>
                      <a:pPr marL="91440" marR="0">
                        <a:lnSpc>
                          <a:spcPct val="115000"/>
                        </a:lnSpc>
                        <a:spcBef>
                          <a:spcPts val="200"/>
                        </a:spcBef>
                        <a:spcAft>
                          <a:spcPts val="300"/>
                        </a:spcAft>
                      </a:pPr>
                      <a:r>
                        <a:rPr lang="zh-CN" sz="2400" dirty="0">
                          <a:effectLst/>
                        </a:rPr>
                        <a:t>夫妻关系</a:t>
                      </a:r>
                      <a:endParaRPr lang="en-US" sz="2400" dirty="0">
                        <a:effectLst/>
                        <a:latin typeface="Calibri"/>
                        <a:ea typeface="宋体"/>
                        <a:cs typeface="Times New Roman"/>
                      </a:endParaRPr>
                    </a:p>
                  </a:txBody>
                  <a:tcPr marL="68580" marR="68580" marT="0" marB="0"/>
                </a:tc>
                <a:tc>
                  <a:txBody>
                    <a:bodyPr/>
                    <a:lstStyle/>
                    <a:p>
                      <a:pPr marL="91440" marR="0">
                        <a:lnSpc>
                          <a:spcPct val="115000"/>
                        </a:lnSpc>
                        <a:spcBef>
                          <a:spcPts val="200"/>
                        </a:spcBef>
                        <a:spcAft>
                          <a:spcPts val="300"/>
                        </a:spcAft>
                      </a:pPr>
                      <a:r>
                        <a:rPr lang="zh-CN" sz="1800">
                          <a:effectLst/>
                        </a:rPr>
                        <a:t>李南海</a:t>
                      </a:r>
                      <a:endParaRPr lang="en-US" sz="1800">
                        <a:effectLst/>
                        <a:latin typeface="Calibri"/>
                        <a:ea typeface="宋体"/>
                        <a:cs typeface="Times New Roman"/>
                      </a:endParaRPr>
                    </a:p>
                  </a:txBody>
                  <a:tcPr marL="68580" marR="68580" marT="0" marB="0"/>
                </a:tc>
                <a:extLst>
                  <a:ext uri="{0D108BD9-81ED-4DB2-BD59-A6C34878D82A}">
                    <a16:rowId xmlns:a16="http://schemas.microsoft.com/office/drawing/2014/main" val="10009"/>
                  </a:ext>
                </a:extLst>
              </a:tr>
              <a:tr h="469321">
                <a:tc>
                  <a:txBody>
                    <a:bodyPr/>
                    <a:lstStyle/>
                    <a:p>
                      <a:pPr marL="91440" marR="0" algn="ctr">
                        <a:lnSpc>
                          <a:spcPct val="115000"/>
                        </a:lnSpc>
                        <a:spcBef>
                          <a:spcPts val="200"/>
                        </a:spcBef>
                        <a:spcAft>
                          <a:spcPts val="300"/>
                        </a:spcAft>
                      </a:pPr>
                      <a:r>
                        <a:rPr lang="en-US" sz="1800">
                          <a:effectLst/>
                        </a:rPr>
                        <a:t>5/9</a:t>
                      </a:r>
                      <a:endParaRPr lang="en-US" sz="1800">
                        <a:effectLst/>
                        <a:latin typeface="Calibri"/>
                        <a:ea typeface="宋体"/>
                        <a:cs typeface="Times New Roman"/>
                      </a:endParaRPr>
                    </a:p>
                  </a:txBody>
                  <a:tcPr marL="68580" marR="68580" marT="0" marB="0"/>
                </a:tc>
                <a:tc>
                  <a:txBody>
                    <a:bodyPr/>
                    <a:lstStyle/>
                    <a:p>
                      <a:pPr marL="91440" marR="0">
                        <a:lnSpc>
                          <a:spcPct val="115000"/>
                        </a:lnSpc>
                        <a:spcBef>
                          <a:spcPts val="200"/>
                        </a:spcBef>
                        <a:spcAft>
                          <a:spcPts val="300"/>
                        </a:spcAft>
                      </a:pPr>
                      <a:r>
                        <a:rPr lang="zh-CN" sz="2400" dirty="0">
                          <a:effectLst/>
                        </a:rPr>
                        <a:t>亲子关系</a:t>
                      </a:r>
                      <a:endParaRPr lang="en-US" sz="2400" dirty="0">
                        <a:effectLst/>
                        <a:latin typeface="Calibri"/>
                        <a:ea typeface="宋体"/>
                        <a:cs typeface="Times New Roman"/>
                      </a:endParaRPr>
                    </a:p>
                  </a:txBody>
                  <a:tcPr marL="68580" marR="68580" marT="0" marB="0"/>
                </a:tc>
                <a:tc>
                  <a:txBody>
                    <a:bodyPr/>
                    <a:lstStyle/>
                    <a:p>
                      <a:pPr marL="91440" marR="0">
                        <a:lnSpc>
                          <a:spcPct val="115000"/>
                        </a:lnSpc>
                        <a:spcBef>
                          <a:spcPts val="200"/>
                        </a:spcBef>
                        <a:spcAft>
                          <a:spcPts val="300"/>
                        </a:spcAft>
                      </a:pPr>
                      <a:r>
                        <a:rPr lang="zh-CN" sz="1800">
                          <a:effectLst/>
                        </a:rPr>
                        <a:t>吴玉梅</a:t>
                      </a:r>
                      <a:endParaRPr lang="en-US" sz="1800">
                        <a:effectLst/>
                        <a:latin typeface="Calibri"/>
                        <a:ea typeface="宋体"/>
                        <a:cs typeface="Times New Roman"/>
                      </a:endParaRPr>
                    </a:p>
                  </a:txBody>
                  <a:tcPr marL="68580" marR="68580" marT="0" marB="0"/>
                </a:tc>
                <a:extLst>
                  <a:ext uri="{0D108BD9-81ED-4DB2-BD59-A6C34878D82A}">
                    <a16:rowId xmlns:a16="http://schemas.microsoft.com/office/drawing/2014/main" val="10010"/>
                  </a:ext>
                </a:extLst>
              </a:tr>
              <a:tr h="469321">
                <a:tc>
                  <a:txBody>
                    <a:bodyPr/>
                    <a:lstStyle/>
                    <a:p>
                      <a:pPr marL="91440" marR="0" algn="ctr">
                        <a:lnSpc>
                          <a:spcPct val="115000"/>
                        </a:lnSpc>
                        <a:spcBef>
                          <a:spcPts val="200"/>
                        </a:spcBef>
                        <a:spcAft>
                          <a:spcPts val="300"/>
                        </a:spcAft>
                      </a:pPr>
                      <a:r>
                        <a:rPr lang="en-US" sz="1800">
                          <a:effectLst/>
                        </a:rPr>
                        <a:t>5/16</a:t>
                      </a:r>
                      <a:endParaRPr lang="en-US" sz="1800">
                        <a:effectLst/>
                        <a:latin typeface="Calibri"/>
                        <a:ea typeface="宋体"/>
                        <a:cs typeface="Times New Roman"/>
                      </a:endParaRPr>
                    </a:p>
                  </a:txBody>
                  <a:tcPr marL="68580" marR="68580" marT="0" marB="0"/>
                </a:tc>
                <a:tc>
                  <a:txBody>
                    <a:bodyPr/>
                    <a:lstStyle/>
                    <a:p>
                      <a:pPr marL="91440" marR="0">
                        <a:lnSpc>
                          <a:spcPct val="115000"/>
                        </a:lnSpc>
                        <a:spcBef>
                          <a:spcPts val="200"/>
                        </a:spcBef>
                        <a:spcAft>
                          <a:spcPts val="300"/>
                        </a:spcAft>
                      </a:pPr>
                      <a:r>
                        <a:rPr lang="zh-CN" sz="2400" dirty="0">
                          <a:effectLst/>
                        </a:rPr>
                        <a:t>怒气和苦毒（</a:t>
                      </a:r>
                      <a:r>
                        <a:rPr lang="en-US" sz="2400" dirty="0">
                          <a:effectLst/>
                        </a:rPr>
                        <a:t>Anger and Bitterness</a:t>
                      </a:r>
                      <a:r>
                        <a:rPr lang="zh-CN" sz="2400" dirty="0">
                          <a:effectLst/>
                        </a:rPr>
                        <a:t>）</a:t>
                      </a:r>
                      <a:endParaRPr lang="en-US" sz="2400" dirty="0">
                        <a:effectLst/>
                        <a:latin typeface="Calibri"/>
                        <a:ea typeface="宋体"/>
                        <a:cs typeface="Times New Roman"/>
                      </a:endParaRPr>
                    </a:p>
                  </a:txBody>
                  <a:tcPr marL="68580" marR="68580" marT="0" marB="0"/>
                </a:tc>
                <a:tc>
                  <a:txBody>
                    <a:bodyPr/>
                    <a:lstStyle/>
                    <a:p>
                      <a:pPr marL="91440" marR="0">
                        <a:lnSpc>
                          <a:spcPct val="115000"/>
                        </a:lnSpc>
                        <a:spcBef>
                          <a:spcPts val="200"/>
                        </a:spcBef>
                        <a:spcAft>
                          <a:spcPts val="300"/>
                        </a:spcAft>
                      </a:pPr>
                      <a:r>
                        <a:rPr lang="zh-CN" sz="1800">
                          <a:effectLst/>
                        </a:rPr>
                        <a:t>汤继</a:t>
                      </a:r>
                      <a:endParaRPr lang="en-US" sz="1800">
                        <a:effectLst/>
                        <a:latin typeface="Calibri"/>
                        <a:ea typeface="宋体"/>
                        <a:cs typeface="Times New Roman"/>
                      </a:endParaRPr>
                    </a:p>
                  </a:txBody>
                  <a:tcPr marL="68580" marR="68580" marT="0" marB="0"/>
                </a:tc>
                <a:extLst>
                  <a:ext uri="{0D108BD9-81ED-4DB2-BD59-A6C34878D82A}">
                    <a16:rowId xmlns:a16="http://schemas.microsoft.com/office/drawing/2014/main" val="10011"/>
                  </a:ext>
                </a:extLst>
              </a:tr>
              <a:tr h="469321">
                <a:tc>
                  <a:txBody>
                    <a:bodyPr/>
                    <a:lstStyle/>
                    <a:p>
                      <a:pPr marL="91440" marR="0" algn="ctr">
                        <a:lnSpc>
                          <a:spcPct val="115000"/>
                        </a:lnSpc>
                        <a:spcBef>
                          <a:spcPts val="200"/>
                        </a:spcBef>
                        <a:spcAft>
                          <a:spcPts val="300"/>
                        </a:spcAft>
                      </a:pPr>
                      <a:r>
                        <a:rPr lang="en-US" sz="1800" dirty="0">
                          <a:effectLst/>
                        </a:rPr>
                        <a:t>5/23</a:t>
                      </a:r>
                      <a:endParaRPr lang="en-US" sz="1800" dirty="0">
                        <a:effectLst/>
                        <a:latin typeface="Calibri"/>
                        <a:ea typeface="宋体"/>
                        <a:cs typeface="Times New Roman"/>
                      </a:endParaRPr>
                    </a:p>
                  </a:txBody>
                  <a:tcPr marL="68580" marR="68580" marT="0" marB="0"/>
                </a:tc>
                <a:tc>
                  <a:txBody>
                    <a:bodyPr/>
                    <a:lstStyle/>
                    <a:p>
                      <a:pPr marL="91440" marR="0">
                        <a:lnSpc>
                          <a:spcPct val="115000"/>
                        </a:lnSpc>
                        <a:spcBef>
                          <a:spcPts val="200"/>
                        </a:spcBef>
                        <a:spcAft>
                          <a:spcPts val="300"/>
                        </a:spcAft>
                      </a:pPr>
                      <a:r>
                        <a:rPr lang="zh-CN" sz="2400" dirty="0">
                          <a:effectLst/>
                        </a:rPr>
                        <a:t>惧怕和忧虑（</a:t>
                      </a:r>
                      <a:r>
                        <a:rPr lang="en-US" sz="2400" dirty="0">
                          <a:effectLst/>
                        </a:rPr>
                        <a:t>Fear and Worry</a:t>
                      </a:r>
                      <a:r>
                        <a:rPr lang="zh-CN" sz="2400" dirty="0">
                          <a:effectLst/>
                        </a:rPr>
                        <a:t>）</a:t>
                      </a:r>
                      <a:endParaRPr lang="en-US" sz="2400" dirty="0">
                        <a:effectLst/>
                        <a:latin typeface="Calibri"/>
                        <a:ea typeface="宋体"/>
                        <a:cs typeface="Times New Roman"/>
                      </a:endParaRPr>
                    </a:p>
                  </a:txBody>
                  <a:tcPr marL="68580" marR="68580" marT="0" marB="0"/>
                </a:tc>
                <a:tc>
                  <a:txBody>
                    <a:bodyPr/>
                    <a:lstStyle/>
                    <a:p>
                      <a:pPr marL="91440" marR="0">
                        <a:lnSpc>
                          <a:spcPct val="115000"/>
                        </a:lnSpc>
                        <a:spcBef>
                          <a:spcPts val="200"/>
                        </a:spcBef>
                        <a:spcAft>
                          <a:spcPts val="300"/>
                        </a:spcAft>
                      </a:pPr>
                      <a:r>
                        <a:rPr lang="zh-CN" sz="1800">
                          <a:effectLst/>
                        </a:rPr>
                        <a:t>吴玉梅</a:t>
                      </a:r>
                      <a:endParaRPr lang="en-US" sz="1800">
                        <a:effectLst/>
                        <a:latin typeface="Calibri"/>
                        <a:ea typeface="宋体"/>
                        <a:cs typeface="Times New Roman"/>
                      </a:endParaRPr>
                    </a:p>
                  </a:txBody>
                  <a:tcPr marL="68580" marR="68580" marT="0" marB="0"/>
                </a:tc>
                <a:extLst>
                  <a:ext uri="{0D108BD9-81ED-4DB2-BD59-A6C34878D82A}">
                    <a16:rowId xmlns:a16="http://schemas.microsoft.com/office/drawing/2014/main" val="10012"/>
                  </a:ext>
                </a:extLst>
              </a:tr>
              <a:tr h="469321">
                <a:tc>
                  <a:txBody>
                    <a:bodyPr/>
                    <a:lstStyle/>
                    <a:p>
                      <a:pPr marL="91440" marR="0" algn="ctr">
                        <a:lnSpc>
                          <a:spcPct val="115000"/>
                        </a:lnSpc>
                        <a:spcBef>
                          <a:spcPts val="200"/>
                        </a:spcBef>
                        <a:spcAft>
                          <a:spcPts val="300"/>
                        </a:spcAft>
                      </a:pPr>
                      <a:r>
                        <a:rPr lang="en-US" sz="1800">
                          <a:effectLst/>
                        </a:rPr>
                        <a:t>5/30</a:t>
                      </a:r>
                      <a:endParaRPr lang="en-US" sz="1800">
                        <a:effectLst/>
                        <a:latin typeface="Calibri"/>
                        <a:ea typeface="宋体"/>
                        <a:cs typeface="Times New Roman"/>
                      </a:endParaRPr>
                    </a:p>
                  </a:txBody>
                  <a:tcPr marL="68580" marR="68580" marT="0" marB="0"/>
                </a:tc>
                <a:tc>
                  <a:txBody>
                    <a:bodyPr/>
                    <a:lstStyle/>
                    <a:p>
                      <a:pPr marL="91440" marR="0">
                        <a:lnSpc>
                          <a:spcPct val="115000"/>
                        </a:lnSpc>
                        <a:spcBef>
                          <a:spcPts val="200"/>
                        </a:spcBef>
                        <a:spcAft>
                          <a:spcPts val="300"/>
                        </a:spcAft>
                      </a:pPr>
                      <a:r>
                        <a:rPr lang="zh-CN" sz="2400" dirty="0">
                          <a:effectLst/>
                        </a:rPr>
                        <a:t>哀伤守节</a:t>
                      </a:r>
                      <a:endParaRPr lang="en-US" sz="2400" dirty="0">
                        <a:effectLst/>
                        <a:latin typeface="Calibri"/>
                        <a:ea typeface="宋体"/>
                        <a:cs typeface="Times New Roman"/>
                      </a:endParaRPr>
                    </a:p>
                  </a:txBody>
                  <a:tcPr marL="68580" marR="68580" marT="0" marB="0"/>
                </a:tc>
                <a:tc>
                  <a:txBody>
                    <a:bodyPr/>
                    <a:lstStyle/>
                    <a:p>
                      <a:pPr marL="91440" marR="0">
                        <a:lnSpc>
                          <a:spcPct val="115000"/>
                        </a:lnSpc>
                        <a:spcBef>
                          <a:spcPts val="200"/>
                        </a:spcBef>
                        <a:spcAft>
                          <a:spcPts val="300"/>
                        </a:spcAft>
                      </a:pPr>
                      <a:r>
                        <a:rPr lang="zh-CN" sz="1800" dirty="0">
                          <a:effectLst/>
                        </a:rPr>
                        <a:t>吴玉梅</a:t>
                      </a:r>
                      <a:endParaRPr lang="en-US" sz="1800" dirty="0">
                        <a:effectLst/>
                        <a:latin typeface="Calibri"/>
                        <a:ea typeface="宋体"/>
                        <a:cs typeface="Times New Roman"/>
                      </a:endParaRPr>
                    </a:p>
                  </a:txBody>
                  <a:tcPr marL="68580" marR="68580" marT="0" marB="0"/>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867007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作业</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zh-CN" altLang="en-US" sz="3600" b="1" dirty="0"/>
              <a:t>经文默想</a:t>
            </a:r>
            <a:endParaRPr lang="en-US" altLang="zh-CN" sz="3600" b="1" dirty="0"/>
          </a:p>
          <a:p>
            <a:pPr marL="400050" lvl="1" indent="0">
              <a:buNone/>
            </a:pPr>
            <a:r>
              <a:rPr lang="zh-CN" altLang="en-US" sz="3600" dirty="0"/>
              <a:t>凡劳苦担重担的人，可以到我这里来，我就使你们得安息。</a:t>
            </a:r>
            <a:r>
              <a:rPr lang="en-US" sz="3600" dirty="0"/>
              <a:t>我心里柔和谦卑，你们当负我的轭，学我的样式，这样你们心里就必得享安息。因为我的轭是容易的，我的担子是轻省的</a:t>
            </a:r>
            <a:r>
              <a:rPr lang="en-US" sz="3200" dirty="0"/>
              <a:t>。</a:t>
            </a:r>
          </a:p>
          <a:p>
            <a:pPr marL="400050" lvl="1" indent="0" algn="r">
              <a:buNone/>
            </a:pPr>
            <a:r>
              <a:rPr lang="en-US" sz="3200" dirty="0"/>
              <a:t>（马太福音11</a:t>
            </a:r>
            <a:r>
              <a:rPr lang="zh-CN" altLang="en-US" sz="3200" dirty="0"/>
              <a:t>：</a:t>
            </a:r>
            <a:r>
              <a:rPr lang="en-US" sz="3200" dirty="0"/>
              <a:t>28-30</a:t>
            </a:r>
            <a:r>
              <a:rPr lang="zh-CN" altLang="en-US" sz="3200" dirty="0"/>
              <a:t>）</a:t>
            </a:r>
            <a:endParaRPr lang="en-US" sz="3200" dirty="0"/>
          </a:p>
        </p:txBody>
      </p:sp>
    </p:spTree>
    <p:extLst>
      <p:ext uri="{BB962C8B-B14F-4D97-AF65-F5344CB8AC3E}">
        <p14:creationId xmlns:p14="http://schemas.microsoft.com/office/powerpoint/2010/main" val="1312942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48182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805166" cy="414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1504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05800" cy="5516563"/>
          </a:xfrm>
        </p:spPr>
        <p:txBody>
          <a:bodyPr>
            <a:normAutofit/>
          </a:bodyPr>
          <a:lstStyle/>
          <a:p>
            <a:pPr marL="0" indent="0">
              <a:buNone/>
            </a:pPr>
            <a:r>
              <a:rPr lang="en-US" sz="3600" dirty="0"/>
              <a:t>“</a:t>
            </a:r>
            <a:r>
              <a:rPr lang="zh-CN" altLang="en-US" sz="3600" dirty="0"/>
              <a:t>圣经都是神所默示的，于教训、督责、使人归正、教导人学义都是有益的，叫属神的人得以完全，预备行各样的善事。</a:t>
            </a:r>
            <a:endParaRPr lang="en-US" altLang="zh-CN" sz="3600" dirty="0"/>
          </a:p>
          <a:p>
            <a:pPr marL="0" indent="0" algn="r">
              <a:buNone/>
            </a:pPr>
            <a:r>
              <a:rPr lang="en-US" altLang="zh-CN" sz="3600" dirty="0"/>
              <a:t>《</a:t>
            </a:r>
            <a:r>
              <a:rPr lang="zh-CN" altLang="en-US" sz="3600" dirty="0"/>
              <a:t>提摩太后书</a:t>
            </a:r>
            <a:r>
              <a:rPr lang="en-US" altLang="zh-CN" sz="3600" dirty="0"/>
              <a:t>》</a:t>
            </a:r>
            <a:r>
              <a:rPr lang="en-US" sz="3600" dirty="0"/>
              <a:t>3:16—17 </a:t>
            </a:r>
          </a:p>
          <a:p>
            <a:pPr marL="0" indent="0" algn="r">
              <a:buNone/>
            </a:pPr>
            <a:endParaRPr lang="en-US" sz="3600" dirty="0"/>
          </a:p>
          <a:p>
            <a:pPr marL="0" indent="0">
              <a:buNone/>
            </a:pPr>
            <a:r>
              <a:rPr lang="zh-CN" altLang="en-US" sz="3600" dirty="0"/>
              <a:t>“因为祂预先所知道的人，就预先定下效法祂儿子的模样”。</a:t>
            </a:r>
            <a:endParaRPr lang="en-US" altLang="zh-CN" sz="3600" dirty="0"/>
          </a:p>
          <a:p>
            <a:pPr marL="0" indent="0" algn="r">
              <a:buNone/>
            </a:pPr>
            <a:r>
              <a:rPr lang="en-US" altLang="zh-CN" sz="3600" dirty="0"/>
              <a:t>《</a:t>
            </a:r>
            <a:r>
              <a:rPr lang="zh-CN" altLang="en-US" sz="3600" dirty="0"/>
              <a:t>罗马书</a:t>
            </a:r>
            <a:r>
              <a:rPr lang="en-US" altLang="zh-CN" sz="3600" dirty="0"/>
              <a:t>》</a:t>
            </a:r>
            <a:r>
              <a:rPr lang="en-US" sz="3600" dirty="0"/>
              <a:t>8</a:t>
            </a:r>
            <a:r>
              <a:rPr lang="zh-CN" altLang="en-US" sz="3600" dirty="0"/>
              <a:t>：</a:t>
            </a:r>
            <a:r>
              <a:rPr lang="en-US" sz="3600" dirty="0"/>
              <a:t>29 </a:t>
            </a:r>
          </a:p>
        </p:txBody>
      </p:sp>
    </p:spTree>
    <p:extLst>
      <p:ext uri="{BB962C8B-B14F-4D97-AF65-F5344CB8AC3E}">
        <p14:creationId xmlns:p14="http://schemas.microsoft.com/office/powerpoint/2010/main" val="1801717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10000"/>
          </a:bodyPr>
          <a:lstStyle/>
          <a:p>
            <a:r>
              <a:rPr lang="zh-CN" altLang="en-US" dirty="0"/>
              <a:t>神的神能已将一切关乎生命和虔敬的事赐给我们，皆因我们认识那用自己荣耀和美德召我们的主。</a:t>
            </a:r>
            <a:r>
              <a:rPr lang="en-US" dirty="0"/>
              <a:t> </a:t>
            </a:r>
            <a:r>
              <a:rPr lang="en-US" b="1" baseline="30000" dirty="0"/>
              <a:t> </a:t>
            </a:r>
            <a:r>
              <a:rPr lang="zh-CN" altLang="en-US" dirty="0"/>
              <a:t>因此，他已将又宝贵又极大的应许赐给我们，叫我们既脱离世上从情欲来的败坏，就得与神的性情有份。 （彼得后书</a:t>
            </a:r>
            <a:r>
              <a:rPr lang="en-US" dirty="0"/>
              <a:t>1</a:t>
            </a:r>
            <a:r>
              <a:rPr lang="zh-CN" altLang="en-US" dirty="0"/>
              <a:t>：</a:t>
            </a:r>
            <a:r>
              <a:rPr lang="en-US" dirty="0"/>
              <a:t>3-4 </a:t>
            </a:r>
            <a:r>
              <a:rPr lang="zh-CN" altLang="en-US" dirty="0"/>
              <a:t>）</a:t>
            </a:r>
            <a:endParaRPr lang="en-US" altLang="zh-CN" dirty="0"/>
          </a:p>
          <a:p>
            <a:endParaRPr lang="en-US" sz="1300" dirty="0"/>
          </a:p>
          <a:p>
            <a:pPr algn="r"/>
            <a:r>
              <a:rPr lang="zh-CN" altLang="en-US" dirty="0"/>
              <a:t>愿颂赞归于我们主耶稣基督的父神！他在基督里曾赐给我们天上各样属灵的福气，就如神从创立世界以前在基督里拣选了我们，使我们在他面前成为圣洁，无有瑕疵；又因爱我们，就按着自己意旨所喜悦的，预定我们借着耶稣基督得儿子的名分，使他荣耀的恩典得着称赞。（以弗所书</a:t>
            </a:r>
            <a:r>
              <a:rPr lang="en-US" dirty="0"/>
              <a:t>1</a:t>
            </a:r>
            <a:r>
              <a:rPr lang="zh-CN" altLang="en-US" dirty="0"/>
              <a:t>：</a:t>
            </a:r>
            <a:r>
              <a:rPr lang="en-US" dirty="0"/>
              <a:t>3-6a </a:t>
            </a:r>
            <a:r>
              <a:rPr lang="zh-CN" altLang="en-US" dirty="0"/>
              <a:t>）</a:t>
            </a:r>
            <a:endParaRPr lang="en-US" dirty="0"/>
          </a:p>
          <a:p>
            <a:pPr marL="0" indent="0">
              <a:buNone/>
            </a:pPr>
            <a:endParaRPr lang="en-US" dirty="0"/>
          </a:p>
        </p:txBody>
      </p:sp>
    </p:spTree>
    <p:extLst>
      <p:ext uri="{BB962C8B-B14F-4D97-AF65-F5344CB8AC3E}">
        <p14:creationId xmlns:p14="http://schemas.microsoft.com/office/powerpoint/2010/main" val="321920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5725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0396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48768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5588A2B1-12C5-472D-841A-403140B3E81F}"/>
              </a:ext>
            </a:extLst>
          </p:cNvPr>
          <p:cNvSpPr txBox="1"/>
          <p:nvPr/>
        </p:nvSpPr>
        <p:spPr>
          <a:xfrm>
            <a:off x="4876800" y="533400"/>
            <a:ext cx="4191000" cy="2800767"/>
          </a:xfrm>
          <a:prstGeom prst="rect">
            <a:avLst/>
          </a:prstGeom>
          <a:noFill/>
        </p:spPr>
        <p:txBody>
          <a:bodyPr wrap="square" rtlCol="0">
            <a:spAutoFit/>
          </a:bodyPr>
          <a:lstStyle/>
          <a:p>
            <a:pPr algn="ctr"/>
            <a:r>
              <a:rPr lang="en-US" sz="4400" b="0" i="0" dirty="0">
                <a:solidFill>
                  <a:srgbClr val="FFFFFF"/>
                </a:solidFill>
                <a:effectLst/>
                <a:latin typeface="Montserrat"/>
              </a:rPr>
              <a:t>Yelling is normal. Anger is a normal human emotion that we all feel.</a:t>
            </a:r>
            <a:endParaRPr lang="en-US" sz="4400" dirty="0"/>
          </a:p>
        </p:txBody>
      </p:sp>
    </p:spTree>
    <p:extLst>
      <p:ext uri="{BB962C8B-B14F-4D97-AF65-F5344CB8AC3E}">
        <p14:creationId xmlns:p14="http://schemas.microsoft.com/office/powerpoint/2010/main" val="1844816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524" r="27612"/>
          <a:stretch/>
        </p:blipFill>
        <p:spPr bwMode="auto">
          <a:xfrm>
            <a:off x="758984" y="457200"/>
            <a:ext cx="3432016"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105619"/>
            <a:ext cx="4953000" cy="5560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6445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D825D3-218B-4FB4-B92F-D608F5E82EE7}"/>
              </a:ext>
            </a:extLst>
          </p:cNvPr>
          <p:cNvSpPr>
            <a:spLocks noGrp="1"/>
          </p:cNvSpPr>
          <p:nvPr>
            <p:ph idx="1"/>
          </p:nvPr>
        </p:nvSpPr>
        <p:spPr>
          <a:xfrm>
            <a:off x="457200" y="1066800"/>
            <a:ext cx="8229600" cy="4525963"/>
          </a:xfrm>
        </p:spPr>
        <p:txBody>
          <a:bodyPr>
            <a:normAutofit/>
          </a:bodyPr>
          <a:lstStyle/>
          <a:p>
            <a:r>
              <a:rPr lang="zh-CN" altLang="en-US" sz="4000" dirty="0"/>
              <a:t>找辅导</a:t>
            </a:r>
            <a:endParaRPr lang="en-US" altLang="zh-CN" sz="4000" dirty="0"/>
          </a:p>
          <a:p>
            <a:r>
              <a:rPr lang="zh-CN" altLang="en-US" sz="4000" dirty="0"/>
              <a:t>逃避</a:t>
            </a:r>
            <a:r>
              <a:rPr lang="en-US" altLang="zh-CN" sz="4000" dirty="0"/>
              <a:t>/</a:t>
            </a:r>
            <a:r>
              <a:rPr lang="zh-CN" altLang="en-US" sz="4000" dirty="0"/>
              <a:t>掩埋 （</a:t>
            </a:r>
            <a:r>
              <a:rPr lang="en-US" altLang="zh-CN" sz="4000" dirty="0"/>
              <a:t>Don’t trouble troubles until trouble troubles you.</a:t>
            </a:r>
            <a:r>
              <a:rPr lang="zh-CN" altLang="en-US" sz="4000" dirty="0"/>
              <a:t>）</a:t>
            </a:r>
            <a:endParaRPr lang="en-US" sz="4000" dirty="0"/>
          </a:p>
        </p:txBody>
      </p:sp>
    </p:spTree>
    <p:extLst>
      <p:ext uri="{BB962C8B-B14F-4D97-AF65-F5344CB8AC3E}">
        <p14:creationId xmlns:p14="http://schemas.microsoft.com/office/powerpoint/2010/main" val="4189833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a:t>什么是圣经辅导</a:t>
            </a:r>
            <a:endParaRPr lang="en-US" dirty="0"/>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Ø"/>
            </a:pPr>
            <a:r>
              <a:rPr lang="zh-CN" altLang="en-US" dirty="0"/>
              <a:t>用神的话来教导、劝勉个人</a:t>
            </a:r>
            <a:endParaRPr lang="en-US" altLang="zh-CN" dirty="0"/>
          </a:p>
          <a:p>
            <a:pPr>
              <a:buFont typeface="Wingdings" panose="05000000000000000000" pitchFamily="2" charset="2"/>
              <a:buChar char="Ø"/>
            </a:pPr>
            <a:r>
              <a:rPr lang="zh-CN" altLang="en-US" dirty="0"/>
              <a:t>是和讲台的服事（</a:t>
            </a:r>
            <a:r>
              <a:rPr lang="en-US" dirty="0"/>
              <a:t>public ministry</a:t>
            </a:r>
            <a:r>
              <a:rPr lang="zh-CN" altLang="en-US" dirty="0"/>
              <a:t>）相对的个人事工（</a:t>
            </a:r>
            <a:r>
              <a:rPr lang="en-US" dirty="0"/>
              <a:t>personal ministry/private ministry</a:t>
            </a:r>
            <a:r>
              <a:rPr lang="zh-CN" altLang="en-US" dirty="0"/>
              <a:t>）。</a:t>
            </a:r>
            <a:endParaRPr lang="en-US" altLang="zh-CN" dirty="0"/>
          </a:p>
          <a:p>
            <a:pPr>
              <a:buFont typeface="Wingdings" panose="05000000000000000000" pitchFamily="2" charset="2"/>
              <a:buChar char="Ø"/>
            </a:pPr>
            <a:r>
              <a:rPr lang="zh-CN" altLang="en-US" dirty="0"/>
              <a:t>它强调的是把神的话语应用到个人的生活里，帮助信徒在基督里有持久、更新的一个成长改变的过程，结果是过一个蒙神喜悦的生活。最终被神模成祂儿子耶稣基督的模样。</a:t>
            </a:r>
            <a:endParaRPr lang="en-US" altLang="zh-CN" dirty="0"/>
          </a:p>
          <a:p>
            <a:pPr>
              <a:buFont typeface="Wingdings" panose="05000000000000000000" pitchFamily="2" charset="2"/>
              <a:buChar char="Ø"/>
            </a:pPr>
            <a:r>
              <a:rPr lang="zh-CN" altLang="en-US" dirty="0"/>
              <a:t>信徒 </a:t>
            </a:r>
            <a:r>
              <a:rPr lang="en-US" altLang="zh-CN" dirty="0"/>
              <a:t>-- </a:t>
            </a:r>
            <a:r>
              <a:rPr lang="zh-CN" altLang="en-US" dirty="0"/>
              <a:t>成圣之路；非信徒 </a:t>
            </a:r>
            <a:r>
              <a:rPr lang="en-US" altLang="zh-CN" dirty="0"/>
              <a:t>-- </a:t>
            </a:r>
            <a:r>
              <a:rPr lang="zh-CN" altLang="en-US" dirty="0"/>
              <a:t>得救 </a:t>
            </a:r>
            <a:r>
              <a:rPr lang="en-US" altLang="zh-CN" dirty="0"/>
              <a:t>+ </a:t>
            </a:r>
            <a:r>
              <a:rPr lang="zh-CN" altLang="en-US" dirty="0"/>
              <a:t>成圣之路。</a:t>
            </a:r>
            <a:endParaRPr lang="en-US" dirty="0"/>
          </a:p>
          <a:p>
            <a:endParaRPr lang="en-US" dirty="0"/>
          </a:p>
        </p:txBody>
      </p:sp>
    </p:spTree>
    <p:extLst>
      <p:ext uri="{BB962C8B-B14F-4D97-AF65-F5344CB8AC3E}">
        <p14:creationId xmlns:p14="http://schemas.microsoft.com/office/powerpoint/2010/main" val="939586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圣经辅导简史</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Ø"/>
            </a:pPr>
            <a:r>
              <a:rPr lang="zh-CN" altLang="en-US" dirty="0"/>
              <a:t>创世之处：神对亚当夏娃讲话</a:t>
            </a:r>
            <a:endParaRPr lang="en-US" altLang="zh-CN" dirty="0"/>
          </a:p>
          <a:p>
            <a:pPr marL="457200" indent="0">
              <a:buNone/>
            </a:pPr>
            <a:r>
              <a:rPr lang="zh-CN" altLang="en-US" dirty="0"/>
              <a:t>“神就赐福给他们，又对他们说：“要生养众多，遍满地面，治理这地；也要管理海里的鱼、空中的鸟，和地上各样行动的活物。”</a:t>
            </a:r>
            <a:endParaRPr lang="en-US" altLang="zh-CN" dirty="0"/>
          </a:p>
          <a:p>
            <a:pPr marL="457200" indent="0" algn="r">
              <a:buNone/>
            </a:pPr>
            <a:r>
              <a:rPr lang="zh-CN" altLang="en-US" dirty="0"/>
              <a:t>（创</a:t>
            </a:r>
            <a:r>
              <a:rPr lang="en-US" dirty="0"/>
              <a:t>1</a:t>
            </a:r>
            <a:r>
              <a:rPr lang="zh-CN" altLang="en-US" dirty="0"/>
              <a:t>：</a:t>
            </a:r>
            <a:r>
              <a:rPr lang="en-US" dirty="0"/>
              <a:t>27</a:t>
            </a:r>
            <a:r>
              <a:rPr lang="zh-CN" altLang="en-US" dirty="0"/>
              <a:t>，</a:t>
            </a:r>
            <a:r>
              <a:rPr lang="en-US" dirty="0"/>
              <a:t>28</a:t>
            </a:r>
            <a:r>
              <a:rPr lang="zh-CN" altLang="en-US" dirty="0"/>
              <a:t>）</a:t>
            </a:r>
            <a:endParaRPr lang="en-US" altLang="zh-CN" dirty="0"/>
          </a:p>
          <a:p>
            <a:pPr>
              <a:buFont typeface="Wingdings" panose="05000000000000000000" pitchFamily="2" charset="2"/>
              <a:buChar char="Ø"/>
            </a:pPr>
            <a:r>
              <a:rPr lang="zh-CN" altLang="en-US" dirty="0"/>
              <a:t>旧约的众先知</a:t>
            </a:r>
            <a:endParaRPr lang="en-US" altLang="zh-CN" dirty="0"/>
          </a:p>
          <a:p>
            <a:pPr>
              <a:buFont typeface="Wingdings" panose="05000000000000000000" pitchFamily="2" charset="2"/>
              <a:buChar char="Ø"/>
            </a:pPr>
            <a:r>
              <a:rPr lang="zh-CN" altLang="en-US" dirty="0"/>
              <a:t>保罗的例子</a:t>
            </a:r>
            <a:endParaRPr lang="en-US" altLang="zh-CN" dirty="0"/>
          </a:p>
          <a:p>
            <a:pPr marL="457200" indent="0">
              <a:buNone/>
            </a:pPr>
            <a:r>
              <a:rPr lang="zh-CN" altLang="en-US" dirty="0"/>
              <a:t>“你们也知道，凡与你们有益的，我没有一样避讳不说的。或在众人面前，或在各人家里，我都教导你们。”                      徒</a:t>
            </a:r>
            <a:r>
              <a:rPr lang="en-US" altLang="zh-CN" dirty="0"/>
              <a:t>20</a:t>
            </a:r>
            <a:r>
              <a:rPr lang="zh-CN" altLang="en-US" dirty="0"/>
              <a:t>：</a:t>
            </a:r>
            <a:r>
              <a:rPr lang="en-US" altLang="zh-CN" dirty="0"/>
              <a:t>20 </a:t>
            </a:r>
            <a:endParaRPr lang="en-US" dirty="0"/>
          </a:p>
        </p:txBody>
      </p:sp>
    </p:spTree>
    <p:extLst>
      <p:ext uri="{BB962C8B-B14F-4D97-AF65-F5344CB8AC3E}">
        <p14:creationId xmlns:p14="http://schemas.microsoft.com/office/powerpoint/2010/main" val="727803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12177</TotalTime>
  <Words>3978</Words>
  <Application>Microsoft Office PowerPoint</Application>
  <PresentationFormat>On-screen Show (4:3)</PresentationFormat>
  <Paragraphs>200</Paragraphs>
  <Slides>31</Slides>
  <Notes>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Montserrat</vt:lpstr>
      <vt:lpstr>system-ui</vt:lpstr>
      <vt:lpstr>Arial</vt:lpstr>
      <vt:lpstr>Bahnschrift</vt:lpstr>
      <vt:lpstr>Calibri</vt:lpstr>
      <vt:lpstr>Wingdings</vt:lpstr>
      <vt:lpstr>Office Theme</vt:lpstr>
      <vt:lpstr>PowerPoint Presentation</vt:lpstr>
      <vt:lpstr>圣经辅导与我 </vt:lpstr>
      <vt:lpstr>PowerPoint Presentation</vt:lpstr>
      <vt:lpstr>PowerPoint Presentation</vt:lpstr>
      <vt:lpstr>PowerPoint Presentation</vt:lpstr>
      <vt:lpstr>PowerPoint Presentation</vt:lpstr>
      <vt:lpstr>PowerPoint Presentation</vt:lpstr>
      <vt:lpstr>什么是圣经辅导</vt:lpstr>
      <vt:lpstr>圣经辅导简史</vt:lpstr>
      <vt:lpstr>PowerPoint Presentation</vt:lpstr>
      <vt:lpstr>PowerPoint Presentation</vt:lpstr>
      <vt:lpstr>PowerPoint Presentation</vt:lpstr>
      <vt:lpstr>PowerPoint Presentation</vt:lpstr>
      <vt:lpstr>PowerPoint Presentation</vt:lpstr>
      <vt:lpstr>圣经辅导的再发现</vt:lpstr>
      <vt:lpstr>PowerPoint Presentation</vt:lpstr>
      <vt:lpstr>圣经辅导的根基和框架</vt:lpstr>
      <vt:lpstr>PowerPoint Presentation</vt:lpstr>
      <vt:lpstr>PowerPoint Presentation</vt:lpstr>
      <vt:lpstr>圣经辅导的根基和框架</vt:lpstr>
      <vt:lpstr>PowerPoint Presentation</vt:lpstr>
      <vt:lpstr>PowerPoint Presentation</vt:lpstr>
      <vt:lpstr>PowerPoint Presentation</vt:lpstr>
      <vt:lpstr>A Big Picture</vt:lpstr>
      <vt:lpstr>A Big Picture</vt:lpstr>
      <vt:lpstr>Self Confrontation</vt:lpstr>
      <vt:lpstr>PowerPoint Presentation</vt:lpstr>
      <vt:lpstr>作业</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直面自我 （圣经辅导初识）</dc:title>
  <dc:creator>Yumei</dc:creator>
  <cp:lastModifiedBy>yumei wu</cp:lastModifiedBy>
  <cp:revision>100</cp:revision>
  <dcterms:created xsi:type="dcterms:W3CDTF">2021-01-29T04:31:22Z</dcterms:created>
  <dcterms:modified xsi:type="dcterms:W3CDTF">2021-03-08T16:47:32Z</dcterms:modified>
</cp:coreProperties>
</file>