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83" r:id="rId2"/>
    <p:sldId id="256" r:id="rId3"/>
    <p:sldId id="392" r:id="rId4"/>
    <p:sldId id="393" r:id="rId5"/>
    <p:sldId id="396" r:id="rId6"/>
    <p:sldId id="398" r:id="rId7"/>
    <p:sldId id="400" r:id="rId8"/>
    <p:sldId id="401" r:id="rId9"/>
    <p:sldId id="405" r:id="rId10"/>
    <p:sldId id="406" r:id="rId11"/>
    <p:sldId id="399" r:id="rId12"/>
    <p:sldId id="408" r:id="rId13"/>
    <p:sldId id="409" r:id="rId14"/>
    <p:sldId id="407" r:id="rId15"/>
    <p:sldId id="411" r:id="rId16"/>
    <p:sldId id="412" r:id="rId17"/>
    <p:sldId id="413" r:id="rId18"/>
    <p:sldId id="410" r:id="rId1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705"/>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455" autoAdjust="0"/>
  </p:normalViewPr>
  <p:slideViewPr>
    <p:cSldViewPr>
      <p:cViewPr varScale="1">
        <p:scale>
          <a:sx n="92" d="100"/>
          <a:sy n="92" d="100"/>
        </p:scale>
        <p:origin x="13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CD8B827D-FAFD-4929-8D61-76CC4BA7D00C}" type="datetimeFigureOut">
              <a:rPr lang="en-US" smtClean="0"/>
              <a:t>5/22/2021</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8B15231E-AD2B-4C8E-B87C-3C31F244F217}" type="slidenum">
              <a:rPr lang="en-US" smtClean="0"/>
              <a:t>‹#›</a:t>
            </a:fld>
            <a:endParaRPr lang="en-US"/>
          </a:p>
        </p:txBody>
      </p:sp>
    </p:spTree>
    <p:extLst>
      <p:ext uri="{BB962C8B-B14F-4D97-AF65-F5344CB8AC3E}">
        <p14:creationId xmlns:p14="http://schemas.microsoft.com/office/powerpoint/2010/main" val="411969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15231E-AD2B-4C8E-B87C-3C31F244F217}" type="slidenum">
              <a:rPr lang="en-US" smtClean="0"/>
              <a:t>1</a:t>
            </a:fld>
            <a:endParaRPr lang="en-US"/>
          </a:p>
        </p:txBody>
      </p:sp>
    </p:spTree>
    <p:extLst>
      <p:ext uri="{BB962C8B-B14F-4D97-AF65-F5344CB8AC3E}">
        <p14:creationId xmlns:p14="http://schemas.microsoft.com/office/powerpoint/2010/main" val="193053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12</a:t>
            </a:fld>
            <a:endParaRPr lang="en-US"/>
          </a:p>
        </p:txBody>
      </p:sp>
    </p:spTree>
    <p:extLst>
      <p:ext uri="{BB962C8B-B14F-4D97-AF65-F5344CB8AC3E}">
        <p14:creationId xmlns:p14="http://schemas.microsoft.com/office/powerpoint/2010/main" val="413126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13</a:t>
            </a:fld>
            <a:endParaRPr lang="en-US"/>
          </a:p>
        </p:txBody>
      </p:sp>
    </p:spTree>
    <p:extLst>
      <p:ext uri="{BB962C8B-B14F-4D97-AF65-F5344CB8AC3E}">
        <p14:creationId xmlns:p14="http://schemas.microsoft.com/office/powerpoint/2010/main" val="413126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indent="-463550">
              <a:lnSpc>
                <a:spcPct val="140000"/>
              </a:lnSpc>
              <a:buNone/>
            </a:pPr>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14</a:t>
            </a:fld>
            <a:endParaRPr lang="en-US"/>
          </a:p>
        </p:txBody>
      </p:sp>
    </p:spTree>
    <p:extLst>
      <p:ext uri="{BB962C8B-B14F-4D97-AF65-F5344CB8AC3E}">
        <p14:creationId xmlns:p14="http://schemas.microsoft.com/office/powerpoint/2010/main" val="3679584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15</a:t>
            </a:fld>
            <a:endParaRPr lang="en-US"/>
          </a:p>
        </p:txBody>
      </p:sp>
    </p:spTree>
    <p:extLst>
      <p:ext uri="{BB962C8B-B14F-4D97-AF65-F5344CB8AC3E}">
        <p14:creationId xmlns:p14="http://schemas.microsoft.com/office/powerpoint/2010/main" val="1551623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15231E-AD2B-4C8E-B87C-3C31F244F217}" type="slidenum">
              <a:rPr lang="en-US" smtClean="0"/>
              <a:t>16</a:t>
            </a:fld>
            <a:endParaRPr lang="en-US"/>
          </a:p>
        </p:txBody>
      </p:sp>
    </p:spTree>
    <p:extLst>
      <p:ext uri="{BB962C8B-B14F-4D97-AF65-F5344CB8AC3E}">
        <p14:creationId xmlns:p14="http://schemas.microsoft.com/office/powerpoint/2010/main" val="20904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15231E-AD2B-4C8E-B87C-3C31F244F217}" type="slidenum">
              <a:rPr lang="en-US" smtClean="0"/>
              <a:t>2</a:t>
            </a:fld>
            <a:endParaRPr lang="en-US"/>
          </a:p>
        </p:txBody>
      </p:sp>
    </p:spTree>
    <p:extLst>
      <p:ext uri="{BB962C8B-B14F-4D97-AF65-F5344CB8AC3E}">
        <p14:creationId xmlns:p14="http://schemas.microsoft.com/office/powerpoint/2010/main" val="283857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4</a:t>
            </a:fld>
            <a:endParaRPr lang="en-US"/>
          </a:p>
        </p:txBody>
      </p:sp>
    </p:spTree>
    <p:extLst>
      <p:ext uri="{BB962C8B-B14F-4D97-AF65-F5344CB8AC3E}">
        <p14:creationId xmlns:p14="http://schemas.microsoft.com/office/powerpoint/2010/main" val="24095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5</a:t>
            </a:fld>
            <a:endParaRPr lang="en-US"/>
          </a:p>
        </p:txBody>
      </p:sp>
    </p:spTree>
    <p:extLst>
      <p:ext uri="{BB962C8B-B14F-4D97-AF65-F5344CB8AC3E}">
        <p14:creationId xmlns:p14="http://schemas.microsoft.com/office/powerpoint/2010/main" val="196214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6</a:t>
            </a:fld>
            <a:endParaRPr lang="en-US"/>
          </a:p>
        </p:txBody>
      </p:sp>
    </p:spTree>
    <p:extLst>
      <p:ext uri="{BB962C8B-B14F-4D97-AF65-F5344CB8AC3E}">
        <p14:creationId xmlns:p14="http://schemas.microsoft.com/office/powerpoint/2010/main" val="419649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8</a:t>
            </a:fld>
            <a:endParaRPr lang="en-US"/>
          </a:p>
        </p:txBody>
      </p:sp>
    </p:spTree>
    <p:extLst>
      <p:ext uri="{BB962C8B-B14F-4D97-AF65-F5344CB8AC3E}">
        <p14:creationId xmlns:p14="http://schemas.microsoft.com/office/powerpoint/2010/main" val="88364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9</a:t>
            </a:fld>
            <a:endParaRPr lang="en-US"/>
          </a:p>
        </p:txBody>
      </p:sp>
    </p:spTree>
    <p:extLst>
      <p:ext uri="{BB962C8B-B14F-4D97-AF65-F5344CB8AC3E}">
        <p14:creationId xmlns:p14="http://schemas.microsoft.com/office/powerpoint/2010/main" val="215725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10</a:t>
            </a:fld>
            <a:endParaRPr lang="en-US"/>
          </a:p>
        </p:txBody>
      </p:sp>
    </p:spTree>
    <p:extLst>
      <p:ext uri="{BB962C8B-B14F-4D97-AF65-F5344CB8AC3E}">
        <p14:creationId xmlns:p14="http://schemas.microsoft.com/office/powerpoint/2010/main" val="413126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11</a:t>
            </a:fld>
            <a:endParaRPr lang="en-US"/>
          </a:p>
        </p:txBody>
      </p:sp>
    </p:spTree>
    <p:extLst>
      <p:ext uri="{BB962C8B-B14F-4D97-AF65-F5344CB8AC3E}">
        <p14:creationId xmlns:p14="http://schemas.microsoft.com/office/powerpoint/2010/main" val="413126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E228E-6ADF-44B1-BF2B-FE4FEF93760C}"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1654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64193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20106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4572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E228E-6ADF-44B1-BF2B-FE4FEF93760C}"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1501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228E-6ADF-44B1-BF2B-FE4FEF93760C}"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23449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E228E-6ADF-44B1-BF2B-FE4FEF93760C}"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22410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E228E-6ADF-44B1-BF2B-FE4FEF93760C}"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6845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228E-6ADF-44B1-BF2B-FE4FEF93760C}"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96595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0406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262525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228E-6ADF-44B1-BF2B-FE4FEF93760C}" type="datetimeFigureOut">
              <a:rPr lang="en-US" smtClean="0"/>
              <a:t>5/22/2021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44D95-E4F8-4987-B5D6-C80324634186}" type="slidenum">
              <a:rPr lang="en-US" smtClean="0"/>
              <a:t>‹#›</a:t>
            </a:fld>
            <a:endParaRPr lang="en-US"/>
          </a:p>
        </p:txBody>
      </p:sp>
    </p:spTree>
    <p:extLst>
      <p:ext uri="{BB962C8B-B14F-4D97-AF65-F5344CB8AC3E}">
        <p14:creationId xmlns:p14="http://schemas.microsoft.com/office/powerpoint/2010/main" val="352608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hEVEB3DEK7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sM-7I_dCSV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zh-TW" altLang="en-US" sz="3600" dirty="0">
                <a:latin typeface="文鼎中圓" panose="020B0609010101010101" pitchFamily="49" charset="-120"/>
                <a:ea typeface="文鼎中圓" panose="020B0609010101010101" pitchFamily="49" charset="-120"/>
              </a:rPr>
              <a:t>因祂活著</a:t>
            </a:r>
            <a:br>
              <a:rPr lang="en-US" altLang="zh-TW" sz="3600" dirty="0">
                <a:latin typeface="黑体" panose="02010609060101010101" pitchFamily="49" charset="-122"/>
                <a:ea typeface="黑体" panose="02010609060101010101" pitchFamily="49" charset="-122"/>
              </a:rPr>
            </a:br>
            <a:r>
              <a:rPr lang="en-US" altLang="zh-CN" sz="1600" b="1" dirty="0"/>
              <a:t>by Willian J. Gaither</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val="1434246799"/>
              </p:ext>
            </p:extLst>
          </p:nvPr>
        </p:nvGraphicFramePr>
        <p:xfrm>
          <a:off x="228600" y="1447800"/>
          <a:ext cx="8763000" cy="4247325"/>
        </p:xfrm>
        <a:graphic>
          <a:graphicData uri="http://schemas.openxmlformats.org/drawingml/2006/table">
            <a:tbl>
              <a:tblPr/>
              <a:tblGrid>
                <a:gridCol w="4267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2073837">
                <a:tc>
                  <a:txBody>
                    <a:bodyPr/>
                    <a:lstStyle/>
                    <a:p>
                      <a:pPr>
                        <a:lnSpc>
                          <a:spcPct val="110000"/>
                        </a:lnSpc>
                      </a:pPr>
                      <a:r>
                        <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rPr>
                        <a:t>1.</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神賜愛子，祂名叫耶穌，</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a:lnSpc>
                          <a:spcPct val="110000"/>
                        </a:lnSpc>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祂愛</a:t>
                      </a: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世人，</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醫</a:t>
                      </a: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傷心者</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a:t>
                      </a:r>
                      <a:b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b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又</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捨生命，使我</a:t>
                      </a: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罪</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得</a:t>
                      </a: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赦</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a:lnSpc>
                          <a:spcPct val="110000"/>
                        </a:lnSpc>
                      </a:pP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但</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那空墳</a:t>
                      </a:r>
                      <a:r>
                        <a:rPr lang="zh-CN" altLang="en-US" sz="2400" b="0" i="0" kern="1200" dirty="0">
                          <a:solidFill>
                            <a:schemeClr val="tx1"/>
                          </a:solidFill>
                          <a:effectLst/>
                          <a:latin typeface="文鼎中圓" panose="020B0609010101010101" pitchFamily="49" charset="-120"/>
                          <a:ea typeface="文鼎中圓" panose="020B0609010101010101" pitchFamily="49" charset="-120"/>
                          <a:cs typeface="+mn-cs"/>
                        </a:rPr>
                        <a:t>卻能證明</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救主活著。</a:t>
                      </a:r>
                      <a:b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br>
                      <a:b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br>
                      <a:r>
                        <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rPr>
                        <a:t>2.</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何等甘甜，靠耶穌基督，</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a:lnSpc>
                          <a:spcPct val="110000"/>
                        </a:lnSpc>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祂帶給我，滿足喜樂；</a:t>
                      </a:r>
                      <a:b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b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更覺安慰，乃是我確信，</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a:lnSpc>
                          <a:spcPct val="110000"/>
                        </a:lnSpc>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我能面對未來坎坷，因主活著。</a:t>
                      </a:r>
                      <a:br>
                        <a:rPr lang="zh-TW" altLang="en-US" sz="1800" b="0" i="0" kern="1200" dirty="0">
                          <a:solidFill>
                            <a:schemeClr val="tx1"/>
                          </a:solidFill>
                          <a:effectLst/>
                          <a:latin typeface="文鼎中圓" panose="020B0609010101010101" pitchFamily="49" charset="-120"/>
                          <a:ea typeface="文鼎中圓" panose="020B0609010101010101" pitchFamily="49" charset="-120"/>
                          <a:cs typeface="+mn-cs"/>
                        </a:rPr>
                      </a:br>
                      <a:endParaRPr lang="zh-TW" altLang="en-US" sz="1800" b="0" i="0" kern="1200" dirty="0">
                        <a:solidFill>
                          <a:schemeClr val="tx1"/>
                        </a:solidFill>
                        <a:effectLst/>
                        <a:latin typeface="文鼎中圓" panose="020B0609010101010101" pitchFamily="49" charset="-120"/>
                        <a:ea typeface="文鼎中圓" panose="020B0609010101010101" pitchFamily="49" charset="-120"/>
                        <a:cs typeface="+mn-cs"/>
                      </a:endParaRPr>
                    </a:p>
                  </a:txBody>
                  <a:tcPr marL="19050" marR="19050" marT="19050" marB="19050">
                    <a:lnL>
                      <a:noFill/>
                    </a:lnL>
                    <a:lnR>
                      <a:noFill/>
                    </a:lnR>
                    <a:lnT>
                      <a:noFill/>
                    </a:lnT>
                    <a:lnB>
                      <a:noFill/>
                    </a:lnB>
                  </a:tcPr>
                </a:tc>
                <a:tc>
                  <a:txBody>
                    <a:bodyPr/>
                    <a:lstStyle/>
                    <a:p>
                      <a:pPr marL="225425" marR="0" indent="3175" algn="l" defTabSz="914400" rtl="0" eaLnBrk="1" fontAlgn="auto" latinLnBrk="0" hangingPunct="1">
                        <a:lnSpc>
                          <a:spcPct val="110000"/>
                        </a:lnSpc>
                        <a:spcBef>
                          <a:spcPts val="0"/>
                        </a:spcBef>
                        <a:spcAft>
                          <a:spcPts val="0"/>
                        </a:spcAft>
                        <a:buClrTx/>
                        <a:buSzTx/>
                        <a:buFontTx/>
                        <a:buNone/>
                        <a:tabLst/>
                        <a:defRPr/>
                      </a:pPr>
                      <a:r>
                        <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rPr>
                        <a:t>3.</a:t>
                      </a:r>
                      <a:r>
                        <a:rPr lang="zh-TW" altLang="en-US" sz="2400" b="0" i="0" dirty="0">
                          <a:solidFill>
                            <a:srgbClr val="030303"/>
                          </a:solidFill>
                          <a:effectLst/>
                          <a:latin typeface="文鼎中圓" panose="020B0609010101010101" pitchFamily="49" charset="-120"/>
                          <a:ea typeface="文鼎中圓" panose="020B0609010101010101" pitchFamily="49" charset="-120"/>
                        </a:rPr>
                        <a:t>我有一天 </a:t>
                      </a:r>
                      <a:r>
                        <a:rPr lang="zh-CN" altLang="en-US" sz="2400" b="0" i="0" dirty="0">
                          <a:solidFill>
                            <a:srgbClr val="030303"/>
                          </a:solidFill>
                          <a:effectLst/>
                          <a:latin typeface="文鼎中圓" panose="020B0609010101010101" pitchFamily="49" charset="-120"/>
                          <a:ea typeface="文鼎中圓" panose="020B0609010101010101" pitchFamily="49" charset="-120"/>
                        </a:rPr>
                        <a:t>会渡</a:t>
                      </a:r>
                      <a:r>
                        <a:rPr lang="zh-TW" altLang="en-US" sz="2400" b="0" i="0" dirty="0">
                          <a:solidFill>
                            <a:srgbClr val="030303"/>
                          </a:solidFill>
                          <a:effectLst/>
                          <a:latin typeface="文鼎中圓" panose="020B0609010101010101" pitchFamily="49" charset="-120"/>
                          <a:ea typeface="文鼎中圓" panose="020B0609010101010101" pitchFamily="49" charset="-120"/>
                        </a:rPr>
                        <a:t>生命河 </a:t>
                      </a:r>
                      <a:endParaRPr lang="en-US" altLang="zh-TW" sz="2400" b="0" i="0" dirty="0">
                        <a:solidFill>
                          <a:srgbClr val="030303"/>
                        </a:solidFill>
                        <a:effectLst/>
                        <a:latin typeface="文鼎中圓" panose="020B0609010101010101" pitchFamily="49" charset="-120"/>
                        <a:ea typeface="文鼎中圓" panose="020B0609010101010101" pitchFamily="49" charset="-120"/>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dirty="0">
                          <a:solidFill>
                            <a:srgbClr val="030303"/>
                          </a:solidFill>
                          <a:effectLst/>
                          <a:latin typeface="文鼎中圓" panose="020B0609010101010101" pitchFamily="49" charset="-120"/>
                          <a:ea typeface="文鼎中圓" panose="020B0609010101010101" pitchFamily="49" charset="-120"/>
                        </a:rPr>
                        <a:t>人生苦難 </a:t>
                      </a:r>
                      <a:r>
                        <a:rPr lang="zh-CN" altLang="en-US" sz="2400" b="0" i="0" dirty="0">
                          <a:solidFill>
                            <a:srgbClr val="030303"/>
                          </a:solidFill>
                          <a:effectLst/>
                          <a:latin typeface="文鼎中圓" panose="020B0609010101010101" pitchFamily="49" charset="-120"/>
                          <a:ea typeface="文鼎中圓" panose="020B0609010101010101" pitchFamily="49" charset="-120"/>
                        </a:rPr>
                        <a:t>一一攻克</a:t>
                      </a:r>
                      <a:r>
                        <a:rPr lang="zh-TW" altLang="en-US" sz="2400" b="0" i="0" dirty="0">
                          <a:solidFill>
                            <a:srgbClr val="030303"/>
                          </a:solidFill>
                          <a:effectLst/>
                          <a:latin typeface="文鼎中圓" panose="020B0609010101010101" pitchFamily="49" charset="-120"/>
                          <a:ea typeface="文鼎中圓" panose="020B0609010101010101" pitchFamily="49" charset="-120"/>
                        </a:rPr>
                        <a:t> </a:t>
                      </a:r>
                      <a:endParaRPr lang="en-US" altLang="zh-TW" sz="2400" b="0" i="0" dirty="0">
                        <a:solidFill>
                          <a:srgbClr val="030303"/>
                        </a:solidFill>
                        <a:effectLst/>
                        <a:latin typeface="文鼎中圓" panose="020B0609010101010101" pitchFamily="49" charset="-120"/>
                        <a:ea typeface="文鼎中圓" panose="020B0609010101010101" pitchFamily="49" charset="-120"/>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dirty="0">
                          <a:solidFill>
                            <a:srgbClr val="030303"/>
                          </a:solidFill>
                          <a:effectLst/>
                          <a:latin typeface="文鼎中圓" panose="020B0609010101010101" pitchFamily="49" charset="-120"/>
                          <a:ea typeface="文鼎中圓" panose="020B0609010101010101" pitchFamily="49" charset="-120"/>
                        </a:rPr>
                        <a:t>藉主耶穌 戰勝了死亡 </a:t>
                      </a:r>
                      <a:endParaRPr lang="en-US" altLang="zh-TW" sz="2400" b="0" i="0" dirty="0">
                        <a:solidFill>
                          <a:srgbClr val="030303"/>
                        </a:solidFill>
                        <a:effectLst/>
                        <a:latin typeface="文鼎中圓" panose="020B0609010101010101" pitchFamily="49" charset="-120"/>
                        <a:ea typeface="文鼎中圓" panose="020B0609010101010101" pitchFamily="49" charset="-120"/>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dirty="0">
                          <a:solidFill>
                            <a:srgbClr val="030303"/>
                          </a:solidFill>
                          <a:effectLst/>
                          <a:latin typeface="文鼎中圓" panose="020B0609010101010101" pitchFamily="49" charset="-120"/>
                          <a:ea typeface="文鼎中圓" panose="020B0609010101010101" pitchFamily="49" charset="-120"/>
                        </a:rPr>
                        <a:t>我將看到祂榮耀光 見祂活著</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rPr>
                        <a:t>(</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副歌</a:t>
                      </a:r>
                      <a:r>
                        <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rPr>
                        <a:t>)</a:t>
                      </a: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因祂活著，</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      我能面對明天；</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      因祂活著，不再懼怕；</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　    我深知道，祂掌管明天，</a:t>
                      </a:r>
                      <a:endParaRPr lang="en-US" altLang="zh-TW" sz="2400" b="0" i="0" kern="1200" dirty="0">
                        <a:solidFill>
                          <a:schemeClr val="tx1"/>
                        </a:solidFill>
                        <a:effectLst/>
                        <a:latin typeface="文鼎中圓" panose="020B0609010101010101" pitchFamily="49" charset="-120"/>
                        <a:ea typeface="文鼎中圓" panose="020B0609010101010101" pitchFamily="49" charset="-120"/>
                        <a:cs typeface="+mn-cs"/>
                      </a:endParaRPr>
                    </a:p>
                    <a:p>
                      <a:pPr marL="225425" marR="0" indent="3175" algn="l" defTabSz="914400" rtl="0" eaLnBrk="1" fontAlgn="auto" latinLnBrk="0" hangingPunct="1">
                        <a:lnSpc>
                          <a:spcPct val="110000"/>
                        </a:lnSpc>
                        <a:spcBef>
                          <a:spcPts val="0"/>
                        </a:spcBef>
                        <a:spcAft>
                          <a:spcPts val="0"/>
                        </a:spcAft>
                        <a:buClrTx/>
                        <a:buSzTx/>
                        <a:buFontTx/>
                        <a:buNone/>
                        <a:tabLst/>
                        <a:defRPr/>
                      </a:pPr>
                      <a:r>
                        <a:rPr lang="zh-TW" altLang="en-US" sz="2400" b="0" i="0" kern="1200" dirty="0">
                          <a:solidFill>
                            <a:schemeClr val="tx1"/>
                          </a:solidFill>
                          <a:effectLst/>
                          <a:latin typeface="文鼎中圓" panose="020B0609010101010101" pitchFamily="49" charset="-120"/>
                          <a:ea typeface="文鼎中圓" panose="020B0609010101010101" pitchFamily="49" charset="-120"/>
                          <a:cs typeface="+mn-cs"/>
                        </a:rPr>
                        <a:t> 生命充滿了希望，只因祂活著。</a:t>
                      </a:r>
                      <a:endParaRPr lang="en-US" sz="2400" dirty="0">
                        <a:latin typeface="文鼎中圓" panose="020B0609010101010101" pitchFamily="49" charset="-120"/>
                        <a:ea typeface="文鼎中圓" panose="020B0609010101010101" pitchFamily="49" charset="-120"/>
                      </a:endParaRPr>
                    </a:p>
                    <a:p>
                      <a:pPr marL="225425" marR="0" indent="-225425" algn="l" defTabSz="914400" rtl="0" eaLnBrk="1" fontAlgn="auto" latinLnBrk="0" hangingPunct="1">
                        <a:lnSpc>
                          <a:spcPct val="110000"/>
                        </a:lnSpc>
                        <a:spcBef>
                          <a:spcPts val="0"/>
                        </a:spcBef>
                        <a:spcAft>
                          <a:spcPts val="0"/>
                        </a:spcAft>
                        <a:buClrTx/>
                        <a:buSzTx/>
                        <a:buFontTx/>
                        <a:buNone/>
                        <a:tabLst/>
                        <a:defRPr/>
                      </a:pPr>
                      <a:r>
                        <a:rPr lang="en-US" altLang="zh-TW" sz="1200" dirty="0">
                          <a:latin typeface="文鼎中圓" panose="020B0609010101010101" pitchFamily="49" charset="-120"/>
                          <a:ea typeface="文鼎中圓" panose="020B0609010101010101" pitchFamily="49" charset="-120"/>
                        </a:rPr>
                        <a:t>  </a:t>
                      </a:r>
                      <a:endParaRPr lang="zh-TW" altLang="en-US" sz="2800" dirty="0">
                        <a:latin typeface="文鼎中圓" panose="020B0609010101010101" pitchFamily="49" charset="-120"/>
                        <a:ea typeface="文鼎中圓" panose="020B0609010101010101" pitchFamily="49" charset="-120"/>
                      </a:endParaRPr>
                    </a:p>
                  </a:txBody>
                  <a:tcPr marL="19050" marR="19050" marT="19050" marB="1905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yt1s.com - 因祂活著cover by靈糧堂雅音詩班">
            <a:hlinkClick r:id="" action="ppaction://media"/>
            <a:extLst>
              <a:ext uri="{FF2B5EF4-FFF2-40B4-BE49-F238E27FC236}">
                <a16:creationId xmlns:a16="http://schemas.microsoft.com/office/drawing/2014/main" id="{63B33D84-0CA3-4788-A78F-3D6A78B996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304800"/>
            <a:ext cx="609600" cy="609600"/>
          </a:xfrm>
          <a:prstGeom prst="rect">
            <a:avLst/>
          </a:prstGeom>
        </p:spPr>
      </p:pic>
    </p:spTree>
    <p:extLst>
      <p:ext uri="{BB962C8B-B14F-4D97-AF65-F5344CB8AC3E}">
        <p14:creationId xmlns:p14="http://schemas.microsoft.com/office/powerpoint/2010/main" val="33790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2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进入哀伤</a:t>
            </a:r>
            <a:br>
              <a:rPr lang="en-US" altLang="zh-CN" dirty="0"/>
            </a:br>
            <a:r>
              <a:rPr lang="zh-CN" altLang="en-US" sz="3100" dirty="0"/>
              <a:t>（</a:t>
            </a:r>
            <a:r>
              <a:rPr lang="en-US" altLang="zh-CN" sz="3100" dirty="0"/>
              <a:t>engage your grief)</a:t>
            </a:r>
            <a:endParaRPr lang="en-US" sz="3100" dirty="0"/>
          </a:p>
        </p:txBody>
      </p:sp>
      <p:sp>
        <p:nvSpPr>
          <p:cNvPr id="3" name="Content Placeholder 2"/>
          <p:cNvSpPr>
            <a:spLocks noGrp="1"/>
          </p:cNvSpPr>
          <p:nvPr>
            <p:ph idx="1"/>
          </p:nvPr>
        </p:nvSpPr>
        <p:spPr/>
        <p:txBody>
          <a:bodyPr>
            <a:normAutofit fontScale="92500"/>
          </a:bodyPr>
          <a:lstStyle/>
          <a:p>
            <a:pPr>
              <a:lnSpc>
                <a:spcPct val="130000"/>
              </a:lnSpc>
              <a:spcBef>
                <a:spcPts val="300"/>
              </a:spcBef>
              <a:buFont typeface="Wingdings" panose="05000000000000000000" pitchFamily="2" charset="2"/>
              <a:buChar char="Ø"/>
            </a:pPr>
            <a:r>
              <a:rPr lang="zh-CN" altLang="en-US" dirty="0"/>
              <a:t>真实地面对个人的哀伤、痛苦和软弱（诗篇）</a:t>
            </a:r>
            <a:endParaRPr lang="en-US" altLang="zh-CN" dirty="0"/>
          </a:p>
          <a:p>
            <a:pPr>
              <a:lnSpc>
                <a:spcPct val="130000"/>
              </a:lnSpc>
              <a:spcBef>
                <a:spcPts val="300"/>
              </a:spcBef>
              <a:buFont typeface="Wingdings" panose="05000000000000000000" pitchFamily="2" charset="2"/>
              <a:buChar char="Ø"/>
            </a:pPr>
            <a:r>
              <a:rPr lang="zh-CN" altLang="en-US" dirty="0"/>
              <a:t>艰难的选择</a:t>
            </a:r>
            <a:endParaRPr lang="en-US" altLang="zh-CN" dirty="0"/>
          </a:p>
          <a:p>
            <a:pPr lvl="1">
              <a:lnSpc>
                <a:spcPct val="130000"/>
              </a:lnSpc>
              <a:spcBef>
                <a:spcPts val="300"/>
              </a:spcBef>
              <a:buFont typeface="Wingdings" panose="05000000000000000000" pitchFamily="2" charset="2"/>
              <a:buChar char="§"/>
            </a:pPr>
            <a:r>
              <a:rPr lang="zh-CN" altLang="en-US" dirty="0"/>
              <a:t>不要让哀伤来定义我们</a:t>
            </a:r>
            <a:endParaRPr lang="en-US" altLang="zh-CN" dirty="0"/>
          </a:p>
          <a:p>
            <a:pPr lvl="1">
              <a:lnSpc>
                <a:spcPct val="130000"/>
              </a:lnSpc>
              <a:spcBef>
                <a:spcPts val="300"/>
              </a:spcBef>
              <a:buFont typeface="Wingdings" panose="05000000000000000000" pitchFamily="2" charset="2"/>
              <a:buChar char="§"/>
            </a:pPr>
            <a:r>
              <a:rPr lang="zh-CN" altLang="en-US" dirty="0"/>
              <a:t>不要让哀伤成为我们生活的中心</a:t>
            </a:r>
            <a:endParaRPr lang="en-US" dirty="0"/>
          </a:p>
          <a:p>
            <a:pPr>
              <a:lnSpc>
                <a:spcPct val="130000"/>
              </a:lnSpc>
              <a:spcBef>
                <a:spcPts val="300"/>
              </a:spcBef>
              <a:buFont typeface="Wingdings" panose="05000000000000000000" pitchFamily="2" charset="2"/>
              <a:buChar char="Ø"/>
            </a:pPr>
            <a:r>
              <a:rPr lang="zh-CN" altLang="en-US" dirty="0"/>
              <a:t>在祷告中寻求神（</a:t>
            </a:r>
            <a:r>
              <a:rPr lang="en-US" dirty="0"/>
              <a:t>Seek out God in prayer</a:t>
            </a:r>
            <a:r>
              <a:rPr lang="zh-CN" altLang="en-US" dirty="0"/>
              <a:t>）</a:t>
            </a:r>
            <a:endParaRPr lang="en-US" altLang="zh-CN" dirty="0"/>
          </a:p>
          <a:p>
            <a:pPr>
              <a:lnSpc>
                <a:spcPct val="130000"/>
              </a:lnSpc>
              <a:spcBef>
                <a:spcPts val="300"/>
              </a:spcBef>
              <a:buFont typeface="Wingdings" panose="05000000000000000000" pitchFamily="2" charset="2"/>
              <a:buChar char="Ø"/>
            </a:pPr>
            <a:r>
              <a:rPr lang="zh-CN" altLang="en-US" dirty="0"/>
              <a:t>在信、望、爱中得到从上而来的安慰和盼望</a:t>
            </a:r>
            <a:endParaRPr lang="en-US" altLang="zh-CN" dirty="0"/>
          </a:p>
          <a:p>
            <a:pPr>
              <a:lnSpc>
                <a:spcPct val="130000"/>
              </a:lnSpc>
              <a:spcBef>
                <a:spcPts val="300"/>
              </a:spcBef>
              <a:buFont typeface="Wingdings" panose="05000000000000000000" pitchFamily="2" charset="2"/>
              <a:buChar char="Ø"/>
            </a:pPr>
            <a:r>
              <a:rPr lang="en-US" dirty="0"/>
              <a:t>Griefshare.com</a:t>
            </a:r>
          </a:p>
          <a:p>
            <a:pPr>
              <a:lnSpc>
                <a:spcPct val="130000"/>
              </a:lnSpc>
              <a:spcBef>
                <a:spcPts val="300"/>
              </a:spcBef>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28057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6172200"/>
            <a:ext cx="3644348" cy="685800"/>
          </a:xfrm>
        </p:spPr>
        <p:txBody>
          <a:bodyPr>
            <a:normAutofit/>
          </a:bodyPr>
          <a:lstStyle/>
          <a:p>
            <a:r>
              <a:rPr lang="zh-CN" altLang="en-US" sz="2000" b="1" dirty="0">
                <a:solidFill>
                  <a:srgbClr val="002060"/>
                </a:solidFill>
              </a:rPr>
              <a:t>进入哀伤（</a:t>
            </a:r>
            <a:r>
              <a:rPr lang="en-US" altLang="zh-CN" sz="2000" b="1" dirty="0">
                <a:solidFill>
                  <a:srgbClr val="002060"/>
                </a:solidFill>
              </a:rPr>
              <a:t>engage your grief)</a:t>
            </a:r>
            <a:endParaRPr lang="en-US" sz="2000" b="1" dirty="0">
              <a:solidFill>
                <a:srgbClr val="002060"/>
              </a:solidFill>
            </a:endParaRPr>
          </a:p>
        </p:txBody>
      </p:sp>
      <p:sp>
        <p:nvSpPr>
          <p:cNvPr id="3" name="Content Placeholder 2"/>
          <p:cNvSpPr>
            <a:spLocks noGrp="1"/>
          </p:cNvSpPr>
          <p:nvPr>
            <p:ph idx="1"/>
          </p:nvPr>
        </p:nvSpPr>
        <p:spPr>
          <a:xfrm>
            <a:off x="533400" y="304800"/>
            <a:ext cx="8305800" cy="5562600"/>
          </a:xfrm>
        </p:spPr>
        <p:txBody>
          <a:bodyPr>
            <a:noAutofit/>
          </a:bodyPr>
          <a:lstStyle/>
          <a:p>
            <a:pPr>
              <a:lnSpc>
                <a:spcPct val="110000"/>
              </a:lnSpc>
              <a:spcBef>
                <a:spcPts val="300"/>
              </a:spcBef>
              <a:buFont typeface="Wingdings" panose="05000000000000000000" pitchFamily="2" charset="2"/>
              <a:buChar char="Ø"/>
            </a:pPr>
            <a:r>
              <a:rPr lang="zh-CN" altLang="en-US" sz="2800" dirty="0"/>
              <a:t>信</a:t>
            </a:r>
            <a:endParaRPr lang="en-US" altLang="zh-CN" sz="2800" dirty="0"/>
          </a:p>
          <a:p>
            <a:pPr lvl="1">
              <a:lnSpc>
                <a:spcPct val="130000"/>
              </a:lnSpc>
              <a:spcBef>
                <a:spcPts val="600"/>
              </a:spcBef>
              <a:buFont typeface="Wingdings" panose="05000000000000000000" pitchFamily="2" charset="2"/>
              <a:buChar char="§"/>
            </a:pPr>
            <a:r>
              <a:rPr lang="zh-CN" altLang="en-US" sz="2400" dirty="0"/>
              <a:t>知道祂是神 </a:t>
            </a:r>
            <a:r>
              <a:rPr lang="en-US" altLang="zh-CN" sz="2400" dirty="0"/>
              <a:t>-</a:t>
            </a:r>
            <a:r>
              <a:rPr lang="zh-CN" altLang="en-US" sz="2400" dirty="0"/>
              <a:t>神不会犯错！（罗</a:t>
            </a:r>
            <a:r>
              <a:rPr lang="en-US" altLang="zh-CN" sz="2400" dirty="0"/>
              <a:t>5</a:t>
            </a:r>
            <a:r>
              <a:rPr lang="zh-CN" altLang="en-US" sz="2400" dirty="0"/>
              <a:t>：</a:t>
            </a:r>
            <a:r>
              <a:rPr lang="en-US" altLang="zh-CN" sz="2400" dirty="0"/>
              <a:t>1-5</a:t>
            </a:r>
            <a:r>
              <a:rPr lang="zh-CN" altLang="en-US" sz="2400" dirty="0"/>
              <a:t>；彼前</a:t>
            </a:r>
            <a:r>
              <a:rPr lang="en-US" altLang="zh-CN" sz="2400" dirty="0"/>
              <a:t>4</a:t>
            </a:r>
            <a:r>
              <a:rPr lang="zh-CN" altLang="en-US" sz="2400" dirty="0"/>
              <a:t>：</a:t>
            </a:r>
            <a:r>
              <a:rPr lang="en-US" altLang="zh-CN" sz="2400" dirty="0"/>
              <a:t>19</a:t>
            </a:r>
            <a:r>
              <a:rPr lang="zh-CN" altLang="en-US" sz="2400" dirty="0"/>
              <a:t>）</a:t>
            </a:r>
            <a:endParaRPr lang="en-US" altLang="zh-CN" sz="2400" dirty="0"/>
          </a:p>
          <a:p>
            <a:pPr lvl="1">
              <a:lnSpc>
                <a:spcPct val="130000"/>
              </a:lnSpc>
              <a:spcBef>
                <a:spcPts val="600"/>
              </a:spcBef>
              <a:buFont typeface="Wingdings" panose="05000000000000000000" pitchFamily="2" charset="2"/>
              <a:buChar char="§"/>
            </a:pPr>
            <a:r>
              <a:rPr lang="zh-CN" altLang="en-US" sz="2400" dirty="0"/>
              <a:t>牢记神的应许（赛</a:t>
            </a:r>
            <a:r>
              <a:rPr lang="en-US" altLang="zh-CN" sz="2400" dirty="0"/>
              <a:t>43</a:t>
            </a:r>
            <a:r>
              <a:rPr lang="zh-CN" altLang="en-US" sz="2400" dirty="0"/>
              <a:t>：</a:t>
            </a:r>
            <a:r>
              <a:rPr lang="en-US" altLang="zh-CN" sz="2400" dirty="0"/>
              <a:t>1-3</a:t>
            </a:r>
            <a:r>
              <a:rPr lang="zh-CN" altLang="en-US" sz="2400" dirty="0"/>
              <a:t>；林前</a:t>
            </a:r>
            <a:r>
              <a:rPr lang="en-US" altLang="zh-CN" sz="2400" dirty="0"/>
              <a:t>10</a:t>
            </a:r>
            <a:r>
              <a:rPr lang="zh-CN" altLang="en-US" sz="2400" dirty="0"/>
              <a:t>：</a:t>
            </a:r>
            <a:r>
              <a:rPr lang="en-US" altLang="zh-CN" sz="2400" dirty="0"/>
              <a:t>13</a:t>
            </a:r>
            <a:r>
              <a:rPr lang="zh-CN" altLang="en-US" sz="2400" dirty="0"/>
              <a:t>）</a:t>
            </a:r>
            <a:endParaRPr lang="en-US" altLang="zh-CN" sz="2400" dirty="0"/>
          </a:p>
          <a:p>
            <a:pPr lvl="1">
              <a:lnSpc>
                <a:spcPct val="130000"/>
              </a:lnSpc>
              <a:spcBef>
                <a:spcPts val="600"/>
              </a:spcBef>
              <a:buFont typeface="Wingdings" panose="05000000000000000000" pitchFamily="2" charset="2"/>
              <a:buChar char="§"/>
            </a:pPr>
            <a:r>
              <a:rPr lang="zh-CN" altLang="en-US" sz="2400" dirty="0"/>
              <a:t>在信心中进入哀伤（诗</a:t>
            </a:r>
            <a:r>
              <a:rPr lang="en-US" altLang="zh-CN" sz="2400" dirty="0"/>
              <a:t>119</a:t>
            </a:r>
            <a:r>
              <a:rPr lang="zh-CN" altLang="en-US" sz="2400" dirty="0"/>
              <a:t>：</a:t>
            </a:r>
            <a:r>
              <a:rPr lang="en-US" altLang="zh-CN" sz="2400" dirty="0"/>
              <a:t>71</a:t>
            </a:r>
            <a:r>
              <a:rPr lang="zh-CN" altLang="en-US" sz="2400" dirty="0"/>
              <a:t>，</a:t>
            </a:r>
            <a:r>
              <a:rPr lang="en-US" altLang="zh-CN" sz="2400" dirty="0"/>
              <a:t>67</a:t>
            </a:r>
            <a:r>
              <a:rPr lang="zh-CN" altLang="en-US" sz="2400" dirty="0"/>
              <a:t>；诗</a:t>
            </a:r>
            <a:r>
              <a:rPr lang="en-US" altLang="zh-CN" sz="2400" dirty="0"/>
              <a:t>30</a:t>
            </a:r>
            <a:r>
              <a:rPr lang="zh-CN" altLang="en-US" sz="2400" dirty="0"/>
              <a:t>：</a:t>
            </a:r>
            <a:r>
              <a:rPr lang="en-US" altLang="zh-CN" sz="2400" dirty="0"/>
              <a:t>5</a:t>
            </a:r>
            <a:r>
              <a:rPr lang="zh-CN" altLang="en-US" sz="2400" dirty="0"/>
              <a:t>）</a:t>
            </a:r>
            <a:endParaRPr lang="en-US" altLang="zh-CN" sz="2400" dirty="0"/>
          </a:p>
          <a:p>
            <a:pPr lvl="2">
              <a:lnSpc>
                <a:spcPct val="130000"/>
              </a:lnSpc>
              <a:spcBef>
                <a:spcPts val="600"/>
              </a:spcBef>
              <a:buFont typeface="Wingdings" panose="05000000000000000000" pitchFamily="2" charset="2"/>
              <a:buChar char="§"/>
            </a:pPr>
            <a:r>
              <a:rPr lang="zh-CN" altLang="en-US" sz="2000" dirty="0"/>
              <a:t>神有祂的目的（为着祂的荣耀和我们的好处）</a:t>
            </a:r>
            <a:endParaRPr lang="en-US" altLang="zh-CN" sz="2000" dirty="0"/>
          </a:p>
          <a:p>
            <a:pPr marL="0" indent="0">
              <a:lnSpc>
                <a:spcPct val="110000"/>
              </a:lnSpc>
              <a:spcBef>
                <a:spcPts val="300"/>
              </a:spcBef>
              <a:buNone/>
            </a:pPr>
            <a:endParaRPr lang="en-US" dirty="0"/>
          </a:p>
          <a:p>
            <a:pPr marL="0" indent="0">
              <a:lnSpc>
                <a:spcPct val="110000"/>
              </a:lnSpc>
              <a:spcBef>
                <a:spcPts val="300"/>
              </a:spcBef>
              <a:buNone/>
            </a:pPr>
            <a:endParaRPr lang="en-US" dirty="0"/>
          </a:p>
          <a:p>
            <a:pPr marL="569913" lvl="0" indent="-106363">
              <a:lnSpc>
                <a:spcPct val="120000"/>
              </a:lnSpc>
              <a:spcBef>
                <a:spcPts val="0"/>
              </a:spcBef>
              <a:buNone/>
            </a:pPr>
            <a:r>
              <a:rPr lang="en-US" sz="2400" dirty="0">
                <a:solidFill>
                  <a:prstClr val="black"/>
                </a:solidFill>
              </a:rPr>
              <a:t>“This fruit, that you can only eat now, has nutrients in it that you can’t get any other way… God does not leave his children in the depths of sorrow. Joy comes eventually, and it comes in God’s timing.” – </a:t>
            </a:r>
            <a:r>
              <a:rPr lang="en-US" altLang="zh-CN" sz="2400" dirty="0">
                <a:solidFill>
                  <a:prstClr val="black"/>
                </a:solidFill>
              </a:rPr>
              <a:t>John Piper</a:t>
            </a:r>
            <a:endParaRPr lang="en-US" sz="2400" dirty="0">
              <a:solidFill>
                <a:prstClr val="black"/>
              </a:solidFill>
            </a:endParaRPr>
          </a:p>
          <a:p>
            <a:pPr marL="0" indent="0">
              <a:lnSpc>
                <a:spcPct val="110000"/>
              </a:lnSpc>
              <a:spcBef>
                <a:spcPts val="300"/>
              </a:spcBef>
              <a:buNone/>
            </a:pPr>
            <a:endParaRPr lang="en-US" dirty="0"/>
          </a:p>
        </p:txBody>
      </p:sp>
      <p:sp>
        <p:nvSpPr>
          <p:cNvPr id="4" name="TextBox 3"/>
          <p:cNvSpPr txBox="1"/>
          <p:nvPr/>
        </p:nvSpPr>
        <p:spPr>
          <a:xfrm>
            <a:off x="1212574" y="1405445"/>
            <a:ext cx="7315200" cy="2800767"/>
          </a:xfrm>
          <a:prstGeom prst="rect">
            <a:avLst/>
          </a:prstGeom>
          <a:solidFill>
            <a:schemeClr val="bg1"/>
          </a:solidFill>
          <a:ln>
            <a:solidFill>
              <a:srgbClr val="FFC000"/>
            </a:solidFill>
          </a:ln>
        </p:spPr>
        <p:txBody>
          <a:bodyPr wrap="square" rtlCol="0">
            <a:spAutoFit/>
          </a:bodyPr>
          <a:lstStyle/>
          <a:p>
            <a:pPr>
              <a:lnSpc>
                <a:spcPct val="110000"/>
              </a:lnSpc>
            </a:pPr>
            <a:r>
              <a:rPr lang="zh-CN" altLang="en-US" sz="2000" dirty="0"/>
              <a:t>我们既因信称义，就借着我们的主耶稣基督得与神相和。 </a:t>
            </a:r>
            <a:r>
              <a:rPr lang="en-US" altLang="zh-CN" sz="2000" b="1" baseline="30000" dirty="0"/>
              <a:t>2 </a:t>
            </a:r>
            <a:r>
              <a:rPr lang="zh-CN" altLang="en-US" sz="2000" dirty="0"/>
              <a:t>我们又借着他，因信得进入现在所站的这恩典中，并且欢欢喜喜盼望神的荣耀。 </a:t>
            </a:r>
            <a:r>
              <a:rPr lang="en-US" altLang="zh-CN" sz="2000" b="1" baseline="30000" dirty="0"/>
              <a:t>3 </a:t>
            </a:r>
            <a:r>
              <a:rPr lang="zh-CN" altLang="en-US" sz="2000" dirty="0"/>
              <a:t>不但如此，就是在患难中也是欢欢喜喜的。因为知道患难生忍耐， </a:t>
            </a:r>
            <a:r>
              <a:rPr lang="en-US" altLang="zh-CN" sz="2000" b="1" baseline="30000" dirty="0"/>
              <a:t>4 </a:t>
            </a:r>
            <a:r>
              <a:rPr lang="zh-CN" altLang="en-US" sz="2000" dirty="0"/>
              <a:t>忍耐生老练，老练生盼望， </a:t>
            </a:r>
            <a:r>
              <a:rPr lang="en-US" altLang="zh-CN" sz="2000" b="1" baseline="30000" dirty="0"/>
              <a:t>5 </a:t>
            </a:r>
            <a:r>
              <a:rPr lang="zh-CN" altLang="en-US" sz="2000" dirty="0"/>
              <a:t>盼望不至于羞耻，因为所赐给我们的圣灵将神的爱浇灌在我们心里。</a:t>
            </a:r>
            <a:r>
              <a:rPr lang="en-US" altLang="zh-CN" sz="2000" dirty="0"/>
              <a:t>(</a:t>
            </a:r>
            <a:r>
              <a:rPr lang="zh-CN" altLang="en-US" sz="2000" dirty="0"/>
              <a:t>罗</a:t>
            </a:r>
            <a:r>
              <a:rPr lang="en-US" altLang="zh-CN" sz="2000" dirty="0"/>
              <a:t>5:1-5)</a:t>
            </a:r>
          </a:p>
          <a:p>
            <a:pPr>
              <a:lnSpc>
                <a:spcPct val="110000"/>
              </a:lnSpc>
            </a:pPr>
            <a:endParaRPr lang="en-US" altLang="zh-CN" sz="2000" dirty="0"/>
          </a:p>
          <a:p>
            <a:pPr>
              <a:lnSpc>
                <a:spcPct val="110000"/>
              </a:lnSpc>
            </a:pPr>
            <a:r>
              <a:rPr lang="zh-CN" altLang="en-US" sz="2000" dirty="0"/>
              <a:t>所以，那照神旨意受苦的人要一心为善，将自己灵魂交于那信实的造化之主。 （彼前</a:t>
            </a:r>
            <a:r>
              <a:rPr lang="en-US" altLang="zh-CN" sz="2000" dirty="0"/>
              <a:t>4:19</a:t>
            </a:r>
            <a:r>
              <a:rPr lang="zh-CN" altLang="en-US" sz="2000" dirty="0"/>
              <a:t>）</a:t>
            </a:r>
            <a:endParaRPr lang="en-US" sz="2000" dirty="0"/>
          </a:p>
        </p:txBody>
      </p:sp>
      <p:sp>
        <p:nvSpPr>
          <p:cNvPr id="8" name="TextBox 7"/>
          <p:cNvSpPr txBox="1"/>
          <p:nvPr/>
        </p:nvSpPr>
        <p:spPr>
          <a:xfrm>
            <a:off x="1202635" y="1924242"/>
            <a:ext cx="7315200" cy="1763175"/>
          </a:xfrm>
          <a:prstGeom prst="rect">
            <a:avLst/>
          </a:prstGeom>
          <a:solidFill>
            <a:schemeClr val="bg1"/>
          </a:solidFill>
          <a:ln>
            <a:solidFill>
              <a:srgbClr val="FFC000"/>
            </a:solidFill>
          </a:ln>
        </p:spPr>
        <p:txBody>
          <a:bodyPr wrap="square" rtlCol="0">
            <a:spAutoFit/>
          </a:bodyPr>
          <a:lstStyle/>
          <a:p>
            <a:pPr>
              <a:lnSpc>
                <a:spcPct val="110000"/>
              </a:lnSpc>
            </a:pPr>
            <a:r>
              <a:rPr lang="zh-CN" altLang="en-US" sz="2000" u="sng" dirty="0"/>
              <a:t>雅各</a:t>
            </a:r>
            <a:r>
              <a:rPr lang="zh-CN" altLang="en-US" sz="2000" dirty="0"/>
              <a:t>啊，创造你的耶和华，</a:t>
            </a:r>
            <a:r>
              <a:rPr lang="zh-CN" altLang="en-US" sz="2000" u="sng" dirty="0"/>
              <a:t>以色列</a:t>
            </a:r>
            <a:r>
              <a:rPr lang="zh-CN" altLang="en-US" sz="2000" dirty="0"/>
              <a:t>啊，造成你的那位，现在如此说：“你不要害怕，因为我救赎了你；我曾提你的名召你，你是属我的。 </a:t>
            </a:r>
            <a:r>
              <a:rPr lang="en-US" altLang="zh-CN" sz="2000" b="1" baseline="30000" dirty="0"/>
              <a:t>2 </a:t>
            </a:r>
            <a:r>
              <a:rPr lang="zh-CN" altLang="en-US" sz="2000" dirty="0"/>
              <a:t>你从水中经过，我必与你同在；你趟过江河，水必不漫过你；你从火中行过，必不被烧，火焰也不着在你身上。 </a:t>
            </a:r>
            <a:r>
              <a:rPr lang="en-US" altLang="zh-CN" sz="2000" b="1" baseline="30000" dirty="0"/>
              <a:t>3 </a:t>
            </a:r>
            <a:r>
              <a:rPr lang="zh-CN" altLang="en-US" sz="2000" dirty="0"/>
              <a:t>因为我是耶和华你的神，是</a:t>
            </a:r>
            <a:r>
              <a:rPr lang="zh-CN" altLang="en-US" sz="2000" u="sng" dirty="0"/>
              <a:t>以色列</a:t>
            </a:r>
            <a:r>
              <a:rPr lang="zh-CN" altLang="en-US" sz="2000" dirty="0"/>
              <a:t>的圣者，你的救主。（赛</a:t>
            </a:r>
            <a:r>
              <a:rPr lang="en-US" altLang="zh-CN" sz="2000" dirty="0"/>
              <a:t>43:1-3</a:t>
            </a:r>
            <a:r>
              <a:rPr lang="zh-CN" altLang="en-US" sz="2000" dirty="0"/>
              <a:t>）</a:t>
            </a:r>
            <a:endParaRPr lang="en-US" sz="2000" dirty="0"/>
          </a:p>
        </p:txBody>
      </p:sp>
      <p:sp>
        <p:nvSpPr>
          <p:cNvPr id="9" name="TextBox 8"/>
          <p:cNvSpPr txBox="1"/>
          <p:nvPr/>
        </p:nvSpPr>
        <p:spPr>
          <a:xfrm>
            <a:off x="1189383" y="3000478"/>
            <a:ext cx="7315200" cy="1400383"/>
          </a:xfrm>
          <a:prstGeom prst="rect">
            <a:avLst/>
          </a:prstGeom>
          <a:solidFill>
            <a:schemeClr val="bg1"/>
          </a:solidFill>
          <a:ln>
            <a:solidFill>
              <a:srgbClr val="FFC000"/>
            </a:solidFill>
          </a:ln>
        </p:spPr>
        <p:txBody>
          <a:bodyPr wrap="square" rtlCol="0">
            <a:spAutoFit/>
          </a:bodyPr>
          <a:lstStyle/>
          <a:p>
            <a:pPr>
              <a:spcBef>
                <a:spcPts val="300"/>
              </a:spcBef>
            </a:pPr>
            <a:r>
              <a:rPr lang="zh-CN" altLang="en-US" sz="2000" dirty="0"/>
              <a:t>我受苦是与我有益，为要使我学习你的律例。（诗</a:t>
            </a:r>
            <a:r>
              <a:rPr lang="en-US" altLang="zh-CN" sz="2000" dirty="0"/>
              <a:t>119:71</a:t>
            </a:r>
            <a:r>
              <a:rPr lang="zh-CN" altLang="en-US" sz="2000" dirty="0"/>
              <a:t>）</a:t>
            </a:r>
            <a:endParaRPr lang="en-US" altLang="zh-CN" sz="2000" dirty="0"/>
          </a:p>
          <a:p>
            <a:pPr>
              <a:spcBef>
                <a:spcPts val="300"/>
              </a:spcBef>
            </a:pPr>
            <a:r>
              <a:rPr lang="zh-CN" altLang="en-US" sz="2000" dirty="0"/>
              <a:t>我未受苦以先走迷了路，现在却遵守你的话。（诗</a:t>
            </a:r>
            <a:r>
              <a:rPr lang="en-US" altLang="zh-CN" sz="2000" dirty="0"/>
              <a:t>119:67</a:t>
            </a:r>
            <a:r>
              <a:rPr lang="zh-CN" altLang="en-US" sz="2000" dirty="0"/>
              <a:t>）</a:t>
            </a:r>
            <a:endParaRPr lang="en-US" altLang="zh-CN" sz="2000" dirty="0"/>
          </a:p>
          <a:p>
            <a:pPr>
              <a:spcBef>
                <a:spcPts val="300"/>
              </a:spcBef>
            </a:pPr>
            <a:r>
              <a:rPr lang="zh-CN" altLang="en-US" sz="2000" dirty="0"/>
              <a:t>因为他的怒气不过是转眼之间，他的恩典乃是一生之久，一宿虽然有哭泣，早晨便必欢呼。（诗</a:t>
            </a:r>
            <a:r>
              <a:rPr lang="en-US" altLang="zh-CN" sz="2000" dirty="0"/>
              <a:t>30:5</a:t>
            </a:r>
            <a:r>
              <a:rPr lang="zh-CN" altLang="en-US" sz="2000" dirty="0"/>
              <a:t>）</a:t>
            </a:r>
            <a:endParaRPr lang="en-US" sz="2000" dirty="0"/>
          </a:p>
        </p:txBody>
      </p:sp>
    </p:spTree>
    <p:extLst>
      <p:ext uri="{BB962C8B-B14F-4D97-AF65-F5344CB8AC3E}">
        <p14:creationId xmlns:p14="http://schemas.microsoft.com/office/powerpoint/2010/main" val="2549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6172200"/>
            <a:ext cx="3644348" cy="685800"/>
          </a:xfrm>
        </p:spPr>
        <p:txBody>
          <a:bodyPr>
            <a:normAutofit/>
          </a:bodyPr>
          <a:lstStyle/>
          <a:p>
            <a:r>
              <a:rPr lang="zh-CN" altLang="en-US" sz="2000" b="1" dirty="0">
                <a:solidFill>
                  <a:srgbClr val="002060"/>
                </a:solidFill>
              </a:rPr>
              <a:t>进入哀伤（</a:t>
            </a:r>
            <a:r>
              <a:rPr lang="en-US" altLang="zh-CN" sz="2000" b="1" dirty="0">
                <a:solidFill>
                  <a:srgbClr val="002060"/>
                </a:solidFill>
              </a:rPr>
              <a:t>engage your grief)</a:t>
            </a:r>
            <a:endParaRPr lang="en-US" sz="2000" b="1" dirty="0">
              <a:solidFill>
                <a:srgbClr val="002060"/>
              </a:solidFill>
            </a:endParaRPr>
          </a:p>
        </p:txBody>
      </p:sp>
      <p:sp>
        <p:nvSpPr>
          <p:cNvPr id="3" name="Content Placeholder 2"/>
          <p:cNvSpPr>
            <a:spLocks noGrp="1"/>
          </p:cNvSpPr>
          <p:nvPr>
            <p:ph idx="1"/>
          </p:nvPr>
        </p:nvSpPr>
        <p:spPr>
          <a:xfrm>
            <a:off x="304800" y="304800"/>
            <a:ext cx="8686800" cy="5562600"/>
          </a:xfrm>
        </p:spPr>
        <p:txBody>
          <a:bodyPr>
            <a:noAutofit/>
          </a:bodyPr>
          <a:lstStyle/>
          <a:p>
            <a:pPr>
              <a:lnSpc>
                <a:spcPct val="110000"/>
              </a:lnSpc>
              <a:spcBef>
                <a:spcPts val="300"/>
              </a:spcBef>
              <a:buFont typeface="Wingdings" panose="05000000000000000000" pitchFamily="2" charset="2"/>
              <a:buChar char="Ø"/>
            </a:pPr>
            <a:r>
              <a:rPr lang="zh-CN" altLang="en-US" sz="2800" dirty="0"/>
              <a:t>望</a:t>
            </a:r>
            <a:endParaRPr lang="en-US" altLang="zh-CN" sz="2800" dirty="0"/>
          </a:p>
          <a:p>
            <a:pPr lvl="1">
              <a:lnSpc>
                <a:spcPct val="120000"/>
              </a:lnSpc>
              <a:spcBef>
                <a:spcPts val="300"/>
              </a:spcBef>
              <a:buFont typeface="Wingdings" panose="05000000000000000000" pitchFamily="2" charset="2"/>
              <a:buChar char="§"/>
            </a:pPr>
            <a:r>
              <a:rPr lang="zh-CN" altLang="en-US" sz="2400" dirty="0"/>
              <a:t>神会重建着一切 （启</a:t>
            </a:r>
            <a:r>
              <a:rPr lang="en-US" altLang="zh-CN" sz="2400" dirty="0"/>
              <a:t>21</a:t>
            </a:r>
            <a:r>
              <a:rPr lang="zh-CN" altLang="en-US" sz="2400" dirty="0"/>
              <a:t>：</a:t>
            </a:r>
            <a:r>
              <a:rPr lang="en-US" altLang="zh-CN" sz="2400" dirty="0"/>
              <a:t>1-5</a:t>
            </a:r>
            <a:r>
              <a:rPr lang="zh-CN" altLang="en-US" sz="2400" dirty="0"/>
              <a:t>）</a:t>
            </a:r>
            <a:endParaRPr lang="en-US" altLang="zh-CN" sz="2400" dirty="0"/>
          </a:p>
          <a:p>
            <a:pPr marL="457200" lvl="1" indent="0">
              <a:lnSpc>
                <a:spcPct val="120000"/>
              </a:lnSpc>
              <a:spcBef>
                <a:spcPts val="300"/>
              </a:spcBef>
              <a:buNone/>
            </a:pP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r>
              <a:rPr lang="zh-CN" altLang="en-US" sz="2400" dirty="0"/>
              <a:t>祂有完全的公义</a:t>
            </a:r>
            <a:endParaRPr lang="en-US" altLang="zh-CN" sz="2400" dirty="0"/>
          </a:p>
          <a:p>
            <a:pPr lvl="1">
              <a:lnSpc>
                <a:spcPct val="120000"/>
              </a:lnSpc>
              <a:spcBef>
                <a:spcPts val="300"/>
              </a:spcBef>
              <a:buFont typeface="Wingdings" panose="05000000000000000000" pitchFamily="2" charset="2"/>
              <a:buChar char="§"/>
            </a:pPr>
            <a:endParaRPr lang="en-US" altLang="zh-CN" sz="2400" dirty="0"/>
          </a:p>
          <a:p>
            <a:pPr lvl="1">
              <a:lnSpc>
                <a:spcPct val="120000"/>
              </a:lnSpc>
              <a:spcBef>
                <a:spcPts val="300"/>
              </a:spcBef>
              <a:buFont typeface="Wingdings" panose="05000000000000000000" pitchFamily="2" charset="2"/>
              <a:buChar char="§"/>
            </a:pPr>
            <a:r>
              <a:rPr lang="zh-CN" altLang="en-US" sz="2400" dirty="0"/>
              <a:t>在苦难中神炼净我们，使我们改变成主的样式（</a:t>
            </a:r>
            <a:r>
              <a:rPr lang="zh-CN" altLang="en-US" sz="2000" dirty="0"/>
              <a:t>彼前</a:t>
            </a:r>
            <a:r>
              <a:rPr lang="en-US" altLang="zh-CN" sz="2000" dirty="0"/>
              <a:t>4:12-13</a:t>
            </a:r>
            <a:r>
              <a:rPr lang="en-US" altLang="zh-CN" sz="2400" dirty="0"/>
              <a:t>)</a:t>
            </a:r>
          </a:p>
        </p:txBody>
      </p:sp>
      <p:sp>
        <p:nvSpPr>
          <p:cNvPr id="5" name="TextBox 4"/>
          <p:cNvSpPr txBox="1"/>
          <p:nvPr/>
        </p:nvSpPr>
        <p:spPr>
          <a:xfrm>
            <a:off x="1232452" y="1351722"/>
            <a:ext cx="7315200" cy="2778838"/>
          </a:xfrm>
          <a:prstGeom prst="rect">
            <a:avLst/>
          </a:prstGeom>
          <a:solidFill>
            <a:schemeClr val="bg1"/>
          </a:solidFill>
          <a:ln>
            <a:solidFill>
              <a:srgbClr val="FFC000"/>
            </a:solidFill>
          </a:ln>
        </p:spPr>
        <p:txBody>
          <a:bodyPr wrap="square" rtlCol="0">
            <a:spAutoFit/>
          </a:bodyPr>
          <a:lstStyle/>
          <a:p>
            <a:pPr>
              <a:lnSpc>
                <a:spcPct val="110000"/>
              </a:lnSpc>
            </a:pPr>
            <a:r>
              <a:rPr lang="zh-CN" altLang="en-US" sz="2000" dirty="0"/>
              <a:t>我又看见一个新天新地，因为先前的天地已经过去了，海也不再有了。 </a:t>
            </a:r>
            <a:r>
              <a:rPr lang="en-US" altLang="zh-CN" sz="2000" b="1" baseline="30000" dirty="0"/>
              <a:t>2 </a:t>
            </a:r>
            <a:r>
              <a:rPr lang="zh-CN" altLang="en-US" sz="2000" dirty="0"/>
              <a:t>我又看见圣城新</a:t>
            </a:r>
            <a:r>
              <a:rPr lang="zh-CN" altLang="en-US" sz="2000" u="sng" dirty="0"/>
              <a:t>耶路撒冷</a:t>
            </a:r>
            <a:r>
              <a:rPr lang="zh-CN" altLang="en-US" sz="2000" dirty="0"/>
              <a:t>由神那里从天而降，预备好了，就如新妇装饰整齐等候丈夫。</a:t>
            </a:r>
            <a:r>
              <a:rPr lang="en-US" altLang="zh-CN" sz="2000" b="1" baseline="30000" dirty="0"/>
              <a:t>3 </a:t>
            </a:r>
            <a:r>
              <a:rPr lang="zh-CN" altLang="en-US" sz="2000" dirty="0"/>
              <a:t>我听见有大声音从宝座出来说：“看哪，神的帐幕在人间！他要与人同住，他们要做他的子民，神要亲自与他们同在，做他们的神。 </a:t>
            </a:r>
            <a:r>
              <a:rPr lang="en-US" altLang="zh-CN" sz="2000" b="1" baseline="30000" dirty="0"/>
              <a:t>4 </a:t>
            </a:r>
            <a:r>
              <a:rPr lang="zh-CN" altLang="en-US" sz="2000" dirty="0"/>
              <a:t>神要擦去他们一切的眼泪，不再有死亡，也不再有悲哀、哭号、疼痛，因为以前的事都过去了。” </a:t>
            </a:r>
            <a:r>
              <a:rPr lang="en-US" altLang="zh-CN" sz="2000" b="1" baseline="30000" dirty="0"/>
              <a:t>5 </a:t>
            </a:r>
            <a:r>
              <a:rPr lang="zh-CN" altLang="en-US" sz="2000" dirty="0"/>
              <a:t>坐宝座的说：“看哪，我将一切都更新了！”又说：“你要写上，因这些话是可信的，是真实的。” （启</a:t>
            </a:r>
            <a:r>
              <a:rPr lang="en-US" altLang="zh-CN" sz="2000" dirty="0"/>
              <a:t>21</a:t>
            </a:r>
            <a:r>
              <a:rPr lang="zh-CN" altLang="en-US" sz="2000" dirty="0"/>
              <a:t>：</a:t>
            </a:r>
            <a:r>
              <a:rPr lang="en-US" altLang="zh-CN" sz="2000" dirty="0"/>
              <a:t>1-5</a:t>
            </a:r>
            <a:r>
              <a:rPr lang="zh-CN" altLang="en-US" sz="2000" dirty="0"/>
              <a:t>）</a:t>
            </a:r>
            <a:endParaRPr lang="en-US" sz="2000" dirty="0"/>
          </a:p>
        </p:txBody>
      </p:sp>
      <p:sp>
        <p:nvSpPr>
          <p:cNvPr id="7" name="TextBox 6"/>
          <p:cNvSpPr txBox="1"/>
          <p:nvPr/>
        </p:nvSpPr>
        <p:spPr>
          <a:xfrm>
            <a:off x="1212574" y="4648200"/>
            <a:ext cx="7702826" cy="430887"/>
          </a:xfrm>
          <a:prstGeom prst="rect">
            <a:avLst/>
          </a:prstGeom>
          <a:solidFill>
            <a:schemeClr val="bg1"/>
          </a:solidFill>
          <a:ln>
            <a:solidFill>
              <a:srgbClr val="FFC000"/>
            </a:solidFill>
          </a:ln>
        </p:spPr>
        <p:txBody>
          <a:bodyPr wrap="square" rtlCol="0">
            <a:spAutoFit/>
          </a:bodyPr>
          <a:lstStyle/>
          <a:p>
            <a:pPr>
              <a:lnSpc>
                <a:spcPct val="110000"/>
              </a:lnSpc>
            </a:pPr>
            <a:r>
              <a:rPr lang="zh-CN" altLang="en-US" sz="2000" dirty="0"/>
              <a:t>因为耶和华是公义的，他喜爱公义，正直人必得见祂的面。</a:t>
            </a:r>
            <a:r>
              <a:rPr lang="en-US" altLang="zh-CN" sz="2000" dirty="0"/>
              <a:t>(</a:t>
            </a:r>
            <a:r>
              <a:rPr lang="zh-CN" altLang="en-US" sz="2000" dirty="0"/>
              <a:t>诗</a:t>
            </a:r>
            <a:r>
              <a:rPr lang="en-US" altLang="zh-CN" sz="2000" dirty="0"/>
              <a:t>11:7)</a:t>
            </a:r>
            <a:endParaRPr lang="en-US" sz="2000" dirty="0"/>
          </a:p>
        </p:txBody>
      </p:sp>
      <p:sp>
        <p:nvSpPr>
          <p:cNvPr id="4" name="TextBox 3"/>
          <p:cNvSpPr txBox="1"/>
          <p:nvPr/>
        </p:nvSpPr>
        <p:spPr>
          <a:xfrm>
            <a:off x="1229139" y="5613737"/>
            <a:ext cx="7732643" cy="1200329"/>
          </a:xfrm>
          <a:prstGeom prst="rect">
            <a:avLst/>
          </a:prstGeom>
          <a:solidFill>
            <a:schemeClr val="bg1"/>
          </a:solidFill>
          <a:ln>
            <a:solidFill>
              <a:srgbClr val="FFC000"/>
            </a:solidFill>
          </a:ln>
        </p:spPr>
        <p:txBody>
          <a:bodyPr wrap="square" rtlCol="0">
            <a:spAutoFit/>
          </a:bodyPr>
          <a:lstStyle/>
          <a:p>
            <a:pPr>
              <a:lnSpc>
                <a:spcPct val="120000"/>
              </a:lnSpc>
            </a:pPr>
            <a:r>
              <a:rPr lang="en-US" altLang="zh-CN" sz="2000" b="1" baseline="30000" dirty="0"/>
              <a:t>12 </a:t>
            </a:r>
            <a:r>
              <a:rPr lang="zh-CN" altLang="en-US" sz="2000" dirty="0"/>
              <a:t>亲爱的弟兄啊，有火炼的试验临到你们，不要以为奇怪，似乎是遭遇非常的事； </a:t>
            </a:r>
            <a:r>
              <a:rPr lang="en-US" altLang="zh-CN" sz="2000" b="1" baseline="30000" dirty="0"/>
              <a:t>13 </a:t>
            </a:r>
            <a:r>
              <a:rPr lang="zh-CN" altLang="en-US" sz="2000" dirty="0"/>
              <a:t>倒要欢喜，因为你们是与基督一同受苦，使你们在他荣耀显现的时候，也可以欢喜快乐。（彼前</a:t>
            </a:r>
            <a:r>
              <a:rPr lang="en-US" altLang="zh-CN" sz="2000" dirty="0"/>
              <a:t>4</a:t>
            </a:r>
            <a:r>
              <a:rPr lang="zh-CN" altLang="en-US" sz="2000" dirty="0"/>
              <a:t>：</a:t>
            </a:r>
            <a:r>
              <a:rPr lang="en-US" altLang="zh-CN" sz="2000" dirty="0"/>
              <a:t>12-13</a:t>
            </a:r>
            <a:r>
              <a:rPr lang="zh-CN" altLang="en-US" sz="2000" dirty="0"/>
              <a:t>）</a:t>
            </a:r>
            <a:endParaRPr lang="en-US" sz="2000" dirty="0"/>
          </a:p>
        </p:txBody>
      </p:sp>
    </p:spTree>
    <p:extLst>
      <p:ext uri="{BB962C8B-B14F-4D97-AF65-F5344CB8AC3E}">
        <p14:creationId xmlns:p14="http://schemas.microsoft.com/office/powerpoint/2010/main" val="34803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6172200"/>
            <a:ext cx="3644348" cy="685800"/>
          </a:xfrm>
        </p:spPr>
        <p:txBody>
          <a:bodyPr>
            <a:normAutofit/>
          </a:bodyPr>
          <a:lstStyle/>
          <a:p>
            <a:r>
              <a:rPr lang="zh-CN" altLang="en-US" sz="2000" b="1" dirty="0">
                <a:solidFill>
                  <a:srgbClr val="002060"/>
                </a:solidFill>
              </a:rPr>
              <a:t>进入哀伤（</a:t>
            </a:r>
            <a:r>
              <a:rPr lang="en-US" altLang="zh-CN" sz="2000" b="1" dirty="0">
                <a:solidFill>
                  <a:srgbClr val="002060"/>
                </a:solidFill>
              </a:rPr>
              <a:t>engage your grief)</a:t>
            </a:r>
            <a:endParaRPr lang="en-US" sz="2000" b="1" dirty="0">
              <a:solidFill>
                <a:srgbClr val="002060"/>
              </a:solidFill>
            </a:endParaRPr>
          </a:p>
        </p:txBody>
      </p:sp>
      <p:sp>
        <p:nvSpPr>
          <p:cNvPr id="3" name="Content Placeholder 2"/>
          <p:cNvSpPr>
            <a:spLocks noGrp="1"/>
          </p:cNvSpPr>
          <p:nvPr>
            <p:ph idx="1"/>
          </p:nvPr>
        </p:nvSpPr>
        <p:spPr>
          <a:xfrm>
            <a:off x="533400" y="990600"/>
            <a:ext cx="8305800" cy="4876800"/>
          </a:xfrm>
        </p:spPr>
        <p:txBody>
          <a:bodyPr>
            <a:noAutofit/>
          </a:bodyPr>
          <a:lstStyle/>
          <a:p>
            <a:pPr>
              <a:lnSpc>
                <a:spcPct val="120000"/>
              </a:lnSpc>
              <a:spcBef>
                <a:spcPts val="300"/>
              </a:spcBef>
              <a:buFont typeface="Wingdings" panose="05000000000000000000" pitchFamily="2" charset="2"/>
              <a:buChar char="Ø"/>
            </a:pPr>
            <a:r>
              <a:rPr lang="zh-CN" altLang="en-US" sz="2800" dirty="0"/>
              <a:t>爱</a:t>
            </a:r>
            <a:r>
              <a:rPr lang="zh-CN" altLang="en-US" sz="2400" dirty="0"/>
              <a:t>（</a:t>
            </a:r>
            <a:r>
              <a:rPr lang="en-US" altLang="zh-CN" sz="2400" dirty="0"/>
              <a:t>only God can fill our emptiness)</a:t>
            </a:r>
          </a:p>
          <a:p>
            <a:pPr marL="857250" lvl="2" indent="-457200">
              <a:lnSpc>
                <a:spcPct val="120000"/>
              </a:lnSpc>
              <a:spcBef>
                <a:spcPts val="300"/>
              </a:spcBef>
              <a:buFont typeface="Wingdings" panose="05000000000000000000" pitchFamily="2" charset="2"/>
              <a:buChar char="§"/>
            </a:pPr>
            <a:r>
              <a:rPr lang="zh-CN" altLang="en-US" dirty="0"/>
              <a:t>领会到神爱的同在（诗</a:t>
            </a:r>
            <a:r>
              <a:rPr lang="en-US" altLang="zh-CN" dirty="0"/>
              <a:t>34</a:t>
            </a:r>
            <a:r>
              <a:rPr lang="zh-CN" altLang="en-US" dirty="0"/>
              <a:t>：</a:t>
            </a:r>
            <a:r>
              <a:rPr lang="en-US" altLang="zh-CN" dirty="0"/>
              <a:t>18</a:t>
            </a:r>
            <a:r>
              <a:rPr lang="zh-CN" altLang="en-US" dirty="0"/>
              <a:t>，诗</a:t>
            </a:r>
            <a:r>
              <a:rPr lang="en-US" altLang="zh-CN" dirty="0"/>
              <a:t>147</a:t>
            </a:r>
            <a:r>
              <a:rPr lang="zh-CN" altLang="en-US" dirty="0"/>
              <a:t>：</a:t>
            </a:r>
            <a:r>
              <a:rPr lang="en-US" altLang="zh-CN" dirty="0"/>
              <a:t>3</a:t>
            </a:r>
            <a:r>
              <a:rPr lang="zh-CN" altLang="en-US" dirty="0"/>
              <a:t>）</a:t>
            </a:r>
            <a:endParaRPr lang="en-US" altLang="zh-CN" dirty="0"/>
          </a:p>
          <a:p>
            <a:pPr marL="400050" lvl="2" indent="0">
              <a:lnSpc>
                <a:spcPct val="120000"/>
              </a:lnSpc>
              <a:spcBef>
                <a:spcPts val="300"/>
              </a:spcBef>
              <a:buNone/>
            </a:pPr>
            <a:endParaRPr lang="en-US" dirty="0"/>
          </a:p>
          <a:p>
            <a:pPr marL="400050" lvl="2" indent="0">
              <a:lnSpc>
                <a:spcPct val="120000"/>
              </a:lnSpc>
              <a:spcBef>
                <a:spcPts val="300"/>
              </a:spcBef>
              <a:buNone/>
            </a:pPr>
            <a:endParaRPr lang="en-US" altLang="zh-CN" dirty="0"/>
          </a:p>
          <a:p>
            <a:pPr marL="857250" lvl="2" indent="-457200">
              <a:lnSpc>
                <a:spcPct val="120000"/>
              </a:lnSpc>
              <a:spcBef>
                <a:spcPts val="300"/>
              </a:spcBef>
              <a:buFont typeface="Wingdings" panose="05000000000000000000" pitchFamily="2" charset="2"/>
              <a:buChar char="§"/>
            </a:pPr>
            <a:r>
              <a:rPr lang="zh-CN" altLang="en-US" dirty="0"/>
              <a:t>经历主内肢体爱的同在</a:t>
            </a:r>
            <a:endParaRPr lang="en-US" altLang="zh-CN" dirty="0"/>
          </a:p>
          <a:p>
            <a:pPr marL="857250" lvl="2" indent="-457200">
              <a:lnSpc>
                <a:spcPct val="120000"/>
              </a:lnSpc>
              <a:spcBef>
                <a:spcPts val="300"/>
              </a:spcBef>
              <a:buFont typeface="Wingdings" panose="05000000000000000000" pitchFamily="2" charset="2"/>
              <a:buChar char="§"/>
            </a:pPr>
            <a:r>
              <a:rPr lang="zh-CN" altLang="en-US" dirty="0"/>
              <a:t>每天数主恩典（找出一项神的祝福）</a:t>
            </a:r>
            <a:endParaRPr lang="en-US" dirty="0"/>
          </a:p>
          <a:p>
            <a:pPr marL="857250" lvl="2" indent="-457200">
              <a:lnSpc>
                <a:spcPct val="120000"/>
              </a:lnSpc>
              <a:spcBef>
                <a:spcPts val="300"/>
              </a:spcBef>
              <a:buFont typeface="Wingdings" panose="05000000000000000000" pitchFamily="2" charset="2"/>
              <a:buChar char="§"/>
            </a:pPr>
            <a:r>
              <a:rPr lang="zh-CN" altLang="en-US" dirty="0"/>
              <a:t>活出爱</a:t>
            </a:r>
            <a:r>
              <a:rPr lang="en-US" altLang="zh-CN" dirty="0"/>
              <a:t>--</a:t>
            </a:r>
            <a:r>
              <a:rPr lang="zh-CN" altLang="en-US" dirty="0"/>
              <a:t>去安慰他人（林后</a:t>
            </a:r>
            <a:r>
              <a:rPr lang="en-US" altLang="zh-CN" dirty="0"/>
              <a:t>1</a:t>
            </a:r>
            <a:r>
              <a:rPr lang="zh-CN" altLang="en-US" dirty="0"/>
              <a:t>：</a:t>
            </a:r>
            <a:r>
              <a:rPr lang="en-US" altLang="zh-CN" dirty="0"/>
              <a:t>4</a:t>
            </a:r>
            <a:r>
              <a:rPr lang="zh-CN" altLang="en-US" dirty="0"/>
              <a:t>）</a:t>
            </a:r>
            <a:endParaRPr lang="en-US" dirty="0"/>
          </a:p>
        </p:txBody>
      </p:sp>
      <p:sp>
        <p:nvSpPr>
          <p:cNvPr id="5" name="TextBox 4"/>
          <p:cNvSpPr txBox="1"/>
          <p:nvPr/>
        </p:nvSpPr>
        <p:spPr>
          <a:xfrm>
            <a:off x="1219200" y="2153095"/>
            <a:ext cx="7315200" cy="801373"/>
          </a:xfrm>
          <a:prstGeom prst="rect">
            <a:avLst/>
          </a:prstGeom>
          <a:solidFill>
            <a:schemeClr val="bg1"/>
          </a:solidFill>
          <a:ln>
            <a:solidFill>
              <a:srgbClr val="FFC000"/>
            </a:solidFill>
          </a:ln>
        </p:spPr>
        <p:txBody>
          <a:bodyPr wrap="square" rtlCol="0">
            <a:spAutoFit/>
          </a:bodyPr>
          <a:lstStyle/>
          <a:p>
            <a:pPr>
              <a:lnSpc>
                <a:spcPct val="120000"/>
              </a:lnSpc>
            </a:pPr>
            <a:r>
              <a:rPr lang="zh-CN" altLang="en-US" sz="2000" dirty="0"/>
              <a:t>耶和华靠近伤心的人，拯救灵性痛悔的人。 （诗</a:t>
            </a:r>
            <a:r>
              <a:rPr lang="en-US" altLang="zh-CN" sz="2000" dirty="0"/>
              <a:t>34</a:t>
            </a:r>
            <a:r>
              <a:rPr lang="zh-CN" altLang="en-US" sz="2000" dirty="0"/>
              <a:t>：</a:t>
            </a:r>
            <a:r>
              <a:rPr lang="en-US" altLang="zh-CN" sz="2000" dirty="0"/>
              <a:t>18</a:t>
            </a:r>
            <a:r>
              <a:rPr lang="zh-CN" altLang="en-US" sz="2000" dirty="0"/>
              <a:t>））</a:t>
            </a:r>
            <a:endParaRPr lang="en-US" altLang="zh-CN" sz="2000" dirty="0"/>
          </a:p>
          <a:p>
            <a:pPr>
              <a:lnSpc>
                <a:spcPct val="120000"/>
              </a:lnSpc>
            </a:pPr>
            <a:r>
              <a:rPr lang="zh-CN" altLang="en-US" sz="2000" dirty="0"/>
              <a:t>祂医好伤心的人，裹好他们的伤处。（诗</a:t>
            </a:r>
            <a:r>
              <a:rPr lang="en-US" altLang="zh-CN" sz="2000" dirty="0"/>
              <a:t>147</a:t>
            </a:r>
            <a:r>
              <a:rPr lang="zh-CN" altLang="en-US" sz="2000" dirty="0"/>
              <a:t>：</a:t>
            </a:r>
            <a:r>
              <a:rPr lang="en-US" altLang="zh-CN" sz="2000" dirty="0"/>
              <a:t>3</a:t>
            </a:r>
            <a:r>
              <a:rPr lang="zh-CN" altLang="en-US" sz="2000" dirty="0"/>
              <a:t>）</a:t>
            </a:r>
            <a:endParaRPr lang="en-US" sz="2000" dirty="0"/>
          </a:p>
        </p:txBody>
      </p:sp>
      <p:sp>
        <p:nvSpPr>
          <p:cNvPr id="7" name="TextBox 6"/>
          <p:cNvSpPr txBox="1"/>
          <p:nvPr/>
        </p:nvSpPr>
        <p:spPr>
          <a:xfrm>
            <a:off x="1219200" y="4495800"/>
            <a:ext cx="7315200" cy="830997"/>
          </a:xfrm>
          <a:prstGeom prst="rect">
            <a:avLst/>
          </a:prstGeom>
          <a:solidFill>
            <a:schemeClr val="bg1"/>
          </a:solidFill>
          <a:ln>
            <a:solidFill>
              <a:srgbClr val="FFC000"/>
            </a:solidFill>
          </a:ln>
        </p:spPr>
        <p:txBody>
          <a:bodyPr wrap="square" rtlCol="0">
            <a:spAutoFit/>
          </a:bodyPr>
          <a:lstStyle/>
          <a:p>
            <a:pPr>
              <a:lnSpc>
                <a:spcPct val="120000"/>
              </a:lnSpc>
            </a:pPr>
            <a:r>
              <a:rPr lang="zh-CN" altLang="en-US" sz="2000" dirty="0"/>
              <a:t>我们在一切患难中，他就安慰我们，叫我们能用神所赐的安慰去安慰那遭各样患难的人。（林后</a:t>
            </a:r>
            <a:r>
              <a:rPr lang="en-US" altLang="zh-CN" sz="2000" dirty="0"/>
              <a:t>1</a:t>
            </a:r>
            <a:r>
              <a:rPr lang="zh-CN" altLang="en-US" sz="2000" dirty="0"/>
              <a:t>：</a:t>
            </a:r>
            <a:r>
              <a:rPr lang="en-US" altLang="zh-CN" sz="2000" dirty="0"/>
              <a:t>4</a:t>
            </a:r>
            <a:r>
              <a:rPr lang="zh-CN" altLang="en-US" sz="2000" dirty="0"/>
              <a:t>）</a:t>
            </a:r>
            <a:endParaRPr lang="en-US" sz="2000" dirty="0"/>
          </a:p>
        </p:txBody>
      </p:sp>
    </p:spTree>
    <p:extLst>
      <p:ext uri="{BB962C8B-B14F-4D97-AF65-F5344CB8AC3E}">
        <p14:creationId xmlns:p14="http://schemas.microsoft.com/office/powerpoint/2010/main" val="348033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zh-CN" altLang="en-US" sz="4000" dirty="0"/>
              <a:t>转向神</a:t>
            </a:r>
            <a:endParaRPr lang="en-US" sz="4000" dirty="0"/>
          </a:p>
        </p:txBody>
      </p:sp>
      <p:sp>
        <p:nvSpPr>
          <p:cNvPr id="3" name="Content Placeholder 2"/>
          <p:cNvSpPr>
            <a:spLocks noGrp="1"/>
          </p:cNvSpPr>
          <p:nvPr>
            <p:ph idx="1"/>
          </p:nvPr>
        </p:nvSpPr>
        <p:spPr>
          <a:xfrm>
            <a:off x="457200" y="1219200"/>
            <a:ext cx="8229600" cy="4525963"/>
          </a:xfrm>
        </p:spPr>
        <p:txBody>
          <a:bodyPr>
            <a:normAutofit/>
          </a:bodyPr>
          <a:lstStyle/>
          <a:p>
            <a:pPr>
              <a:lnSpc>
                <a:spcPct val="140000"/>
              </a:lnSpc>
            </a:pPr>
            <a:r>
              <a:rPr lang="zh-CN" altLang="en-US" dirty="0"/>
              <a:t>否认期  </a:t>
            </a:r>
            <a:r>
              <a:rPr lang="en-US" dirty="0"/>
              <a:t>DENIAL – </a:t>
            </a:r>
            <a:r>
              <a:rPr lang="zh-CN" altLang="en-US" dirty="0">
                <a:solidFill>
                  <a:srgbClr val="7030A0"/>
                </a:solidFill>
              </a:rPr>
              <a:t>真实地面对自己</a:t>
            </a:r>
            <a:endParaRPr lang="en-US" dirty="0">
              <a:solidFill>
                <a:srgbClr val="7030A0"/>
              </a:solidFill>
            </a:endParaRPr>
          </a:p>
          <a:p>
            <a:pPr>
              <a:lnSpc>
                <a:spcPct val="140000"/>
              </a:lnSpc>
            </a:pPr>
            <a:r>
              <a:rPr lang="zh-CN" altLang="en-US" dirty="0"/>
              <a:t>愤怒期 </a:t>
            </a:r>
            <a:r>
              <a:rPr lang="en-US" dirty="0"/>
              <a:t>ANGER –</a:t>
            </a:r>
            <a:r>
              <a:rPr lang="zh-CN" altLang="en-US" dirty="0">
                <a:solidFill>
                  <a:srgbClr val="7030A0"/>
                </a:solidFill>
              </a:rPr>
              <a:t>真实地面对神</a:t>
            </a:r>
            <a:endParaRPr lang="en-US" dirty="0">
              <a:solidFill>
                <a:srgbClr val="7030A0"/>
              </a:solidFill>
            </a:endParaRPr>
          </a:p>
          <a:p>
            <a:pPr>
              <a:lnSpc>
                <a:spcPct val="140000"/>
              </a:lnSpc>
            </a:pPr>
            <a:r>
              <a:rPr lang="zh-CN" altLang="en-US" dirty="0"/>
              <a:t>协议</a:t>
            </a:r>
            <a:r>
              <a:rPr lang="en-US" altLang="zh-CN" dirty="0"/>
              <a:t>/</a:t>
            </a:r>
            <a:r>
              <a:rPr lang="zh-CN" altLang="en-US" dirty="0"/>
              <a:t>交易期 </a:t>
            </a:r>
            <a:r>
              <a:rPr lang="en-US" dirty="0"/>
              <a:t>BARGAINING – </a:t>
            </a:r>
            <a:r>
              <a:rPr lang="zh-CN" altLang="en-US" dirty="0">
                <a:solidFill>
                  <a:srgbClr val="7030A0"/>
                </a:solidFill>
              </a:rPr>
              <a:t>寻求神的帮助</a:t>
            </a:r>
            <a:endParaRPr lang="en-US" dirty="0">
              <a:solidFill>
                <a:srgbClr val="7030A0"/>
              </a:solidFill>
            </a:endParaRPr>
          </a:p>
          <a:p>
            <a:pPr>
              <a:lnSpc>
                <a:spcPct val="140000"/>
              </a:lnSpc>
            </a:pPr>
            <a:r>
              <a:rPr lang="zh-CN" altLang="en-US" dirty="0"/>
              <a:t>抑郁和消沉期 </a:t>
            </a:r>
            <a:r>
              <a:rPr lang="en-US" dirty="0"/>
              <a:t>DEPRESSION – </a:t>
            </a:r>
            <a:r>
              <a:rPr lang="zh-CN" altLang="en-US" dirty="0">
                <a:solidFill>
                  <a:srgbClr val="7030A0"/>
                </a:solidFill>
              </a:rPr>
              <a:t>接受神的帮助</a:t>
            </a:r>
            <a:endParaRPr lang="en-US" dirty="0">
              <a:solidFill>
                <a:srgbClr val="7030A0"/>
              </a:solidFill>
            </a:endParaRPr>
          </a:p>
          <a:p>
            <a:pPr marL="344488" indent="-344488">
              <a:lnSpc>
                <a:spcPct val="140000"/>
              </a:lnSpc>
            </a:pPr>
            <a:r>
              <a:rPr lang="zh-CN" altLang="en-US" dirty="0"/>
              <a:t>接受期 </a:t>
            </a:r>
            <a:r>
              <a:rPr lang="en-US" dirty="0"/>
              <a:t>ACCEPTANCE - </a:t>
            </a:r>
            <a:r>
              <a:rPr lang="zh-CN" altLang="en-US" dirty="0">
                <a:solidFill>
                  <a:srgbClr val="7030A0"/>
                </a:solidFill>
              </a:rPr>
              <a:t>基督里荣耀的盼望</a:t>
            </a:r>
          </a:p>
        </p:txBody>
      </p:sp>
    </p:spTree>
    <p:extLst>
      <p:ext uri="{BB962C8B-B14F-4D97-AF65-F5344CB8AC3E}">
        <p14:creationId xmlns:p14="http://schemas.microsoft.com/office/powerpoint/2010/main" val="261029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zh-CN" altLang="en-US" sz="3600" dirty="0"/>
              <a:t>“与哀哭的人要同哭”</a:t>
            </a:r>
            <a:endParaRPr lang="en-US" sz="3600" dirty="0"/>
          </a:p>
        </p:txBody>
      </p:sp>
      <p:sp>
        <p:nvSpPr>
          <p:cNvPr id="3" name="Content Placeholder 2"/>
          <p:cNvSpPr>
            <a:spLocks noGrp="1"/>
          </p:cNvSpPr>
          <p:nvPr>
            <p:ph idx="1"/>
          </p:nvPr>
        </p:nvSpPr>
        <p:spPr>
          <a:xfrm>
            <a:off x="457200" y="762000"/>
            <a:ext cx="8763000" cy="5638800"/>
          </a:xfrm>
        </p:spPr>
        <p:txBody>
          <a:bodyPr>
            <a:normAutofit fontScale="77500" lnSpcReduction="20000"/>
          </a:bodyPr>
          <a:lstStyle/>
          <a:p>
            <a:pPr>
              <a:lnSpc>
                <a:spcPct val="130000"/>
              </a:lnSpc>
              <a:spcBef>
                <a:spcPts val="300"/>
              </a:spcBef>
              <a:buFont typeface="Wingdings" panose="05000000000000000000" pitchFamily="2" charset="2"/>
              <a:buChar char="Ø"/>
            </a:pPr>
            <a:r>
              <a:rPr lang="zh-CN" altLang="en-US" dirty="0"/>
              <a:t>主的榜样（约</a:t>
            </a:r>
            <a:r>
              <a:rPr lang="en-US" altLang="zh-CN" dirty="0"/>
              <a:t>11</a:t>
            </a:r>
            <a:r>
              <a:rPr lang="zh-CN" altLang="en-US" dirty="0"/>
              <a:t>：</a:t>
            </a:r>
            <a:r>
              <a:rPr lang="en-US" altLang="zh-CN" dirty="0"/>
              <a:t>33-40</a:t>
            </a:r>
            <a:r>
              <a:rPr lang="zh-CN" altLang="en-US" dirty="0"/>
              <a:t>）</a:t>
            </a:r>
            <a:endParaRPr lang="en-US" altLang="zh-CN" dirty="0"/>
          </a:p>
          <a:p>
            <a:pPr>
              <a:lnSpc>
                <a:spcPct val="130000"/>
              </a:lnSpc>
              <a:spcBef>
                <a:spcPts val="300"/>
              </a:spcBef>
              <a:buFont typeface="Wingdings" panose="05000000000000000000" pitchFamily="2" charset="2"/>
              <a:buChar char="Ø"/>
            </a:pPr>
            <a:r>
              <a:rPr lang="zh-CN" altLang="en-US" dirty="0"/>
              <a:t>一些提醒和建议（</a:t>
            </a:r>
            <a:r>
              <a:rPr lang="en-US" altLang="zh-CN" dirty="0">
                <a:hlinkClick r:id="rId3"/>
              </a:rPr>
              <a:t>Nancy Guthrie</a:t>
            </a:r>
            <a:r>
              <a:rPr lang="en-US" altLang="zh-CN" dirty="0"/>
              <a:t> and </a:t>
            </a:r>
            <a:r>
              <a:rPr lang="en-US" altLang="zh-CN" dirty="0">
                <a:hlinkClick r:id="rId4"/>
              </a:rPr>
              <a:t>Norm Wright</a:t>
            </a:r>
            <a:r>
              <a:rPr lang="zh-CN" altLang="en-US" dirty="0"/>
              <a:t>）</a:t>
            </a:r>
            <a:endParaRPr lang="en-US" altLang="zh-CN" dirty="0"/>
          </a:p>
          <a:p>
            <a:pPr lvl="1">
              <a:lnSpc>
                <a:spcPct val="130000"/>
              </a:lnSpc>
              <a:spcBef>
                <a:spcPts val="300"/>
              </a:spcBef>
              <a:buFont typeface="Wingdings" panose="05000000000000000000" pitchFamily="2" charset="2"/>
              <a:buChar char="§"/>
            </a:pPr>
            <a:r>
              <a:rPr lang="zh-CN" altLang="en-US" dirty="0"/>
              <a:t>陪伴（</a:t>
            </a:r>
            <a:r>
              <a:rPr lang="en-US" altLang="zh-CN" dirty="0"/>
              <a:t>be there - a companion and listener not a fixer) (</a:t>
            </a:r>
            <a:r>
              <a:rPr lang="zh-CN" altLang="en-US" dirty="0"/>
              <a:t>更不要效法约伯的三个朋友）</a:t>
            </a:r>
            <a:endParaRPr lang="en-US" altLang="zh-CN" dirty="0"/>
          </a:p>
          <a:p>
            <a:pPr lvl="1">
              <a:lnSpc>
                <a:spcPct val="130000"/>
              </a:lnSpc>
              <a:spcBef>
                <a:spcPts val="300"/>
              </a:spcBef>
              <a:buFont typeface="Wingdings" panose="05000000000000000000" pitchFamily="2" charset="2"/>
              <a:buChar char="§"/>
            </a:pPr>
            <a:r>
              <a:rPr lang="zh-CN" altLang="en-US" dirty="0"/>
              <a:t>让哀伤者说（</a:t>
            </a:r>
            <a:r>
              <a:rPr lang="en-US" altLang="zh-CN" dirty="0"/>
              <a:t>their story), </a:t>
            </a:r>
            <a:r>
              <a:rPr lang="zh-CN" altLang="en-US" dirty="0"/>
              <a:t>接纳对方的情绪；不要谈论自己或他人的经历（</a:t>
            </a:r>
            <a:r>
              <a:rPr lang="en-US" altLang="zh-CN" dirty="0"/>
              <a:t>no other’s loss</a:t>
            </a:r>
            <a:r>
              <a:rPr lang="zh-CN" altLang="en-US" dirty="0"/>
              <a:t>）</a:t>
            </a:r>
            <a:endParaRPr lang="en-US" altLang="zh-CN" dirty="0"/>
          </a:p>
          <a:p>
            <a:pPr lvl="1">
              <a:lnSpc>
                <a:spcPct val="130000"/>
              </a:lnSpc>
              <a:spcBef>
                <a:spcPts val="300"/>
              </a:spcBef>
              <a:buFont typeface="Wingdings" panose="05000000000000000000" pitchFamily="2" charset="2"/>
              <a:buChar char="§"/>
            </a:pPr>
            <a:r>
              <a:rPr lang="zh-CN" altLang="en-US" dirty="0"/>
              <a:t>可以谈论关于逝去的人的具体的回忆</a:t>
            </a:r>
            <a:endParaRPr lang="en-US" altLang="zh-CN" dirty="0"/>
          </a:p>
          <a:p>
            <a:pPr lvl="1">
              <a:lnSpc>
                <a:spcPct val="130000"/>
              </a:lnSpc>
              <a:spcBef>
                <a:spcPts val="300"/>
              </a:spcBef>
              <a:buFont typeface="Wingdings" panose="05000000000000000000" pitchFamily="2" charset="2"/>
              <a:buChar char="§"/>
            </a:pPr>
            <a:r>
              <a:rPr lang="zh-CN" altLang="en-US" dirty="0"/>
              <a:t>给守节的人一些时间和空间来哀伤</a:t>
            </a:r>
            <a:endParaRPr lang="en-US" altLang="zh-CN" dirty="0"/>
          </a:p>
          <a:p>
            <a:pPr lvl="1">
              <a:lnSpc>
                <a:spcPct val="130000"/>
              </a:lnSpc>
              <a:spcBef>
                <a:spcPts val="300"/>
              </a:spcBef>
              <a:buFont typeface="Wingdings" panose="05000000000000000000" pitchFamily="2" charset="2"/>
              <a:buChar char="§"/>
            </a:pPr>
            <a:r>
              <a:rPr lang="zh-CN" altLang="en-US" dirty="0"/>
              <a:t>不要问“</a:t>
            </a:r>
            <a:r>
              <a:rPr lang="en-US" altLang="zh-CN" dirty="0"/>
              <a:t>how are you” </a:t>
            </a:r>
            <a:r>
              <a:rPr lang="zh-CN" altLang="en-US" dirty="0"/>
              <a:t>或</a:t>
            </a:r>
            <a:r>
              <a:rPr lang="en-US" altLang="zh-CN" dirty="0"/>
              <a:t> “how are you feeling”</a:t>
            </a:r>
            <a:r>
              <a:rPr lang="zh-CN" altLang="en-US" dirty="0"/>
              <a:t>，</a:t>
            </a:r>
            <a:r>
              <a:rPr lang="en-US" altLang="zh-CN" dirty="0"/>
              <a:t> instead: </a:t>
            </a:r>
          </a:p>
          <a:p>
            <a:pPr marL="914400" lvl="2" indent="-225425">
              <a:lnSpc>
                <a:spcPct val="130000"/>
              </a:lnSpc>
              <a:spcBef>
                <a:spcPts val="300"/>
              </a:spcBef>
            </a:pPr>
            <a:r>
              <a:rPr lang="en-US" dirty="0"/>
              <a:t>What’s your grief like these days? You invite them to share with you </a:t>
            </a:r>
          </a:p>
          <a:p>
            <a:pPr marL="914400" lvl="2" indent="-225425">
              <a:lnSpc>
                <a:spcPct val="130000"/>
              </a:lnSpc>
              <a:spcBef>
                <a:spcPts val="300"/>
              </a:spcBef>
            </a:pPr>
            <a:r>
              <a:rPr lang="en-US" dirty="0"/>
              <a:t>When is it you really miss them? Say the name of that person</a:t>
            </a:r>
          </a:p>
          <a:p>
            <a:pPr marL="914400" lvl="2" indent="-225425">
              <a:lnSpc>
                <a:spcPct val="130000"/>
              </a:lnSpc>
              <a:spcBef>
                <a:spcPts val="300"/>
              </a:spcBef>
            </a:pPr>
            <a:r>
              <a:rPr lang="en-US" dirty="0"/>
              <a:t>What are the times you’re finding really hard these days as you walk through this grief?</a:t>
            </a:r>
          </a:p>
          <a:p>
            <a:pPr lvl="1">
              <a:lnSpc>
                <a:spcPct val="130000"/>
              </a:lnSpc>
              <a:spcBef>
                <a:spcPts val="300"/>
              </a:spcBef>
              <a:buFont typeface="Wingdings" panose="05000000000000000000" pitchFamily="2" charset="2"/>
              <a:buChar char="§"/>
            </a:pPr>
            <a:r>
              <a:rPr lang="zh-CN" altLang="en-US" dirty="0"/>
              <a:t>如果可能告诉他们接下来该做的事及可能的心理反应及应对</a:t>
            </a:r>
            <a:endParaRPr lang="en-US" dirty="0"/>
          </a:p>
          <a:p>
            <a:pPr lvl="1">
              <a:buFont typeface="Wingdings" panose="05000000000000000000" pitchFamily="2" charset="2"/>
              <a:buChar char="§"/>
            </a:pPr>
            <a:endParaRPr lang="en-US" dirty="0"/>
          </a:p>
        </p:txBody>
      </p:sp>
      <p:sp>
        <p:nvSpPr>
          <p:cNvPr id="4" name="TextBox 3"/>
          <p:cNvSpPr txBox="1"/>
          <p:nvPr/>
        </p:nvSpPr>
        <p:spPr>
          <a:xfrm>
            <a:off x="533400" y="1219200"/>
            <a:ext cx="8610600" cy="3293209"/>
          </a:xfrm>
          <a:prstGeom prst="rect">
            <a:avLst/>
          </a:prstGeom>
          <a:solidFill>
            <a:schemeClr val="bg1"/>
          </a:solidFill>
          <a:ln>
            <a:solidFill>
              <a:srgbClr val="FFFF00"/>
            </a:solidFill>
          </a:ln>
        </p:spPr>
        <p:txBody>
          <a:bodyPr wrap="square" rtlCol="0">
            <a:spAutoFit/>
          </a:bodyPr>
          <a:lstStyle/>
          <a:p>
            <a:pPr>
              <a:lnSpc>
                <a:spcPct val="130000"/>
              </a:lnSpc>
            </a:pPr>
            <a:r>
              <a:rPr lang="en-US" altLang="zh-CN" b="1" baseline="30000" dirty="0"/>
              <a:t>33</a:t>
            </a:r>
            <a:r>
              <a:rPr lang="en-US" altLang="zh-CN" sz="2000" b="1" baseline="30000" dirty="0"/>
              <a:t> </a:t>
            </a:r>
            <a:r>
              <a:rPr lang="zh-CN" altLang="en-US" sz="2000" dirty="0"/>
              <a:t>耶稣看见她哭，并看见与她同来的</a:t>
            </a:r>
            <a:r>
              <a:rPr lang="zh-CN" altLang="en-US" sz="2000" u="sng" dirty="0"/>
              <a:t>犹太</a:t>
            </a:r>
            <a:r>
              <a:rPr lang="zh-CN" altLang="en-US" sz="2000" dirty="0"/>
              <a:t>人也哭，就心里悲叹，又甚忧愁， </a:t>
            </a:r>
            <a:r>
              <a:rPr lang="en-US" altLang="zh-CN" sz="2000" b="1" baseline="30000" dirty="0"/>
              <a:t>34 </a:t>
            </a:r>
            <a:r>
              <a:rPr lang="zh-CN" altLang="en-US" sz="2000" dirty="0"/>
              <a:t>便说：“你们把他安放在哪里？”他们回答说：“请主来看。” </a:t>
            </a:r>
            <a:r>
              <a:rPr lang="en-US" altLang="zh-CN" sz="2000" b="1" baseline="30000" dirty="0"/>
              <a:t>35 </a:t>
            </a:r>
            <a:r>
              <a:rPr lang="zh-CN" altLang="en-US" sz="2000" dirty="0"/>
              <a:t>耶稣哭了。 </a:t>
            </a:r>
            <a:r>
              <a:rPr lang="en-US" altLang="zh-CN" sz="2000" b="1" baseline="30000" dirty="0"/>
              <a:t>36 </a:t>
            </a:r>
            <a:r>
              <a:rPr lang="zh-CN" altLang="en-US" sz="2000" u="sng" dirty="0"/>
              <a:t>犹太</a:t>
            </a:r>
            <a:r>
              <a:rPr lang="zh-CN" altLang="en-US" sz="2000" dirty="0"/>
              <a:t>人就说：“你看，他爱这人是何等恳切！” </a:t>
            </a:r>
            <a:r>
              <a:rPr lang="en-US" altLang="zh-CN" sz="2000" b="1" baseline="30000" dirty="0"/>
              <a:t>37 </a:t>
            </a:r>
            <a:r>
              <a:rPr lang="zh-CN" altLang="en-US" sz="2000" dirty="0"/>
              <a:t>其中有人说：“他既然开了瞎子的眼睛，岂不能叫这人不死吗？” </a:t>
            </a:r>
            <a:r>
              <a:rPr lang="en-US" altLang="zh-CN" sz="2000" b="1" baseline="30000" dirty="0"/>
              <a:t>38 </a:t>
            </a:r>
            <a:r>
              <a:rPr lang="zh-CN" altLang="en-US" sz="2000" dirty="0"/>
              <a:t>耶稣又心里悲叹，来到坟墓前。那坟墓是个洞，有一块石头挡着。 </a:t>
            </a:r>
            <a:r>
              <a:rPr lang="en-US" altLang="zh-CN" sz="2000" b="1" baseline="30000" dirty="0"/>
              <a:t>39 </a:t>
            </a:r>
            <a:r>
              <a:rPr lang="zh-CN" altLang="en-US" sz="2000" dirty="0"/>
              <a:t>耶稣说：“你们把石头挪开！”那死人的姐姐</a:t>
            </a:r>
            <a:r>
              <a:rPr lang="zh-CN" altLang="en-US" sz="2000" u="sng" dirty="0"/>
              <a:t>马大</a:t>
            </a:r>
            <a:r>
              <a:rPr lang="zh-CN" altLang="en-US" sz="2000" dirty="0"/>
              <a:t>对他说：“主啊，他现在必是臭了，因为他死了已经四天了。” </a:t>
            </a:r>
            <a:r>
              <a:rPr lang="en-US" altLang="zh-CN" sz="2000" b="1" baseline="30000" dirty="0"/>
              <a:t>40 </a:t>
            </a:r>
            <a:r>
              <a:rPr lang="zh-CN" altLang="en-US" sz="2000" dirty="0"/>
              <a:t>耶稣说：“我不是对你说过，你若信，就必看见神的荣耀吗？”（约</a:t>
            </a:r>
            <a:r>
              <a:rPr lang="en-US" altLang="zh-CN" sz="2000" dirty="0"/>
              <a:t>11</a:t>
            </a:r>
            <a:r>
              <a:rPr lang="zh-CN" altLang="en-US" sz="2000" dirty="0"/>
              <a:t>：</a:t>
            </a:r>
            <a:r>
              <a:rPr lang="en-US" altLang="zh-CN" sz="2000" dirty="0"/>
              <a:t>33-40</a:t>
            </a:r>
            <a:r>
              <a:rPr lang="zh-CN" altLang="en-US" sz="2000" dirty="0"/>
              <a:t>）</a:t>
            </a:r>
            <a:endParaRPr lang="en-US" sz="2000" dirty="0"/>
          </a:p>
        </p:txBody>
      </p:sp>
    </p:spTree>
    <p:extLst>
      <p:ext uri="{BB962C8B-B14F-4D97-AF65-F5344CB8AC3E}">
        <p14:creationId xmlns:p14="http://schemas.microsoft.com/office/powerpoint/2010/main" val="26501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E722-3C4F-4BE5-9DB6-A42ED9106579}"/>
              </a:ext>
            </a:extLst>
          </p:cNvPr>
          <p:cNvSpPr>
            <a:spLocks noGrp="1"/>
          </p:cNvSpPr>
          <p:nvPr>
            <p:ph type="title"/>
          </p:nvPr>
        </p:nvSpPr>
        <p:spPr/>
        <p:txBody>
          <a:bodyPr>
            <a:normAutofit/>
          </a:bodyPr>
          <a:lstStyle/>
          <a:p>
            <a:r>
              <a:rPr lang="zh-CN" altLang="en-US" sz="4000" dirty="0"/>
              <a:t>圣经辅导与我</a:t>
            </a:r>
            <a:endParaRPr lang="en-US" sz="4000" dirty="0"/>
          </a:p>
        </p:txBody>
      </p:sp>
      <p:sp>
        <p:nvSpPr>
          <p:cNvPr id="3" name="Content Placeholder 2">
            <a:extLst>
              <a:ext uri="{FF2B5EF4-FFF2-40B4-BE49-F238E27FC236}">
                <a16:creationId xmlns:a16="http://schemas.microsoft.com/office/drawing/2014/main" id="{01826A48-F4D0-4B2C-AC1C-7B4159D4E54D}"/>
              </a:ext>
            </a:extLst>
          </p:cNvPr>
          <p:cNvSpPr>
            <a:spLocks noGrp="1"/>
          </p:cNvSpPr>
          <p:nvPr>
            <p:ph idx="1"/>
          </p:nvPr>
        </p:nvSpPr>
        <p:spPr/>
        <p:txBody>
          <a:bodyPr>
            <a:normAutofit/>
          </a:bodyPr>
          <a:lstStyle/>
          <a:p>
            <a:pPr>
              <a:lnSpc>
                <a:spcPct val="120000"/>
              </a:lnSpc>
              <a:buFont typeface="Wingdings" panose="05000000000000000000" pitchFamily="2" charset="2"/>
              <a:buChar char="Ø"/>
            </a:pPr>
            <a:r>
              <a:rPr lang="en-US" altLang="zh-CN" sz="2800" dirty="0"/>
              <a:t>Don’t wait</a:t>
            </a:r>
            <a:r>
              <a:rPr lang="zh-CN" altLang="en-US" sz="2800" dirty="0"/>
              <a:t> </a:t>
            </a:r>
            <a:r>
              <a:rPr lang="en-US" altLang="zh-CN" sz="2800" dirty="0"/>
              <a:t>until</a:t>
            </a:r>
            <a:r>
              <a:rPr lang="zh-CN" altLang="en-US" sz="2800" dirty="0"/>
              <a:t> </a:t>
            </a:r>
            <a:r>
              <a:rPr lang="en-US" altLang="zh-CN" sz="2800" dirty="0"/>
              <a:t>trouble</a:t>
            </a:r>
            <a:r>
              <a:rPr lang="zh-CN" altLang="en-US" sz="2800" dirty="0"/>
              <a:t> </a:t>
            </a:r>
            <a:r>
              <a:rPr lang="en-US" altLang="zh-CN" sz="2800" dirty="0"/>
              <a:t>troubles you.</a:t>
            </a:r>
            <a:endParaRPr lang="en-US" sz="2800" dirty="0"/>
          </a:p>
          <a:p>
            <a:pPr>
              <a:lnSpc>
                <a:spcPct val="120000"/>
              </a:lnSpc>
              <a:buFont typeface="Wingdings" panose="05000000000000000000" pitchFamily="2" charset="2"/>
              <a:buChar char="Ø"/>
            </a:pPr>
            <a:r>
              <a:rPr lang="en-US" altLang="zh-CN" sz="2800" dirty="0"/>
              <a:t>Change has not taken place until change has taken place!</a:t>
            </a:r>
            <a:endParaRPr lang="en-US" sz="2800" dirty="0"/>
          </a:p>
          <a:p>
            <a:pPr>
              <a:lnSpc>
                <a:spcPct val="120000"/>
              </a:lnSpc>
              <a:buFont typeface="Wingdings" panose="05000000000000000000" pitchFamily="2" charset="2"/>
              <a:buChar char="Ø"/>
            </a:pPr>
            <a:r>
              <a:rPr lang="en-US" sz="2800" dirty="0"/>
              <a:t>Change is the goal of confrontation.</a:t>
            </a:r>
          </a:p>
          <a:p>
            <a:pPr>
              <a:lnSpc>
                <a:spcPct val="120000"/>
              </a:lnSpc>
              <a:buFont typeface="Wingdings" panose="05000000000000000000" pitchFamily="2" charset="2"/>
              <a:buChar char="Ø"/>
            </a:pPr>
            <a:r>
              <a:rPr lang="en-US" altLang="zh-CN" sz="2800" dirty="0"/>
              <a:t>Heart is the</a:t>
            </a:r>
            <a:r>
              <a:rPr lang="zh-CN" altLang="en-US" sz="2800" dirty="0"/>
              <a:t> </a:t>
            </a:r>
            <a:r>
              <a:rPr lang="en-US" altLang="zh-CN" sz="2800" dirty="0"/>
              <a:t>target – a heart pursuing holiness for the sake of God’s glory, even as I suffer in a fallen world.</a:t>
            </a:r>
            <a:endParaRPr lang="en-US" sz="2800" dirty="0"/>
          </a:p>
        </p:txBody>
      </p:sp>
      <p:sp>
        <p:nvSpPr>
          <p:cNvPr id="4" name="TextBox 3">
            <a:extLst>
              <a:ext uri="{FF2B5EF4-FFF2-40B4-BE49-F238E27FC236}">
                <a16:creationId xmlns:a16="http://schemas.microsoft.com/office/drawing/2014/main" id="{343AC6EB-9606-4DB7-BD93-5E334421F8FB}"/>
              </a:ext>
            </a:extLst>
          </p:cNvPr>
          <p:cNvSpPr txBox="1"/>
          <p:nvPr/>
        </p:nvSpPr>
        <p:spPr>
          <a:xfrm>
            <a:off x="1066800" y="5050252"/>
            <a:ext cx="7429500" cy="1540037"/>
          </a:xfrm>
          <a:prstGeom prst="rect">
            <a:avLst/>
          </a:prstGeom>
          <a:solidFill>
            <a:schemeClr val="accent1"/>
          </a:solidFill>
          <a:ln>
            <a:solidFill>
              <a:srgbClr val="FFC000"/>
            </a:solidFill>
          </a:ln>
        </p:spPr>
        <p:txBody>
          <a:bodyPr wrap="square" rtlCol="0">
            <a:spAutoFit/>
          </a:bodyPr>
          <a:lstStyle/>
          <a:p>
            <a:pPr>
              <a:lnSpc>
                <a:spcPct val="120000"/>
              </a:lnSpc>
            </a:pPr>
            <a:r>
              <a:rPr lang="zh-CN" altLang="en-US" sz="2000" b="0" i="0" dirty="0">
                <a:solidFill>
                  <a:schemeClr val="bg1"/>
                </a:solidFill>
                <a:effectLst/>
                <a:latin typeface="system-ui"/>
              </a:rPr>
              <a:t>神啊，你曾试验我们，熬炼我们如熬炼银子一样。</a:t>
            </a:r>
            <a:br>
              <a:rPr lang="zh-CN" altLang="en-US" sz="2000" dirty="0">
                <a:solidFill>
                  <a:schemeClr val="bg1"/>
                </a:solidFill>
              </a:rPr>
            </a:br>
            <a:r>
              <a:rPr lang="zh-CN" altLang="en-US" sz="2000" b="0" i="0" dirty="0">
                <a:solidFill>
                  <a:schemeClr val="bg1"/>
                </a:solidFill>
                <a:effectLst/>
                <a:latin typeface="system-ui"/>
              </a:rPr>
              <a:t>你使我们进入网罗，把重担放在我们的身上。</a:t>
            </a:r>
            <a:br>
              <a:rPr lang="zh-CN" altLang="en-US" sz="2000" dirty="0">
                <a:solidFill>
                  <a:schemeClr val="bg1"/>
                </a:solidFill>
              </a:rPr>
            </a:br>
            <a:r>
              <a:rPr lang="zh-CN" altLang="en-US" sz="2000" b="0" i="0" dirty="0">
                <a:solidFill>
                  <a:schemeClr val="bg1"/>
                </a:solidFill>
                <a:effectLst/>
                <a:latin typeface="system-ui"/>
              </a:rPr>
              <a:t>你使人坐车轧我们的头，我们经过水火，你却使我们到丰富之地。</a:t>
            </a:r>
            <a:endParaRPr lang="en-US" altLang="zh-CN" sz="2000" b="0" i="0" dirty="0">
              <a:solidFill>
                <a:schemeClr val="bg1"/>
              </a:solidFill>
              <a:effectLst/>
              <a:latin typeface="system-ui"/>
            </a:endParaRPr>
          </a:p>
          <a:p>
            <a:pPr algn="r">
              <a:lnSpc>
                <a:spcPct val="120000"/>
              </a:lnSpc>
            </a:pPr>
            <a:r>
              <a:rPr lang="zh-CN" altLang="en-US" sz="2000" dirty="0">
                <a:solidFill>
                  <a:schemeClr val="bg1"/>
                </a:solidFill>
                <a:latin typeface="system-ui"/>
              </a:rPr>
              <a:t>诗篇</a:t>
            </a:r>
            <a:r>
              <a:rPr lang="en-US" altLang="zh-CN" sz="2000" dirty="0">
                <a:solidFill>
                  <a:schemeClr val="bg1"/>
                </a:solidFill>
                <a:latin typeface="system-ui"/>
              </a:rPr>
              <a:t>66</a:t>
            </a:r>
            <a:r>
              <a:rPr lang="zh-CN" altLang="en-US" sz="2000" dirty="0">
                <a:solidFill>
                  <a:schemeClr val="bg1"/>
                </a:solidFill>
                <a:latin typeface="system-ui"/>
              </a:rPr>
              <a:t>：</a:t>
            </a:r>
            <a:r>
              <a:rPr lang="en-US" altLang="zh-CN" sz="2000" dirty="0">
                <a:solidFill>
                  <a:schemeClr val="bg1"/>
                </a:solidFill>
                <a:latin typeface="system-ui"/>
              </a:rPr>
              <a:t>10-12</a:t>
            </a:r>
            <a:endParaRPr lang="en-US" sz="2000" dirty="0">
              <a:solidFill>
                <a:schemeClr val="bg1"/>
              </a:solidFill>
            </a:endParaRPr>
          </a:p>
        </p:txBody>
      </p:sp>
    </p:spTree>
    <p:extLst>
      <p:ext uri="{BB962C8B-B14F-4D97-AF65-F5344CB8AC3E}">
        <p14:creationId xmlns:p14="http://schemas.microsoft.com/office/powerpoint/2010/main" val="132042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zh-TW" altLang="en-US" sz="3600" b="0" i="0" kern="1200" dirty="0">
                <a:solidFill>
                  <a:schemeClr val="lt1"/>
                </a:solidFill>
                <a:effectLst/>
                <a:latin typeface="+mn-lt"/>
                <a:ea typeface="+mn-ea"/>
                <a:cs typeface="+mn-cs"/>
              </a:rPr>
              <a:t>穩當根基</a:t>
            </a:r>
            <a:br>
              <a:rPr lang="en-US" altLang="zh-TW" sz="3600" b="0" i="0" kern="1200" dirty="0">
                <a:solidFill>
                  <a:schemeClr val="lt1"/>
                </a:solidFill>
                <a:effectLst/>
                <a:latin typeface="+mn-lt"/>
                <a:ea typeface="+mn-ea"/>
                <a:cs typeface="+mn-cs"/>
              </a:rPr>
            </a:br>
            <a:r>
              <a:rPr lang="en-US" altLang="zh-CN" sz="3600" b="0" i="0" kern="1200" dirty="0">
                <a:solidFill>
                  <a:schemeClr val="lt1"/>
                </a:solidFill>
                <a:effectLst/>
                <a:latin typeface="+mn-lt"/>
                <a:ea typeface="+mn-ea"/>
                <a:cs typeface="+mn-cs"/>
              </a:rPr>
              <a:t>How Firm a Foundation</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98513"/>
              </p:ext>
            </p:extLst>
          </p:nvPr>
        </p:nvGraphicFramePr>
        <p:xfrm>
          <a:off x="76200" y="1295400"/>
          <a:ext cx="8991599" cy="411480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495799">
                  <a:extLst>
                    <a:ext uri="{9D8B030D-6E8A-4147-A177-3AD203B41FA5}">
                      <a16:colId xmlns:a16="http://schemas.microsoft.com/office/drawing/2014/main" val="20001"/>
                    </a:ext>
                  </a:extLst>
                </a:gridCol>
              </a:tblGrid>
              <a:tr h="370840">
                <a:tc>
                  <a:txBody>
                    <a:bodyPr/>
                    <a:lstStyle/>
                    <a:p>
                      <a:pPr fontAlgn="base"/>
                      <a:r>
                        <a:rPr lang="en-US" altLang="zh-TW" sz="2400" b="0" i="0" kern="1200" dirty="0">
                          <a:solidFill>
                            <a:schemeClr val="lt1"/>
                          </a:solidFill>
                          <a:effectLst/>
                          <a:latin typeface="SimSun" panose="02010600030101010101" pitchFamily="2" charset="-122"/>
                          <a:ea typeface="SimSun" panose="02010600030101010101" pitchFamily="2" charset="-122"/>
                          <a:cs typeface="+mn-cs"/>
                        </a:rPr>
                        <a:t>1.</a:t>
                      </a:r>
                      <a:r>
                        <a:rPr lang="zh-TW" altLang="en-US" sz="2400" b="0" i="0" kern="1200" dirty="0">
                          <a:solidFill>
                            <a:schemeClr val="lt1"/>
                          </a:solidFill>
                          <a:effectLst/>
                          <a:latin typeface="SimSun" panose="02010600030101010101" pitchFamily="2" charset="-122"/>
                          <a:ea typeface="SimSun" panose="02010600030101010101" pitchFamily="2" charset="-122"/>
                          <a:cs typeface="+mn-cs"/>
                        </a:rPr>
                        <a:t>耶穌的門徒，有極穩當根基，</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是神的言語，在聖經有所記！</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救主已應許，賜你永遠的福，</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投靠你救主，衪必定要保護。</a:t>
                      </a:r>
                    </a:p>
                    <a:p>
                      <a:pPr fontAlgn="base"/>
                      <a:endParaRPr lang="en-US" altLang="zh-TW" sz="2400" b="0" i="0" kern="1200" dirty="0">
                        <a:solidFill>
                          <a:schemeClr val="lt1"/>
                        </a:solidFill>
                        <a:effectLst/>
                        <a:latin typeface="SimSun" panose="02010600030101010101" pitchFamily="2" charset="-122"/>
                        <a:ea typeface="SimSun" panose="02010600030101010101" pitchFamily="2" charset="-122"/>
                        <a:cs typeface="+mn-cs"/>
                      </a:endParaRPr>
                    </a:p>
                    <a:p>
                      <a:pPr fontAlgn="base"/>
                      <a:r>
                        <a:rPr lang="en-US" altLang="zh-TW" sz="2400" b="0" i="0" kern="1200" dirty="0">
                          <a:solidFill>
                            <a:schemeClr val="lt1"/>
                          </a:solidFill>
                          <a:effectLst/>
                          <a:latin typeface="SimSun" panose="02010600030101010101" pitchFamily="2" charset="-122"/>
                          <a:ea typeface="SimSun" panose="02010600030101010101" pitchFamily="2" charset="-122"/>
                          <a:cs typeface="+mn-cs"/>
                        </a:rPr>
                        <a:t>2.</a:t>
                      </a:r>
                      <a:r>
                        <a:rPr lang="zh-TW" altLang="en-US" sz="2400" b="0" i="0" kern="1200" dirty="0">
                          <a:solidFill>
                            <a:schemeClr val="lt1"/>
                          </a:solidFill>
                          <a:effectLst/>
                          <a:latin typeface="SimSun" panose="02010600030101010101" pitchFamily="2" charset="-122"/>
                          <a:ea typeface="SimSun" panose="02010600030101010101" pitchFamily="2" charset="-122"/>
                          <a:cs typeface="+mn-cs"/>
                        </a:rPr>
                        <a:t>請聽救主說：</a:t>
                      </a:r>
                      <a:r>
                        <a:rPr lang="en-US" altLang="zh-TW" sz="2400" b="0" i="0" kern="1200" dirty="0">
                          <a:solidFill>
                            <a:schemeClr val="lt1"/>
                          </a:solidFill>
                          <a:effectLst/>
                          <a:latin typeface="SimSun" panose="02010600030101010101" pitchFamily="2" charset="-122"/>
                          <a:ea typeface="SimSun" panose="02010600030101010101" pitchFamily="2" charset="-122"/>
                          <a:cs typeface="+mn-cs"/>
                        </a:rPr>
                        <a:t>"</a:t>
                      </a:r>
                      <a:r>
                        <a:rPr lang="zh-TW" altLang="en-US" sz="2400" b="0" i="0" kern="1200" dirty="0">
                          <a:solidFill>
                            <a:schemeClr val="lt1"/>
                          </a:solidFill>
                          <a:effectLst/>
                          <a:latin typeface="SimSun" panose="02010600030101010101" pitchFamily="2" charset="-122"/>
                          <a:ea typeface="SimSun" panose="02010600030101010101" pitchFamily="2" charset="-122"/>
                          <a:cs typeface="+mn-cs"/>
                        </a:rPr>
                        <a:t>不要懼怕驚慌，</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因為我是神，我必賜你力量；</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我必幫助你，使你站立得住，</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用我全能手，時常將你扶助。</a:t>
                      </a:r>
                    </a:p>
                    <a:p>
                      <a:endParaRPr lang="en-US" sz="2400" dirty="0">
                        <a:latin typeface="SimSun" panose="02010600030101010101" pitchFamily="2" charset="-122"/>
                        <a:ea typeface="SimSun" panose="02010600030101010101" pitchFamily="2" charset="-122"/>
                      </a:endParaRPr>
                    </a:p>
                  </a:txBody>
                  <a:tcPr/>
                </a:tc>
                <a:tc>
                  <a:txBody>
                    <a:bodyPr/>
                    <a:lstStyle/>
                    <a:p>
                      <a:pPr fontAlgn="base"/>
                      <a:r>
                        <a:rPr lang="en-US" altLang="zh-CN" sz="2400" dirty="0">
                          <a:latin typeface="SimSun" panose="02010600030101010101" pitchFamily="2" charset="-122"/>
                          <a:ea typeface="SimSun" panose="02010600030101010101" pitchFamily="2" charset="-122"/>
                        </a:rPr>
                        <a:t>3.</a:t>
                      </a:r>
                      <a:r>
                        <a:rPr lang="en-US" altLang="zh-TW" sz="2400" b="0" i="0" kern="1200" dirty="0">
                          <a:solidFill>
                            <a:schemeClr val="lt1"/>
                          </a:solidFill>
                          <a:effectLst/>
                          <a:latin typeface="SimSun" panose="02010600030101010101" pitchFamily="2" charset="-122"/>
                          <a:ea typeface="SimSun" panose="02010600030101010101" pitchFamily="2" charset="-122"/>
                          <a:cs typeface="+mn-cs"/>
                        </a:rPr>
                        <a:t>"</a:t>
                      </a:r>
                      <a:r>
                        <a:rPr lang="zh-TW" altLang="en-US" sz="2400" b="0" i="0" kern="1200" dirty="0">
                          <a:solidFill>
                            <a:schemeClr val="lt1"/>
                          </a:solidFill>
                          <a:effectLst/>
                          <a:latin typeface="SimSun" panose="02010600030101010101" pitchFamily="2" charset="-122"/>
                          <a:ea typeface="SimSun" panose="02010600030101010101" pitchFamily="2" charset="-122"/>
                          <a:cs typeface="+mn-cs"/>
                        </a:rPr>
                        <a:t>雖然有患難，經過水火試煉，</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我必賜給你，豐富足夠恩典；</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患難與試煉，無法將你傷害，</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你必成精金，必永遠不朽壞。</a:t>
                      </a:r>
                      <a:endParaRPr lang="en-US" altLang="zh-TW" sz="2400" b="0" i="0" kern="1200" dirty="0">
                        <a:solidFill>
                          <a:schemeClr val="lt1"/>
                        </a:solidFill>
                        <a:effectLst/>
                        <a:latin typeface="SimSun" panose="02010600030101010101" pitchFamily="2" charset="-122"/>
                        <a:ea typeface="SimSun" panose="02010600030101010101" pitchFamily="2" charset="-122"/>
                        <a:cs typeface="+mn-cs"/>
                      </a:endParaRPr>
                    </a:p>
                    <a:p>
                      <a:pPr fontAlgn="base"/>
                      <a:endParaRPr lang="zh-TW" altLang="en-US" sz="2400" b="0" i="0" kern="1200" dirty="0">
                        <a:solidFill>
                          <a:schemeClr val="lt1"/>
                        </a:solidFill>
                        <a:effectLst/>
                        <a:latin typeface="SimSun" panose="02010600030101010101" pitchFamily="2" charset="-122"/>
                        <a:ea typeface="SimSun" panose="02010600030101010101" pitchFamily="2" charset="-122"/>
                        <a:cs typeface="+mn-cs"/>
                      </a:endParaRPr>
                    </a:p>
                    <a:p>
                      <a:pPr fontAlgn="base"/>
                      <a:r>
                        <a:rPr lang="en-US" altLang="zh-TW" sz="2400" b="0" i="0" kern="1200" dirty="0">
                          <a:solidFill>
                            <a:schemeClr val="lt1"/>
                          </a:solidFill>
                          <a:effectLst/>
                          <a:latin typeface="SimSun" panose="02010600030101010101" pitchFamily="2" charset="-122"/>
                          <a:ea typeface="SimSun" panose="02010600030101010101" pitchFamily="2" charset="-122"/>
                          <a:cs typeface="+mn-cs"/>
                        </a:rPr>
                        <a:t>4."</a:t>
                      </a:r>
                      <a:r>
                        <a:rPr lang="zh-TW" altLang="en-US" sz="2400" b="0" i="0" kern="1200" dirty="0">
                          <a:solidFill>
                            <a:schemeClr val="lt1"/>
                          </a:solidFill>
                          <a:effectLst/>
                          <a:latin typeface="SimSun" panose="02010600030101010101" pitchFamily="2" charset="-122"/>
                          <a:ea typeface="SimSun" panose="02010600030101010101" pitchFamily="2" charset="-122"/>
                          <a:cs typeface="+mn-cs"/>
                        </a:rPr>
                        <a:t>靠近我的人，靈魂必享安息，</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在我懷中的，我永遠不丟棄；</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仇敵無法侵，災害也不能臨，</a:t>
                      </a:r>
                      <a:br>
                        <a:rPr lang="zh-TW" altLang="en-US" sz="2400" b="0" i="0" kern="1200" dirty="0">
                          <a:solidFill>
                            <a:schemeClr val="lt1"/>
                          </a:solidFill>
                          <a:effectLst/>
                          <a:latin typeface="SimSun" panose="02010600030101010101" pitchFamily="2" charset="-122"/>
                          <a:ea typeface="SimSun" panose="02010600030101010101" pitchFamily="2" charset="-122"/>
                          <a:cs typeface="+mn-cs"/>
                        </a:rPr>
                      </a:br>
                      <a:r>
                        <a:rPr lang="zh-TW" altLang="en-US" sz="2400" b="0" i="0" kern="1200" dirty="0">
                          <a:solidFill>
                            <a:schemeClr val="lt1"/>
                          </a:solidFill>
                          <a:effectLst/>
                          <a:latin typeface="SimSun" panose="02010600030101010101" pitchFamily="2" charset="-122"/>
                          <a:ea typeface="SimSun" panose="02010600030101010101" pitchFamily="2" charset="-122"/>
                          <a:cs typeface="+mn-cs"/>
                        </a:rPr>
                        <a:t>我必常保護，一直到無窮盡！</a:t>
                      </a:r>
                    </a:p>
                    <a:p>
                      <a:endParaRPr lang="en-US" sz="2400" dirty="0">
                        <a:latin typeface="SimSun" panose="02010600030101010101" pitchFamily="2" charset="-122"/>
                        <a:ea typeface="SimSun" panose="02010600030101010101" pitchFamily="2" charset="-122"/>
                      </a:endParaRPr>
                    </a:p>
                    <a:p>
                      <a:pPr marL="0" indent="0" fontAlgn="base">
                        <a:buNone/>
                      </a:pPr>
                      <a:endParaRPr lang="en-US" sz="24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053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zh-CN" altLang="en-US" b="1" dirty="0"/>
              <a:t>经文默想</a:t>
            </a:r>
            <a:endParaRPr lang="en-US" dirty="0"/>
          </a:p>
          <a:p>
            <a:pPr marL="463550" indent="0">
              <a:lnSpc>
                <a:spcPct val="120000"/>
              </a:lnSpc>
              <a:spcBef>
                <a:spcPts val="600"/>
              </a:spcBef>
              <a:buNone/>
            </a:pPr>
            <a:r>
              <a:rPr lang="en-US" sz="2400" baseline="30000" dirty="0">
                <a:latin typeface="+mn-ea"/>
              </a:rPr>
              <a:t>3 </a:t>
            </a:r>
            <a:r>
              <a:rPr lang="zh-CN" altLang="en-US" sz="2400" dirty="0">
                <a:latin typeface="+mn-ea"/>
              </a:rPr>
              <a:t>愿颂赞归于我们主耶稣基督的父神！他曾照自己的大怜悯，借着耶稣基督从死里复活，重生了我们，叫我们有活泼的盼望， </a:t>
            </a:r>
            <a:r>
              <a:rPr lang="en-US" altLang="zh-CN" sz="2400" b="1" baseline="30000" dirty="0">
                <a:latin typeface="+mn-ea"/>
              </a:rPr>
              <a:t>4 </a:t>
            </a:r>
            <a:r>
              <a:rPr lang="zh-CN" altLang="en-US" sz="2400" dirty="0">
                <a:latin typeface="+mn-ea"/>
              </a:rPr>
              <a:t>可以得着不能朽坏、不能玷污、不能衰残、为你们存留在天上的基业。 </a:t>
            </a:r>
            <a:r>
              <a:rPr lang="en-US" altLang="zh-CN" sz="2400" b="1" baseline="30000" dirty="0">
                <a:latin typeface="+mn-ea"/>
              </a:rPr>
              <a:t>5 </a:t>
            </a:r>
            <a:r>
              <a:rPr lang="zh-CN" altLang="en-US" sz="2400" dirty="0">
                <a:latin typeface="+mn-ea"/>
              </a:rPr>
              <a:t>你们这因信蒙神能力保守的人，必能得着所预备、到末世要显现的救恩。 </a:t>
            </a:r>
            <a:r>
              <a:rPr lang="en-US" altLang="zh-CN" sz="2400" b="1" baseline="30000" dirty="0">
                <a:latin typeface="+mn-ea"/>
              </a:rPr>
              <a:t>6 </a:t>
            </a:r>
            <a:r>
              <a:rPr lang="zh-CN" altLang="en-US" sz="2400" dirty="0">
                <a:latin typeface="+mn-ea"/>
              </a:rPr>
              <a:t>因此，你们是大有喜乐；但如今在百般的试炼中暂时忧愁， </a:t>
            </a:r>
            <a:r>
              <a:rPr lang="en-US" altLang="zh-CN" sz="2400" b="1" baseline="30000" dirty="0">
                <a:latin typeface="+mn-ea"/>
              </a:rPr>
              <a:t>7 </a:t>
            </a:r>
            <a:r>
              <a:rPr lang="zh-CN" altLang="en-US" sz="2400" dirty="0">
                <a:latin typeface="+mn-ea"/>
              </a:rPr>
              <a:t>叫你们的信心既被试验，就比那被火试验仍然能坏的金子更显宝贵，可以在耶稣基督显现的时候得着称赞、荣耀、尊贵。（彼得前书</a:t>
            </a:r>
            <a:r>
              <a:rPr lang="en-US" altLang="zh-CN" sz="2400" dirty="0">
                <a:latin typeface="+mn-ea"/>
              </a:rPr>
              <a:t>1:3-7)</a:t>
            </a:r>
            <a:endParaRPr lang="en-US" sz="2400" dirty="0">
              <a:latin typeface="+mn-ea"/>
            </a:endParaRPr>
          </a:p>
        </p:txBody>
      </p:sp>
    </p:spTree>
    <p:extLst>
      <p:ext uri="{BB962C8B-B14F-4D97-AF65-F5344CB8AC3E}">
        <p14:creationId xmlns:p14="http://schemas.microsoft.com/office/powerpoint/2010/main" val="255489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9" y="304800"/>
            <a:ext cx="915831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905000" y="1600200"/>
            <a:ext cx="5778412" cy="2079625"/>
          </a:xfrm>
        </p:spPr>
        <p:txBody>
          <a:bodyPr>
            <a:normAutofit fontScale="90000"/>
          </a:bodyPr>
          <a:lstStyle/>
          <a:p>
            <a:r>
              <a:rPr lang="zh-CN" altLang="en-US" sz="8000" dirty="0">
                <a:solidFill>
                  <a:schemeClr val="bg1"/>
                </a:solidFill>
              </a:rPr>
              <a:t>哀伤</a:t>
            </a:r>
            <a:br>
              <a:rPr lang="en-US" altLang="zh-CN" sz="8000" dirty="0">
                <a:solidFill>
                  <a:schemeClr val="bg1"/>
                </a:solidFill>
              </a:rPr>
            </a:br>
            <a:r>
              <a:rPr lang="en-US" altLang="zh-CN" sz="6000" dirty="0">
                <a:solidFill>
                  <a:schemeClr val="bg1"/>
                </a:solidFill>
              </a:rPr>
              <a:t>(Grieving)</a:t>
            </a:r>
            <a:endParaRPr lang="en-US" sz="6000" dirty="0">
              <a:solidFill>
                <a:schemeClr val="bg1"/>
              </a:solidFill>
            </a:endParaRPr>
          </a:p>
        </p:txBody>
      </p:sp>
    </p:spTree>
    <p:extLst>
      <p:ext uri="{BB962C8B-B14F-4D97-AF65-F5344CB8AC3E}">
        <p14:creationId xmlns:p14="http://schemas.microsoft.com/office/powerpoint/2010/main" val="426217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nSpc>
                <a:spcPct val="120000"/>
              </a:lnSpc>
              <a:buFont typeface="Wingdings" panose="05000000000000000000" pitchFamily="2" charset="2"/>
              <a:buChar char="Ø"/>
            </a:pPr>
            <a:r>
              <a:rPr lang="zh-CN" altLang="en-US" b="1" dirty="0"/>
              <a:t>目的</a:t>
            </a:r>
            <a:r>
              <a:rPr lang="zh-CN" altLang="en-US" dirty="0"/>
              <a:t>：</a:t>
            </a:r>
            <a:endParaRPr lang="en-US" dirty="0"/>
          </a:p>
          <a:p>
            <a:pPr lvl="1">
              <a:lnSpc>
                <a:spcPct val="130000"/>
              </a:lnSpc>
              <a:spcBef>
                <a:spcPts val="600"/>
              </a:spcBef>
              <a:buFont typeface="Wingdings" panose="05000000000000000000" pitchFamily="2" charset="2"/>
              <a:buChar char="§"/>
            </a:pPr>
            <a:r>
              <a:rPr lang="zh-CN" altLang="en-US" dirty="0"/>
              <a:t>我们如何对哀伤（</a:t>
            </a:r>
            <a:r>
              <a:rPr lang="en-US" altLang="zh-CN" dirty="0"/>
              <a:t>grieving) </a:t>
            </a:r>
            <a:r>
              <a:rPr lang="zh-CN" altLang="en-US" dirty="0"/>
              <a:t>有更准确的理解，以至于我们可以更合乎圣经、有效地来应对我们生活中的哀伤</a:t>
            </a:r>
            <a:endParaRPr lang="en-US" altLang="zh-CN" dirty="0"/>
          </a:p>
          <a:p>
            <a:pPr lvl="1">
              <a:lnSpc>
                <a:spcPct val="130000"/>
              </a:lnSpc>
              <a:spcBef>
                <a:spcPts val="600"/>
              </a:spcBef>
              <a:buFont typeface="Wingdings" panose="05000000000000000000" pitchFamily="2" charset="2"/>
              <a:buChar char="§"/>
            </a:pPr>
            <a:r>
              <a:rPr lang="zh-CN" altLang="en-US" dirty="0"/>
              <a:t>我们如何去帮助哀伤中的人（特别是主内的弟兄姊妹）</a:t>
            </a:r>
            <a:endParaRPr lang="en-US" dirty="0"/>
          </a:p>
          <a:p>
            <a:pPr marL="0" indent="0">
              <a:buNone/>
            </a:pPr>
            <a:endParaRPr lang="en-US" dirty="0"/>
          </a:p>
        </p:txBody>
      </p:sp>
    </p:spTree>
    <p:extLst>
      <p:ext uri="{BB962C8B-B14F-4D97-AF65-F5344CB8AC3E}">
        <p14:creationId xmlns:p14="http://schemas.microsoft.com/office/powerpoint/2010/main" val="66138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认识哀伤</a:t>
            </a:r>
            <a:endParaRPr lang="en-US" dirty="0"/>
          </a:p>
        </p:txBody>
      </p:sp>
      <p:sp>
        <p:nvSpPr>
          <p:cNvPr id="3" name="Content Placeholder 2"/>
          <p:cNvSpPr>
            <a:spLocks noGrp="1"/>
          </p:cNvSpPr>
          <p:nvPr>
            <p:ph idx="1"/>
          </p:nvPr>
        </p:nvSpPr>
        <p:spPr>
          <a:xfrm>
            <a:off x="457200" y="1371600"/>
            <a:ext cx="8229600" cy="5029200"/>
          </a:xfrm>
        </p:spPr>
        <p:txBody>
          <a:bodyPr>
            <a:normAutofit fontScale="70000" lnSpcReduction="20000"/>
          </a:bodyPr>
          <a:lstStyle/>
          <a:p>
            <a:pPr>
              <a:lnSpc>
                <a:spcPct val="140000"/>
              </a:lnSpc>
              <a:spcBef>
                <a:spcPts val="300"/>
              </a:spcBef>
              <a:buFont typeface="Wingdings" panose="05000000000000000000" pitchFamily="2" charset="2"/>
              <a:buChar char="Ø"/>
            </a:pPr>
            <a:r>
              <a:rPr lang="zh-CN" altLang="en-US" dirty="0"/>
              <a:t>哀伤：一个“失去”的经历（</a:t>
            </a:r>
            <a:r>
              <a:rPr lang="en-US" altLang="zh-CN" dirty="0"/>
              <a:t>an experience of loss) </a:t>
            </a:r>
            <a:r>
              <a:rPr lang="zh-CN" altLang="en-US" dirty="0"/>
              <a:t>及其所带下的人的反应（言行、情绪）</a:t>
            </a:r>
            <a:endParaRPr lang="en-US" altLang="zh-CN" dirty="0"/>
          </a:p>
          <a:p>
            <a:pPr>
              <a:lnSpc>
                <a:spcPct val="140000"/>
              </a:lnSpc>
              <a:spcBef>
                <a:spcPts val="300"/>
              </a:spcBef>
              <a:buFont typeface="Wingdings" panose="05000000000000000000" pitchFamily="2" charset="2"/>
              <a:buChar char="Ø"/>
            </a:pPr>
            <a:r>
              <a:rPr lang="zh-CN" altLang="en-US" dirty="0"/>
              <a:t>哀伤是每个人都会经历的 （失去生命中重要的人、事、物等， 包括为亲人、为罪、为人的背叛、身体的疾病、所爱之人的悖逆、等等的哀伤）（彼前</a:t>
            </a:r>
            <a:r>
              <a:rPr lang="en-US" altLang="zh-CN" dirty="0"/>
              <a:t>4</a:t>
            </a:r>
            <a:r>
              <a:rPr lang="zh-CN" altLang="en-US" dirty="0"/>
              <a:t>：</a:t>
            </a:r>
            <a:r>
              <a:rPr lang="en-US" altLang="zh-CN" dirty="0"/>
              <a:t>12</a:t>
            </a:r>
            <a:r>
              <a:rPr lang="zh-CN" altLang="en-US" dirty="0"/>
              <a:t>）</a:t>
            </a:r>
            <a:endParaRPr lang="en-US" altLang="zh-CN" dirty="0"/>
          </a:p>
          <a:p>
            <a:pPr>
              <a:lnSpc>
                <a:spcPct val="140000"/>
              </a:lnSpc>
              <a:spcBef>
                <a:spcPts val="300"/>
              </a:spcBef>
              <a:buFont typeface="Wingdings" panose="05000000000000000000" pitchFamily="2" charset="2"/>
              <a:buChar char="Ø"/>
            </a:pPr>
            <a:r>
              <a:rPr lang="zh-CN" altLang="en-US" dirty="0"/>
              <a:t>每个人的经历和反应都是不同的（</a:t>
            </a:r>
            <a:r>
              <a:rPr lang="en-US" altLang="zh-CN" dirty="0"/>
              <a:t>+ secondary loss</a:t>
            </a:r>
            <a:r>
              <a:rPr lang="zh-CN" altLang="en-US" dirty="0"/>
              <a:t>）</a:t>
            </a:r>
            <a:endParaRPr lang="en-US" altLang="zh-CN" dirty="0"/>
          </a:p>
          <a:p>
            <a:pPr>
              <a:lnSpc>
                <a:spcPct val="140000"/>
              </a:lnSpc>
              <a:spcBef>
                <a:spcPts val="300"/>
              </a:spcBef>
              <a:buFont typeface="Wingdings" panose="05000000000000000000" pitchFamily="2" charset="2"/>
              <a:buChar char="Ø"/>
            </a:pPr>
            <a:r>
              <a:rPr lang="zh-CN" altLang="en-US" dirty="0"/>
              <a:t>我们的主是“忧伤人子”</a:t>
            </a:r>
            <a:endParaRPr lang="en-US" altLang="zh-CN" dirty="0"/>
          </a:p>
          <a:p>
            <a:pPr marL="400050" lvl="1" indent="0">
              <a:lnSpc>
                <a:spcPct val="140000"/>
              </a:lnSpc>
              <a:spcBef>
                <a:spcPts val="300"/>
              </a:spcBef>
              <a:buNone/>
            </a:pPr>
            <a:r>
              <a:rPr lang="zh-CN" altLang="en-US" dirty="0"/>
              <a:t>他被藐视，被人厌弃，</a:t>
            </a:r>
            <a:r>
              <a:rPr lang="zh-CN" altLang="en-US" dirty="0">
                <a:solidFill>
                  <a:srgbClr val="C00000"/>
                </a:solidFill>
              </a:rPr>
              <a:t>多受痛苦，常经忧患</a:t>
            </a:r>
            <a:r>
              <a:rPr lang="zh-CN" altLang="en-US" dirty="0"/>
              <a:t>。他被藐视，好像被人掩面不看的一样，我们也不尊重他。（赛</a:t>
            </a:r>
            <a:r>
              <a:rPr lang="en-US" altLang="zh-CN" dirty="0"/>
              <a:t>53</a:t>
            </a:r>
            <a:r>
              <a:rPr lang="zh-CN" altLang="en-US" dirty="0"/>
              <a:t>：</a:t>
            </a:r>
            <a:r>
              <a:rPr lang="en-US" altLang="zh-CN" dirty="0"/>
              <a:t>3</a:t>
            </a:r>
            <a:r>
              <a:rPr lang="zh-CN" altLang="en-US" dirty="0"/>
              <a:t>）</a:t>
            </a:r>
            <a:r>
              <a:rPr lang="en-US" dirty="0"/>
              <a:t>He is despised and rejected of men; </a:t>
            </a:r>
            <a:r>
              <a:rPr lang="en-US" dirty="0">
                <a:solidFill>
                  <a:srgbClr val="C00000"/>
                </a:solidFill>
              </a:rPr>
              <a:t>a man of sorrows, and acquainted with grief </a:t>
            </a:r>
            <a:r>
              <a:rPr lang="zh-CN" altLang="en-US" dirty="0">
                <a:solidFill>
                  <a:srgbClr val="C00000"/>
                </a:solidFill>
              </a:rPr>
              <a:t>（</a:t>
            </a:r>
            <a:r>
              <a:rPr lang="en-US" altLang="zh-CN" dirty="0">
                <a:solidFill>
                  <a:srgbClr val="C00000"/>
                </a:solidFill>
              </a:rPr>
              <a:t>KJV</a:t>
            </a:r>
            <a:r>
              <a:rPr lang="zh-CN" altLang="en-US" dirty="0">
                <a:solidFill>
                  <a:srgbClr val="C00000"/>
                </a:solidFill>
              </a:rPr>
              <a:t>）</a:t>
            </a:r>
            <a:endParaRPr lang="en-US" altLang="zh-CN" dirty="0">
              <a:solidFill>
                <a:srgbClr val="C00000"/>
              </a:solidFill>
            </a:endParaRPr>
          </a:p>
          <a:p>
            <a:pPr>
              <a:lnSpc>
                <a:spcPct val="140000"/>
              </a:lnSpc>
              <a:spcBef>
                <a:spcPts val="300"/>
              </a:spcBef>
              <a:buFont typeface="Wingdings" panose="05000000000000000000" pitchFamily="2" charset="2"/>
              <a:buChar char="Ø"/>
            </a:pPr>
            <a:r>
              <a:rPr lang="en-US" dirty="0"/>
              <a:t> </a:t>
            </a:r>
            <a:r>
              <a:rPr lang="zh-CN" altLang="en-US" dirty="0"/>
              <a:t>“祂诚然担当我们的忧患，背负我们的痛苦” （赛</a:t>
            </a:r>
            <a:r>
              <a:rPr lang="en-US" altLang="zh-CN" dirty="0"/>
              <a:t>53</a:t>
            </a:r>
            <a:r>
              <a:rPr lang="zh-CN" altLang="en-US" dirty="0"/>
              <a:t>：</a:t>
            </a:r>
            <a:r>
              <a:rPr lang="en-US" altLang="zh-CN" dirty="0"/>
              <a:t>4</a:t>
            </a:r>
            <a:r>
              <a:rPr lang="zh-CN" altLang="en-US" dirty="0"/>
              <a:t>）</a:t>
            </a:r>
            <a:r>
              <a:rPr lang="en-US" dirty="0"/>
              <a:t>Surely he hath borne our griefs, and carried our sorrows </a:t>
            </a:r>
            <a:r>
              <a:rPr lang="zh-CN" altLang="en-US" dirty="0"/>
              <a:t>（</a:t>
            </a:r>
            <a:r>
              <a:rPr lang="en-US" altLang="zh-CN" dirty="0"/>
              <a:t>KJV</a:t>
            </a:r>
            <a:r>
              <a:rPr lang="zh-CN" altLang="en-US" dirty="0"/>
              <a:t>）</a:t>
            </a:r>
            <a:endParaRPr lang="en-US" dirty="0">
              <a:solidFill>
                <a:schemeClr val="bg1">
                  <a:lumMod val="65000"/>
                </a:schemeClr>
              </a:solidFill>
            </a:endParaRPr>
          </a:p>
        </p:txBody>
      </p:sp>
      <p:sp>
        <p:nvSpPr>
          <p:cNvPr id="4" name="TextBox 3"/>
          <p:cNvSpPr txBox="1"/>
          <p:nvPr/>
        </p:nvSpPr>
        <p:spPr>
          <a:xfrm>
            <a:off x="533400" y="2286000"/>
            <a:ext cx="8610600" cy="3962623"/>
          </a:xfrm>
          <a:prstGeom prst="rect">
            <a:avLst/>
          </a:prstGeom>
          <a:solidFill>
            <a:schemeClr val="bg1">
              <a:lumMod val="95000"/>
            </a:schemeClr>
          </a:solidFill>
          <a:ln>
            <a:solidFill>
              <a:srgbClr val="FFFF00"/>
            </a:solidFill>
          </a:ln>
        </p:spPr>
        <p:txBody>
          <a:bodyPr wrap="square" rtlCol="0">
            <a:spAutoFit/>
          </a:bodyPr>
          <a:lstStyle/>
          <a:p>
            <a:pPr fontAlgn="base"/>
            <a:r>
              <a:rPr lang="zh-CN" altLang="en-US" b="1" dirty="0"/>
              <a:t>哀伤的常见反应（身体、社交、灵性生命各个层面）</a:t>
            </a:r>
            <a:r>
              <a:rPr lang="en-US" altLang="zh-CN" b="1" dirty="0"/>
              <a:t>:    </a:t>
            </a:r>
            <a:r>
              <a:rPr lang="zh-CN" altLang="en-US" sz="2400" b="1" dirty="0">
                <a:solidFill>
                  <a:srgbClr val="00B050"/>
                </a:solidFill>
                <a:effectLst>
                  <a:outerShdw blurRad="38100" dist="38100" dir="2700000" algn="tl">
                    <a:srgbClr val="000000">
                      <a:alpha val="43137"/>
                    </a:srgbClr>
                  </a:outerShdw>
                </a:effectLst>
              </a:rPr>
              <a:t>这些都是 正常的！</a:t>
            </a:r>
            <a:endParaRPr lang="en-US" altLang="zh-CN" sz="2400" b="1" dirty="0">
              <a:solidFill>
                <a:srgbClr val="00B050"/>
              </a:solidFill>
              <a:effectLst>
                <a:outerShdw blurRad="38100" dist="38100" dir="2700000" algn="tl">
                  <a:srgbClr val="000000">
                    <a:alpha val="43137"/>
                  </a:srgbClr>
                </a:outerShdw>
              </a:effectLst>
            </a:endParaRPr>
          </a:p>
          <a:p>
            <a:pPr marL="742950" lvl="1" indent="-285750" fontAlgn="base">
              <a:lnSpc>
                <a:spcPct val="120000"/>
              </a:lnSpc>
              <a:spcBef>
                <a:spcPts val="300"/>
              </a:spcBef>
              <a:buFont typeface="Arial" panose="020B0604020202020204" pitchFamily="34" charset="0"/>
              <a:buChar char="•"/>
            </a:pPr>
            <a:r>
              <a:rPr lang="zh-CN" altLang="en-US" sz="2000" dirty="0"/>
              <a:t>哭泣、头疼、失眠、恶梦、感觉麻木、短期失忆</a:t>
            </a:r>
            <a:endParaRPr lang="en-US" sz="2000" dirty="0"/>
          </a:p>
          <a:p>
            <a:pPr marL="742950" lvl="1" indent="-285750" fontAlgn="base">
              <a:lnSpc>
                <a:spcPct val="120000"/>
              </a:lnSpc>
              <a:spcBef>
                <a:spcPts val="300"/>
              </a:spcBef>
              <a:buFont typeface="Arial" panose="020B0604020202020204" pitchFamily="34" charset="0"/>
              <a:buChar char="•"/>
            </a:pPr>
            <a:r>
              <a:rPr lang="zh-CN" altLang="en-US" sz="2000" dirty="0"/>
              <a:t>怀疑人生（失去生活的兴趣）、世界（灰暗）、信仰（神是真的吗？祂还爱我吗？）</a:t>
            </a:r>
            <a:endParaRPr lang="en-US" sz="2000" dirty="0"/>
          </a:p>
          <a:p>
            <a:pPr marL="742950" lvl="1" indent="-285750" fontAlgn="base">
              <a:lnSpc>
                <a:spcPct val="120000"/>
              </a:lnSpc>
              <a:spcBef>
                <a:spcPts val="300"/>
              </a:spcBef>
              <a:buFont typeface="Arial" panose="020B0604020202020204" pitchFamily="34" charset="0"/>
              <a:buChar char="•"/>
            </a:pPr>
            <a:r>
              <a:rPr lang="zh-CN" altLang="en-US" sz="2000" dirty="0"/>
              <a:t>感觉没法融入社会、脱离朋友和家庭、常感觉压力很大</a:t>
            </a:r>
            <a:endParaRPr lang="en-US" sz="2000" dirty="0"/>
          </a:p>
          <a:p>
            <a:pPr marL="742950" lvl="1" indent="-285750" fontAlgn="base">
              <a:lnSpc>
                <a:spcPct val="120000"/>
              </a:lnSpc>
              <a:spcBef>
                <a:spcPts val="300"/>
              </a:spcBef>
              <a:buFont typeface="Arial" panose="020B0604020202020204" pitchFamily="34" charset="0"/>
              <a:buChar char="•"/>
            </a:pPr>
            <a:r>
              <a:rPr lang="zh-CN" altLang="en-US" sz="2000" dirty="0"/>
              <a:t>担忧、焦虑、沮丧、罪疚感、易怒、伤感、孤单、无助、</a:t>
            </a:r>
            <a:endParaRPr lang="en-US" altLang="zh-CN" sz="2000" dirty="0"/>
          </a:p>
          <a:p>
            <a:pPr marL="742950" lvl="1" indent="-285750" fontAlgn="base">
              <a:lnSpc>
                <a:spcPct val="120000"/>
              </a:lnSpc>
              <a:spcBef>
                <a:spcPts val="300"/>
              </a:spcBef>
              <a:buFont typeface="Arial" panose="020B0604020202020204" pitchFamily="34" charset="0"/>
              <a:buChar char="•"/>
            </a:pPr>
            <a:r>
              <a:rPr lang="zh-CN" altLang="en-US" sz="2000" dirty="0"/>
              <a:t>绝望、虚空</a:t>
            </a:r>
            <a:r>
              <a:rPr lang="en-US" altLang="zh-CN" sz="2000" dirty="0"/>
              <a:t>…</a:t>
            </a:r>
            <a:endParaRPr lang="en-US" sz="2000" dirty="0"/>
          </a:p>
          <a:p>
            <a:pPr marL="742950" lvl="1" indent="-285750" fontAlgn="base">
              <a:lnSpc>
                <a:spcPct val="120000"/>
              </a:lnSpc>
              <a:spcBef>
                <a:spcPts val="300"/>
              </a:spcBef>
              <a:buFont typeface="Arial" panose="020B0604020202020204" pitchFamily="34" charset="0"/>
              <a:buChar char="•"/>
            </a:pPr>
            <a:r>
              <a:rPr lang="zh-CN" altLang="en-US" sz="2000" dirty="0"/>
              <a:t>常感到疲劳（</a:t>
            </a:r>
            <a:r>
              <a:rPr lang="en-US" sz="2000" dirty="0"/>
              <a:t>Fatigue</a:t>
            </a:r>
            <a:r>
              <a:rPr lang="zh-CN" altLang="en-US" sz="2000" dirty="0"/>
              <a:t>）、失去胃口（</a:t>
            </a:r>
            <a:r>
              <a:rPr lang="en-US" sz="2000" dirty="0"/>
              <a:t>Loss of Appetite</a:t>
            </a:r>
            <a:r>
              <a:rPr lang="zh-CN" altLang="en-US" sz="2000" dirty="0"/>
              <a:t>）</a:t>
            </a:r>
            <a:endParaRPr lang="en-US" sz="2000" dirty="0"/>
          </a:p>
          <a:p>
            <a:pPr marL="742950" lvl="1" indent="-285750" fontAlgn="base">
              <a:lnSpc>
                <a:spcPct val="120000"/>
              </a:lnSpc>
              <a:spcBef>
                <a:spcPts val="300"/>
              </a:spcBef>
              <a:buFont typeface="Arial" panose="020B0604020202020204" pitchFamily="34" charset="0"/>
              <a:buChar char="•"/>
            </a:pPr>
            <a:r>
              <a:rPr lang="zh-CN" altLang="en-US" sz="2000" dirty="0"/>
              <a:t>身体的疼痛和心灵的痛苦（</a:t>
            </a:r>
            <a:r>
              <a:rPr lang="en-US" sz="2000" dirty="0"/>
              <a:t>Aches and Pains</a:t>
            </a:r>
            <a:r>
              <a:rPr lang="zh-CN" altLang="en-US" sz="2000" dirty="0"/>
              <a:t>）</a:t>
            </a:r>
            <a:endParaRPr lang="en-US" sz="2000" dirty="0"/>
          </a:p>
          <a:p>
            <a:endParaRPr lang="en-US" dirty="0"/>
          </a:p>
        </p:txBody>
      </p:sp>
      <p:sp>
        <p:nvSpPr>
          <p:cNvPr id="5" name="TextBox 4"/>
          <p:cNvSpPr txBox="1"/>
          <p:nvPr/>
        </p:nvSpPr>
        <p:spPr>
          <a:xfrm>
            <a:off x="4800600" y="3124200"/>
            <a:ext cx="4191000" cy="1015663"/>
          </a:xfrm>
          <a:prstGeom prst="rect">
            <a:avLst/>
          </a:prstGeom>
          <a:solidFill>
            <a:schemeClr val="bg1">
              <a:lumMod val="95000"/>
            </a:schemeClr>
          </a:solidFill>
        </p:spPr>
        <p:txBody>
          <a:bodyPr wrap="square" rtlCol="0">
            <a:spAutoFit/>
          </a:bodyPr>
          <a:lstStyle/>
          <a:p>
            <a:r>
              <a:rPr lang="en-US" altLang="zh-CN" sz="2000" b="1" baseline="30000" dirty="0"/>
              <a:t>12 </a:t>
            </a:r>
            <a:r>
              <a:rPr lang="zh-CN" altLang="en-US" sz="2000" dirty="0"/>
              <a:t>亲爱的弟兄啊，有火炼的试验临到你们，不要以为奇怪，似乎是遭遇非常的事；（彼前</a:t>
            </a:r>
            <a:r>
              <a:rPr lang="en-US" altLang="zh-CN" sz="2000" dirty="0"/>
              <a:t>4</a:t>
            </a:r>
            <a:r>
              <a:rPr lang="zh-CN" altLang="en-US" sz="2000" dirty="0"/>
              <a:t>：</a:t>
            </a:r>
            <a:r>
              <a:rPr lang="en-US" altLang="zh-CN" sz="2000" dirty="0"/>
              <a:t>12</a:t>
            </a:r>
            <a:r>
              <a:rPr lang="zh-CN" altLang="en-US" sz="2000" dirty="0"/>
              <a:t>）</a:t>
            </a:r>
            <a:endParaRPr lang="en-US" sz="2000" dirty="0"/>
          </a:p>
        </p:txBody>
      </p:sp>
    </p:spTree>
    <p:extLst>
      <p:ext uri="{BB962C8B-B14F-4D97-AF65-F5344CB8AC3E}">
        <p14:creationId xmlns:p14="http://schemas.microsoft.com/office/powerpoint/2010/main" val="23510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229600" cy="1143001"/>
          </a:xfrm>
        </p:spPr>
        <p:txBody>
          <a:bodyPr>
            <a:normAutofit fontScale="90000"/>
          </a:bodyPr>
          <a:lstStyle/>
          <a:p>
            <a:r>
              <a:rPr lang="zh-CN" altLang="en-US" sz="4000" dirty="0"/>
              <a:t>哀伤的五个阶段</a:t>
            </a:r>
            <a:br>
              <a:rPr lang="en-US" altLang="zh-CN" sz="4000" dirty="0"/>
            </a:br>
            <a:r>
              <a:rPr lang="zh-CN" altLang="en-US" sz="2700" dirty="0"/>
              <a:t> </a:t>
            </a:r>
            <a:r>
              <a:rPr lang="en-US" altLang="zh-CN" sz="2700" dirty="0"/>
              <a:t>(</a:t>
            </a:r>
            <a:r>
              <a:rPr lang="en-US" sz="2700" dirty="0"/>
              <a:t>Five Stages of Grief)  </a:t>
            </a:r>
            <a:r>
              <a:rPr lang="en-US" sz="2700" u="sng" dirty="0"/>
              <a:t> </a:t>
            </a:r>
            <a:r>
              <a:rPr lang="en-US" sz="2700" i="1" u="sng" dirty="0"/>
              <a:t>On Death and Dying</a:t>
            </a:r>
            <a:r>
              <a:rPr lang="en-US" sz="2700" u="sng" dirty="0"/>
              <a:t> (1969)</a:t>
            </a:r>
            <a:r>
              <a:rPr lang="en-US" sz="2700" dirty="0"/>
              <a:t> </a:t>
            </a:r>
            <a:br>
              <a:rPr lang="en-US" sz="2700" dirty="0"/>
            </a:br>
            <a:r>
              <a:rPr lang="en-US" sz="2700" dirty="0"/>
              <a:t> by Elisabeth </a:t>
            </a:r>
            <a:r>
              <a:rPr lang="en-US" sz="2700" dirty="0" err="1"/>
              <a:t>Kübler</a:t>
            </a:r>
            <a:r>
              <a:rPr lang="en-US" sz="2700" dirty="0"/>
              <a:t> Ross</a:t>
            </a:r>
            <a:r>
              <a:rPr lang="zh-CN" altLang="en-US" sz="2700" dirty="0"/>
              <a:t>（</a:t>
            </a:r>
            <a:r>
              <a:rPr lang="en-US" altLang="zh-CN" sz="2700" dirty="0"/>
              <a:t>1926-2004</a:t>
            </a:r>
            <a:r>
              <a:rPr lang="zh-CN" altLang="en-US" sz="2700" dirty="0"/>
              <a:t>）</a:t>
            </a:r>
            <a:r>
              <a:rPr lang="en-US" sz="2700" dirty="0"/>
              <a:t> </a:t>
            </a:r>
            <a:br>
              <a:rPr lang="en-US" dirty="0"/>
            </a:br>
            <a:endParaRPr lang="en-US" dirty="0"/>
          </a:p>
        </p:txBody>
      </p:sp>
      <p:grpSp>
        <p:nvGrpSpPr>
          <p:cNvPr id="5" name="Group 4"/>
          <p:cNvGrpSpPr/>
          <p:nvPr/>
        </p:nvGrpSpPr>
        <p:grpSpPr>
          <a:xfrm>
            <a:off x="1600200" y="1600936"/>
            <a:ext cx="5552098" cy="4460412"/>
            <a:chOff x="1600200" y="1600936"/>
            <a:chExt cx="5552098" cy="4460412"/>
          </a:xfrm>
        </p:grpSpPr>
        <p:sp>
          <p:nvSpPr>
            <p:cNvPr id="6" name="Freeform 5"/>
            <p:cNvSpPr/>
            <p:nvPr/>
          </p:nvSpPr>
          <p:spPr>
            <a:xfrm>
              <a:off x="3828603" y="1600936"/>
              <a:ext cx="1486792" cy="966415"/>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36" tIns="108136" rIns="108136" bIns="108136" numCol="1" spcCol="1270" anchor="ctr" anchorCtr="0">
              <a:noAutofit/>
            </a:bodyPr>
            <a:lstStyle/>
            <a:p>
              <a:pPr lvl="0" algn="ctr" defTabSz="711200">
                <a:lnSpc>
                  <a:spcPct val="90000"/>
                </a:lnSpc>
                <a:spcBef>
                  <a:spcPct val="0"/>
                </a:spcBef>
                <a:spcAft>
                  <a:spcPct val="35000"/>
                </a:spcAft>
              </a:pPr>
              <a:r>
                <a:rPr lang="zh-CN" altLang="en-US" sz="2400" b="1" kern="1200" dirty="0"/>
                <a:t>否认期</a:t>
              </a:r>
              <a:endParaRPr lang="en-US" altLang="zh-CN" sz="2400" b="1" kern="1200" dirty="0"/>
            </a:p>
            <a:p>
              <a:pPr lvl="0" algn="ctr" defTabSz="711200">
                <a:lnSpc>
                  <a:spcPct val="90000"/>
                </a:lnSpc>
                <a:spcBef>
                  <a:spcPct val="0"/>
                </a:spcBef>
                <a:spcAft>
                  <a:spcPct val="35000"/>
                </a:spcAft>
              </a:pPr>
              <a:r>
                <a:rPr lang="en-US" altLang="zh-CN" sz="2400" b="1" kern="1200" dirty="0"/>
                <a:t>denial</a:t>
              </a:r>
              <a:endParaRPr lang="en-US" sz="2400" b="1" kern="1200" dirty="0"/>
            </a:p>
          </p:txBody>
        </p:sp>
        <p:sp>
          <p:nvSpPr>
            <p:cNvPr id="7" name="Freeform 6"/>
            <p:cNvSpPr/>
            <p:nvPr/>
          </p:nvSpPr>
          <p:spPr>
            <a:xfrm>
              <a:off x="2640565" y="2084143"/>
              <a:ext cx="3862868" cy="3862868"/>
            </a:xfrm>
            <a:custGeom>
              <a:avLst/>
              <a:gdLst/>
              <a:ahLst/>
              <a:cxnLst/>
              <a:rect l="0" t="0" r="0" b="0"/>
              <a:pathLst>
                <a:path>
                  <a:moveTo>
                    <a:pt x="2874166" y="245702"/>
                  </a:moveTo>
                  <a:arcTo wR="1931434" hR="1931434" stAng="17952946" swAng="1212315"/>
                </a:path>
              </a:pathLst>
            </a:custGeom>
            <a:noFill/>
            <a:ln w="762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5665506" y="2935524"/>
              <a:ext cx="1486792" cy="966415"/>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36" tIns="108136" rIns="108136" bIns="108136" numCol="1" spcCol="1270" anchor="ctr" anchorCtr="0">
              <a:noAutofit/>
            </a:bodyPr>
            <a:lstStyle/>
            <a:p>
              <a:pPr lvl="0" algn="ctr" defTabSz="711200">
                <a:lnSpc>
                  <a:spcPct val="90000"/>
                </a:lnSpc>
                <a:spcBef>
                  <a:spcPct val="0"/>
                </a:spcBef>
                <a:spcAft>
                  <a:spcPct val="35000"/>
                </a:spcAft>
              </a:pPr>
              <a:r>
                <a:rPr lang="zh-CN" altLang="en-US" sz="2400" b="1" kern="1200" dirty="0"/>
                <a:t>愤怒期</a:t>
              </a:r>
              <a:endParaRPr lang="en-US" altLang="zh-CN" sz="2400" b="1" kern="1200" dirty="0"/>
            </a:p>
            <a:p>
              <a:pPr lvl="0" algn="ctr" defTabSz="711200">
                <a:lnSpc>
                  <a:spcPct val="90000"/>
                </a:lnSpc>
                <a:spcBef>
                  <a:spcPct val="0"/>
                </a:spcBef>
                <a:spcAft>
                  <a:spcPct val="35000"/>
                </a:spcAft>
              </a:pPr>
              <a:r>
                <a:rPr lang="en-US" sz="2400" b="1" kern="1200" dirty="0"/>
                <a:t>anger</a:t>
              </a:r>
            </a:p>
          </p:txBody>
        </p:sp>
        <p:sp>
          <p:nvSpPr>
            <p:cNvPr id="9" name="Freeform 8"/>
            <p:cNvSpPr/>
            <p:nvPr/>
          </p:nvSpPr>
          <p:spPr>
            <a:xfrm>
              <a:off x="2640565" y="2084143"/>
              <a:ext cx="3862868" cy="3862868"/>
            </a:xfrm>
            <a:custGeom>
              <a:avLst/>
              <a:gdLst/>
              <a:ahLst/>
              <a:cxnLst/>
              <a:rect l="0" t="0" r="0" b="0"/>
              <a:pathLst>
                <a:path>
                  <a:moveTo>
                    <a:pt x="3858244" y="2064990"/>
                  </a:moveTo>
                  <a:arcTo wR="1931434" hR="1931434" stAng="21837907" swAng="1360327"/>
                </a:path>
              </a:pathLst>
            </a:custGeom>
            <a:noFill/>
            <a:ln w="762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4963870" y="5094933"/>
              <a:ext cx="1970329" cy="966415"/>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36" tIns="108136" rIns="108136" bIns="108136" numCol="1" spcCol="1270" anchor="ctr" anchorCtr="0">
              <a:noAutofit/>
            </a:bodyPr>
            <a:lstStyle/>
            <a:p>
              <a:pPr lvl="0" algn="ctr" defTabSz="711200">
                <a:lnSpc>
                  <a:spcPct val="90000"/>
                </a:lnSpc>
                <a:spcBef>
                  <a:spcPct val="0"/>
                </a:spcBef>
                <a:spcAft>
                  <a:spcPct val="35000"/>
                </a:spcAft>
              </a:pPr>
              <a:r>
                <a:rPr lang="zh-CN" altLang="en-US" sz="2400" b="1" kern="1200" dirty="0"/>
                <a:t>协议</a:t>
              </a:r>
              <a:r>
                <a:rPr lang="en-US" altLang="zh-CN" sz="2400" b="1" kern="1200" dirty="0"/>
                <a:t>/</a:t>
              </a:r>
              <a:r>
                <a:rPr lang="zh-CN" altLang="en-US" sz="2400" b="1" kern="1200" dirty="0"/>
                <a:t>交易期</a:t>
              </a:r>
              <a:endParaRPr lang="en-US" altLang="zh-CN" sz="2400" b="1" kern="1200" dirty="0"/>
            </a:p>
            <a:p>
              <a:pPr lvl="0" algn="ctr" defTabSz="711200">
                <a:lnSpc>
                  <a:spcPct val="90000"/>
                </a:lnSpc>
                <a:spcBef>
                  <a:spcPct val="0"/>
                </a:spcBef>
                <a:spcAft>
                  <a:spcPct val="35000"/>
                </a:spcAft>
              </a:pPr>
              <a:r>
                <a:rPr lang="en-US" sz="2400" b="1" kern="1200" dirty="0"/>
                <a:t>bargaining</a:t>
              </a:r>
            </a:p>
          </p:txBody>
        </p:sp>
        <p:sp>
          <p:nvSpPr>
            <p:cNvPr id="11" name="Freeform 10"/>
            <p:cNvSpPr/>
            <p:nvPr/>
          </p:nvSpPr>
          <p:spPr>
            <a:xfrm>
              <a:off x="2640565" y="2084143"/>
              <a:ext cx="3862868" cy="3862868"/>
            </a:xfrm>
            <a:custGeom>
              <a:avLst/>
              <a:gdLst/>
              <a:ahLst/>
              <a:cxnLst/>
              <a:rect l="0" t="0" r="0" b="0"/>
              <a:pathLst>
                <a:path>
                  <a:moveTo>
                    <a:pt x="2168696" y="3848239"/>
                  </a:moveTo>
                  <a:arcTo wR="1931434" hR="1931434" stAng="4976630" swAng="846741"/>
                </a:path>
              </a:pathLst>
            </a:custGeom>
            <a:noFill/>
            <a:ln w="762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991700" y="5094933"/>
              <a:ext cx="2188427" cy="966415"/>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36" tIns="108136" rIns="108136" bIns="108136" numCol="1" spcCol="1270" anchor="ctr" anchorCtr="0">
              <a:noAutofit/>
            </a:bodyPr>
            <a:lstStyle/>
            <a:p>
              <a:pPr lvl="0" algn="ctr" defTabSz="711200">
                <a:lnSpc>
                  <a:spcPct val="90000"/>
                </a:lnSpc>
                <a:spcBef>
                  <a:spcPct val="0"/>
                </a:spcBef>
                <a:spcAft>
                  <a:spcPct val="35000"/>
                </a:spcAft>
              </a:pPr>
              <a:r>
                <a:rPr lang="zh-CN" altLang="en-US" sz="2400" b="1" kern="1200" dirty="0"/>
                <a:t>抑郁和消沉期</a:t>
              </a:r>
              <a:endParaRPr lang="en-US" altLang="zh-CN" sz="2400" b="1" kern="1200" dirty="0"/>
            </a:p>
            <a:p>
              <a:pPr lvl="0" algn="ctr" defTabSz="711200">
                <a:lnSpc>
                  <a:spcPct val="90000"/>
                </a:lnSpc>
                <a:spcBef>
                  <a:spcPct val="0"/>
                </a:spcBef>
                <a:spcAft>
                  <a:spcPct val="35000"/>
                </a:spcAft>
              </a:pPr>
              <a:r>
                <a:rPr lang="en-US" sz="2400" b="1" kern="1200" dirty="0"/>
                <a:t>depression</a:t>
              </a:r>
            </a:p>
          </p:txBody>
        </p:sp>
        <p:sp>
          <p:nvSpPr>
            <p:cNvPr id="13" name="Freeform 12"/>
            <p:cNvSpPr/>
            <p:nvPr/>
          </p:nvSpPr>
          <p:spPr>
            <a:xfrm>
              <a:off x="2640565" y="2084143"/>
              <a:ext cx="3862868" cy="3862868"/>
            </a:xfrm>
            <a:custGeom>
              <a:avLst/>
              <a:gdLst/>
              <a:ahLst/>
              <a:cxnLst/>
              <a:rect l="0" t="0" r="0" b="0"/>
              <a:pathLst>
                <a:path>
                  <a:moveTo>
                    <a:pt x="204996" y="2797373"/>
                  </a:moveTo>
                  <a:arcTo wR="1931434" hR="1931434" stAng="9201766" swAng="1360327"/>
                </a:path>
              </a:pathLst>
            </a:custGeom>
            <a:noFill/>
            <a:ln w="762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600200" y="2935524"/>
              <a:ext cx="1878292" cy="966415"/>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136" tIns="108136" rIns="108136" bIns="108136" numCol="1" spcCol="1270" anchor="ctr" anchorCtr="0">
              <a:noAutofit/>
            </a:bodyPr>
            <a:lstStyle/>
            <a:p>
              <a:pPr lvl="0" algn="ctr" defTabSz="711200">
                <a:lnSpc>
                  <a:spcPct val="90000"/>
                </a:lnSpc>
                <a:spcBef>
                  <a:spcPct val="0"/>
                </a:spcBef>
                <a:spcAft>
                  <a:spcPct val="35000"/>
                </a:spcAft>
              </a:pPr>
              <a:r>
                <a:rPr lang="zh-CN" altLang="en-US" sz="2400" b="1" kern="1200" dirty="0"/>
                <a:t>接受期</a:t>
              </a:r>
              <a:endParaRPr lang="en-US" altLang="zh-CN" sz="2400" b="1" kern="1200" dirty="0"/>
            </a:p>
            <a:p>
              <a:pPr lvl="0" algn="ctr" defTabSz="711200">
                <a:lnSpc>
                  <a:spcPct val="90000"/>
                </a:lnSpc>
                <a:spcBef>
                  <a:spcPct val="0"/>
                </a:spcBef>
                <a:spcAft>
                  <a:spcPct val="35000"/>
                </a:spcAft>
              </a:pPr>
              <a:r>
                <a:rPr lang="en-US" sz="2400" b="1" kern="1200"/>
                <a:t>acceptance</a:t>
              </a:r>
            </a:p>
          </p:txBody>
        </p:sp>
      </p:grpSp>
    </p:spTree>
    <p:extLst>
      <p:ext uri="{BB962C8B-B14F-4D97-AF65-F5344CB8AC3E}">
        <p14:creationId xmlns:p14="http://schemas.microsoft.com/office/powerpoint/2010/main" val="149171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219278" cy="605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51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zh-CN" altLang="en-US" dirty="0"/>
              <a:t>面对哀伤</a:t>
            </a:r>
            <a:br>
              <a:rPr lang="en-US" altLang="zh-CN" dirty="0"/>
            </a:br>
            <a:r>
              <a:rPr lang="zh-CN" altLang="en-US" sz="3100" dirty="0"/>
              <a:t>（人的反应）</a:t>
            </a:r>
            <a:endParaRPr lang="en-US" sz="3100" dirty="0"/>
          </a:p>
        </p:txBody>
      </p:sp>
      <p:sp>
        <p:nvSpPr>
          <p:cNvPr id="3" name="Content Placeholder 2"/>
          <p:cNvSpPr>
            <a:spLocks noGrp="1"/>
          </p:cNvSpPr>
          <p:nvPr>
            <p:ph idx="1"/>
          </p:nvPr>
        </p:nvSpPr>
        <p:spPr>
          <a:xfrm>
            <a:off x="457200" y="1371600"/>
            <a:ext cx="8229600" cy="4525963"/>
          </a:xfrm>
        </p:spPr>
        <p:txBody>
          <a:bodyPr>
            <a:normAutofit lnSpcReduction="10000"/>
          </a:bodyPr>
          <a:lstStyle/>
          <a:p>
            <a:pPr>
              <a:lnSpc>
                <a:spcPct val="120000"/>
              </a:lnSpc>
              <a:spcBef>
                <a:spcPts val="600"/>
              </a:spcBef>
              <a:buFont typeface="Wingdings" panose="05000000000000000000" pitchFamily="2" charset="2"/>
              <a:buChar char="Ø"/>
            </a:pPr>
            <a:r>
              <a:rPr lang="zh-CN" altLang="en-US" b="1" dirty="0"/>
              <a:t>节哀顺变</a:t>
            </a:r>
            <a:r>
              <a:rPr lang="zh-CN" altLang="en-US" dirty="0"/>
              <a:t>，意思是抑制哀伤，顺应变故；用来慰唁死者家属的话。 有出于对生者的保护与关怀，希望家人朋友节制自我的哀伤，顺从大自然人死不复生的规律，接受这个突如其来或已有预知的重大的变故。 也有对于亡者对于其家人朋友生活幸福尽量减少哀伤的人之常情的感情代偿。</a:t>
            </a:r>
            <a:endParaRPr lang="en-US" altLang="zh-CN" dirty="0"/>
          </a:p>
          <a:p>
            <a:pPr>
              <a:buFont typeface="Wingdings" panose="05000000000000000000" pitchFamily="2" charset="2"/>
              <a:buChar char="Ø"/>
            </a:pPr>
            <a:r>
              <a:rPr lang="zh-CN" altLang="en-US" b="1" dirty="0"/>
              <a:t>纪念</a:t>
            </a:r>
            <a:endParaRPr lang="en-US" b="1"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4848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1" y="152400"/>
            <a:ext cx="7924800" cy="623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6553200"/>
            <a:ext cx="5715000" cy="369332"/>
          </a:xfrm>
          <a:prstGeom prst="rect">
            <a:avLst/>
          </a:prstGeom>
          <a:noFill/>
        </p:spPr>
        <p:txBody>
          <a:bodyPr wrap="square" rtlCol="0">
            <a:spAutoFit/>
          </a:bodyPr>
          <a:lstStyle/>
          <a:p>
            <a:r>
              <a:rPr lang="en-US" dirty="0"/>
              <a:t>https://www.psycom.net/depression.central.grief.html</a:t>
            </a:r>
          </a:p>
        </p:txBody>
      </p:sp>
    </p:spTree>
    <p:extLst>
      <p:ext uri="{BB962C8B-B14F-4D97-AF65-F5344CB8AC3E}">
        <p14:creationId xmlns:p14="http://schemas.microsoft.com/office/powerpoint/2010/main" val="45479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000" dirty="0"/>
              <a:t>哀伤或苦难中常见的反应</a:t>
            </a:r>
            <a:endParaRPr lang="en-US" sz="4000" dirty="0"/>
          </a:p>
        </p:txBody>
      </p:sp>
      <p:sp>
        <p:nvSpPr>
          <p:cNvPr id="3" name="Content Placeholder 2"/>
          <p:cNvSpPr>
            <a:spLocks noGrp="1"/>
          </p:cNvSpPr>
          <p:nvPr>
            <p:ph idx="1"/>
          </p:nvPr>
        </p:nvSpPr>
        <p:spPr>
          <a:xfrm>
            <a:off x="457200" y="1600200"/>
            <a:ext cx="8534400" cy="4525963"/>
          </a:xfrm>
        </p:spPr>
        <p:txBody>
          <a:bodyPr>
            <a:normAutofit lnSpcReduction="10000"/>
          </a:bodyPr>
          <a:lstStyle/>
          <a:p>
            <a:pPr>
              <a:lnSpc>
                <a:spcPct val="120000"/>
              </a:lnSpc>
              <a:spcBef>
                <a:spcPts val="300"/>
              </a:spcBef>
              <a:buFont typeface="Wingdings" panose="05000000000000000000" pitchFamily="2" charset="2"/>
              <a:buChar char="Ø"/>
            </a:pPr>
            <a:r>
              <a:rPr lang="zh-CN" altLang="en-US" dirty="0"/>
              <a:t>害怕和灰心占据了你的生活和思想（把人带离神）</a:t>
            </a:r>
            <a:endParaRPr lang="en-US" altLang="zh-CN" dirty="0"/>
          </a:p>
          <a:p>
            <a:pPr>
              <a:lnSpc>
                <a:spcPct val="120000"/>
              </a:lnSpc>
              <a:spcBef>
                <a:spcPts val="300"/>
              </a:spcBef>
              <a:buFont typeface="Wingdings" panose="05000000000000000000" pitchFamily="2" charset="2"/>
              <a:buChar char="Ø"/>
            </a:pPr>
            <a:r>
              <a:rPr lang="zh-CN" altLang="en-US" dirty="0"/>
              <a:t>不同的反应：</a:t>
            </a:r>
            <a:endParaRPr lang="en-US" altLang="zh-CN" dirty="0"/>
          </a:p>
          <a:p>
            <a:pPr lvl="1">
              <a:lnSpc>
                <a:spcPct val="130000"/>
              </a:lnSpc>
              <a:spcBef>
                <a:spcPts val="300"/>
              </a:spcBef>
              <a:buFont typeface="Wingdings" panose="05000000000000000000" pitchFamily="2" charset="2"/>
              <a:buChar char="§"/>
            </a:pPr>
            <a:r>
              <a:rPr lang="zh-CN" altLang="en-US" dirty="0"/>
              <a:t>有意识地克制压抑自己 </a:t>
            </a:r>
            <a:r>
              <a:rPr lang="en-US" altLang="zh-CN" dirty="0"/>
              <a:t>(stoics)</a:t>
            </a:r>
          </a:p>
          <a:p>
            <a:pPr lvl="1">
              <a:lnSpc>
                <a:spcPct val="130000"/>
              </a:lnSpc>
              <a:spcBef>
                <a:spcPts val="300"/>
              </a:spcBef>
              <a:buFont typeface="Wingdings" panose="05000000000000000000" pitchFamily="2" charset="2"/>
              <a:buChar char="§"/>
            </a:pPr>
            <a:r>
              <a:rPr lang="zh-CN" altLang="en-US" dirty="0"/>
              <a:t>变得愤世嫉俗、冷酷 </a:t>
            </a:r>
            <a:r>
              <a:rPr lang="en-US" altLang="zh-CN" dirty="0"/>
              <a:t>(hard and bitter, cynics)</a:t>
            </a:r>
          </a:p>
          <a:p>
            <a:pPr lvl="1">
              <a:lnSpc>
                <a:spcPct val="130000"/>
              </a:lnSpc>
              <a:spcBef>
                <a:spcPts val="300"/>
              </a:spcBef>
              <a:buFont typeface="Wingdings" panose="05000000000000000000" pitchFamily="2" charset="2"/>
              <a:buChar char="§"/>
            </a:pPr>
            <a:r>
              <a:rPr lang="zh-CN" altLang="en-US" dirty="0"/>
              <a:t>退缩、自我保护 </a:t>
            </a:r>
            <a:r>
              <a:rPr lang="en-US" altLang="zh-CN" dirty="0"/>
              <a:t>(broken and isolation)</a:t>
            </a:r>
          </a:p>
          <a:p>
            <a:pPr lvl="1">
              <a:lnSpc>
                <a:spcPct val="130000"/>
              </a:lnSpc>
              <a:spcBef>
                <a:spcPts val="300"/>
              </a:spcBef>
              <a:buFont typeface="Wingdings" panose="05000000000000000000" pitchFamily="2" charset="2"/>
              <a:buChar char="§"/>
            </a:pPr>
            <a:r>
              <a:rPr lang="zh-CN" altLang="en-US" dirty="0"/>
              <a:t>寻找其它的“避难所”：娱乐、嗜好、工作、食物、酒精、药物等  </a:t>
            </a:r>
            <a:r>
              <a:rPr lang="en-US" altLang="zh-CN" dirty="0"/>
              <a:t>(other false, feel-good refuges)</a:t>
            </a:r>
          </a:p>
          <a:p>
            <a:pPr marL="0" indent="0">
              <a:buNone/>
            </a:pPr>
            <a:endParaRPr lang="en-US" altLang="zh-CN"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87248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51049</TotalTime>
  <Words>3415</Words>
  <Application>Microsoft Office PowerPoint</Application>
  <PresentationFormat>On-screen Show (4:3)</PresentationFormat>
  <Paragraphs>158</Paragraphs>
  <Slides>18</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黑体</vt:lpstr>
      <vt:lpstr>宋体</vt:lpstr>
      <vt:lpstr>宋体</vt:lpstr>
      <vt:lpstr>system-ui</vt:lpstr>
      <vt:lpstr>文鼎中圓</vt:lpstr>
      <vt:lpstr>Arial</vt:lpstr>
      <vt:lpstr>Calibri</vt:lpstr>
      <vt:lpstr>Wingdings</vt:lpstr>
      <vt:lpstr>Office Theme</vt:lpstr>
      <vt:lpstr>因祂活著 by Willian J. Gaither</vt:lpstr>
      <vt:lpstr>哀伤 (Grieving)</vt:lpstr>
      <vt:lpstr>PowerPoint Presentation</vt:lpstr>
      <vt:lpstr>认识哀伤</vt:lpstr>
      <vt:lpstr>哀伤的五个阶段  (Five Stages of Grief)   On Death and Dying (1969)   by Elisabeth Kübler Ross（1926-2004）  </vt:lpstr>
      <vt:lpstr>PowerPoint Presentation</vt:lpstr>
      <vt:lpstr>面对哀伤 （人的反应）</vt:lpstr>
      <vt:lpstr>PowerPoint Presentation</vt:lpstr>
      <vt:lpstr>哀伤或苦难中常见的反应</vt:lpstr>
      <vt:lpstr>进入哀伤 （engage your grief)</vt:lpstr>
      <vt:lpstr>进入哀伤（engage your grief)</vt:lpstr>
      <vt:lpstr>进入哀伤（engage your grief)</vt:lpstr>
      <vt:lpstr>进入哀伤（engage your grief)</vt:lpstr>
      <vt:lpstr>转向神</vt:lpstr>
      <vt:lpstr>“与哀哭的人要同哭”</vt:lpstr>
      <vt:lpstr>圣经辅导与我</vt:lpstr>
      <vt:lpstr>穩當根基 How Firm a Foundation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直面自我 （圣经辅导初识）</dc:title>
  <dc:creator>Yumei</dc:creator>
  <cp:lastModifiedBy>yumei wu</cp:lastModifiedBy>
  <cp:revision>536</cp:revision>
  <cp:lastPrinted>2021-05-09T06:33:18Z</cp:lastPrinted>
  <dcterms:created xsi:type="dcterms:W3CDTF">2021-01-29T04:31:22Z</dcterms:created>
  <dcterms:modified xsi:type="dcterms:W3CDTF">2021-05-23T19:36:37Z</dcterms:modified>
</cp:coreProperties>
</file>