
<file path=[Content_Types].xml><?xml version="1.0" encoding="utf-8"?>
<Types xmlns="http://schemas.openxmlformats.org/package/2006/content-types"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1" r:id="rId2"/>
    <p:sldId id="314" r:id="rId3"/>
    <p:sldId id="316" r:id="rId4"/>
    <p:sldId id="318" r:id="rId5"/>
    <p:sldId id="323" r:id="rId6"/>
    <p:sldId id="282" r:id="rId7"/>
    <p:sldId id="280" r:id="rId8"/>
    <p:sldId id="263" r:id="rId9"/>
    <p:sldId id="285" r:id="rId10"/>
    <p:sldId id="287" r:id="rId11"/>
    <p:sldId id="288" r:id="rId12"/>
    <p:sldId id="289" r:id="rId13"/>
    <p:sldId id="311" r:id="rId14"/>
    <p:sldId id="320" r:id="rId15"/>
    <p:sldId id="321" r:id="rId16"/>
    <p:sldId id="322" r:id="rId17"/>
    <p:sldId id="319" r:id="rId18"/>
    <p:sldId id="290" r:id="rId19"/>
    <p:sldId id="329" r:id="rId20"/>
    <p:sldId id="291" r:id="rId21"/>
    <p:sldId id="327" r:id="rId22"/>
    <p:sldId id="324" r:id="rId23"/>
    <p:sldId id="325" r:id="rId24"/>
    <p:sldId id="330" r:id="rId25"/>
    <p:sldId id="278" r:id="rId26"/>
    <p:sldId id="32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8C5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16" autoAdjust="0"/>
  </p:normalViewPr>
  <p:slideViewPr>
    <p:cSldViewPr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B827D-FAFD-4929-8D61-76CC4BA7D00C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5231E-AD2B-4C8E-B87C-3C31F244F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95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reads.com/work/quotes/1692879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5231E-AD2B-4C8E-B87C-3C31F244F2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944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“认识你自己”是苏格拉底的座右铭，传统的解释是：要人有自知之明，明白人不过是人，不是诸神。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“I thought to myself: I am wiser than this man; neither of us probably knows anything that is really good, but he thinks he has knowledge, when he has not, while I, having no knowledge, do not think I have.” ―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Plato,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Apology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“At the touch of love everyone becomes a poet.” “The first and greatest victory is to conquer yourself; to be conquered by yourself is of all things most shameful and vile.”</a:t>
            </a:r>
            <a:br>
              <a:rPr lang="en-US" dirty="0"/>
            </a:b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柏拉图： 只有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聪明人或有节制 的人，才能够认识自己 ，能够考察他知道或不知道 的事情，还能够明白其他人知道些什么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</a:p>
          <a:p>
            <a:pPr rtl="0"/>
            <a:r>
              <a:rPr lang="zh-CN" altLang="en-US" dirty="0"/>
              <a:t>“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Knowing yourself will give you a sense of power over yourself.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Once you master yourself by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knowing all your opinions thoughts, feelings and what are the premises of those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you will feel independent. By that you can judge an opinion whether that is right or wrong. I will explain this point in great detail in another post.</a:t>
            </a:r>
          </a:p>
          <a:p>
            <a:pPr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point is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 yourself and that will be the most beautiful and useful thing you will do.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Aristotle has said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knowing yourself is the beginning of all wisdom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Having wisdom will open so many things for you in life.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https://www.quora.com/Why-did-Aristotle-say-Knowing-yourself-is-the-beginning-of-all-wisdom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5231E-AD2B-4C8E-B87C-3C31F244F2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14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老子： 自知：自己了解自己；明：看清事物的能力。指了解自己的情况，对自己有正确的估计。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dirty="0"/>
              <a:t>“人之初，性本善”是战国时期孟子的观点，出自于</a:t>
            </a:r>
            <a:r>
              <a:rPr lang="en-US" altLang="zh-CN" dirty="0"/>
              <a:t>《</a:t>
            </a:r>
            <a:r>
              <a:rPr lang="zh-CN" altLang="en-US" dirty="0"/>
              <a:t>孟子</a:t>
            </a:r>
            <a:r>
              <a:rPr lang="en-US" altLang="zh-CN" dirty="0"/>
              <a:t>·</a:t>
            </a:r>
            <a:r>
              <a:rPr lang="zh-CN" altLang="en-US" dirty="0"/>
              <a:t>告子上</a:t>
            </a:r>
            <a:r>
              <a:rPr lang="en-US" altLang="zh-CN" dirty="0"/>
              <a:t>》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“人之初，性本恶”是战国时期荀子的观点，出自于</a:t>
            </a:r>
            <a:r>
              <a:rPr lang="en-US" altLang="zh-CN" dirty="0"/>
              <a:t>《</a:t>
            </a:r>
            <a:r>
              <a:rPr lang="zh-CN" altLang="en-US" dirty="0"/>
              <a:t>荀子</a:t>
            </a:r>
            <a:r>
              <a:rPr lang="en-US" altLang="zh-CN" dirty="0"/>
              <a:t>·</a:t>
            </a:r>
            <a:r>
              <a:rPr lang="zh-CN" altLang="en-US" dirty="0"/>
              <a:t>性恶</a:t>
            </a:r>
            <a:r>
              <a:rPr lang="en-US" altLang="zh-CN" dirty="0"/>
              <a:t>》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en-US" altLang="zh-CN" dirty="0"/>
              <a:t>1</a:t>
            </a:r>
            <a:r>
              <a:rPr lang="zh-CN" altLang="en-US" dirty="0"/>
              <a:t>，</a:t>
            </a:r>
            <a:r>
              <a:rPr lang="en-US" altLang="zh-CN" dirty="0"/>
              <a:t>《</a:t>
            </a:r>
            <a:r>
              <a:rPr lang="zh-CN" altLang="en-US" dirty="0"/>
              <a:t>孟子</a:t>
            </a:r>
            <a:r>
              <a:rPr lang="en-US" altLang="zh-CN" dirty="0"/>
              <a:t>·</a:t>
            </a:r>
            <a:r>
              <a:rPr lang="zh-CN" altLang="en-US" dirty="0"/>
              <a:t>告子上</a:t>
            </a:r>
            <a:r>
              <a:rPr lang="en-US" altLang="zh-CN" dirty="0"/>
              <a:t>》</a:t>
            </a:r>
            <a:r>
              <a:rPr lang="zh-CN" altLang="en-US" dirty="0"/>
              <a:t>中的原句：水信无分于东西，无分于上下乎？人性之善也，犹水之就下也。人无有不善，水无有不下。</a:t>
            </a:r>
            <a:endParaRPr lang="en-US" altLang="zh-CN" dirty="0"/>
          </a:p>
          <a:p>
            <a:r>
              <a:rPr lang="zh-CN" altLang="en-US" dirty="0"/>
              <a:t>白话译文：水的确无所谓向东流向西流，但是，也无所谓向上流向下流吗？人性向善，就像水往低处流一样。人性没有不善良的，水没有不向低处流的。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，</a:t>
            </a:r>
            <a:r>
              <a:rPr lang="en-US" altLang="zh-CN" dirty="0"/>
              <a:t>《</a:t>
            </a:r>
            <a:r>
              <a:rPr lang="zh-CN" altLang="en-US" dirty="0"/>
              <a:t>荀子</a:t>
            </a:r>
            <a:r>
              <a:rPr lang="en-US" altLang="zh-CN" dirty="0"/>
              <a:t>·</a:t>
            </a:r>
            <a:r>
              <a:rPr lang="zh-CN" altLang="en-US" dirty="0"/>
              <a:t>性恶</a:t>
            </a:r>
            <a:r>
              <a:rPr lang="en-US" altLang="zh-CN" dirty="0"/>
              <a:t>》</a:t>
            </a:r>
            <a:r>
              <a:rPr lang="zh-CN" altLang="en-US" dirty="0"/>
              <a:t>中的原句：今人之化师法，积文学，道礼义者为君子；纵性情，安恣孳，而违礼义者为小人。用此观之，人之性恶明矣，其善者伪也。</a:t>
            </a:r>
            <a:endParaRPr lang="en-US" altLang="zh-CN" dirty="0"/>
          </a:p>
          <a:p>
            <a:r>
              <a:rPr lang="zh-CN" altLang="en-US" dirty="0"/>
              <a:t>白话译文：现在的人，能够被师长和法度所感化，积累文献经典方面的知识、遵行礼义的，就是君子；纵情任性、习惯于恣肆放荡而违反礼义的，就是小人。由此看来，那么人的本性是邪恶的就很明显了，他们那些善良的行为则是人为的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5231E-AD2B-4C8E-B87C-3C31F244F2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8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228E-6ADF-44B1-BF2B-FE4FEF93760C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4D95-E4F8-4987-B5D6-C80324634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7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228E-6ADF-44B1-BF2B-FE4FEF93760C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4D95-E4F8-4987-B5D6-C80324634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39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228E-6ADF-44B1-BF2B-FE4FEF93760C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4D95-E4F8-4987-B5D6-C80324634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15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228E-6ADF-44B1-BF2B-FE4FEF93760C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4D95-E4F8-4987-B5D6-C80324634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3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228E-6ADF-44B1-BF2B-FE4FEF93760C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4D95-E4F8-4987-B5D6-C80324634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9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228E-6ADF-44B1-BF2B-FE4FEF93760C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4D95-E4F8-4987-B5D6-C80324634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99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228E-6ADF-44B1-BF2B-FE4FEF93760C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4D95-E4F8-4987-B5D6-C80324634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02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228E-6ADF-44B1-BF2B-FE4FEF93760C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4D95-E4F8-4987-B5D6-C80324634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5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228E-6ADF-44B1-BF2B-FE4FEF93760C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4D95-E4F8-4987-B5D6-C80324634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52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228E-6ADF-44B1-BF2B-FE4FEF93760C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4D95-E4F8-4987-B5D6-C80324634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67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228E-6ADF-44B1-BF2B-FE4FEF93760C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4D95-E4F8-4987-B5D6-C80324634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57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E228E-6ADF-44B1-BF2B-FE4FEF93760C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44D95-E4F8-4987-B5D6-C80324634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81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aultripp.com/articles/posts/four-things-to-know-about-yo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0" t="22180" r="27283" b="20321"/>
          <a:stretch/>
        </p:blipFill>
        <p:spPr bwMode="auto">
          <a:xfrm>
            <a:off x="2209800" y="103100"/>
            <a:ext cx="6248400" cy="665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1740" y="1136781"/>
            <a:ext cx="677108" cy="21398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b="1" dirty="0"/>
              <a:t>在基督里</a:t>
            </a:r>
            <a:endParaRPr lang="en-US" sz="3200" b="1" dirty="0"/>
          </a:p>
        </p:txBody>
      </p:sp>
      <p:pic>
        <p:nvPicPr>
          <p:cNvPr id="2" name="在基督里In Christ Alone -3min">
            <a:hlinkClick r:id="" action="ppaction://media"/>
            <a:extLst>
              <a:ext uri="{FF2B5EF4-FFF2-40B4-BE49-F238E27FC236}">
                <a16:creationId xmlns:a16="http://schemas.microsoft.com/office/drawing/2014/main" id="{F986C3A3-7DBC-4238-9C17-42294B3D7D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" y="4114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2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2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153400" cy="55165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baseline="30000" dirty="0"/>
              <a:t>26 </a:t>
            </a:r>
            <a:r>
              <a:rPr lang="zh-CN" altLang="en-US" dirty="0"/>
              <a:t>神说：</a:t>
            </a:r>
            <a:r>
              <a:rPr lang="en-US" dirty="0"/>
              <a:t>“</a:t>
            </a:r>
            <a:r>
              <a:rPr lang="zh-CN" altLang="en-US" dirty="0"/>
              <a:t>我们要照着我们的形象，按着我们的样式造人，使他们管理海里的鱼、空中的鸟、地上的牲畜和全地，并地上所爬的一切昆虫。</a:t>
            </a:r>
            <a:r>
              <a:rPr lang="en-US" dirty="0"/>
              <a:t>” </a:t>
            </a:r>
            <a:r>
              <a:rPr lang="en-US" b="1" baseline="30000" dirty="0"/>
              <a:t>27 </a:t>
            </a:r>
            <a:r>
              <a:rPr lang="zh-CN" altLang="en-US" dirty="0"/>
              <a:t>神就照着自己的形象造人，乃是照着他的形象，造男造女。</a:t>
            </a:r>
            <a:r>
              <a:rPr lang="en-US" baseline="30000" dirty="0"/>
              <a:t>28</a:t>
            </a:r>
            <a:r>
              <a:rPr lang="zh-CN" altLang="en-US" dirty="0"/>
              <a:t>神就赐福给他们，对他们说：“要生养众多，遍满地面，治理这地；也要管理海里的鱼，空中的鸟和地上各样行动的活物。”</a:t>
            </a:r>
            <a:r>
              <a:rPr lang="en-US" dirty="0"/>
              <a:t> </a:t>
            </a:r>
          </a:p>
          <a:p>
            <a:pPr marL="0" indent="0" algn="r">
              <a:buNone/>
            </a:pPr>
            <a:r>
              <a:rPr lang="en-US" altLang="zh-CN" dirty="0"/>
              <a:t>《</a:t>
            </a:r>
            <a:r>
              <a:rPr lang="zh-CN" altLang="en-US" dirty="0"/>
              <a:t>创世记</a:t>
            </a:r>
            <a:r>
              <a:rPr lang="en-US" altLang="zh-CN" dirty="0"/>
              <a:t>》</a:t>
            </a:r>
            <a:r>
              <a:rPr lang="en-US" dirty="0"/>
              <a:t>1</a:t>
            </a:r>
            <a:r>
              <a:rPr lang="zh-CN" altLang="en-US" dirty="0"/>
              <a:t>：</a:t>
            </a:r>
            <a:r>
              <a:rPr lang="en-US" dirty="0"/>
              <a:t>26-28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446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/>
              <a:t>人的特殊受造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3600" dirty="0"/>
              <a:t>按着神的形象（有神的形象包括了人存在的整体，有生命、道德、灵性、思想、意志和特殊的人际关系）</a:t>
            </a:r>
            <a:endParaRPr lang="en-US" altLang="zh-CN" sz="3600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dirty="0"/>
              <a:t>独有人被神赋予特殊的托付</a:t>
            </a:r>
            <a:endParaRPr lang="en-US" altLang="zh-CN" sz="3600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dirty="0"/>
              <a:t>神对人的托付是透过对“他们说话”来完成的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28383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2"/>
            <a:ext cx="8001000" cy="48767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3600" dirty="0"/>
              <a:t>人是启示的接受者</a:t>
            </a:r>
            <a:r>
              <a:rPr lang="zh-CN" altLang="en-US" dirty="0"/>
              <a:t>（</a:t>
            </a:r>
            <a:r>
              <a:rPr lang="en-US" altLang="zh-CN" i="1" dirty="0"/>
              <a:t>r</a:t>
            </a:r>
            <a:r>
              <a:rPr lang="en-US" i="1" dirty="0"/>
              <a:t>evelation receiver</a:t>
            </a:r>
            <a:r>
              <a:rPr lang="zh-CN" altLang="en-US" dirty="0"/>
              <a:t>）</a:t>
            </a:r>
            <a:endParaRPr lang="en-US" altLang="zh-CN" dirty="0"/>
          </a:p>
          <a:p>
            <a:pPr marL="400050" lvl="1" indent="0">
              <a:buNone/>
            </a:pPr>
            <a:r>
              <a:rPr lang="zh-CN" altLang="en-US" dirty="0">
                <a:solidFill>
                  <a:schemeClr val="bg1"/>
                </a:solidFill>
              </a:rPr>
              <a:t>亚当和夏娃是神启示的接受者。</a:t>
            </a:r>
            <a:endParaRPr lang="en-US" altLang="zh-CN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dirty="0"/>
              <a:t>人天生是一个的解读者</a:t>
            </a:r>
            <a:endParaRPr lang="en-US" altLang="zh-CN" sz="3600" dirty="0"/>
          </a:p>
          <a:p>
            <a:pPr marL="0" indent="0" algn="r">
              <a:buNone/>
            </a:pPr>
            <a:r>
              <a:rPr lang="zh-CN" altLang="en-US" sz="3600" dirty="0"/>
              <a:t>（</a:t>
            </a:r>
            <a:r>
              <a:rPr lang="en-US" sz="3600" i="1" dirty="0"/>
              <a:t>interpreter – meaning-maker</a:t>
            </a:r>
            <a:r>
              <a:rPr lang="zh-CN" altLang="en-US" sz="3600" dirty="0"/>
              <a:t>）</a:t>
            </a:r>
            <a:endParaRPr lang="en-US" altLang="zh-CN" sz="3600" dirty="0"/>
          </a:p>
          <a:p>
            <a:pPr marL="400050" lvl="1" indent="0">
              <a:buNone/>
            </a:pPr>
            <a:r>
              <a:rPr lang="zh-CN" altLang="en-US" dirty="0">
                <a:solidFill>
                  <a:schemeClr val="bg1"/>
                </a:solidFill>
              </a:rPr>
              <a:t>唯神的话语才能准确地解读亚当和夏娃的世界</a:t>
            </a:r>
            <a:endParaRPr lang="en-US" altLang="zh-CN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dirty="0"/>
              <a:t>人天生是一个敬拜者（</a:t>
            </a:r>
            <a:r>
              <a:rPr lang="en-US" sz="3600" i="1" dirty="0"/>
              <a:t>worshiper</a:t>
            </a:r>
            <a:r>
              <a:rPr lang="zh-CN" altLang="en-US" sz="3600" dirty="0"/>
              <a:t>）</a:t>
            </a:r>
            <a:endParaRPr lang="en-US" altLang="zh-CN" sz="3600" dirty="0"/>
          </a:p>
          <a:p>
            <a:pPr marL="400050" lvl="1" indent="0">
              <a:buNone/>
            </a:pPr>
            <a:r>
              <a:rPr lang="zh-CN" altLang="en-US" dirty="0">
                <a:solidFill>
                  <a:schemeClr val="bg1"/>
                </a:solidFill>
              </a:rPr>
              <a:t>亚当和夏娃是为着神的荣耀而造的，他们理当敬拜神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934200" y="5562600"/>
            <a:ext cx="2057400" cy="533400"/>
          </a:xfrm>
        </p:spPr>
        <p:txBody>
          <a:bodyPr>
            <a:normAutofit/>
          </a:bodyPr>
          <a:lstStyle/>
          <a:p>
            <a:r>
              <a:rPr lang="zh-CN" altLang="en-US" sz="2000" dirty="0">
                <a:solidFill>
                  <a:srgbClr val="002060"/>
                </a:solidFill>
              </a:rPr>
              <a:t>人的特殊受造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251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1"/>
            <a:ext cx="8229600" cy="52600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baseline="30000" dirty="0"/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4000" dirty="0"/>
              <a:t>一般启示</a:t>
            </a:r>
            <a:endParaRPr lang="en-US" sz="4000" dirty="0"/>
          </a:p>
          <a:p>
            <a:pPr marL="0" indent="0">
              <a:buNone/>
            </a:pPr>
            <a:r>
              <a:rPr lang="en-US" sz="2400" b="1" baseline="30000" dirty="0"/>
              <a:t> </a:t>
            </a:r>
          </a:p>
          <a:p>
            <a:pPr marL="400050" lvl="1" indent="0">
              <a:buNone/>
            </a:pPr>
            <a:r>
              <a:rPr lang="zh-CN" altLang="en-US" sz="3200" dirty="0">
                <a:solidFill>
                  <a:srgbClr val="C00000"/>
                </a:solidFill>
              </a:rPr>
              <a:t>神的事情人所能知道的</a:t>
            </a:r>
            <a:r>
              <a:rPr lang="zh-CN" altLang="en-US" sz="3200" dirty="0"/>
              <a:t>，原显明在人心里，因为</a:t>
            </a:r>
            <a:r>
              <a:rPr lang="zh-CN" altLang="en-US" sz="3200" dirty="0">
                <a:solidFill>
                  <a:srgbClr val="C00000"/>
                </a:solidFill>
              </a:rPr>
              <a:t>神已经给他们显明</a:t>
            </a:r>
            <a:r>
              <a:rPr lang="zh-CN" altLang="en-US" sz="3200" dirty="0"/>
              <a:t>。 自从造天地以来，神的永能和神性</a:t>
            </a:r>
            <a:r>
              <a:rPr lang="zh-CN" altLang="en-US" sz="3200" dirty="0">
                <a:solidFill>
                  <a:srgbClr val="C00000"/>
                </a:solidFill>
              </a:rPr>
              <a:t>是明明可知的</a:t>
            </a:r>
            <a:r>
              <a:rPr lang="zh-CN" altLang="en-US" sz="3200" dirty="0"/>
              <a:t>，虽是眼不能见，但借着所造之物就可以晓得，</a:t>
            </a:r>
            <a:r>
              <a:rPr lang="zh-CN" altLang="en-US" sz="3200" dirty="0">
                <a:solidFill>
                  <a:srgbClr val="C00000"/>
                </a:solidFill>
              </a:rPr>
              <a:t>叫人无可推诿。</a:t>
            </a:r>
            <a:endParaRPr lang="en-US" altLang="zh-CN" sz="3200" dirty="0">
              <a:solidFill>
                <a:srgbClr val="C00000"/>
              </a:solidFill>
            </a:endParaRPr>
          </a:p>
          <a:p>
            <a:pPr marL="400050" lvl="1" indent="0" algn="r">
              <a:buNone/>
            </a:pPr>
            <a:r>
              <a:rPr lang="zh-CN" altLang="en-US" sz="3200" dirty="0"/>
              <a:t>（罗</a:t>
            </a:r>
            <a:r>
              <a:rPr lang="en-US" sz="3200" dirty="0"/>
              <a:t>1</a:t>
            </a:r>
            <a:r>
              <a:rPr lang="zh-CN" altLang="en-US" sz="3200" dirty="0"/>
              <a:t>：</a:t>
            </a:r>
            <a:r>
              <a:rPr lang="en-US" altLang="zh-CN" sz="3200" dirty="0"/>
              <a:t>1</a:t>
            </a:r>
            <a:r>
              <a:rPr lang="en-US" sz="3200" dirty="0"/>
              <a:t>9</a:t>
            </a:r>
            <a:r>
              <a:rPr lang="en-US" altLang="zh-CN" sz="3200" dirty="0"/>
              <a:t>-20</a:t>
            </a:r>
            <a:r>
              <a:rPr lang="zh-CN" altLang="en-US" sz="3200" dirty="0"/>
              <a:t>）</a:t>
            </a:r>
            <a:endParaRPr lang="en-US" altLang="zh-CN" sz="3200" dirty="0"/>
          </a:p>
          <a:p>
            <a:pPr marL="0" indent="0" algn="r">
              <a:buNone/>
            </a:pPr>
            <a:endParaRPr lang="en-US" altLang="zh-CN" sz="3600" dirty="0"/>
          </a:p>
          <a:p>
            <a:pPr marL="0" indent="0" algn="r">
              <a:buNone/>
            </a:pPr>
            <a:endParaRPr lang="en-US" sz="36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3200" y="54102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002060"/>
                </a:solidFill>
              </a:rPr>
              <a:t>人是启示的接受者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057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566896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zh-CN" altLang="en-US" sz="4000" dirty="0"/>
              <a:t>特殊启示</a:t>
            </a:r>
            <a:endParaRPr lang="en-US" altLang="zh-CN" sz="4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 sz="3600" dirty="0"/>
              <a:t>圣经（提后</a:t>
            </a:r>
            <a:r>
              <a:rPr lang="en-US" altLang="zh-CN" sz="3600" dirty="0"/>
              <a:t>3</a:t>
            </a:r>
            <a:r>
              <a:rPr lang="zh-CN" altLang="en-US" sz="3600" dirty="0"/>
              <a:t>：</a:t>
            </a:r>
            <a:r>
              <a:rPr lang="en-US" altLang="zh-CN" sz="3600" dirty="0"/>
              <a:t>16-17</a:t>
            </a:r>
            <a:r>
              <a:rPr lang="zh-CN" altLang="en-US" sz="3600" dirty="0"/>
              <a:t>）</a:t>
            </a:r>
            <a:endParaRPr lang="en-US" altLang="zh-CN" sz="3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 sz="3600" dirty="0"/>
              <a:t>耶稣基督</a:t>
            </a:r>
            <a:endParaRPr lang="en-US" altLang="zh-CN" sz="35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 sz="3500" dirty="0"/>
              <a:t>圣灵</a:t>
            </a:r>
            <a:endParaRPr lang="en-US" altLang="zh-CN" sz="3500" dirty="0"/>
          </a:p>
          <a:p>
            <a:pPr marL="857250" lvl="2" indent="0">
              <a:buNone/>
            </a:pPr>
            <a:r>
              <a:rPr lang="zh-CN" altLang="en-US" sz="3200" dirty="0"/>
              <a:t> 但保惠师，就是父因我的名所要差来的圣灵，</a:t>
            </a:r>
            <a:r>
              <a:rPr lang="zh-CN" altLang="en-US" sz="3200" dirty="0">
                <a:solidFill>
                  <a:srgbClr val="C00000"/>
                </a:solidFill>
              </a:rPr>
              <a:t>他要将一切的事指教你们</a:t>
            </a:r>
            <a:r>
              <a:rPr lang="zh-CN" altLang="en-US" sz="3200" dirty="0"/>
              <a:t>，并且要叫你们</a:t>
            </a:r>
            <a:r>
              <a:rPr lang="zh-CN" altLang="en-US" sz="3200" dirty="0">
                <a:solidFill>
                  <a:srgbClr val="C00000"/>
                </a:solidFill>
              </a:rPr>
              <a:t>想起</a:t>
            </a:r>
            <a:r>
              <a:rPr lang="zh-CN" altLang="en-US" sz="3200" dirty="0"/>
              <a:t>我对你们所说的一切话。</a:t>
            </a:r>
            <a:endParaRPr lang="en-US" altLang="zh-CN" sz="3200" dirty="0"/>
          </a:p>
          <a:p>
            <a:pPr marL="857250" lvl="2" indent="0" algn="r">
              <a:buNone/>
            </a:pPr>
            <a:r>
              <a:rPr lang="zh-CN" altLang="en-US" sz="3200" dirty="0"/>
              <a:t>（约</a:t>
            </a:r>
            <a:r>
              <a:rPr lang="en-US" altLang="zh-CN" sz="3200" dirty="0"/>
              <a:t>14</a:t>
            </a:r>
            <a:r>
              <a:rPr lang="zh-CN" altLang="en-US" sz="3200" dirty="0"/>
              <a:t>：</a:t>
            </a:r>
            <a:r>
              <a:rPr lang="en-US" altLang="zh-CN" sz="3200" dirty="0"/>
              <a:t>26</a:t>
            </a:r>
            <a:r>
              <a:rPr lang="zh-CN" altLang="en-US" sz="3200" dirty="0"/>
              <a:t>）</a:t>
            </a:r>
            <a:endParaRPr lang="en-US" altLang="zh-CN" sz="3200" dirty="0"/>
          </a:p>
          <a:p>
            <a:pPr marL="857250" lvl="2" indent="0">
              <a:buNone/>
            </a:pPr>
            <a:r>
              <a:rPr lang="zh-CN" altLang="en-US" sz="3200" dirty="0"/>
              <a:t>只等真理的圣灵来了，他要</a:t>
            </a:r>
            <a:r>
              <a:rPr lang="zh-CN" altLang="en-US" sz="3200" dirty="0">
                <a:solidFill>
                  <a:srgbClr val="C00000"/>
                </a:solidFill>
              </a:rPr>
              <a:t>引导你们明白（进入）一切的真理</a:t>
            </a:r>
            <a:r>
              <a:rPr lang="zh-CN" altLang="en-US" sz="3200" dirty="0"/>
              <a:t>，因为他不是凭自己说的，乃是把他所听见的都说出来，并要把将来的事告诉你们。          （约</a:t>
            </a:r>
            <a:r>
              <a:rPr lang="en-US" altLang="zh-CN" sz="3200" dirty="0"/>
              <a:t>16</a:t>
            </a:r>
            <a:r>
              <a:rPr lang="zh-CN" altLang="en-US" sz="3200" dirty="0"/>
              <a:t>：</a:t>
            </a:r>
            <a:r>
              <a:rPr lang="en-US" altLang="zh-CN" sz="3200" dirty="0"/>
              <a:t>13</a:t>
            </a:r>
            <a:r>
              <a:rPr lang="zh-CN" altLang="en-US" sz="3200" dirty="0"/>
              <a:t>）</a:t>
            </a:r>
            <a:endParaRPr lang="en-US" altLang="zh-CN" sz="32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03576" y="62484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002060"/>
                </a:solidFill>
              </a:rPr>
              <a:t>人是启示的接受者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AF1A6E-8753-4EE6-B075-8F687D1CCB4D}"/>
              </a:ext>
            </a:extLst>
          </p:cNvPr>
          <p:cNvSpPr txBox="1"/>
          <p:nvPr/>
        </p:nvSpPr>
        <p:spPr>
          <a:xfrm>
            <a:off x="990600" y="1981200"/>
            <a:ext cx="74676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i="0" baseline="30000" dirty="0">
                <a:effectLst/>
                <a:latin typeface="system-ui"/>
              </a:rPr>
              <a:t>14 </a:t>
            </a:r>
            <a:r>
              <a:rPr lang="zh-CN" altLang="en-US" sz="2400" b="0" i="0" dirty="0">
                <a:effectLst/>
                <a:latin typeface="system-ui"/>
              </a:rPr>
              <a:t>道成了肉身，住在我们中间，充充满满地有恩典有真理，我们也见过他的荣光，正是父独一儿子的荣光。 </a:t>
            </a:r>
            <a:endParaRPr lang="en-US" altLang="zh-CN" sz="2400" b="0" i="0" dirty="0">
              <a:effectLst/>
              <a:latin typeface="system-ui"/>
            </a:endParaRPr>
          </a:p>
          <a:p>
            <a:r>
              <a:rPr lang="en-US" altLang="zh-CN" sz="2400" b="1" i="0" baseline="30000" dirty="0">
                <a:effectLst/>
                <a:latin typeface="system-ui"/>
              </a:rPr>
              <a:t>18 </a:t>
            </a:r>
            <a:r>
              <a:rPr lang="zh-CN" altLang="en-US" sz="2400" b="0" i="0" dirty="0">
                <a:effectLst/>
                <a:latin typeface="system-ui"/>
              </a:rPr>
              <a:t>从来没有人见过　神，只有在父怀里独一的儿子将他表明出来。</a:t>
            </a:r>
            <a:endParaRPr lang="en-US" altLang="zh-CN" sz="2400" b="0" i="0" dirty="0">
              <a:effectLst/>
              <a:latin typeface="system-ui"/>
            </a:endParaRPr>
          </a:p>
          <a:p>
            <a:pPr algn="r"/>
            <a:r>
              <a:rPr lang="zh-CN" altLang="en-US" sz="2400" b="0" i="0" dirty="0">
                <a:effectLst/>
                <a:latin typeface="system-ui"/>
              </a:rPr>
              <a:t>（</a:t>
            </a:r>
            <a:r>
              <a:rPr lang="zh-CN" altLang="en-US" sz="2400" dirty="0"/>
              <a:t>约</a:t>
            </a:r>
            <a:r>
              <a:rPr lang="en-US" altLang="zh-CN" sz="2400" dirty="0"/>
              <a:t>1</a:t>
            </a:r>
            <a:r>
              <a:rPr lang="zh-CN" altLang="en-US" sz="2400" dirty="0"/>
              <a:t>：</a:t>
            </a:r>
            <a:r>
              <a:rPr lang="en-US" altLang="zh-CN" sz="2400" dirty="0"/>
              <a:t>14</a:t>
            </a:r>
            <a:r>
              <a:rPr lang="zh-CN" altLang="en-US" sz="2400" dirty="0"/>
              <a:t>，</a:t>
            </a:r>
            <a:r>
              <a:rPr lang="en-US" altLang="zh-CN" sz="2400" dirty="0"/>
              <a:t>18</a:t>
            </a:r>
            <a:r>
              <a:rPr lang="zh-CN" altLang="en-US" sz="2400" dirty="0"/>
              <a:t>）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792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914401"/>
            <a:ext cx="7467600" cy="34289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zh-CN" altLang="en-US" sz="3600" dirty="0"/>
              <a:t>世界的声音（社会文化）</a:t>
            </a:r>
            <a:endParaRPr lang="en-US" altLang="zh-CN" sz="3600" dirty="0"/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3600" dirty="0"/>
              <a:t>他人</a:t>
            </a:r>
            <a:endParaRPr lang="en-US" altLang="zh-CN" sz="3600" dirty="0"/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3600" dirty="0"/>
              <a:t>仇敌（魔鬼撒但）</a:t>
            </a:r>
            <a:endParaRPr lang="en-US" altLang="zh-CN" sz="3600" dirty="0"/>
          </a:p>
          <a:p>
            <a:pPr marL="0" indent="0">
              <a:buNone/>
            </a:pPr>
            <a:endParaRPr lang="en-US" altLang="zh-CN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172200" y="54102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b="1" dirty="0">
                <a:solidFill>
                  <a:srgbClr val="002060"/>
                </a:solidFill>
              </a:rPr>
              <a:t>人是启示的接受者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714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3600" dirty="0"/>
              <a:t>人天生是一个的解读者</a:t>
            </a:r>
            <a:endParaRPr lang="en-US" altLang="zh-CN" sz="3600" dirty="0"/>
          </a:p>
          <a:p>
            <a:pPr marL="0" indent="0">
              <a:buNone/>
            </a:pPr>
            <a:r>
              <a:rPr lang="en-US" altLang="zh-CN" sz="3600" dirty="0"/>
              <a:t>       </a:t>
            </a:r>
            <a:r>
              <a:rPr lang="zh-CN" altLang="en-US" sz="3600" dirty="0"/>
              <a:t>（</a:t>
            </a:r>
            <a:r>
              <a:rPr lang="en-US" sz="3600" i="1" dirty="0"/>
              <a:t>interpreter – meaning maker</a:t>
            </a:r>
            <a:r>
              <a:rPr lang="zh-CN" altLang="en-US" sz="3600" dirty="0"/>
              <a:t>）</a:t>
            </a:r>
            <a:endParaRPr lang="en-US" altLang="zh-CN" sz="3600" dirty="0"/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i="1" dirty="0"/>
              <a:t>Human beings do not live life based on the facts of their experience, but on the interpretation of the facts. We never respond objectively to the situations in our life; we respond based on the lens that we see those situations through.  </a:t>
            </a:r>
            <a:r>
              <a:rPr lang="en-US" dirty="0"/>
              <a:t>-- Paul Tripp</a:t>
            </a:r>
          </a:p>
          <a:p>
            <a:pPr marL="400050" lvl="1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605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528796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3600" dirty="0"/>
              <a:t>人天生是一个敬拜者（</a:t>
            </a:r>
            <a:r>
              <a:rPr lang="en-US" sz="3600" i="1" dirty="0"/>
              <a:t>worshiper</a:t>
            </a:r>
            <a:r>
              <a:rPr lang="zh-CN" altLang="en-US" sz="3600" dirty="0"/>
              <a:t>）</a:t>
            </a:r>
            <a:endParaRPr lang="en-US" altLang="zh-CN" sz="3600" dirty="0"/>
          </a:p>
          <a:p>
            <a:pPr marL="400050" lvl="1" indent="0">
              <a:buNone/>
            </a:pPr>
            <a:r>
              <a:rPr lang="zh-CN" altLang="en-US" dirty="0">
                <a:solidFill>
                  <a:schemeClr val="bg1"/>
                </a:solidFill>
              </a:rPr>
              <a:t>亚当和夏娃是为着神的荣耀而造的，他们理当敬拜神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zh-CN" sz="1100" i="1" dirty="0"/>
          </a:p>
          <a:p>
            <a:pPr marL="400050" lvl="1" indent="0">
              <a:buNone/>
            </a:pPr>
            <a:r>
              <a:rPr lang="en-US" altLang="zh-CN" i="1" dirty="0"/>
              <a:t>Human soul is never empty. We are either filled by something we actively pursue or our pain or our sin.</a:t>
            </a:r>
          </a:p>
          <a:p>
            <a:pPr marL="400050" lvl="1" indent="0">
              <a:buNone/>
            </a:pPr>
            <a:endParaRPr lang="en-US" sz="1000" i="1" dirty="0"/>
          </a:p>
          <a:p>
            <a:pPr marL="400050" lvl="1" indent="0">
              <a:buNone/>
            </a:pPr>
            <a:r>
              <a:rPr lang="en-US" altLang="zh-CN" i="1" dirty="0"/>
              <a:t>Has something or someone besides Jesus the Christ taken title to your heart’s trust, preoccupation, loyalty, service, fear and delight? </a:t>
            </a:r>
          </a:p>
          <a:p>
            <a:pPr marL="400050" lvl="1" indent="0" algn="r">
              <a:buNone/>
            </a:pPr>
            <a:r>
              <a:rPr lang="en-US" altLang="zh-CN" i="1" dirty="0"/>
              <a:t>– David </a:t>
            </a:r>
            <a:r>
              <a:rPr lang="en-US" altLang="zh-CN" i="1" dirty="0" err="1"/>
              <a:t>Powlison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01975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1"/>
            <a:ext cx="8382000" cy="55927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zh-CN" sz="4500" b="1" dirty="0"/>
              <a:t>1</a:t>
            </a:r>
            <a:r>
              <a:rPr lang="zh-CN" altLang="en-US" sz="4500" dirty="0">
                <a:latin typeface="Lucida Bright" panose="02040602050505020304" pitchFamily="18" charset="0"/>
              </a:rPr>
              <a:t>耶和华神所造的，唯有蛇比田野一切的活物更狡猾。蛇对女人说：“神岂是真说，不许你们吃园中所有树上的果子？” </a:t>
            </a:r>
            <a:r>
              <a:rPr lang="en-US" altLang="zh-CN" sz="4500" b="1" baseline="30000" dirty="0">
                <a:latin typeface="Lucida Bright" panose="02040602050505020304" pitchFamily="18" charset="0"/>
              </a:rPr>
              <a:t>2 </a:t>
            </a:r>
            <a:r>
              <a:rPr lang="zh-CN" altLang="en-US" sz="4500" dirty="0">
                <a:latin typeface="Lucida Bright" panose="02040602050505020304" pitchFamily="18" charset="0"/>
              </a:rPr>
              <a:t>女人对蛇说：“园中树上的果子我们可以吃， </a:t>
            </a:r>
            <a:r>
              <a:rPr lang="en-US" altLang="zh-CN" sz="4500" b="1" baseline="30000" dirty="0">
                <a:latin typeface="Lucida Bright" panose="02040602050505020304" pitchFamily="18" charset="0"/>
              </a:rPr>
              <a:t>3 </a:t>
            </a:r>
            <a:r>
              <a:rPr lang="zh-CN" altLang="en-US" sz="4500" dirty="0">
                <a:latin typeface="Lucida Bright" panose="02040602050505020304" pitchFamily="18" charset="0"/>
              </a:rPr>
              <a:t>唯有园当中那棵树上的果子，神曾说：‘你们不可吃，也不可摸，免得你们死。’” </a:t>
            </a:r>
            <a:r>
              <a:rPr lang="en-US" altLang="zh-CN" sz="4500" b="1" baseline="30000" dirty="0">
                <a:latin typeface="Lucida Bright" panose="02040602050505020304" pitchFamily="18" charset="0"/>
              </a:rPr>
              <a:t>4 </a:t>
            </a:r>
            <a:r>
              <a:rPr lang="zh-CN" altLang="en-US" sz="4500" dirty="0">
                <a:latin typeface="Lucida Bright" panose="02040602050505020304" pitchFamily="18" charset="0"/>
              </a:rPr>
              <a:t>蛇对女人说：“你们不一定死！ </a:t>
            </a:r>
            <a:r>
              <a:rPr lang="en-US" altLang="zh-CN" sz="4500" b="1" baseline="30000" dirty="0">
                <a:latin typeface="Lucida Bright" panose="02040602050505020304" pitchFamily="18" charset="0"/>
              </a:rPr>
              <a:t>5 </a:t>
            </a:r>
            <a:r>
              <a:rPr lang="zh-CN" altLang="en-US" sz="4500" dirty="0">
                <a:latin typeface="Lucida Bright" panose="02040602050505020304" pitchFamily="18" charset="0"/>
              </a:rPr>
              <a:t>因为神知道你们吃的日子眼睛就明亮了，你们便如神能知道善恶。”</a:t>
            </a:r>
            <a:endParaRPr lang="en-US" altLang="zh-CN" sz="4500" dirty="0">
              <a:latin typeface="Lucida Bright" panose="02040602050505020304" pitchFamily="18" charset="0"/>
            </a:endParaRPr>
          </a:p>
          <a:p>
            <a:pPr marL="0" indent="0">
              <a:buNone/>
            </a:pPr>
            <a:r>
              <a:rPr lang="en-US" altLang="zh-CN" sz="4500" b="1" baseline="30000" dirty="0">
                <a:latin typeface="Lucida Bright" panose="02040602050505020304" pitchFamily="18" charset="0"/>
              </a:rPr>
              <a:t>6 </a:t>
            </a:r>
            <a:r>
              <a:rPr lang="zh-CN" altLang="en-US" sz="4500" dirty="0">
                <a:latin typeface="Lucida Bright" panose="02040602050505020304" pitchFamily="18" charset="0"/>
              </a:rPr>
              <a:t>于是女人见那棵树的果子好做食物，也悦人的眼目，且是可喜爱的，能使人有智慧，就摘下果子来吃了；又给她丈夫，她丈夫也吃了。 </a:t>
            </a:r>
            <a:r>
              <a:rPr lang="en-US" altLang="zh-CN" sz="4500" b="1" baseline="30000" dirty="0">
                <a:latin typeface="Lucida Bright" panose="02040602050505020304" pitchFamily="18" charset="0"/>
              </a:rPr>
              <a:t>7 </a:t>
            </a:r>
            <a:r>
              <a:rPr lang="zh-CN" altLang="en-US" sz="4500" dirty="0">
                <a:latin typeface="Lucida Bright" panose="02040602050505020304" pitchFamily="18" charset="0"/>
              </a:rPr>
              <a:t>他们二人的眼睛就明亮了，才知道自己是赤身露体，便拿无花果树的叶子，为自己编做裙子。 </a:t>
            </a:r>
            <a:r>
              <a:rPr lang="en-US" altLang="zh-CN" sz="4500" b="1" baseline="30000" dirty="0">
                <a:latin typeface="Lucida Bright" panose="02040602050505020304" pitchFamily="18" charset="0"/>
              </a:rPr>
              <a:t>8 </a:t>
            </a:r>
            <a:r>
              <a:rPr lang="zh-CN" altLang="en-US" sz="4500" dirty="0">
                <a:latin typeface="Lucida Bright" panose="02040602050505020304" pitchFamily="18" charset="0"/>
              </a:rPr>
              <a:t>天起了凉风，耶和华神在园中行走，那人和他妻子听见神的声音，就藏在园里的树木中，躲避耶和华神的面。</a:t>
            </a:r>
            <a:endParaRPr lang="en-US" altLang="zh-CN" sz="4500" dirty="0">
              <a:latin typeface="Lucida Bright" panose="02040602050505020304" pitchFamily="18" charset="0"/>
            </a:endParaRPr>
          </a:p>
          <a:p>
            <a:pPr marL="0" indent="0" algn="r">
              <a:buNone/>
            </a:pPr>
            <a:r>
              <a:rPr lang="en-US" altLang="zh-CN" sz="4800" dirty="0"/>
              <a:t>《</a:t>
            </a:r>
            <a:r>
              <a:rPr lang="zh-CN" altLang="en-US" sz="4800" dirty="0"/>
              <a:t>创世记</a:t>
            </a:r>
            <a:r>
              <a:rPr lang="en-US" altLang="zh-CN" sz="4800" dirty="0"/>
              <a:t>》3</a:t>
            </a:r>
            <a:r>
              <a:rPr lang="zh-CN" altLang="en-US" sz="4800" dirty="0"/>
              <a:t>：</a:t>
            </a:r>
            <a:r>
              <a:rPr lang="en-US" sz="4800" dirty="0"/>
              <a:t>1-8</a:t>
            </a:r>
            <a:endParaRPr lang="zh-CN" altLang="en-US" sz="4500" dirty="0">
              <a:latin typeface="Lucida Bright" panose="02040602050505020304" pitchFamily="18" charset="0"/>
            </a:endParaRPr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7C996E-F8AC-4FF3-B838-89127D9DE626}"/>
              </a:ext>
            </a:extLst>
          </p:cNvPr>
          <p:cNvSpPr txBox="1"/>
          <p:nvPr/>
        </p:nvSpPr>
        <p:spPr>
          <a:xfrm>
            <a:off x="5791200" y="6248400"/>
            <a:ext cx="3276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002060"/>
                </a:solidFill>
              </a:rPr>
              <a:t>罪在人身上所带下的三个后果</a:t>
            </a:r>
          </a:p>
        </p:txBody>
      </p:sp>
    </p:spTree>
    <p:extLst>
      <p:ext uri="{BB962C8B-B14F-4D97-AF65-F5344CB8AC3E}">
        <p14:creationId xmlns:p14="http://schemas.microsoft.com/office/powerpoint/2010/main" val="2579694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680C72F-FC3D-4EA8-80D3-42CE171BAF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883578"/>
              </p:ext>
            </p:extLst>
          </p:nvPr>
        </p:nvGraphicFramePr>
        <p:xfrm>
          <a:off x="419100" y="1181100"/>
          <a:ext cx="83058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429769833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1050494827"/>
                    </a:ext>
                  </a:extLst>
                </a:gridCol>
                <a:gridCol w="2132920">
                  <a:extLst>
                    <a:ext uri="{9D8B030D-6E8A-4147-A177-3AD203B41FA5}">
                      <a16:colId xmlns:a16="http://schemas.microsoft.com/office/drawing/2014/main" val="2985753854"/>
                    </a:ext>
                  </a:extLst>
                </a:gridCol>
                <a:gridCol w="2743880">
                  <a:extLst>
                    <a:ext uri="{9D8B030D-6E8A-4147-A177-3AD203B41FA5}">
                      <a16:colId xmlns:a16="http://schemas.microsoft.com/office/drawing/2014/main" val="639673087"/>
                    </a:ext>
                  </a:extLst>
                </a:gridCol>
              </a:tblGrid>
              <a:tr h="38535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蛇（撒但 创</a:t>
                      </a:r>
                      <a:r>
                        <a:rPr lang="en-US" altLang="zh-CN" dirty="0"/>
                        <a:t>3</a:t>
                      </a:r>
                      <a:r>
                        <a:rPr lang="zh-CN" altLang="en-US" dirty="0"/>
                        <a:t>）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神（创</a:t>
                      </a:r>
                      <a:r>
                        <a:rPr lang="en-US" altLang="zh-CN" dirty="0"/>
                        <a:t>2</a:t>
                      </a:r>
                      <a:r>
                        <a:rPr lang="zh-CN" altLang="en-US" dirty="0"/>
                        <a:t>）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夏娃和亚当</a:t>
                      </a:r>
                      <a:r>
                        <a:rPr lang="en-US" altLang="zh-CN" dirty="0"/>
                        <a:t>(</a:t>
                      </a:r>
                      <a:r>
                        <a:rPr lang="zh-CN" altLang="en-US" dirty="0"/>
                        <a:t>创</a:t>
                      </a:r>
                      <a:r>
                        <a:rPr lang="en-US" altLang="zh-CN" dirty="0"/>
                        <a:t>3</a:t>
                      </a:r>
                      <a:r>
                        <a:rPr lang="zh-CN" altLang="en-US" dirty="0"/>
                        <a:t>）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567289"/>
                  </a:ext>
                </a:extLst>
              </a:tr>
              <a:tr h="1541417">
                <a:tc>
                  <a:txBody>
                    <a:bodyPr/>
                    <a:lstStyle/>
                    <a:p>
                      <a:r>
                        <a:rPr lang="en-US" altLang="zh-CN" dirty="0"/>
                        <a:t>What is true?</a:t>
                      </a:r>
                    </a:p>
                    <a:p>
                      <a:r>
                        <a:rPr lang="en-US" dirty="0"/>
                        <a:t>(Basis for knowledge)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i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4 </a:t>
                      </a:r>
                      <a:r>
                        <a:rPr lang="zh-CN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蛇对女人说：“你们</a:t>
                      </a:r>
                      <a:r>
                        <a:rPr lang="zh-CN" altLang="en-US" sz="1800" b="0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不一定死</a:t>
                      </a:r>
                      <a:r>
                        <a:rPr lang="zh-CN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；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i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17 </a:t>
                      </a:r>
                      <a:r>
                        <a:rPr lang="zh-CN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只是知善恶的树所出的，你不可吃，因为</a:t>
                      </a:r>
                      <a:r>
                        <a:rPr lang="zh-CN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你吃它的日子</a:t>
                      </a:r>
                      <a:r>
                        <a:rPr lang="zh-CN" altLang="en-US" sz="1800" b="0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必定死</a:t>
                      </a:r>
                      <a:r>
                        <a:rPr lang="zh-CN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！”</a:t>
                      </a:r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zh-CN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altLang="zh-CN" sz="1800" b="1" i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6 </a:t>
                      </a:r>
                      <a:r>
                        <a:rPr lang="zh-CN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于是女人见那棵树</a:t>
                      </a:r>
                      <a:r>
                        <a:rPr lang="zh-CN" altLang="en-US" sz="1800" b="0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好作食物</a:t>
                      </a:r>
                      <a:r>
                        <a:rPr lang="zh-CN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，又</a:t>
                      </a:r>
                      <a:r>
                        <a:rPr lang="zh-CN" altLang="en-US" sz="1800" b="0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悦人的眼目</a:t>
                      </a:r>
                      <a:r>
                        <a:rPr lang="zh-CN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，那树</a:t>
                      </a:r>
                      <a:r>
                        <a:rPr lang="zh-CN" altLang="en-US" sz="1800" b="0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令人喜爱</a:t>
                      </a:r>
                      <a:r>
                        <a:rPr lang="zh-CN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zh-CN" altLang="en-US" sz="1800" b="0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能使人有智慧</a:t>
                      </a:r>
                      <a:r>
                        <a:rPr lang="zh-CN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，她就摘下果子吃了，又给了与她一起的丈夫，他也吃了。</a:t>
                      </a:r>
                      <a:endParaRPr lang="en-US" altLang="zh-CN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altLang="zh-CN" sz="1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CN" alt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犯罪后的反应：</a:t>
                      </a:r>
                      <a:endParaRPr lang="en-US" altLang="zh-CN" sz="2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Fear (shame)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Hiding (insecurity</a:t>
                      </a:r>
                      <a:r>
                        <a:rPr lang="zh-CN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Blame (denial)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Feeling:</a:t>
                      </a:r>
                      <a:r>
                        <a:rPr lang="zh-CN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shame &amp;  guilt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556312"/>
                  </a:ext>
                </a:extLst>
              </a:tr>
              <a:tr h="1605643">
                <a:tc>
                  <a:txBody>
                    <a:bodyPr/>
                    <a:lstStyle/>
                    <a:p>
                      <a:r>
                        <a:rPr lang="en-US" dirty="0"/>
                        <a:t>What is right?</a:t>
                      </a:r>
                    </a:p>
                    <a:p>
                      <a:r>
                        <a:rPr lang="en-US" dirty="0"/>
                        <a:t>(Basis for moral standards)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altLang="zh-CN" sz="1800" b="1" i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5 </a:t>
                      </a:r>
                      <a:r>
                        <a:rPr lang="zh-CN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因为神知道，你们吃的日子眼睛就开了，你们就</a:t>
                      </a:r>
                      <a:r>
                        <a:rPr lang="zh-CN" altLang="en-US" sz="1800" b="0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像神</a:t>
                      </a:r>
                      <a:r>
                        <a:rPr lang="zh-CN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一样知道善恶。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i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17 </a:t>
                      </a:r>
                      <a:r>
                        <a:rPr lang="zh-CN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只是知善恶的树所出的，</a:t>
                      </a:r>
                      <a:r>
                        <a:rPr lang="zh-CN" altLang="en-US" sz="1800" b="0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你不可吃</a:t>
                      </a:r>
                      <a:r>
                        <a:rPr lang="zh-CN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，因为你吃它的日子必定死！”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514669"/>
                  </a:ext>
                </a:extLst>
              </a:tr>
              <a:tr h="963386">
                <a:tc>
                  <a:txBody>
                    <a:bodyPr/>
                    <a:lstStyle/>
                    <a:p>
                      <a:r>
                        <a:rPr lang="en-US" dirty="0"/>
                        <a:t>Who am I?</a:t>
                      </a:r>
                    </a:p>
                    <a:p>
                      <a:r>
                        <a:rPr lang="en-US" dirty="0"/>
                        <a:t>(Identity)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亚当和夏娃可以自己选择真假、对错（自主、自足）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神是亚当和夏娃的创造者，他们需要依靠仰望神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72192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7EC547E-1700-4EBE-800E-991A26D92D40}"/>
              </a:ext>
            </a:extLst>
          </p:cNvPr>
          <p:cNvSpPr txBox="1"/>
          <p:nvPr/>
        </p:nvSpPr>
        <p:spPr>
          <a:xfrm>
            <a:off x="3162300" y="381000"/>
            <a:ext cx="2819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/>
              <a:t>罪的起源</a:t>
            </a:r>
          </a:p>
        </p:txBody>
      </p:sp>
    </p:spTree>
    <p:extLst>
      <p:ext uri="{BB962C8B-B14F-4D97-AF65-F5344CB8AC3E}">
        <p14:creationId xmlns:p14="http://schemas.microsoft.com/office/powerpoint/2010/main" val="2308019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0" y="5867400"/>
            <a:ext cx="1981200" cy="563563"/>
          </a:xfrm>
        </p:spPr>
        <p:txBody>
          <a:bodyPr>
            <a:noAutofit/>
          </a:bodyPr>
          <a:lstStyle/>
          <a:p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</a:rPr>
              <a:t>课程回顾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1"/>
            <a:ext cx="8229600" cy="5516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dirty="0"/>
              <a:t>圣经辅导的定义、简史</a:t>
            </a:r>
            <a:endParaRPr lang="en-US" b="1" dirty="0"/>
          </a:p>
          <a:p>
            <a:pPr marL="0" indent="0">
              <a:buNone/>
            </a:pPr>
            <a:r>
              <a:rPr lang="zh-CN" altLang="en-US" b="1" dirty="0"/>
              <a:t>圣经辅导的根基和框架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dirty="0"/>
              <a:t>三而一的神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dirty="0"/>
              <a:t>圣经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dirty="0"/>
              <a:t>罪的问题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dirty="0"/>
              <a:t>耶稣基督的福音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dirty="0"/>
              <a:t>成圣是一个过程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dirty="0"/>
              <a:t>外在的环境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dirty="0"/>
              <a:t>教会</a:t>
            </a:r>
            <a:endParaRPr lang="en-US" dirty="0"/>
          </a:p>
          <a:p>
            <a:pPr marL="0" indent="0">
              <a:buNone/>
            </a:pPr>
            <a:r>
              <a:rPr lang="zh-CN" altLang="en-US" b="1" dirty="0"/>
              <a:t>直面自我（</a:t>
            </a:r>
            <a:r>
              <a:rPr lang="en-US" altLang="zh-CN" b="1" dirty="0"/>
              <a:t>self-confrontation)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94594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1"/>
            <a:ext cx="8229600" cy="53641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CN" altLang="en-US" sz="3600" b="1" dirty="0"/>
              <a:t>罪在人身上所带下的三个后果</a:t>
            </a:r>
            <a:endParaRPr lang="en-US" altLang="zh-CN" sz="36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3600" dirty="0"/>
              <a:t>叛逆（</a:t>
            </a:r>
            <a:r>
              <a:rPr lang="en-US" altLang="zh-CN" sz="3600" i="1" dirty="0"/>
              <a:t>rebellion</a:t>
            </a:r>
            <a:r>
              <a:rPr lang="en-US" altLang="zh-CN" sz="3600" dirty="0"/>
              <a:t>)</a:t>
            </a:r>
          </a:p>
          <a:p>
            <a:pPr marL="857250" lvl="2" indent="0">
              <a:buNone/>
            </a:pPr>
            <a:r>
              <a:rPr lang="zh-CN" altLang="en-US" sz="3200" dirty="0">
                <a:solidFill>
                  <a:schemeClr val="bg1"/>
                </a:solidFill>
              </a:rPr>
              <a:t>人要自主、自足、以自我为中心</a:t>
            </a:r>
            <a:endParaRPr lang="en-US" altLang="zh-CN" sz="3200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3600" dirty="0"/>
              <a:t>愚顽（</a:t>
            </a:r>
            <a:r>
              <a:rPr lang="en-US" sz="3200" i="1" dirty="0"/>
              <a:t>foolishness</a:t>
            </a:r>
            <a:r>
              <a:rPr lang="en-US" altLang="zh-CN" sz="3200" i="1" dirty="0"/>
              <a:t>-ignorance &amp; arrogance</a:t>
            </a:r>
            <a:r>
              <a:rPr lang="zh-CN" altLang="en-US" sz="3600" dirty="0"/>
              <a:t>）</a:t>
            </a:r>
            <a:endParaRPr lang="en-US" altLang="zh-CN" sz="3600" dirty="0"/>
          </a:p>
          <a:p>
            <a:pPr marL="857250" lvl="2" indent="0">
              <a:buNone/>
            </a:pPr>
            <a:r>
              <a:rPr lang="zh-CN" altLang="en-US" sz="3200" dirty="0">
                <a:solidFill>
                  <a:schemeClr val="bg1"/>
                </a:solidFill>
              </a:rPr>
              <a:t>自以为是（自以为聪明）、无知</a:t>
            </a:r>
            <a:endParaRPr lang="en-US" altLang="zh-CN" sz="3200" dirty="0">
              <a:solidFill>
                <a:schemeClr val="bg1"/>
              </a:solidFill>
            </a:endParaRPr>
          </a:p>
          <a:p>
            <a:pPr marL="857250" lvl="2" indent="0">
              <a:buNone/>
            </a:pPr>
            <a:r>
              <a:rPr lang="zh-CN" altLang="en-US" sz="3200" dirty="0">
                <a:solidFill>
                  <a:schemeClr val="bg1"/>
                </a:solidFill>
              </a:rPr>
              <a:t>（愚顽人心里说：“没有神。”诗</a:t>
            </a:r>
            <a:r>
              <a:rPr lang="en-US" altLang="zh-CN" sz="3200" dirty="0">
                <a:solidFill>
                  <a:schemeClr val="bg1"/>
                </a:solidFill>
              </a:rPr>
              <a:t>14</a:t>
            </a:r>
            <a:r>
              <a:rPr lang="zh-CN" altLang="en-US" sz="3200" dirty="0">
                <a:solidFill>
                  <a:schemeClr val="bg1"/>
                </a:solidFill>
              </a:rPr>
              <a:t>：</a:t>
            </a:r>
            <a:r>
              <a:rPr lang="en-US" altLang="zh-CN" sz="3200" dirty="0">
                <a:solidFill>
                  <a:schemeClr val="bg1"/>
                </a:solidFill>
              </a:rPr>
              <a:t>1 </a:t>
            </a:r>
            <a:r>
              <a:rPr lang="zh-CN" altLang="en-US" sz="3200" dirty="0">
                <a:solidFill>
                  <a:schemeClr val="bg1"/>
                </a:solidFill>
              </a:rPr>
              <a:t>）</a:t>
            </a:r>
            <a:endParaRPr lang="en-US" altLang="zh-CN" sz="3200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3600" dirty="0"/>
              <a:t>无能</a:t>
            </a:r>
            <a:r>
              <a:rPr lang="en-US" altLang="zh-CN" sz="3600" dirty="0"/>
              <a:t>--</a:t>
            </a:r>
            <a:r>
              <a:rPr lang="zh-CN" altLang="en-US" sz="3600" dirty="0"/>
              <a:t>不能行出神要我们行的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i="1" dirty="0">
                <a:solidFill>
                  <a:schemeClr val="bg1"/>
                </a:solidFill>
              </a:rPr>
              <a:t>incapable of doing what God has ordained us to do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84340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我觉得有个律，就是我愿意为善的时候，便有恶与我同在。因为按着我里面的意思（注：原文作“人”），我是喜欢　神的律；但我觉得肢体中另有个律和我心中的律交战，把我掳去，叫我附从那肢体中犯罪的律。</a:t>
            </a:r>
            <a:endParaRPr lang="en-US" altLang="zh-CN" dirty="0"/>
          </a:p>
          <a:p>
            <a:pPr marL="0" indent="0" algn="r">
              <a:buNone/>
            </a:pPr>
            <a:r>
              <a:rPr lang="zh-CN" altLang="en-US" dirty="0"/>
              <a:t>（罗马书 </a:t>
            </a:r>
            <a:r>
              <a:rPr lang="en-US" altLang="zh-CN" dirty="0"/>
              <a:t>7: </a:t>
            </a:r>
            <a:r>
              <a:rPr lang="en-US" dirty="0"/>
              <a:t>21-23</a:t>
            </a:r>
            <a:r>
              <a:rPr lang="zh-CN" altLang="en-US" dirty="0"/>
              <a:t>）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原来体贴肉体的，就是与神为仇，因为不服神的律法，也是不能服。</a:t>
            </a:r>
            <a:endParaRPr lang="en-US" altLang="zh-CN" dirty="0"/>
          </a:p>
          <a:p>
            <a:pPr marL="0" indent="0" algn="r">
              <a:buNone/>
            </a:pPr>
            <a:r>
              <a:rPr lang="zh-CN" altLang="en-US" dirty="0"/>
              <a:t>（罗马书 </a:t>
            </a:r>
            <a:r>
              <a:rPr lang="en-US" dirty="0"/>
              <a:t>8</a:t>
            </a:r>
            <a:r>
              <a:rPr lang="zh-CN" altLang="en-US" dirty="0"/>
              <a:t>：</a:t>
            </a:r>
            <a:r>
              <a:rPr lang="en-US" dirty="0"/>
              <a:t>7</a:t>
            </a:r>
            <a:r>
              <a:rPr lang="zh-CN" altLang="en-US" dirty="0"/>
              <a:t>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645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4000" dirty="0"/>
              <a:t>信徒有属灵盲点</a:t>
            </a:r>
            <a:endParaRPr lang="en-US" altLang="zh-CN" sz="4000" dirty="0"/>
          </a:p>
          <a:p>
            <a:pPr marL="400050" lvl="1" indent="0">
              <a:buNone/>
            </a:pPr>
            <a:r>
              <a:rPr lang="zh-CN" altLang="en-US" sz="1200" dirty="0"/>
              <a:t> </a:t>
            </a:r>
            <a:endParaRPr lang="en-US" altLang="zh-CN" sz="1200" dirty="0"/>
          </a:p>
          <a:p>
            <a:pPr marL="400050" lvl="1" indent="0">
              <a:buNone/>
            </a:pPr>
            <a:r>
              <a:rPr lang="zh-CN" altLang="en-US" sz="3600" dirty="0"/>
              <a:t>弟兄们，你们要谨慎，免得你们中间或有人存着</a:t>
            </a:r>
            <a:r>
              <a:rPr lang="zh-CN" altLang="en-US" sz="3600" dirty="0">
                <a:solidFill>
                  <a:srgbClr val="FF9900"/>
                </a:solidFill>
              </a:rPr>
              <a:t>不信的恶心</a:t>
            </a:r>
            <a:r>
              <a:rPr lang="zh-CN" altLang="en-US" sz="3600" dirty="0"/>
              <a:t>，</a:t>
            </a:r>
            <a:r>
              <a:rPr lang="zh-CN" altLang="en-US" sz="3600" dirty="0">
                <a:solidFill>
                  <a:srgbClr val="FFFF00"/>
                </a:solidFill>
              </a:rPr>
              <a:t>把永生神离弃了</a:t>
            </a:r>
            <a:r>
              <a:rPr lang="zh-CN" altLang="en-US" sz="3600" dirty="0"/>
              <a:t>。 总要趁着还有今日，天天彼此相劝，免得你们中间有人</a:t>
            </a:r>
            <a:r>
              <a:rPr lang="zh-CN" altLang="en-US" sz="3600" dirty="0">
                <a:solidFill>
                  <a:srgbClr val="C00000"/>
                </a:solidFill>
              </a:rPr>
              <a:t>被罪迷惑</a:t>
            </a:r>
            <a:r>
              <a:rPr lang="zh-CN" altLang="en-US" sz="3600" dirty="0"/>
              <a:t>，</a:t>
            </a:r>
            <a:r>
              <a:rPr lang="zh-CN" altLang="en-US" sz="3600" dirty="0">
                <a:solidFill>
                  <a:srgbClr val="00B050"/>
                </a:solidFill>
              </a:rPr>
              <a:t>心里就刚硬</a:t>
            </a:r>
            <a:r>
              <a:rPr lang="zh-CN" altLang="en-US" sz="3600" dirty="0"/>
              <a:t>了。</a:t>
            </a:r>
            <a:endParaRPr lang="en-US" altLang="zh-CN" sz="3600" dirty="0"/>
          </a:p>
          <a:p>
            <a:pPr marL="400050" lvl="1" indent="0" algn="r">
              <a:buNone/>
            </a:pPr>
            <a:r>
              <a:rPr lang="zh-CN" altLang="en-US" sz="3600" dirty="0"/>
              <a:t>（希伯来书 </a:t>
            </a:r>
            <a:r>
              <a:rPr lang="en-US" altLang="zh-CN" sz="3600" dirty="0"/>
              <a:t>3</a:t>
            </a:r>
            <a:r>
              <a:rPr lang="zh-CN" altLang="en-US" sz="3600" dirty="0"/>
              <a:t>：</a:t>
            </a:r>
            <a:r>
              <a:rPr lang="en-US" altLang="zh-CN" sz="3600" dirty="0"/>
              <a:t>12-13</a:t>
            </a:r>
            <a:r>
              <a:rPr lang="zh-CN" altLang="en-US" sz="3600" dirty="0"/>
              <a:t>）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4995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3600" dirty="0"/>
              <a:t>“我”受造的特殊</a:t>
            </a:r>
            <a:r>
              <a:rPr lang="en-US" altLang="zh-CN" sz="3600" dirty="0"/>
              <a:t>—</a:t>
            </a:r>
            <a:r>
              <a:rPr lang="zh-CN" altLang="en-US" sz="3600" dirty="0"/>
              <a:t>有神的形象（</a:t>
            </a:r>
            <a:r>
              <a:rPr lang="en-US" altLang="zh-CN" sz="2800" i="1" dirty="0"/>
              <a:t>revelation receiver, interpreter, worshiper</a:t>
            </a:r>
            <a:r>
              <a:rPr lang="en-US" altLang="zh-CN" sz="36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dirty="0"/>
              <a:t>“我”的悖逆、愚顽和无能</a:t>
            </a:r>
            <a:r>
              <a:rPr lang="en-US" altLang="zh-CN" sz="3600" dirty="0"/>
              <a:t>– </a:t>
            </a:r>
            <a:r>
              <a:rPr lang="zh-CN" altLang="en-US" sz="3600" dirty="0"/>
              <a:t>罪的结果</a:t>
            </a:r>
            <a:endParaRPr lang="en-US" altLang="zh-CN" sz="3600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dirty="0"/>
              <a:t>蒙救赎的“我”</a:t>
            </a:r>
            <a:r>
              <a:rPr lang="en-US" altLang="zh-CN" sz="3600" dirty="0"/>
              <a:t>-- </a:t>
            </a:r>
            <a:r>
              <a:rPr lang="zh-CN" altLang="en-US" sz="3600" dirty="0"/>
              <a:t>在基督里的新人</a:t>
            </a:r>
            <a:endParaRPr lang="en-US" altLang="zh-CN" sz="3600" dirty="0"/>
          </a:p>
          <a:p>
            <a:pPr marL="0" indent="0">
              <a:buNone/>
            </a:pPr>
            <a:endParaRPr lang="en-US" altLang="zh-CN" sz="1200" dirty="0"/>
          </a:p>
          <a:p>
            <a:pPr marL="400050" lvl="1" indent="0">
              <a:buNone/>
            </a:pPr>
            <a:r>
              <a:rPr lang="en-US" altLang="zh-CN" sz="2600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zh-CN" altLang="en-US" sz="2600" b="0" i="0" dirty="0">
                <a:solidFill>
                  <a:srgbClr val="000000"/>
                </a:solidFill>
                <a:effectLst/>
                <a:latin typeface="system-ui"/>
              </a:rPr>
              <a:t>在他（基督）里面蕴藏着一切智慧和知识。 </a:t>
            </a:r>
            <a:r>
              <a:rPr lang="en-US" altLang="zh-CN" sz="2600" b="1" i="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zh-CN" altLang="en-US" sz="2600" b="0" i="0" dirty="0">
                <a:solidFill>
                  <a:srgbClr val="000000"/>
                </a:solidFill>
                <a:effectLst/>
                <a:latin typeface="system-ui"/>
              </a:rPr>
              <a:t>你们要谨慎，免得有人用他的哲学和虚空的废话，不照着基督，而是照人间的传统和世上粗浅的学说，把你们掳去。</a:t>
            </a:r>
            <a:endParaRPr lang="en-US" altLang="zh-CN" sz="2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marL="0" indent="0" algn="r">
              <a:buNone/>
            </a:pPr>
            <a:r>
              <a:rPr lang="en-US" altLang="zh-CN" sz="2600" b="0" i="0" dirty="0">
                <a:solidFill>
                  <a:srgbClr val="000000"/>
                </a:solidFill>
                <a:effectLst/>
                <a:latin typeface="system-ui"/>
              </a:rPr>
              <a:t>《</a:t>
            </a:r>
            <a:r>
              <a:rPr lang="zh-CN" altLang="en-US" sz="2600" b="0" i="0" dirty="0">
                <a:solidFill>
                  <a:srgbClr val="000000"/>
                </a:solidFill>
                <a:effectLst/>
                <a:latin typeface="system-ui"/>
              </a:rPr>
              <a:t>歌罗西书</a:t>
            </a:r>
            <a:r>
              <a:rPr lang="en-US" altLang="zh-CN" sz="2600" b="0" i="0" dirty="0">
                <a:solidFill>
                  <a:srgbClr val="000000"/>
                </a:solidFill>
                <a:effectLst/>
                <a:latin typeface="system-ui"/>
              </a:rPr>
              <a:t>》2</a:t>
            </a:r>
            <a:r>
              <a:rPr lang="zh-CN" altLang="en-US" sz="2600" b="0" i="0" dirty="0">
                <a:solidFill>
                  <a:srgbClr val="000000"/>
                </a:solidFill>
                <a:effectLst/>
                <a:latin typeface="system-ui"/>
              </a:rPr>
              <a:t>：</a:t>
            </a:r>
            <a:r>
              <a:rPr lang="en-US" altLang="zh-CN" sz="2600" b="0" i="0" dirty="0">
                <a:solidFill>
                  <a:srgbClr val="000000"/>
                </a:solidFill>
                <a:effectLst/>
                <a:latin typeface="system-ui"/>
              </a:rPr>
              <a:t>3</a:t>
            </a:r>
            <a:r>
              <a:rPr lang="zh-CN" altLang="en-US" sz="2600" b="0" i="0" dirty="0">
                <a:solidFill>
                  <a:srgbClr val="000000"/>
                </a:solidFill>
                <a:effectLst/>
                <a:latin typeface="system-ui"/>
              </a:rPr>
              <a:t>，</a:t>
            </a:r>
            <a:r>
              <a:rPr lang="en-US" altLang="zh-CN" sz="2600" b="0" i="0" dirty="0">
                <a:solidFill>
                  <a:srgbClr val="000000"/>
                </a:solidFill>
                <a:effectLst/>
                <a:latin typeface="system-ui"/>
              </a:rPr>
              <a:t>8</a:t>
            </a:r>
          </a:p>
          <a:p>
            <a:pPr marL="0" indent="0" algn="r">
              <a:buNone/>
            </a:pPr>
            <a:endParaRPr lang="en-US" altLang="zh-CN" sz="1200" dirty="0"/>
          </a:p>
          <a:p>
            <a:pPr marL="400050" lvl="1" indent="0">
              <a:buNone/>
            </a:pPr>
            <a:r>
              <a:rPr lang="en-US" altLang="zh-CN" sz="2600" b="1" baseline="30000" dirty="0"/>
              <a:t> </a:t>
            </a:r>
            <a:r>
              <a:rPr lang="zh-CN" altLang="en-US" sz="2600" dirty="0"/>
              <a:t>但你们得在基督耶稣里，是本乎神，神又使他成为我们的智慧、公义、圣洁、救赎。 如经上所记：“夸口的，当指着主夸口。” </a:t>
            </a:r>
            <a:endParaRPr lang="en-US" altLang="zh-CN" sz="2600" dirty="0"/>
          </a:p>
          <a:p>
            <a:pPr marL="400050" lvl="1" indent="0" algn="r">
              <a:buNone/>
            </a:pPr>
            <a:r>
              <a:rPr lang="en-US" altLang="zh-CN" sz="2600" dirty="0"/>
              <a:t>《</a:t>
            </a:r>
            <a:r>
              <a:rPr lang="zh-CN" altLang="en-US" sz="2600" dirty="0"/>
              <a:t>哥林多前书</a:t>
            </a:r>
            <a:r>
              <a:rPr lang="en-US" altLang="zh-CN" sz="2600" dirty="0"/>
              <a:t>》1</a:t>
            </a:r>
            <a:r>
              <a:rPr lang="zh-CN" altLang="en-US" sz="2600" dirty="0"/>
              <a:t>：</a:t>
            </a:r>
            <a:r>
              <a:rPr lang="en-US" altLang="zh-CN" sz="2600" dirty="0"/>
              <a:t>30-31</a:t>
            </a:r>
            <a:endParaRPr lang="en-US" sz="2600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866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020763"/>
          </a:xfrm>
        </p:spPr>
        <p:txBody>
          <a:bodyPr>
            <a:normAutofit/>
          </a:bodyPr>
          <a:lstStyle/>
          <a:p>
            <a:r>
              <a:rPr lang="zh-CN" altLang="en-US" sz="4000" b="1" dirty="0"/>
              <a:t>作业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9069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b="1" dirty="0"/>
              <a:t>Self-confrontation:</a:t>
            </a:r>
          </a:p>
          <a:p>
            <a:pPr marL="514350" indent="-514350">
              <a:buAutoNum type="arabicPeriod"/>
            </a:pPr>
            <a:r>
              <a:rPr lang="zh-CN" altLang="en-US" sz="2800" dirty="0"/>
              <a:t>你常用来描绘自我情绪的词汇是</a:t>
            </a:r>
            <a:r>
              <a:rPr lang="en-US" altLang="zh-CN" sz="2800" dirty="0"/>
              <a:t>…</a:t>
            </a:r>
            <a:r>
              <a:rPr lang="zh-CN" altLang="en-US" sz="2800" dirty="0"/>
              <a:t>（愤怒，不平，害怕，伤心，委屈，孤独，焦虑</a:t>
            </a:r>
            <a:r>
              <a:rPr lang="en-US" altLang="zh-CN" sz="2800" dirty="0"/>
              <a:t>…</a:t>
            </a:r>
            <a:r>
              <a:rPr lang="zh-CN" altLang="en-US" sz="2800" dirty="0"/>
              <a:t>？）</a:t>
            </a:r>
            <a:endParaRPr lang="en-US" altLang="zh-CN" sz="2800" dirty="0"/>
          </a:p>
          <a:p>
            <a:pPr marL="514350" indent="-514350">
              <a:buAutoNum type="arabicPeriod"/>
            </a:pPr>
            <a:r>
              <a:rPr lang="zh-CN" altLang="en-US" sz="2800" dirty="0"/>
              <a:t>你如何解读你当前的境遇</a:t>
            </a:r>
            <a:r>
              <a:rPr lang="en-US" altLang="zh-CN" sz="2800" dirty="0"/>
              <a:t>? (</a:t>
            </a:r>
            <a:r>
              <a:rPr lang="zh-CN" altLang="en-US" sz="2800" dirty="0"/>
              <a:t>不应发生？</a:t>
            </a:r>
            <a:r>
              <a:rPr lang="en-US" altLang="zh-CN" sz="2800" dirty="0"/>
              <a:t> </a:t>
            </a:r>
            <a:r>
              <a:rPr lang="zh-CN" altLang="en-US" sz="2800" dirty="0"/>
              <a:t>这是我的报应？想不通为什么</a:t>
            </a:r>
            <a:r>
              <a:rPr lang="en-US" altLang="zh-CN" sz="2800" dirty="0"/>
              <a:t>…</a:t>
            </a:r>
            <a:r>
              <a:rPr lang="zh-CN" altLang="en-US" sz="2800" dirty="0"/>
              <a:t>）</a:t>
            </a:r>
            <a:endParaRPr lang="en-US" altLang="zh-CN" sz="2800" dirty="0"/>
          </a:p>
          <a:p>
            <a:pPr marL="514350" indent="-514350">
              <a:buAutoNum type="arabicPeriod"/>
            </a:pPr>
            <a:r>
              <a:rPr lang="zh-CN" altLang="en-US" sz="2800" dirty="0"/>
              <a:t>你的自我对话（</a:t>
            </a:r>
            <a:r>
              <a:rPr lang="en-US" altLang="zh-CN" sz="2800" dirty="0"/>
              <a:t>self talk</a:t>
            </a:r>
            <a:r>
              <a:rPr lang="zh-CN" altLang="en-US" sz="2800" dirty="0"/>
              <a:t>）是</a:t>
            </a:r>
            <a:r>
              <a:rPr lang="en-US" altLang="zh-CN" sz="2800" dirty="0"/>
              <a:t>…</a:t>
            </a:r>
            <a:r>
              <a:rPr lang="zh-CN" altLang="en-US" sz="2800" dirty="0"/>
              <a:t>（我是个失败者？我无法面对</a:t>
            </a:r>
            <a:r>
              <a:rPr lang="en-US" altLang="zh-CN" sz="2800" dirty="0"/>
              <a:t>…</a:t>
            </a:r>
            <a:r>
              <a:rPr lang="zh-CN" altLang="en-US" sz="2800" dirty="0"/>
              <a:t>？）</a:t>
            </a:r>
            <a:endParaRPr lang="en-US" altLang="zh-CN" sz="2800" dirty="0"/>
          </a:p>
          <a:p>
            <a:pPr marL="514350" indent="-514350">
              <a:buAutoNum type="arabicPeriod"/>
            </a:pPr>
            <a:r>
              <a:rPr lang="zh-CN" altLang="en-US" sz="2800" dirty="0"/>
              <a:t>你的</a:t>
            </a:r>
            <a:r>
              <a:rPr lang="en-US" altLang="zh-CN" sz="2800" dirty="0"/>
              <a:t>God talk</a:t>
            </a:r>
            <a:r>
              <a:rPr lang="zh-CN" altLang="en-US" sz="2800" dirty="0"/>
              <a:t>是？（神离我好远；他不听我的祷告；祂为什么允许这件事发生？）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59299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020763"/>
          </a:xfrm>
        </p:spPr>
        <p:txBody>
          <a:bodyPr>
            <a:normAutofit/>
          </a:bodyPr>
          <a:lstStyle/>
          <a:p>
            <a:r>
              <a:rPr lang="zh-CN" altLang="en-US" sz="4000" b="1" dirty="0"/>
              <a:t>作业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sz="3600" b="1" dirty="0"/>
              <a:t>经文默想</a:t>
            </a:r>
            <a:endParaRPr lang="en-US" altLang="zh-CN" sz="36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3200" dirty="0"/>
              <a:t>我是葡萄树，你们是枝子。常在我里面的，我也常在他里面，这人就多结果子；因为离了我，你们就不能做什么。</a:t>
            </a:r>
            <a:endParaRPr lang="en-US" altLang="zh-CN" sz="3200" dirty="0"/>
          </a:p>
          <a:p>
            <a:pPr marL="457200" lvl="1" indent="0" algn="r">
              <a:buNone/>
            </a:pPr>
            <a:r>
              <a:rPr lang="zh-CN" altLang="en-US" sz="3200" dirty="0"/>
              <a:t>（约翰福音</a:t>
            </a:r>
            <a:r>
              <a:rPr lang="en-US" altLang="zh-CN" sz="3200" dirty="0"/>
              <a:t>15</a:t>
            </a:r>
            <a:r>
              <a:rPr lang="zh-CN" altLang="en-US" sz="3200" dirty="0"/>
              <a:t>：</a:t>
            </a:r>
            <a:r>
              <a:rPr lang="en-US" altLang="zh-CN" sz="3200" dirty="0"/>
              <a:t>5</a:t>
            </a:r>
            <a:r>
              <a:rPr lang="zh-CN" altLang="en-US" sz="3200" dirty="0"/>
              <a:t>）</a:t>
            </a:r>
            <a:endParaRPr lang="en-US" sz="3200" dirty="0"/>
          </a:p>
          <a:p>
            <a:pPr marL="857250" lvl="1" indent="-457200">
              <a:buFont typeface="Wingdings" panose="05000000000000000000" pitchFamily="2" charset="2"/>
              <a:buChar char="Ø"/>
            </a:pPr>
            <a:endParaRPr lang="en-US" altLang="zh-CN" sz="1100" dirty="0"/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zh-CN" altLang="en-US" sz="3200" dirty="0"/>
              <a:t>神能照着运行在我们心里的大力，充充足足地成就一切，超过我们所求所想的。</a:t>
            </a:r>
            <a:endParaRPr lang="en-US" altLang="zh-CN" sz="3200" dirty="0"/>
          </a:p>
          <a:p>
            <a:pPr marL="400050" lvl="1" indent="0" algn="r">
              <a:buNone/>
            </a:pPr>
            <a:r>
              <a:rPr lang="zh-CN" altLang="en-US" sz="3200" dirty="0"/>
              <a:t>（以弗所书</a:t>
            </a:r>
            <a:r>
              <a:rPr lang="en-US" altLang="zh-CN" sz="3200" dirty="0"/>
              <a:t>3</a:t>
            </a:r>
            <a:r>
              <a:rPr lang="zh-CN" altLang="en-US" sz="3200" dirty="0"/>
              <a:t>：</a:t>
            </a:r>
            <a:r>
              <a:rPr lang="en-US" altLang="zh-CN" sz="3200" dirty="0"/>
              <a:t>20</a:t>
            </a:r>
            <a:r>
              <a:rPr lang="zh-CN" altLang="en-US" sz="3200" dirty="0"/>
              <a:t>）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29429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参考资料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dirty="0"/>
              <a:t>Paul Tripp, </a:t>
            </a:r>
            <a:r>
              <a:rPr lang="en-US" sz="2800" dirty="0"/>
              <a:t> </a:t>
            </a:r>
            <a:r>
              <a:rPr lang="en-US" sz="2800" i="1" dirty="0"/>
              <a:t>Instruments in the Redeemer's Hands: People in Need of Change Helping People in Need of Change, </a:t>
            </a:r>
            <a:r>
              <a:rPr lang="en-US" sz="2800" dirty="0"/>
              <a:t>(Phillipsburg, NJ: P&amp;R) 2002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>
                <a:hlinkClick r:id="rId2"/>
              </a:rPr>
              <a:t>https://www.paultripp.com/articles/posts/four-things-to-know-about-you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altLang="zh-CN" sz="2800" dirty="0"/>
              <a:t>Wayne Gruden, </a:t>
            </a:r>
            <a:r>
              <a:rPr lang="en-US" altLang="zh-CN" sz="2800" i="1" dirty="0"/>
              <a:t>Systematic Theology</a:t>
            </a:r>
            <a:r>
              <a:rPr lang="en-US" altLang="zh-CN" sz="2800" dirty="0"/>
              <a:t>, Zondervan, 1994 P493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01781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0" y="5867400"/>
            <a:ext cx="1981200" cy="563563"/>
          </a:xfrm>
        </p:spPr>
        <p:txBody>
          <a:bodyPr>
            <a:noAutofit/>
          </a:bodyPr>
          <a:lstStyle/>
          <a:p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</a:rPr>
              <a:t>课程回顾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1"/>
            <a:ext cx="8229600" cy="5516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dirty="0"/>
              <a:t>圣经的相关性和全备性</a:t>
            </a:r>
            <a:endParaRPr lang="en-US" altLang="zh-CN" b="1" dirty="0"/>
          </a:p>
          <a:p>
            <a:pPr marL="400050" lvl="1" indent="0">
              <a:buNone/>
            </a:pPr>
            <a:r>
              <a:rPr lang="zh-CN" altLang="en-US" dirty="0"/>
              <a:t>圣经都是神所默示的，于教训、督责、使人归正、教导人学义都是有益的，叫属神的人得以完全，预备行各样的善事。</a:t>
            </a:r>
            <a:endParaRPr lang="en-US" altLang="zh-CN" dirty="0"/>
          </a:p>
          <a:p>
            <a:pPr marL="0" indent="0" algn="r">
              <a:buNone/>
            </a:pPr>
            <a:r>
              <a:rPr lang="zh-CN" altLang="en-US" sz="2800" dirty="0"/>
              <a:t>（提摩太后书 </a:t>
            </a:r>
            <a:r>
              <a:rPr lang="en-US" altLang="zh-CN" sz="2800" dirty="0"/>
              <a:t>3</a:t>
            </a:r>
            <a:r>
              <a:rPr lang="zh-CN" altLang="en-US" sz="2800" dirty="0"/>
              <a:t>：</a:t>
            </a:r>
            <a:r>
              <a:rPr lang="en-US" altLang="zh-CN" sz="2800" dirty="0"/>
              <a:t>16-17</a:t>
            </a:r>
            <a:r>
              <a:rPr lang="zh-CN" altLang="en-US" sz="2800" dirty="0"/>
              <a:t>）</a:t>
            </a:r>
            <a:endParaRPr lang="en-US" altLang="zh-CN" sz="2800" dirty="0"/>
          </a:p>
          <a:p>
            <a:pPr marL="400050" lvl="1" indent="0" algn="just">
              <a:buNone/>
            </a:pPr>
            <a:r>
              <a:rPr lang="zh-CN" altLang="en-US" dirty="0"/>
              <a:t>神的神能已将</a:t>
            </a:r>
            <a:r>
              <a:rPr lang="zh-CN" altLang="en-US" dirty="0">
                <a:solidFill>
                  <a:srgbClr val="C00000"/>
                </a:solidFill>
              </a:rPr>
              <a:t>一切关乎生命和虔敬的事</a:t>
            </a:r>
            <a:r>
              <a:rPr lang="zh-CN" altLang="en-US" dirty="0"/>
              <a:t>赐给我们，皆因我们认识那用自己荣耀和美德召我们的主。因此，他已将又宝贵又极大的应许赐给我们，叫我们既脱离世上从情欲来的败坏，就</a:t>
            </a:r>
            <a:r>
              <a:rPr lang="zh-CN" altLang="en-US" dirty="0">
                <a:solidFill>
                  <a:srgbClr val="C00000"/>
                </a:solidFill>
              </a:rPr>
              <a:t>得与神的性情有份</a:t>
            </a:r>
            <a:r>
              <a:rPr lang="zh-CN" altLang="en-US" dirty="0"/>
              <a:t>。</a:t>
            </a:r>
            <a:endParaRPr lang="en-US" b="1" dirty="0"/>
          </a:p>
          <a:p>
            <a:pPr marL="0" indent="0" algn="r">
              <a:buNone/>
            </a:pPr>
            <a:r>
              <a:rPr lang="zh-CN" altLang="en-US" sz="2800" dirty="0"/>
              <a:t>（彼得后书 </a:t>
            </a:r>
            <a:r>
              <a:rPr lang="en-US" altLang="zh-CN" sz="2800" dirty="0"/>
              <a:t>1</a:t>
            </a:r>
            <a:r>
              <a:rPr lang="zh-CN" altLang="en-US" sz="2800" dirty="0"/>
              <a:t>：</a:t>
            </a:r>
            <a:r>
              <a:rPr lang="en-US" altLang="zh-CN" sz="2800" dirty="0"/>
              <a:t>3-4</a:t>
            </a:r>
            <a:r>
              <a:rPr lang="zh-CN" altLang="en-US" sz="2800" dirty="0"/>
              <a:t>）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5379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0" y="5715000"/>
            <a:ext cx="1981200" cy="563563"/>
          </a:xfrm>
        </p:spPr>
        <p:txBody>
          <a:bodyPr>
            <a:noAutofit/>
          </a:bodyPr>
          <a:lstStyle/>
          <a:p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</a:rPr>
              <a:t>课程回顾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1"/>
            <a:ext cx="8229600" cy="5105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b="1" dirty="0"/>
              <a:t>我可以根据圣经改变</a:t>
            </a:r>
            <a:endParaRPr lang="en-US" altLang="zh-CN" sz="4000" b="1" dirty="0"/>
          </a:p>
          <a:p>
            <a:pPr marL="971550" lvl="1" indent="-571500">
              <a:buFont typeface="Wingdings" panose="05000000000000000000" pitchFamily="2" charset="2"/>
              <a:buChar char="§"/>
            </a:pPr>
            <a:r>
              <a:rPr lang="zh-CN" altLang="en-US" sz="3600" dirty="0"/>
              <a:t>自我中心</a:t>
            </a:r>
            <a:r>
              <a:rPr lang="en-US" altLang="zh-CN" sz="3600" dirty="0"/>
              <a:t>—&gt;self- confrontation</a:t>
            </a:r>
          </a:p>
          <a:p>
            <a:pPr marL="971550" lvl="1" indent="-571500">
              <a:buFont typeface="Wingdings" panose="05000000000000000000" pitchFamily="2" charset="2"/>
              <a:buChar char="§"/>
            </a:pPr>
            <a:r>
              <a:rPr lang="zh-CN" altLang="en-US" sz="3600" dirty="0"/>
              <a:t>人的方法 </a:t>
            </a:r>
            <a:r>
              <a:rPr lang="en-US" altLang="zh-CN" sz="3600" dirty="0"/>
              <a:t>vs </a:t>
            </a:r>
            <a:r>
              <a:rPr lang="zh-CN" altLang="en-US" sz="3600" dirty="0"/>
              <a:t>神的方法</a:t>
            </a:r>
            <a:endParaRPr lang="en-US" altLang="zh-CN" sz="3600" dirty="0"/>
          </a:p>
          <a:p>
            <a:pPr marL="971550" lvl="1" indent="-571500">
              <a:buFont typeface="Wingdings" panose="05000000000000000000" pitchFamily="2" charset="2"/>
              <a:buChar char="§"/>
            </a:pPr>
            <a:r>
              <a:rPr lang="zh-CN" altLang="en-US" sz="3600" dirty="0"/>
              <a:t>跟从主的方法</a:t>
            </a:r>
            <a:endParaRPr lang="en-US" altLang="zh-CN" sz="3600" dirty="0"/>
          </a:p>
          <a:p>
            <a:pPr marL="1371600" lvl="2" indent="-571500"/>
            <a:r>
              <a:rPr lang="zh-CN" altLang="en-US" sz="3600" dirty="0"/>
              <a:t>认识神的属性</a:t>
            </a:r>
            <a:endParaRPr lang="en-US" altLang="zh-CN" sz="3600" dirty="0"/>
          </a:p>
          <a:p>
            <a:pPr marL="1371600" lvl="2" indent="-571500"/>
            <a:r>
              <a:rPr lang="zh-CN" altLang="en-US" sz="3600" dirty="0"/>
              <a:t>认识我在基督里的身份</a:t>
            </a:r>
            <a:endParaRPr lang="en-US" altLang="zh-CN" sz="3600" dirty="0"/>
          </a:p>
          <a:p>
            <a:pPr marL="1371600" lvl="2" indent="-571500"/>
            <a:r>
              <a:rPr lang="zh-CN" altLang="en-US" sz="3600" dirty="0"/>
              <a:t>在信心中把自己完全交托给神</a:t>
            </a:r>
            <a:endParaRPr lang="en-US" altLang="zh-CN" sz="3600" dirty="0"/>
          </a:p>
          <a:p>
            <a:pPr marL="0" indent="0">
              <a:buNone/>
            </a:pPr>
            <a:endParaRPr lang="en-US" altLang="zh-CN" sz="4000" dirty="0"/>
          </a:p>
        </p:txBody>
      </p:sp>
    </p:spTree>
    <p:extLst>
      <p:ext uri="{BB962C8B-B14F-4D97-AF65-F5344CB8AC3E}">
        <p14:creationId xmlns:p14="http://schemas.microsoft.com/office/powerpoint/2010/main" val="114387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09600"/>
            <a:ext cx="8458200" cy="530589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4000" b="1" dirty="0"/>
              <a:t>Why</a:t>
            </a:r>
            <a:r>
              <a:rPr lang="zh-CN" altLang="en-US" sz="4000" b="1" dirty="0"/>
              <a:t>？</a:t>
            </a:r>
            <a:endParaRPr lang="en-US" altLang="zh-CN" sz="4000" b="1" dirty="0"/>
          </a:p>
          <a:p>
            <a:pPr marL="400050" lvl="1" indent="0">
              <a:buNone/>
            </a:pPr>
            <a:r>
              <a:rPr lang="en-US" altLang="zh-CN" sz="3200" i="1" dirty="0"/>
              <a:t>Why do I do what I do? (Why do they do what they do?)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b="1" dirty="0"/>
              <a:t>What?  </a:t>
            </a:r>
          </a:p>
          <a:p>
            <a:pPr marL="400050" lvl="1" indent="0">
              <a:buNone/>
            </a:pPr>
            <a:r>
              <a:rPr lang="en-US" sz="3200" i="1" dirty="0"/>
              <a:t>What needs to be changed</a:t>
            </a:r>
            <a:r>
              <a:rPr lang="zh-CN" altLang="en-US" sz="3200" i="1" dirty="0"/>
              <a:t>？</a:t>
            </a:r>
            <a:endParaRPr lang="en-US" altLang="zh-CN" sz="32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4000" b="1" dirty="0"/>
              <a:t>How</a:t>
            </a:r>
            <a:r>
              <a:rPr lang="zh-CN" altLang="en-US" sz="4000" b="1" dirty="0"/>
              <a:t>？</a:t>
            </a:r>
            <a:endParaRPr lang="en-US" altLang="zh-CN" sz="4000" b="1" dirty="0"/>
          </a:p>
          <a:p>
            <a:pPr marL="400050" lvl="1" indent="0">
              <a:buNone/>
            </a:pPr>
            <a:r>
              <a:rPr lang="en-US" altLang="zh-CN" sz="3200" i="1" dirty="0"/>
              <a:t>How to change? Or How change happens?</a:t>
            </a:r>
          </a:p>
          <a:p>
            <a:pPr marL="0" indent="0">
              <a:buNone/>
            </a:pPr>
            <a:endParaRPr lang="en-US" i="1" dirty="0">
              <a:solidFill>
                <a:srgbClr val="FFFF00"/>
              </a:solidFill>
            </a:endParaRPr>
          </a:p>
          <a:p>
            <a:pPr marL="0" indent="0" algn="r">
              <a:buNone/>
            </a:pPr>
            <a:r>
              <a:rPr lang="en-US" sz="3600" i="1" dirty="0">
                <a:solidFill>
                  <a:srgbClr val="FFFF00"/>
                </a:solidFill>
              </a:rPr>
              <a:t>Don’t trouble troubles until trouble troubles you. </a:t>
            </a:r>
          </a:p>
          <a:p>
            <a:pPr marL="0" indent="0" algn="r">
              <a:buNone/>
            </a:pPr>
            <a:r>
              <a:rPr lang="en-US" sz="3600" dirty="0">
                <a:solidFill>
                  <a:srgbClr val="FF0000"/>
                </a:solidFill>
              </a:rPr>
              <a:t>Don’t</a:t>
            </a:r>
            <a:r>
              <a:rPr lang="en-US" sz="3600" i="1" dirty="0">
                <a:solidFill>
                  <a:srgbClr val="FF0000"/>
                </a:solidFill>
              </a:rPr>
              <a:t> wait</a:t>
            </a:r>
            <a:r>
              <a:rPr lang="en-US" sz="3600" i="1" dirty="0"/>
              <a:t> until trouble troubles you.</a:t>
            </a:r>
          </a:p>
        </p:txBody>
      </p:sp>
    </p:spTree>
    <p:extLst>
      <p:ext uri="{BB962C8B-B14F-4D97-AF65-F5344CB8AC3E}">
        <p14:creationId xmlns:p14="http://schemas.microsoft.com/office/powerpoint/2010/main" val="3387030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z="6000" b="1" dirty="0"/>
              <a:t>认识自我</a:t>
            </a:r>
            <a:br>
              <a:rPr lang="en-US" altLang="zh-CN" b="1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3789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214" y="2172726"/>
            <a:ext cx="2667570" cy="149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2133599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b="1" dirty="0"/>
              <a:t>苏格拉底 （</a:t>
            </a:r>
            <a:r>
              <a:rPr lang="la-Latn" b="1" dirty="0"/>
              <a:t>Socrates，</a:t>
            </a:r>
            <a:r>
              <a:rPr lang="en-US" altLang="zh-CN" b="1" dirty="0"/>
              <a:t>470 B. C.</a:t>
            </a:r>
            <a:r>
              <a:rPr lang="zh-CN" altLang="en-US" b="1" dirty="0"/>
              <a:t>－</a:t>
            </a:r>
            <a:r>
              <a:rPr lang="en-US" altLang="zh-CN" b="1" dirty="0"/>
              <a:t>399 B. C.</a:t>
            </a:r>
            <a:r>
              <a:rPr lang="zh-CN" altLang="en-US" b="1" dirty="0"/>
              <a:t>）</a:t>
            </a:r>
            <a:endParaRPr lang="en-US" altLang="zh-CN" b="1" dirty="0"/>
          </a:p>
          <a:p>
            <a:pPr marL="0" indent="0" algn="ctr">
              <a:buNone/>
            </a:pPr>
            <a:r>
              <a:rPr lang="zh-CN" altLang="en-US" b="1" dirty="0"/>
              <a:t>柏拉图（</a:t>
            </a:r>
            <a:r>
              <a:rPr lang="en-US" b="1" i="1" dirty="0"/>
              <a:t>Plato</a:t>
            </a:r>
            <a:r>
              <a:rPr lang="en-US" b="1" dirty="0"/>
              <a:t>，</a:t>
            </a:r>
            <a:r>
              <a:rPr lang="en-US" altLang="zh-CN" b="1" dirty="0"/>
              <a:t>427 B.C.—347 B.C.)</a:t>
            </a:r>
          </a:p>
          <a:p>
            <a:pPr marL="0" indent="0" algn="ctr">
              <a:buNone/>
            </a:pPr>
            <a:r>
              <a:rPr lang="zh-CN" altLang="en-US" b="1" dirty="0"/>
              <a:t>亞里士多德（</a:t>
            </a:r>
            <a:r>
              <a:rPr lang="en-US" b="1" i="1" dirty="0"/>
              <a:t>Aristotle</a:t>
            </a:r>
            <a:r>
              <a:rPr lang="en-US" b="1" dirty="0"/>
              <a:t>，</a:t>
            </a:r>
            <a:r>
              <a:rPr lang="en-US" altLang="zh-CN" b="1" dirty="0"/>
              <a:t>384 B.C.</a:t>
            </a:r>
            <a:r>
              <a:rPr lang="zh-CN" altLang="en-US" b="1" dirty="0"/>
              <a:t>－</a:t>
            </a:r>
            <a:r>
              <a:rPr lang="en-US" altLang="zh-CN" b="1" dirty="0"/>
              <a:t>322B.C.</a:t>
            </a:r>
            <a:r>
              <a:rPr lang="zh-CN" altLang="en-US" b="1" dirty="0"/>
              <a:t>）</a:t>
            </a:r>
            <a:endParaRPr lang="en-US" altLang="zh-CN" b="1" dirty="0"/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2" y="3666565"/>
            <a:ext cx="4803775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374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6067425" cy="468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FCCB4A-9746-4B89-9AE4-102C48E051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222" b="2861"/>
          <a:stretch/>
        </p:blipFill>
        <p:spPr>
          <a:xfrm>
            <a:off x="6324600" y="2325191"/>
            <a:ext cx="2691899" cy="422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13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391400" cy="2057400"/>
          </a:xfrm>
        </p:spPr>
        <p:txBody>
          <a:bodyPr>
            <a:noAutofit/>
          </a:bodyPr>
          <a:lstStyle/>
          <a:p>
            <a:r>
              <a:rPr lang="en-US" sz="3000" dirty="0"/>
              <a:t>Man never attains to a true self-knowledge until he has previously contemplated the face of God, and come down after such contemplation to look into himself.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43200"/>
            <a:ext cx="6781800" cy="269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139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15852</TotalTime>
  <Words>3461</Words>
  <Application>Microsoft Office PowerPoint</Application>
  <PresentationFormat>On-screen Show (4:3)</PresentationFormat>
  <Paragraphs>174</Paragraphs>
  <Slides>26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system-ui</vt:lpstr>
      <vt:lpstr>Arial</vt:lpstr>
      <vt:lpstr>Calibri</vt:lpstr>
      <vt:lpstr>Lucida Bright</vt:lpstr>
      <vt:lpstr>Wingdings</vt:lpstr>
      <vt:lpstr>Office Theme</vt:lpstr>
      <vt:lpstr>PowerPoint Presentation</vt:lpstr>
      <vt:lpstr>课程回顾</vt:lpstr>
      <vt:lpstr>课程回顾</vt:lpstr>
      <vt:lpstr>课程回顾</vt:lpstr>
      <vt:lpstr>PowerPoint Presentation</vt:lpstr>
      <vt:lpstr>认识自我 </vt:lpstr>
      <vt:lpstr>PowerPoint Presentation</vt:lpstr>
      <vt:lpstr>PowerPoint Presentation</vt:lpstr>
      <vt:lpstr>Man never attains to a true self-knowledge until he has previously contemplated the face of God, and come down after such contemplation to look into himself.</vt:lpstr>
      <vt:lpstr>PowerPoint Presentation</vt:lpstr>
      <vt:lpstr>人的特殊受造</vt:lpstr>
      <vt:lpstr>人的特殊受造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总结</vt:lpstr>
      <vt:lpstr>作业</vt:lpstr>
      <vt:lpstr>作业</vt:lpstr>
      <vt:lpstr>参考资料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直面自我 （圣经辅导初识）</dc:title>
  <dc:creator>Yumei</dc:creator>
  <cp:lastModifiedBy>yumei wu</cp:lastModifiedBy>
  <cp:revision>166</cp:revision>
  <dcterms:created xsi:type="dcterms:W3CDTF">2021-01-29T04:31:22Z</dcterms:created>
  <dcterms:modified xsi:type="dcterms:W3CDTF">2021-03-28T20:33:20Z</dcterms:modified>
</cp:coreProperties>
</file>