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0" r:id="rId2"/>
    <p:sldId id="323" r:id="rId3"/>
    <p:sldId id="256" r:id="rId4"/>
    <p:sldId id="304" r:id="rId5"/>
    <p:sldId id="306" r:id="rId6"/>
    <p:sldId id="298" r:id="rId7"/>
    <p:sldId id="325" r:id="rId8"/>
    <p:sldId id="310" r:id="rId9"/>
    <p:sldId id="311" r:id="rId10"/>
    <p:sldId id="324" r:id="rId11"/>
    <p:sldId id="313" r:id="rId12"/>
    <p:sldId id="314" r:id="rId13"/>
    <p:sldId id="326" r:id="rId14"/>
    <p:sldId id="301" r:id="rId15"/>
    <p:sldId id="299" r:id="rId16"/>
    <p:sldId id="328" r:id="rId17"/>
    <p:sldId id="319" r:id="rId18"/>
    <p:sldId id="327" r:id="rId19"/>
    <p:sldId id="302" r:id="rId20"/>
    <p:sldId id="278" r:id="rId21"/>
    <p:sldId id="29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17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15" autoAdjust="0"/>
  </p:normalViewPr>
  <p:slideViewPr>
    <p:cSldViewPr>
      <p:cViewPr varScale="1">
        <p:scale>
          <a:sx n="108" d="100"/>
          <a:sy n="108" d="100"/>
        </p:scale>
        <p:origin x="98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B827D-FAFD-4929-8D61-76CC4BA7D0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5231E-AD2B-4C8E-B87C-3C31F244F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9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5231E-AD2B-4C8E-B87C-3C31F244F2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1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拜假神：</a:t>
            </a:r>
            <a:r>
              <a:rPr lang="en-US" altLang="zh-CN" dirty="0"/>
              <a:t>1</a:t>
            </a:r>
            <a:r>
              <a:rPr lang="zh-CN" altLang="en-US" dirty="0"/>
              <a:t>）陷入罪中，得罪神，与神远离，祷告不蒙垂听，神“</a:t>
            </a:r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必向那人变脸，使他做了警戒、笑谈，令人惊骇，并且我要将他从我民中剪除”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5231E-AD2B-4C8E-B87C-3C31F244F2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4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(Instruments Pg85) The objects</a:t>
            </a:r>
            <a:r>
              <a:rPr lang="en-US" baseline="0" dirty="0"/>
              <a:t> of most of our desire are not evil. The problem is the way the tend to grow, and the controls they come to exercise over our hearts. Desires are a part of human existence, but they must be held with an open hand. All human desire must be held in submission to a greater purpose, the desires of God </a:t>
            </a:r>
            <a:r>
              <a:rPr lang="en-US" baseline="0" dirty="0" err="1"/>
              <a:t>fo</a:t>
            </a:r>
            <a:r>
              <a:rPr lang="en-US" baseline="0" dirty="0"/>
              <a:t> His kingdom.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231E-AD2B-4C8E-B87C-3C31F244F2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0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(Instruments Pg85) The objects</a:t>
            </a:r>
            <a:r>
              <a:rPr lang="en-US" baseline="0" dirty="0"/>
              <a:t> of most of our desire are not evil. The problem is the way the tend to grow, and the controls they come to exercise over our hearts. Desires are a part of human existence, but they must be held with an open hand. All human desire must be held in submission to a greater purpose, the desires of God </a:t>
            </a:r>
            <a:r>
              <a:rPr lang="en-US" baseline="0" dirty="0" err="1"/>
              <a:t>fo</a:t>
            </a:r>
            <a:r>
              <a:rPr lang="en-US" baseline="0" dirty="0"/>
              <a:t> His kingdom.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231E-AD2B-4C8E-B87C-3C31F244F2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3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231E-AD2B-4C8E-B87C-3C31F244F2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4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7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3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5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3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0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5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E228E-6ADF-44B1-BF2B-FE4FEF93760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tychurchdenver.com/wp-content/uploads/2010/09/Keller-Understanding-Your-Heart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tychurchdenver.com/wp-content/uploads/2010/09/Keller-Understanding-Your-Heart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煉淨我 Cleanse Me Lord 敬拜MV  讚美之泉">
            <a:hlinkClick r:id="" action="ppaction://media"/>
            <a:extLst>
              <a:ext uri="{FF2B5EF4-FFF2-40B4-BE49-F238E27FC236}">
                <a16:creationId xmlns:a16="http://schemas.microsoft.com/office/drawing/2014/main" id="{B92F6CD7-11BB-43F6-9276-9696365D9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CC595-5EFC-44A7-BBAC-296AADF68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410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altLang="zh-CN" sz="9600" b="1" i="0" baseline="30000" dirty="0">
                <a:solidFill>
                  <a:srgbClr val="000000"/>
                </a:solidFill>
                <a:effectLst/>
                <a:latin typeface="system-ui"/>
              </a:rPr>
              <a:t>13 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你们所遇见的试探，无非是人所能受的。神是信实的，必不叫你们受试探过于所能受的，在受试探的时候，总要给你们开一条出路，叫你们能忍受得住。    （林前</a:t>
            </a:r>
            <a:r>
              <a:rPr lang="en-US" altLang="zh-CN" sz="9600" b="0" i="0" dirty="0">
                <a:solidFill>
                  <a:srgbClr val="000000"/>
                </a:solidFill>
                <a:effectLst/>
                <a:latin typeface="system-ui"/>
              </a:rPr>
              <a:t>10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：</a:t>
            </a:r>
            <a:r>
              <a:rPr lang="en-US" altLang="zh-CN" sz="9600" b="0" i="0" dirty="0">
                <a:solidFill>
                  <a:srgbClr val="000000"/>
                </a:solidFill>
                <a:effectLst/>
                <a:latin typeface="system-ui"/>
              </a:rPr>
              <a:t>13-14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）</a:t>
            </a:r>
            <a:endParaRPr lang="en-US" altLang="zh-CN" sz="9600" b="0" i="0" dirty="0">
              <a:solidFill>
                <a:srgbClr val="000000"/>
              </a:solidFill>
              <a:effectLst/>
              <a:latin typeface="system-ui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6600" b="0" i="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altLang="zh-CN" sz="9600" b="1" i="0" baseline="30000" dirty="0">
                <a:solidFill>
                  <a:srgbClr val="000000"/>
                </a:solidFill>
                <a:effectLst/>
                <a:latin typeface="system-ui"/>
              </a:rPr>
              <a:t>21 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小子们哪，你们要自守，远避偶像。    </a:t>
            </a:r>
            <a:r>
              <a:rPr lang="en-US" altLang="zh-CN" sz="9600" b="0" i="0" dirty="0">
                <a:solidFill>
                  <a:srgbClr val="000000"/>
                </a:solidFill>
                <a:effectLst/>
                <a:latin typeface="system-ui"/>
              </a:rPr>
              <a:t>(</a:t>
            </a:r>
            <a:r>
              <a:rPr lang="zh-CN" altLang="en-US" sz="9600" dirty="0">
                <a:solidFill>
                  <a:srgbClr val="000000"/>
                </a:solidFill>
                <a:latin typeface="system-ui"/>
              </a:rPr>
              <a:t>约一</a:t>
            </a:r>
            <a:r>
              <a:rPr lang="en-US" altLang="zh-CN" sz="9600" dirty="0">
                <a:solidFill>
                  <a:srgbClr val="000000"/>
                </a:solidFill>
                <a:latin typeface="system-ui"/>
              </a:rPr>
              <a:t>5</a:t>
            </a:r>
            <a:r>
              <a:rPr lang="zh-CN" altLang="en-US" sz="9600" dirty="0">
                <a:solidFill>
                  <a:srgbClr val="000000"/>
                </a:solidFill>
                <a:latin typeface="system-ui"/>
              </a:rPr>
              <a:t>：</a:t>
            </a:r>
            <a:r>
              <a:rPr lang="en-US" altLang="zh-CN" sz="9600" dirty="0">
                <a:solidFill>
                  <a:srgbClr val="000000"/>
                </a:solidFill>
                <a:latin typeface="system-ui"/>
              </a:rPr>
              <a:t>21</a:t>
            </a:r>
            <a:r>
              <a:rPr lang="zh-CN" altLang="en-US" sz="9600" dirty="0">
                <a:solidFill>
                  <a:srgbClr val="000000"/>
                </a:solidFill>
                <a:latin typeface="system-ui"/>
              </a:rPr>
              <a:t>）</a:t>
            </a:r>
            <a:endParaRPr lang="zh-CN" altLang="en-US" sz="9600" b="0" i="0" dirty="0">
              <a:solidFill>
                <a:srgbClr val="000000"/>
              </a:solidFill>
              <a:effectLst/>
              <a:latin typeface="system-ui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altLang="zh-CN" sz="9600" b="1" i="0" baseline="30000" dirty="0">
                <a:solidFill>
                  <a:srgbClr val="000000"/>
                </a:solidFill>
                <a:effectLst/>
                <a:latin typeface="system-ui"/>
              </a:rPr>
              <a:t>5 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因为你们确实地知道，无论是淫乱的，是污秽的，是有贪心的，在基督和神的国里都是无份的；有贪心的，就与拜偶像的一样。    </a:t>
            </a:r>
            <a:r>
              <a:rPr lang="en-US" altLang="zh-CN" sz="9600" b="0" i="0" dirty="0">
                <a:solidFill>
                  <a:srgbClr val="000000"/>
                </a:solidFill>
                <a:effectLst/>
                <a:latin typeface="system-ui"/>
              </a:rPr>
              <a:t>(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弗</a:t>
            </a:r>
            <a:r>
              <a:rPr lang="en-US" altLang="zh-CN" sz="9600" b="0" i="0" dirty="0">
                <a:solidFill>
                  <a:srgbClr val="000000"/>
                </a:solidFill>
                <a:effectLst/>
                <a:latin typeface="system-ui"/>
              </a:rPr>
              <a:t>5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：</a:t>
            </a:r>
            <a:r>
              <a:rPr lang="en-US" altLang="zh-CN" sz="9600" b="0" i="0" dirty="0">
                <a:solidFill>
                  <a:srgbClr val="000000"/>
                </a:solidFill>
                <a:effectLst/>
                <a:latin typeface="system-ui"/>
              </a:rPr>
              <a:t>5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）</a:t>
            </a:r>
            <a:endParaRPr lang="en-US" altLang="zh-CN" sz="9600" b="0" i="0" dirty="0">
              <a:solidFill>
                <a:srgbClr val="000000"/>
              </a:solidFill>
              <a:effectLst/>
              <a:latin typeface="system-ui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9600" b="1" i="0" baseline="30000" dirty="0">
                <a:solidFill>
                  <a:srgbClr val="000000"/>
                </a:solidFill>
                <a:effectLst/>
                <a:latin typeface="system-ui"/>
              </a:rPr>
              <a:t>5 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所以要治死你们在地上的肢体，就如淫乱、污秽、邪情、恶欲和贪婪，贪婪就与拜偶像一样。（西</a:t>
            </a:r>
            <a:r>
              <a:rPr lang="en-US" altLang="zh-CN" sz="9600" b="0" i="0" dirty="0">
                <a:solidFill>
                  <a:srgbClr val="000000"/>
                </a:solidFill>
                <a:effectLst/>
                <a:latin typeface="system-ui"/>
              </a:rPr>
              <a:t>3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：</a:t>
            </a:r>
            <a:r>
              <a:rPr lang="en-US" altLang="zh-CN" sz="9600" b="0" i="0" dirty="0">
                <a:solidFill>
                  <a:srgbClr val="000000"/>
                </a:solidFill>
                <a:effectLst/>
                <a:latin typeface="system-ui"/>
              </a:rPr>
              <a:t>5</a:t>
            </a:r>
            <a:r>
              <a:rPr lang="zh-CN" altLang="en-US" sz="9600" b="0" i="0" dirty="0">
                <a:solidFill>
                  <a:srgbClr val="000000"/>
                </a:solidFill>
                <a:effectLst/>
                <a:latin typeface="system-ui"/>
              </a:rPr>
              <a:t>）</a:t>
            </a:r>
            <a:endParaRPr lang="en-US" altLang="zh-CN" sz="9600" b="0" i="0" dirty="0">
              <a:solidFill>
                <a:srgbClr val="000000"/>
              </a:solidFill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276700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229600" cy="6172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偶像</a:t>
            </a:r>
            <a:endParaRPr lang="en-US" altLang="zh-CN" dirty="0"/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有承诺，但不能兑现（</a:t>
            </a:r>
            <a:r>
              <a:rPr lang="en-US" altLang="zh-CN" dirty="0"/>
              <a:t>promise, never deliver)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永远不能满足（</a:t>
            </a:r>
            <a:r>
              <a:rPr lang="en-US" altLang="zh-CN" dirty="0"/>
              <a:t>never enough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欺骗，奴役和杀害（</a:t>
            </a:r>
            <a:r>
              <a:rPr lang="en-US" altLang="zh-CN" dirty="0"/>
              <a:t>Idols lie, enslave and murder.) (If only… then…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不容易发现并带有欺骗性</a:t>
            </a:r>
            <a:endParaRPr lang="en-US" altLang="zh-CN" dirty="0"/>
          </a:p>
          <a:p>
            <a:pPr marL="457200" lvl="1" indent="0">
              <a:lnSpc>
                <a:spcPct val="140000"/>
              </a:lnSpc>
              <a:buNone/>
            </a:pPr>
            <a:endParaRPr lang="en-US" sz="900" dirty="0"/>
          </a:p>
          <a:p>
            <a:pPr marL="857250" lvl="2" indent="0">
              <a:lnSpc>
                <a:spcPct val="140000"/>
              </a:lnSpc>
              <a:buNone/>
            </a:pPr>
            <a:r>
              <a:rPr lang="en-US" altLang="zh-CN" b="1" i="0" baseline="30000" dirty="0">
                <a:solidFill>
                  <a:srgbClr val="000000"/>
                </a:solidFill>
                <a:effectLst/>
                <a:latin typeface="system-ui"/>
              </a:rPr>
              <a:t> 21 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system-ui"/>
              </a:rPr>
              <a:t>因为他们虽然知道神，却不当做神荣耀他，也不感谢他，他们的思念变为虚妄，无知的心就昏暗了。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system-ui"/>
              </a:rPr>
              <a:t>…</a:t>
            </a:r>
            <a:r>
              <a:rPr lang="en-US" altLang="zh-CN" b="1" i="0" baseline="30000" dirty="0">
                <a:solidFill>
                  <a:srgbClr val="000000"/>
                </a:solidFill>
                <a:effectLst/>
                <a:latin typeface="system-ui"/>
              </a:rPr>
              <a:t>25 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system-ui"/>
              </a:rPr>
              <a:t>他们将神的真实变为虚谎，去敬拜侍奉受造之物，不敬奉那造物的主。</a:t>
            </a:r>
            <a:endParaRPr lang="en-US" altLang="zh-CN" b="0" i="0" dirty="0">
              <a:solidFill>
                <a:srgbClr val="000000"/>
              </a:solidFill>
              <a:effectLst/>
              <a:latin typeface="system-ui"/>
            </a:endParaRPr>
          </a:p>
          <a:p>
            <a:pPr marL="457200" lvl="1" indent="0" algn="r">
              <a:lnSpc>
                <a:spcPct val="140000"/>
              </a:lnSpc>
              <a:buNone/>
            </a:pPr>
            <a:r>
              <a:rPr lang="zh-CN" altLang="en-US" sz="2400" b="0" i="0" dirty="0">
                <a:solidFill>
                  <a:srgbClr val="000000"/>
                </a:solidFill>
                <a:effectLst/>
                <a:latin typeface="system-ui"/>
              </a:rPr>
              <a:t>（</a:t>
            </a:r>
            <a:r>
              <a:rPr lang="zh-CN" altLang="en-US" sz="2400" dirty="0"/>
              <a:t>罗</a:t>
            </a:r>
            <a:r>
              <a:rPr lang="en-US" altLang="zh-CN" sz="2400" dirty="0"/>
              <a:t>1</a:t>
            </a:r>
            <a:r>
              <a:rPr lang="zh-CN" altLang="en-US" sz="2400" dirty="0"/>
              <a:t>：</a:t>
            </a:r>
            <a:r>
              <a:rPr lang="en-US" altLang="zh-CN" sz="2400" dirty="0"/>
              <a:t>21</a:t>
            </a:r>
            <a:r>
              <a:rPr lang="zh-CN" altLang="en-US" sz="2400" dirty="0"/>
              <a:t>，</a:t>
            </a:r>
            <a:r>
              <a:rPr lang="en-US" altLang="zh-CN" sz="2400" dirty="0"/>
              <a:t>25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marL="457200" lvl="1" indent="0">
              <a:lnSpc>
                <a:spcPct val="140000"/>
              </a:lnSpc>
              <a:buNone/>
            </a:pPr>
            <a:r>
              <a:rPr lang="en-US" i="1" dirty="0"/>
              <a:t>Our idols both covet what we do not have and hold on for dear life to what we do have</a:t>
            </a:r>
            <a:r>
              <a:rPr lang="en-US" dirty="0"/>
              <a:t>.                   -- David </a:t>
            </a:r>
            <a:r>
              <a:rPr lang="en-US" dirty="0" err="1"/>
              <a:t>Powlison</a:t>
            </a:r>
            <a:endParaRPr lang="en-US" dirty="0"/>
          </a:p>
          <a:p>
            <a:pPr marL="457200" lvl="1" indent="0" algn="r">
              <a:lnSpc>
                <a:spcPct val="140000"/>
              </a:lnSpc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21733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155" y="169895"/>
            <a:ext cx="3352800" cy="678543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/>
              <a:t>正当的欲望</a:t>
            </a:r>
            <a:endParaRPr lang="en-US" b="1" dirty="0"/>
          </a:p>
        </p:txBody>
      </p:sp>
      <p:sp>
        <p:nvSpPr>
          <p:cNvPr id="4" name="Right Arrow 3"/>
          <p:cNvSpPr/>
          <p:nvPr/>
        </p:nvSpPr>
        <p:spPr>
          <a:xfrm>
            <a:off x="3990025" y="294864"/>
            <a:ext cx="54065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52239" y="214014"/>
            <a:ext cx="147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偶像 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485880" y="868215"/>
            <a:ext cx="405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(The Capture of the Heart)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F6E933-2747-41DC-A37A-7BBB4D2D444F}"/>
              </a:ext>
            </a:extLst>
          </p:cNvPr>
          <p:cNvGrpSpPr/>
          <p:nvPr/>
        </p:nvGrpSpPr>
        <p:grpSpPr>
          <a:xfrm>
            <a:off x="914400" y="1490489"/>
            <a:ext cx="7467600" cy="5138911"/>
            <a:chOff x="1245804" y="457200"/>
            <a:chExt cx="7195432" cy="5867399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8A4864AF-CD8D-41EA-BF30-05FFA5DB2939}"/>
                </a:ext>
              </a:extLst>
            </p:cNvPr>
            <p:cNvSpPr/>
            <p:nvPr/>
          </p:nvSpPr>
          <p:spPr>
            <a:xfrm rot="4396374">
              <a:off x="1585352" y="1624766"/>
              <a:ext cx="5065087" cy="3532267"/>
            </a:xfrm>
            <a:prstGeom prst="swooshArrow">
              <a:avLst>
                <a:gd name="adj1" fmla="val 16310"/>
                <a:gd name="adj2" fmla="val 313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359FEC2-D93B-481C-AF0A-B5C07239891D}"/>
                </a:ext>
              </a:extLst>
            </p:cNvPr>
            <p:cNvSpPr/>
            <p:nvPr/>
          </p:nvSpPr>
          <p:spPr>
            <a:xfrm>
              <a:off x="3050909" y="1828799"/>
              <a:ext cx="127909" cy="12790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8BE345-5201-48D3-A672-EB4E3947A619}"/>
                </a:ext>
              </a:extLst>
            </p:cNvPr>
            <p:cNvSpPr/>
            <p:nvPr/>
          </p:nvSpPr>
          <p:spPr>
            <a:xfrm>
              <a:off x="4038601" y="2667000"/>
              <a:ext cx="127909" cy="12790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1117D74-C3BF-4864-81CF-16E2C3A329ED}"/>
                </a:ext>
              </a:extLst>
            </p:cNvPr>
            <p:cNvSpPr/>
            <p:nvPr/>
          </p:nvSpPr>
          <p:spPr>
            <a:xfrm>
              <a:off x="4724400" y="3200400"/>
              <a:ext cx="127909" cy="12790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91909A5B-34ED-411C-BAF7-9230A931027A}"/>
                </a:ext>
              </a:extLst>
            </p:cNvPr>
            <p:cNvSpPr/>
            <p:nvPr/>
          </p:nvSpPr>
          <p:spPr>
            <a:xfrm>
              <a:off x="1245804" y="457200"/>
              <a:ext cx="2388031" cy="938784"/>
            </a:xfrm>
            <a:custGeom>
              <a:avLst/>
              <a:gdLst>
                <a:gd name="connsiteX0" fmla="*/ 0 w 2388031"/>
                <a:gd name="connsiteY0" fmla="*/ 0 h 938784"/>
                <a:gd name="connsiteX1" fmla="*/ 2388031 w 2388031"/>
                <a:gd name="connsiteY1" fmla="*/ 0 h 938784"/>
                <a:gd name="connsiteX2" fmla="*/ 2388031 w 2388031"/>
                <a:gd name="connsiteY2" fmla="*/ 938784 h 938784"/>
                <a:gd name="connsiteX3" fmla="*/ 0 w 2388031"/>
                <a:gd name="connsiteY3" fmla="*/ 938784 h 938784"/>
                <a:gd name="connsiteX4" fmla="*/ 0 w 2388031"/>
                <a:gd name="connsiteY4" fmla="*/ 0 h 93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031" h="938784">
                  <a:moveTo>
                    <a:pt x="0" y="0"/>
                  </a:moveTo>
                  <a:lnTo>
                    <a:pt x="2388031" y="0"/>
                  </a:lnTo>
                  <a:lnTo>
                    <a:pt x="2388031" y="938784"/>
                  </a:lnTo>
                  <a:lnTo>
                    <a:pt x="0" y="9387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b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b="1" kern="1200" dirty="0"/>
                <a:t>欲望（</a:t>
              </a:r>
              <a:r>
                <a:rPr lang="en-US" altLang="zh-CN" sz="3100" b="1" kern="1200" dirty="0"/>
                <a:t>Desire</a:t>
              </a:r>
              <a:r>
                <a:rPr lang="zh-CN" altLang="en-US" sz="3100" b="1" kern="1200" dirty="0"/>
                <a:t>）</a:t>
              </a:r>
              <a:endParaRPr lang="en-US" sz="3100" kern="1200" dirty="0"/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61D49C16-DBDD-44CE-8BEF-9CFF1182029A}"/>
                </a:ext>
              </a:extLst>
            </p:cNvPr>
            <p:cNvSpPr/>
            <p:nvPr/>
          </p:nvSpPr>
          <p:spPr>
            <a:xfrm>
              <a:off x="3355727" y="1371599"/>
              <a:ext cx="3549777" cy="938784"/>
            </a:xfrm>
            <a:custGeom>
              <a:avLst/>
              <a:gdLst>
                <a:gd name="connsiteX0" fmla="*/ 0 w 3549777"/>
                <a:gd name="connsiteY0" fmla="*/ 0 h 938784"/>
                <a:gd name="connsiteX1" fmla="*/ 3549777 w 3549777"/>
                <a:gd name="connsiteY1" fmla="*/ 0 h 938784"/>
                <a:gd name="connsiteX2" fmla="*/ 3549777 w 3549777"/>
                <a:gd name="connsiteY2" fmla="*/ 938784 h 938784"/>
                <a:gd name="connsiteX3" fmla="*/ 0 w 3549777"/>
                <a:gd name="connsiteY3" fmla="*/ 938784 h 938784"/>
                <a:gd name="connsiteX4" fmla="*/ 0 w 3549777"/>
                <a:gd name="connsiteY4" fmla="*/ 0 h 93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9777" h="938784">
                  <a:moveTo>
                    <a:pt x="0" y="0"/>
                  </a:moveTo>
                  <a:lnTo>
                    <a:pt x="3549777" y="0"/>
                  </a:lnTo>
                  <a:lnTo>
                    <a:pt x="3549777" y="938784"/>
                  </a:lnTo>
                  <a:lnTo>
                    <a:pt x="0" y="9387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b="1" kern="1200" dirty="0"/>
                <a:t>要求（</a:t>
              </a:r>
              <a:r>
                <a:rPr lang="en-US" altLang="zh-CN" sz="3100" b="1" kern="1200" dirty="0"/>
                <a:t>Demand</a:t>
              </a:r>
              <a:r>
                <a:rPr lang="zh-CN" altLang="en-US" sz="3100" b="1" kern="1200" dirty="0"/>
                <a:t>）</a:t>
              </a:r>
              <a:endParaRPr lang="en-US" sz="3100" kern="1200" dirty="0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4F4E9420-FD96-427F-BEAA-A660B9433B8C}"/>
                </a:ext>
              </a:extLst>
            </p:cNvPr>
            <p:cNvSpPr/>
            <p:nvPr/>
          </p:nvSpPr>
          <p:spPr>
            <a:xfrm>
              <a:off x="1600211" y="2209797"/>
              <a:ext cx="2388031" cy="938784"/>
            </a:xfrm>
            <a:custGeom>
              <a:avLst/>
              <a:gdLst>
                <a:gd name="connsiteX0" fmla="*/ 0 w 2388031"/>
                <a:gd name="connsiteY0" fmla="*/ 0 h 938784"/>
                <a:gd name="connsiteX1" fmla="*/ 2388031 w 2388031"/>
                <a:gd name="connsiteY1" fmla="*/ 0 h 938784"/>
                <a:gd name="connsiteX2" fmla="*/ 2388031 w 2388031"/>
                <a:gd name="connsiteY2" fmla="*/ 938784 h 938784"/>
                <a:gd name="connsiteX3" fmla="*/ 0 w 2388031"/>
                <a:gd name="connsiteY3" fmla="*/ 938784 h 938784"/>
                <a:gd name="connsiteX4" fmla="*/ 0 w 2388031"/>
                <a:gd name="connsiteY4" fmla="*/ 0 h 93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031" h="938784">
                  <a:moveTo>
                    <a:pt x="0" y="0"/>
                  </a:moveTo>
                  <a:lnTo>
                    <a:pt x="2388031" y="0"/>
                  </a:lnTo>
                  <a:lnTo>
                    <a:pt x="2388031" y="938784"/>
                  </a:lnTo>
                  <a:lnTo>
                    <a:pt x="0" y="9387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b="1" kern="1200" dirty="0"/>
                <a:t>需要（</a:t>
              </a:r>
              <a:r>
                <a:rPr lang="en-US" altLang="zh-CN" sz="3100" b="1" kern="1200" dirty="0"/>
                <a:t>Need</a:t>
              </a:r>
              <a:r>
                <a:rPr lang="zh-CN" altLang="en-US" sz="3100" b="1" kern="1200" dirty="0"/>
                <a:t>）</a:t>
              </a:r>
              <a:endParaRPr lang="en-US" sz="3100" kern="12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3BCEAA8-215A-4035-86BF-7E8B5C8A6DD0}"/>
                </a:ext>
              </a:extLst>
            </p:cNvPr>
            <p:cNvSpPr/>
            <p:nvPr/>
          </p:nvSpPr>
          <p:spPr>
            <a:xfrm>
              <a:off x="5334000" y="4114801"/>
              <a:ext cx="127909" cy="12790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2C7B42B7-B73F-4909-B01E-64430EA11A45}"/>
                </a:ext>
              </a:extLst>
            </p:cNvPr>
            <p:cNvSpPr/>
            <p:nvPr/>
          </p:nvSpPr>
          <p:spPr>
            <a:xfrm>
              <a:off x="4999701" y="2828033"/>
              <a:ext cx="3441535" cy="938784"/>
            </a:xfrm>
            <a:custGeom>
              <a:avLst/>
              <a:gdLst>
                <a:gd name="connsiteX0" fmla="*/ 0 w 3441535"/>
                <a:gd name="connsiteY0" fmla="*/ 0 h 938784"/>
                <a:gd name="connsiteX1" fmla="*/ 3441535 w 3441535"/>
                <a:gd name="connsiteY1" fmla="*/ 0 h 938784"/>
                <a:gd name="connsiteX2" fmla="*/ 3441535 w 3441535"/>
                <a:gd name="connsiteY2" fmla="*/ 938784 h 938784"/>
                <a:gd name="connsiteX3" fmla="*/ 0 w 3441535"/>
                <a:gd name="connsiteY3" fmla="*/ 938784 h 938784"/>
                <a:gd name="connsiteX4" fmla="*/ 0 w 3441535"/>
                <a:gd name="connsiteY4" fmla="*/ 0 h 93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1535" h="938784">
                  <a:moveTo>
                    <a:pt x="0" y="0"/>
                  </a:moveTo>
                  <a:lnTo>
                    <a:pt x="3441535" y="0"/>
                  </a:lnTo>
                  <a:lnTo>
                    <a:pt x="3441535" y="938784"/>
                  </a:lnTo>
                  <a:lnTo>
                    <a:pt x="0" y="9387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000" b="1" kern="1200" dirty="0"/>
                <a:t>期望（</a:t>
              </a:r>
              <a:r>
                <a:rPr lang="en-US" altLang="zh-CN" sz="3000" b="1" kern="1200" dirty="0"/>
                <a:t>Expectation</a:t>
              </a:r>
              <a:r>
                <a:rPr lang="zh-CN" altLang="en-US" sz="3000" b="1" kern="1200" dirty="0"/>
                <a:t>）</a:t>
              </a:r>
              <a:endParaRPr lang="en-US" sz="3000" kern="1200" dirty="0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E9962B57-5E7B-4F59-889C-44F038467C38}"/>
                </a:ext>
              </a:extLst>
            </p:cNvPr>
            <p:cNvSpPr/>
            <p:nvPr/>
          </p:nvSpPr>
          <p:spPr>
            <a:xfrm>
              <a:off x="1508221" y="3733795"/>
              <a:ext cx="4054377" cy="938784"/>
            </a:xfrm>
            <a:custGeom>
              <a:avLst/>
              <a:gdLst>
                <a:gd name="connsiteX0" fmla="*/ 0 w 4054377"/>
                <a:gd name="connsiteY0" fmla="*/ 0 h 938784"/>
                <a:gd name="connsiteX1" fmla="*/ 4054377 w 4054377"/>
                <a:gd name="connsiteY1" fmla="*/ 0 h 938784"/>
                <a:gd name="connsiteX2" fmla="*/ 4054377 w 4054377"/>
                <a:gd name="connsiteY2" fmla="*/ 938784 h 938784"/>
                <a:gd name="connsiteX3" fmla="*/ 0 w 4054377"/>
                <a:gd name="connsiteY3" fmla="*/ 938784 h 938784"/>
                <a:gd name="connsiteX4" fmla="*/ 0 w 4054377"/>
                <a:gd name="connsiteY4" fmla="*/ 0 h 93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4377" h="938784">
                  <a:moveTo>
                    <a:pt x="0" y="0"/>
                  </a:moveTo>
                  <a:lnTo>
                    <a:pt x="4054377" y="0"/>
                  </a:lnTo>
                  <a:lnTo>
                    <a:pt x="4054377" y="938784"/>
                  </a:lnTo>
                  <a:lnTo>
                    <a:pt x="0" y="9387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900" b="1" kern="1200" dirty="0"/>
                <a:t>失望（</a:t>
              </a:r>
              <a:r>
                <a:rPr lang="en-US" altLang="zh-CN" sz="2900" b="1" kern="1200" dirty="0"/>
                <a:t>Disappointment</a:t>
              </a:r>
              <a:r>
                <a:rPr lang="zh-CN" altLang="en-US" sz="2900" b="1" kern="1200" dirty="0"/>
                <a:t>）</a:t>
              </a:r>
              <a:endParaRPr lang="en-US" sz="2900" kern="1200" dirty="0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80BBB998-D27E-4A77-96B2-4D8F6D132A7F}"/>
                </a:ext>
              </a:extLst>
            </p:cNvPr>
            <p:cNvSpPr/>
            <p:nvPr/>
          </p:nvSpPr>
          <p:spPr>
            <a:xfrm>
              <a:off x="4472874" y="5385815"/>
              <a:ext cx="3227070" cy="938784"/>
            </a:xfrm>
            <a:custGeom>
              <a:avLst/>
              <a:gdLst>
                <a:gd name="connsiteX0" fmla="*/ 0 w 3227070"/>
                <a:gd name="connsiteY0" fmla="*/ 0 h 938784"/>
                <a:gd name="connsiteX1" fmla="*/ 3227070 w 3227070"/>
                <a:gd name="connsiteY1" fmla="*/ 0 h 938784"/>
                <a:gd name="connsiteX2" fmla="*/ 3227070 w 3227070"/>
                <a:gd name="connsiteY2" fmla="*/ 938784 h 938784"/>
                <a:gd name="connsiteX3" fmla="*/ 0 w 3227070"/>
                <a:gd name="connsiteY3" fmla="*/ 938784 h 938784"/>
                <a:gd name="connsiteX4" fmla="*/ 0 w 3227070"/>
                <a:gd name="connsiteY4" fmla="*/ 0 h 93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7070" h="938784">
                  <a:moveTo>
                    <a:pt x="0" y="0"/>
                  </a:moveTo>
                  <a:lnTo>
                    <a:pt x="3227070" y="0"/>
                  </a:lnTo>
                  <a:lnTo>
                    <a:pt x="3227070" y="938784"/>
                  </a:lnTo>
                  <a:lnTo>
                    <a:pt x="0" y="9387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900" b="1" kern="1200" dirty="0"/>
                <a:t>惩罚</a:t>
              </a:r>
              <a:r>
                <a:rPr lang="en-US" altLang="zh-CN" sz="2900" b="1" kern="1200" dirty="0"/>
                <a:t>(Punishment)</a:t>
              </a:r>
              <a:endParaRPr lang="en-US" sz="2900" kern="12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C1D2364-6263-4C95-B15F-5C93D7623FBD}"/>
              </a:ext>
            </a:extLst>
          </p:cNvPr>
          <p:cNvSpPr txBox="1"/>
          <p:nvPr/>
        </p:nvSpPr>
        <p:spPr>
          <a:xfrm>
            <a:off x="40713" y="5182493"/>
            <a:ext cx="26101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</a:rPr>
              <a:t>以别神代替耶和华的，</a:t>
            </a:r>
            <a:endParaRPr lang="en-US" altLang="zh-CN" sz="2000" dirty="0">
              <a:solidFill>
                <a:srgbClr val="C00000"/>
              </a:solidFill>
            </a:endParaRPr>
          </a:p>
          <a:p>
            <a:r>
              <a:rPr lang="zh-CN" altLang="en-US" sz="2000" dirty="0">
                <a:solidFill>
                  <a:srgbClr val="C00000"/>
                </a:solidFill>
              </a:rPr>
              <a:t>他们的愁苦比加增 。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algn="r"/>
            <a:r>
              <a:rPr lang="zh-CN" altLang="en-US" sz="2000" dirty="0">
                <a:solidFill>
                  <a:srgbClr val="C00000"/>
                </a:solidFill>
              </a:rPr>
              <a:t>（诗</a:t>
            </a:r>
            <a:r>
              <a:rPr lang="en-US" altLang="zh-CN" sz="2000" dirty="0">
                <a:solidFill>
                  <a:srgbClr val="C00000"/>
                </a:solidFill>
              </a:rPr>
              <a:t>16</a:t>
            </a:r>
            <a:r>
              <a:rPr lang="zh-CN" altLang="en-US" sz="2000" dirty="0">
                <a:solidFill>
                  <a:srgbClr val="C00000"/>
                </a:solidFill>
              </a:rPr>
              <a:t>：</a:t>
            </a:r>
            <a:r>
              <a:rPr lang="en-US" altLang="zh-CN" sz="2000" dirty="0">
                <a:solidFill>
                  <a:srgbClr val="C00000"/>
                </a:solidFill>
              </a:rPr>
              <a:t>4</a:t>
            </a:r>
            <a:r>
              <a:rPr lang="zh-CN" altLang="en-US" sz="2000" dirty="0">
                <a:solidFill>
                  <a:srgbClr val="C00000"/>
                </a:solidFill>
              </a:rPr>
              <a:t>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E8252-D22A-4E4A-B924-12E3E4CD6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364" y="260945"/>
            <a:ext cx="566977" cy="5425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AAD713-3429-4B2D-829C-F70AA6285DAC}"/>
              </a:ext>
            </a:extLst>
          </p:cNvPr>
          <p:cNvSpPr txBox="1"/>
          <p:nvPr/>
        </p:nvSpPr>
        <p:spPr>
          <a:xfrm>
            <a:off x="6650234" y="214014"/>
            <a:ext cx="1400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冲突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F8785B-9058-47DC-94BE-DF7FFF5B8707}"/>
              </a:ext>
            </a:extLst>
          </p:cNvPr>
          <p:cNvCxnSpPr>
            <a:cxnSpLocks/>
          </p:cNvCxnSpPr>
          <p:nvPr/>
        </p:nvCxnSpPr>
        <p:spPr>
          <a:xfrm>
            <a:off x="609600" y="12954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825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143000"/>
            <a:ext cx="7543800" cy="3470439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但各人被试探，乃是被自己的私欲牵引、诱惑的。                         （雅各书 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altLang="zh-CN" dirty="0"/>
              <a:t>14</a:t>
            </a:r>
            <a:r>
              <a:rPr lang="zh-CN" altLang="en-US" dirty="0"/>
              <a:t>）</a:t>
            </a:r>
            <a:endParaRPr lang="en-US" altLang="zh-CN" dirty="0"/>
          </a:p>
          <a:p>
            <a:pPr marL="0" indent="0">
              <a:lnSpc>
                <a:spcPct val="130000"/>
              </a:lnSpc>
              <a:buNone/>
            </a:pPr>
            <a:endParaRPr lang="en-US" altLang="zh-CN" sz="1000" dirty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你们中间的争战、斗殴是从哪里来的呢？不是从你们百体中战斗之私欲来的吗？</a:t>
            </a:r>
            <a:endParaRPr lang="en-US" altLang="zh-CN" dirty="0"/>
          </a:p>
          <a:p>
            <a:pPr marL="0" indent="0" algn="r">
              <a:lnSpc>
                <a:spcPct val="130000"/>
              </a:lnSpc>
              <a:buNone/>
            </a:pPr>
            <a:r>
              <a:rPr lang="zh-CN" altLang="en-US" dirty="0"/>
              <a:t>（雅各书 </a:t>
            </a:r>
            <a:r>
              <a:rPr lang="en-US" altLang="zh-CN" dirty="0"/>
              <a:t>4:1)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257800" y="5714999"/>
            <a:ext cx="359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Capture of the Heart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1304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260962" y="914400"/>
            <a:ext cx="6947022" cy="5349467"/>
            <a:chOff x="603422" y="381000"/>
            <a:chExt cx="8471022" cy="6523004"/>
          </a:xfrm>
        </p:grpSpPr>
        <p:sp>
          <p:nvSpPr>
            <p:cNvPr id="4" name="Oval 3"/>
            <p:cNvSpPr/>
            <p:nvPr/>
          </p:nvSpPr>
          <p:spPr>
            <a:xfrm>
              <a:off x="1841157" y="381000"/>
              <a:ext cx="6172200" cy="5715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954" y="1371600"/>
              <a:ext cx="5005387" cy="4243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Lightning Bolt 4"/>
            <p:cNvSpPr/>
            <p:nvPr/>
          </p:nvSpPr>
          <p:spPr>
            <a:xfrm>
              <a:off x="3409692" y="788773"/>
              <a:ext cx="300939" cy="626074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ightning Bolt 5"/>
            <p:cNvSpPr/>
            <p:nvPr/>
          </p:nvSpPr>
          <p:spPr>
            <a:xfrm flipH="1">
              <a:off x="5994054" y="768351"/>
              <a:ext cx="330546" cy="675328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ightning Bolt 7"/>
            <p:cNvSpPr/>
            <p:nvPr/>
          </p:nvSpPr>
          <p:spPr>
            <a:xfrm flipV="1">
              <a:off x="1981200" y="3512858"/>
              <a:ext cx="669840" cy="449542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ightning Bolt 10"/>
            <p:cNvSpPr/>
            <p:nvPr/>
          </p:nvSpPr>
          <p:spPr>
            <a:xfrm flipH="1" flipV="1">
              <a:off x="7152370" y="3547129"/>
              <a:ext cx="722741" cy="381000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596" y="381000"/>
              <a:ext cx="487363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Lightning Bolt 12"/>
            <p:cNvSpPr/>
            <p:nvPr/>
          </p:nvSpPr>
          <p:spPr>
            <a:xfrm flipH="1">
              <a:off x="8096199" y="2676140"/>
              <a:ext cx="978245" cy="298105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ightning Bolt 13"/>
            <p:cNvSpPr/>
            <p:nvPr/>
          </p:nvSpPr>
          <p:spPr>
            <a:xfrm flipH="1" flipV="1">
              <a:off x="7607545" y="4684240"/>
              <a:ext cx="909250" cy="514865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ightning Bolt 14"/>
            <p:cNvSpPr/>
            <p:nvPr/>
          </p:nvSpPr>
          <p:spPr>
            <a:xfrm flipV="1">
              <a:off x="1426691" y="4629665"/>
              <a:ext cx="746554" cy="538550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ightning Bolt 15"/>
            <p:cNvSpPr/>
            <p:nvPr/>
          </p:nvSpPr>
          <p:spPr>
            <a:xfrm>
              <a:off x="2057400" y="381000"/>
              <a:ext cx="702275" cy="815545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ightning Bolt 16"/>
            <p:cNvSpPr/>
            <p:nvPr/>
          </p:nvSpPr>
          <p:spPr>
            <a:xfrm>
              <a:off x="603422" y="2637265"/>
              <a:ext cx="1196546" cy="336980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37223" y="893803"/>
              <a:ext cx="1066800" cy="562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/>
                <a:t>身体</a:t>
              </a:r>
              <a:endParaRPr lang="en-US" sz="2400" b="1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2956354" y="4782065"/>
              <a:ext cx="906677" cy="106680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  <a:effectLst>
              <a:outerShdw blurRad="50800" dist="50800" dir="5400000" sx="4000" sy="4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4925647" y="5562600"/>
              <a:ext cx="1611" cy="91440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  <a:effectLst>
              <a:outerShdw blurRad="50800" dist="50800" dir="5400000" sx="4000" sy="4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905756" y="4898940"/>
              <a:ext cx="1048840" cy="94992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  <a:effectLst>
              <a:outerShdw blurRad="50800" dist="50800" dir="5400000" sx="4000" sy="4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117640" y="5852296"/>
              <a:ext cx="914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/>
                <a:t>思想</a:t>
              </a:r>
              <a:endParaRPr lang="en-US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14882" y="6453650"/>
              <a:ext cx="914400" cy="4503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/>
                <a:t>情感</a:t>
              </a:r>
              <a:endParaRPr lang="en-US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84759" y="5814538"/>
              <a:ext cx="914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/>
                <a:t>意志</a:t>
              </a:r>
              <a:endParaRPr lang="en-US" b="1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282B82-D53D-4DE7-83C5-A22645546EAD}"/>
              </a:ext>
            </a:extLst>
          </p:cNvPr>
          <p:cNvSpPr txBox="1"/>
          <p:nvPr/>
        </p:nvSpPr>
        <p:spPr>
          <a:xfrm>
            <a:off x="6083633" y="257655"/>
            <a:ext cx="270309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zh-CN" altLang="en-US" sz="2800" dirty="0"/>
              <a:t>神的话语</a:t>
            </a:r>
            <a:endParaRPr lang="en-US" altLang="zh-CN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zh-CN" altLang="en-US" sz="2800" dirty="0"/>
              <a:t>肉体</a:t>
            </a:r>
            <a:endParaRPr lang="en-US" altLang="zh-CN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zh-CN" altLang="en-US" sz="2800" dirty="0"/>
              <a:t>世界</a:t>
            </a:r>
            <a:endParaRPr lang="en-US" altLang="zh-CN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zh-CN" altLang="en-US" sz="2800" dirty="0"/>
              <a:t>他人</a:t>
            </a:r>
            <a:endParaRPr lang="en-US" altLang="zh-CN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zh-CN" altLang="en-US" sz="2800" dirty="0"/>
              <a:t>仇敌（魔鬼撒但）</a:t>
            </a:r>
            <a:endParaRPr lang="en-US" altLang="zh-CN" sz="2800" dirty="0"/>
          </a:p>
          <a:p>
            <a:pPr lvl="1"/>
            <a:endParaRPr lang="en-US" altLang="zh-CN" sz="28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ADF48D-D967-4427-93D3-800B599F19E1}"/>
              </a:ext>
            </a:extLst>
          </p:cNvPr>
          <p:cNvSpPr txBox="1"/>
          <p:nvPr/>
        </p:nvSpPr>
        <p:spPr>
          <a:xfrm>
            <a:off x="260962" y="103623"/>
            <a:ext cx="29941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How do we come to have our specific idols?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72" y="1672233"/>
            <a:ext cx="4456629" cy="3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121FC0-D889-4E50-BDF1-8EE64B2C1A79}"/>
              </a:ext>
            </a:extLst>
          </p:cNvPr>
          <p:cNvSpPr txBox="1"/>
          <p:nvPr/>
        </p:nvSpPr>
        <p:spPr>
          <a:xfrm>
            <a:off x="6272106" y="5246750"/>
            <a:ext cx="27382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0" i="0" dirty="0">
                <a:solidFill>
                  <a:srgbClr val="C00000"/>
                </a:solidFill>
                <a:effectLst/>
                <a:latin typeface="system-ui"/>
              </a:rPr>
              <a:t>人心比万物都诡诈，</a:t>
            </a:r>
            <a:br>
              <a:rPr lang="zh-CN" altLang="en-US" sz="2000" dirty="0">
                <a:solidFill>
                  <a:srgbClr val="C00000"/>
                </a:solidFill>
              </a:rPr>
            </a:br>
            <a:r>
              <a:rPr lang="zh-CN" altLang="en-US" sz="2000" b="0" i="0" dirty="0">
                <a:solidFill>
                  <a:srgbClr val="C00000"/>
                </a:solidFill>
                <a:effectLst/>
                <a:latin typeface="system-ui"/>
              </a:rPr>
              <a:t>坏到极处，谁能识透呢？（耶</a:t>
            </a:r>
            <a:r>
              <a:rPr lang="en-US" altLang="zh-CN" sz="2000" b="0" i="0" dirty="0">
                <a:solidFill>
                  <a:srgbClr val="C00000"/>
                </a:solidFill>
                <a:effectLst/>
                <a:latin typeface="system-ui"/>
              </a:rPr>
              <a:t>17</a:t>
            </a:r>
            <a:r>
              <a:rPr lang="zh-CN" altLang="en-US" sz="2000" b="0" i="0" dirty="0">
                <a:solidFill>
                  <a:srgbClr val="C00000"/>
                </a:solidFill>
                <a:effectLst/>
                <a:latin typeface="system-ui"/>
              </a:rPr>
              <a:t>：</a:t>
            </a:r>
            <a:r>
              <a:rPr lang="en-US" altLang="zh-CN" sz="2000" b="0" i="0" dirty="0">
                <a:solidFill>
                  <a:srgbClr val="C00000"/>
                </a:solidFill>
                <a:effectLst/>
                <a:latin typeface="system-ui"/>
              </a:rPr>
              <a:t>9</a:t>
            </a:r>
            <a:r>
              <a:rPr lang="zh-CN" altLang="en-US" sz="2000" b="0" i="0" dirty="0">
                <a:solidFill>
                  <a:srgbClr val="C00000"/>
                </a:solidFill>
                <a:effectLst/>
                <a:latin typeface="system-ui"/>
              </a:rPr>
              <a:t>）</a:t>
            </a:r>
            <a:endParaRPr lang="en-US" altLang="zh-CN" sz="2000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r"/>
            <a:r>
              <a:rPr lang="zh-CN" altLang="en-US" sz="1200" b="1" dirty="0"/>
              <a:t>我耶和华是鉴察人心、试验人肺腑的</a:t>
            </a:r>
            <a:endParaRPr lang="en-US" altLang="zh-CN" sz="1200" b="1" dirty="0"/>
          </a:p>
          <a:p>
            <a:pPr algn="r"/>
            <a:r>
              <a:rPr lang="zh-CN" altLang="en-US" sz="1200" b="1" dirty="0"/>
              <a:t>（耶</a:t>
            </a:r>
            <a:r>
              <a:rPr lang="en-US" altLang="zh-CN" sz="1200" b="1" dirty="0"/>
              <a:t>17</a:t>
            </a:r>
            <a:r>
              <a:rPr lang="zh-CN" altLang="en-US" sz="1200" b="1" dirty="0"/>
              <a:t>：</a:t>
            </a:r>
            <a:r>
              <a:rPr lang="en-US" altLang="zh-CN" sz="1200" b="1" dirty="0"/>
              <a:t>10a)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50748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1952519" y="1139334"/>
            <a:ext cx="6481034" cy="5307868"/>
            <a:chOff x="1128121" y="1192333"/>
            <a:chExt cx="6481034" cy="5307868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1132661" y="1192333"/>
              <a:ext cx="6476494" cy="5307868"/>
              <a:chOff x="4438301" y="1048365"/>
              <a:chExt cx="3886200" cy="3352800"/>
            </a:xfrm>
          </p:grpSpPr>
          <p:sp>
            <p:nvSpPr>
              <p:cNvPr id="18" name="Heart 17"/>
              <p:cNvSpPr>
                <a:spLocks noChangeAspect="1"/>
              </p:cNvSpPr>
              <p:nvPr/>
            </p:nvSpPr>
            <p:spPr>
              <a:xfrm>
                <a:off x="4438301" y="1048365"/>
                <a:ext cx="3886200" cy="3352800"/>
              </a:xfrm>
              <a:prstGeom prst="hear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381401" y="2305665"/>
                <a:ext cx="0" cy="723900"/>
              </a:xfrm>
              <a:prstGeom prst="line">
                <a:avLst/>
              </a:prstGeom>
              <a:ln w="57150">
                <a:solidFill>
                  <a:srgbClr val="FB17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6188177" y="2514600"/>
                <a:ext cx="38100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5991050" y="2286050"/>
                <a:ext cx="780701" cy="74351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>
                <a:stCxn id="18" idx="0"/>
                <a:endCxn id="21" idx="0"/>
              </p:cNvCxnSpPr>
              <p:nvPr/>
            </p:nvCxnSpPr>
            <p:spPr>
              <a:xfrm flipH="1">
                <a:off x="6381401" y="1886565"/>
                <a:ext cx="1" cy="3994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6705600" y="1227936"/>
                <a:ext cx="1201681" cy="12478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1" idx="6"/>
              </p:cNvCxnSpPr>
              <p:nvPr/>
            </p:nvCxnSpPr>
            <p:spPr>
              <a:xfrm>
                <a:off x="6771751" y="2657808"/>
                <a:ext cx="137636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705600" y="2895600"/>
                <a:ext cx="795075" cy="685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4"/>
                <a:endCxn id="18" idx="1"/>
              </p:cNvCxnSpPr>
              <p:nvPr/>
            </p:nvCxnSpPr>
            <p:spPr>
              <a:xfrm>
                <a:off x="6381401" y="3029565"/>
                <a:ext cx="1" cy="1371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5153861" y="2895600"/>
                <a:ext cx="837190" cy="4871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4572000" y="2691286"/>
                <a:ext cx="1374502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endCxn id="21" idx="1"/>
              </p:cNvCxnSpPr>
              <p:nvPr/>
            </p:nvCxnSpPr>
            <p:spPr>
              <a:xfrm>
                <a:off x="4669545" y="1374447"/>
                <a:ext cx="1435835" cy="10204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2537923" y="1864405"/>
              <a:ext cx="1372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享乐</a:t>
              </a:r>
              <a:r>
                <a:rPr lang="en-US" dirty="0"/>
                <a:t>Pleasure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72255" y="1748989"/>
              <a:ext cx="1140264" cy="877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700" dirty="0"/>
                <a:t>自由</a:t>
              </a:r>
              <a:r>
                <a:rPr lang="en-US" altLang="zh-CN" sz="1700" dirty="0"/>
                <a:t>/</a:t>
              </a:r>
              <a:r>
                <a:rPr lang="zh-CN" altLang="en-US" sz="1700" dirty="0"/>
                <a:t>自主</a:t>
              </a:r>
              <a:r>
                <a:rPr lang="en-US" sz="1700" dirty="0"/>
                <a:t>Freedom/</a:t>
              </a:r>
            </a:p>
            <a:p>
              <a:r>
                <a:rPr lang="en-US" sz="1700" dirty="0"/>
                <a:t>Autonomy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18038" y="2622151"/>
              <a:ext cx="1504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成功</a:t>
              </a:r>
              <a:r>
                <a:rPr lang="en-US" altLang="zh-CN" dirty="0"/>
                <a:t>Success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7781" y="4591394"/>
              <a:ext cx="10129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舒适</a:t>
              </a:r>
              <a:r>
                <a:rPr lang="en-US" dirty="0"/>
                <a:t>Comfort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89032" y="2464391"/>
              <a:ext cx="12248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快乐</a:t>
              </a:r>
              <a:r>
                <a:rPr lang="en-US" altLang="zh-CN" dirty="0"/>
                <a:t>Happiness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23743" y="5229833"/>
              <a:ext cx="1024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意义</a:t>
              </a:r>
              <a:r>
                <a:rPr lang="en-US" altLang="zh-CN" dirty="0"/>
                <a:t>Meaning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48001" y="5224499"/>
              <a:ext cx="99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掌控权</a:t>
              </a:r>
              <a:r>
                <a:rPr lang="en-US" dirty="0"/>
                <a:t>Control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896939" y="3128999"/>
              <a:ext cx="161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爱</a:t>
              </a:r>
              <a:r>
                <a:rPr lang="en-US" altLang="zh-CN" dirty="0"/>
                <a:t>/</a:t>
              </a:r>
              <a:r>
                <a:rPr lang="zh-CN" altLang="en-US" dirty="0"/>
                <a:t>亲密</a:t>
              </a:r>
              <a:r>
                <a:rPr lang="en-US" dirty="0"/>
                <a:t>Love/Intimacy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1128121" y="2835516"/>
              <a:ext cx="2592253" cy="678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746290" y="3328599"/>
              <a:ext cx="1247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权力</a:t>
              </a:r>
              <a:r>
                <a:rPr lang="en-US" altLang="zh-CN" dirty="0"/>
                <a:t>Power</a:t>
              </a:r>
              <a:endParaRPr lang="en-US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5021440" y="2800443"/>
              <a:ext cx="2583175" cy="7131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440460" y="3766881"/>
              <a:ext cx="1473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重要</a:t>
              </a:r>
              <a:r>
                <a:rPr lang="en-US" altLang="zh-CN" dirty="0"/>
                <a:t>/</a:t>
              </a:r>
              <a:r>
                <a:rPr lang="zh-CN" altLang="en-US" dirty="0"/>
                <a:t>声誉</a:t>
              </a:r>
              <a:r>
                <a:rPr lang="en-US" dirty="0"/>
                <a:t>Significance/</a:t>
              </a:r>
            </a:p>
            <a:p>
              <a:r>
                <a:rPr lang="en-US" dirty="0"/>
                <a:t>Reputation</a:t>
              </a:r>
            </a:p>
          </p:txBody>
        </p:sp>
        <p:cxnSp>
          <p:nvCxnSpPr>
            <p:cNvPr id="56" name="Straight Connector 55"/>
            <p:cNvCxnSpPr>
              <a:stCxn id="21" idx="3"/>
            </p:cNvCxnSpPr>
            <p:nvPr/>
          </p:nvCxnSpPr>
          <p:spPr>
            <a:xfrm flipH="1">
              <a:off x="3090541" y="4156422"/>
              <a:ext cx="820369" cy="1505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913113" y="3736238"/>
              <a:ext cx="13421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尊重</a:t>
              </a:r>
              <a:r>
                <a:rPr lang="en-US" altLang="zh-CN" dirty="0"/>
                <a:t>/</a:t>
              </a:r>
              <a:r>
                <a:rPr lang="zh-CN" altLang="en-US" dirty="0"/>
                <a:t>崇拜</a:t>
              </a:r>
              <a:r>
                <a:rPr lang="en-US" dirty="0"/>
                <a:t>Respect/</a:t>
              </a:r>
            </a:p>
            <a:p>
              <a:r>
                <a:rPr lang="en-US" dirty="0"/>
                <a:t>Admiration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683844" y="4328801"/>
              <a:ext cx="853928" cy="13329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056736" y="4659568"/>
              <a:ext cx="962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其它</a:t>
              </a:r>
              <a:endParaRPr lang="en-US" altLang="zh-CN" dirty="0"/>
            </a:p>
            <a:p>
              <a:pPr algn="ctr"/>
              <a:r>
                <a:rPr lang="en-US" altLang="zh-CN" dirty="0"/>
                <a:t>Other</a:t>
              </a:r>
              <a:endParaRPr lang="en-US" dirty="0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43776" y="457199"/>
            <a:ext cx="2607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心中的偶像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D5888-B184-4BC2-922B-730D323DB3B8}"/>
              </a:ext>
            </a:extLst>
          </p:cNvPr>
          <p:cNvSpPr txBox="1"/>
          <p:nvPr/>
        </p:nvSpPr>
        <p:spPr>
          <a:xfrm>
            <a:off x="7620000" y="5817831"/>
            <a:ext cx="1371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两个实例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20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如何发现心中的偶像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34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负面情绪 （</a:t>
            </a:r>
            <a:r>
              <a:rPr lang="zh-CN" altLang="en-US" sz="2800" dirty="0"/>
              <a:t>怒气、焦虑、惧怕担忧、懊悔、自责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行为动机（</a:t>
            </a:r>
            <a:r>
              <a:rPr lang="zh-CN" altLang="en-US" sz="2800" dirty="0"/>
              <a:t>舒适</a:t>
            </a:r>
            <a:r>
              <a:rPr lang="en-US" altLang="zh-CN" sz="2800" dirty="0"/>
              <a:t>comfort</a:t>
            </a:r>
            <a:r>
              <a:rPr lang="zh-CN" altLang="en-US" sz="2800" dirty="0"/>
              <a:t>、人的认可</a:t>
            </a:r>
            <a:r>
              <a:rPr lang="en-US" altLang="zh-CN" sz="2800" dirty="0"/>
              <a:t>approval</a:t>
            </a:r>
            <a:r>
              <a:rPr lang="zh-CN" altLang="en-US" sz="2800" dirty="0"/>
              <a:t>、掌控权</a:t>
            </a:r>
            <a:r>
              <a:rPr lang="en-US" altLang="zh-CN" sz="2800" dirty="0"/>
              <a:t>control</a:t>
            </a:r>
            <a:r>
              <a:rPr lang="zh-CN" altLang="en-US" sz="2800" dirty="0"/>
              <a:t>、权力</a:t>
            </a:r>
            <a:r>
              <a:rPr lang="en-US" altLang="zh-CN" sz="2800" dirty="0"/>
              <a:t>power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时间、金钱、热忱 （</a:t>
            </a:r>
            <a:r>
              <a:rPr lang="en-US" altLang="zh-CN" dirty="0"/>
              <a:t>time, money, affection)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生活中的冲突和混乱（</a:t>
            </a:r>
            <a:r>
              <a:rPr lang="en-US" altLang="zh-CN" dirty="0"/>
              <a:t>conflicts &amp; chaos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诊断问题</a:t>
            </a:r>
            <a:endParaRPr lang="en-US" altLang="zh-CN" dirty="0"/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有什么东西是</a:t>
            </a:r>
            <a:endParaRPr lang="en-US" altLang="zh-CN" dirty="0"/>
          </a:p>
          <a:p>
            <a:pPr lvl="2">
              <a:lnSpc>
                <a:spcPct val="130000"/>
              </a:lnSpc>
            </a:pPr>
            <a:r>
              <a:rPr lang="zh-CN" altLang="en-US" dirty="0"/>
              <a:t>我宁愿犯罪都要得到的？</a:t>
            </a:r>
            <a:endParaRPr lang="en-US" altLang="zh-CN" dirty="0"/>
          </a:p>
          <a:p>
            <a:pPr lvl="2">
              <a:lnSpc>
                <a:spcPct val="130000"/>
              </a:lnSpc>
            </a:pPr>
            <a:r>
              <a:rPr lang="zh-CN" altLang="en-US" dirty="0"/>
              <a:t>如果我想到会失去它的话，我会不惜犯罪来挽留？</a:t>
            </a:r>
            <a:endParaRPr lang="en-US" altLang="zh-CN" dirty="0"/>
          </a:p>
          <a:p>
            <a:pPr lvl="2">
              <a:lnSpc>
                <a:spcPct val="130000"/>
              </a:lnSpc>
            </a:pPr>
            <a:r>
              <a:rPr lang="zh-CN" altLang="en-US" dirty="0"/>
              <a:t>我把它当作安慰和避难所？（而不是转向神的）</a:t>
            </a:r>
            <a:endParaRPr lang="en-US" altLang="zh-CN" dirty="0"/>
          </a:p>
          <a:p>
            <a:pPr lvl="2">
              <a:lnSpc>
                <a:spcPct val="130000"/>
              </a:lnSpc>
            </a:pPr>
            <a:r>
              <a:rPr lang="en-US" altLang="zh-CN" dirty="0"/>
              <a:t>I want it the way I want it and when I want it. 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zh-CN" dirty="0"/>
              <a:t>More X-ray questions…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1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62484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do you love? What do you hate?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 you want, desire, crave, lust, and wish for? What desires do you serve and obey?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did/do you feel like doing?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 you seek, aim for, pursue? What are your goals and expectations?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 you fear? What do you not want? What do you tend to worry about?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 you think you need? What are your “felt needs”?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 you are pressured or tense, where do you turn?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 you think would make you happy?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 you wake up in the middle of night what do you dwell 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you were King/Queen for a day, and could snap your fingers and make instant changes to [your situation, spouse, etc.], what would you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 you pray for?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you spend your time? What are your priorities?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functional beliefs that control how you interpret your life and determine how you act?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you implicitly say, “If only…” ( to get what you want, avoid what you don’t want, keep what you have)?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Where do you find your identity? How do you define who you are? </a:t>
            </a:r>
          </a:p>
          <a:p>
            <a:pPr marL="0" indent="0" algn="r">
              <a:buNone/>
            </a:pPr>
            <a:r>
              <a:rPr lang="zh-CN" altLang="en-US" dirty="0"/>
              <a:t>选自“</a:t>
            </a:r>
            <a:r>
              <a:rPr lang="en-US" altLang="zh-CN" dirty="0"/>
              <a:t>X-Ray </a:t>
            </a:r>
            <a:r>
              <a:rPr lang="en-US" altLang="zh-CN" dirty="0" err="1"/>
              <a:t>Qestions</a:t>
            </a:r>
            <a:r>
              <a:rPr lang="en-US" altLang="zh-CN" dirty="0"/>
              <a:t>”—David </a:t>
            </a:r>
            <a:r>
              <a:rPr lang="en-US" altLang="zh-CN" dirty="0" err="1"/>
              <a:t>Powlison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279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CBB1366-9A25-4371-9498-344910384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005501"/>
              </p:ext>
            </p:extLst>
          </p:nvPr>
        </p:nvGraphicFramePr>
        <p:xfrm>
          <a:off x="304800" y="531223"/>
          <a:ext cx="81534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69851444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9035837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4592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440257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25072846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What we seek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Price willing to 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Greatest nightmare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Others often feel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Problem emotion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16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Comfort</a:t>
                      </a:r>
                      <a:r>
                        <a:rPr lang="en-US" b="1" baseline="0" dirty="0"/>
                        <a:t> </a:t>
                      </a:r>
                      <a:r>
                        <a:rPr lang="zh-CN" altLang="en-US" b="1" dirty="0"/>
                        <a:t>舒适</a:t>
                      </a:r>
                      <a:endParaRPr lang="en-US" b="1" dirty="0"/>
                    </a:p>
                    <a:p>
                      <a:r>
                        <a:rPr lang="en-US" b="0" dirty="0"/>
                        <a:t>(privacy, lack of stress, freedom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Reduced productivity</a:t>
                      </a:r>
                    </a:p>
                    <a:p>
                      <a:pPr algn="ctr"/>
                      <a:r>
                        <a:rPr lang="zh-CN" altLang="en-US" dirty="0"/>
                        <a:t>生产力降低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Stress, demands</a:t>
                      </a:r>
                    </a:p>
                    <a:p>
                      <a:pPr algn="ctr"/>
                      <a:r>
                        <a:rPr lang="zh-CN" altLang="en-US" dirty="0"/>
                        <a:t>压力、需求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Hurt</a:t>
                      </a:r>
                    </a:p>
                    <a:p>
                      <a:pPr algn="ctr"/>
                      <a:r>
                        <a:rPr lang="zh-CN" altLang="en-US" dirty="0"/>
                        <a:t>受伤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Boredom</a:t>
                      </a:r>
                    </a:p>
                    <a:p>
                      <a:pPr algn="ctr"/>
                      <a:r>
                        <a:rPr lang="zh-CN" altLang="en-US" dirty="0"/>
                        <a:t>无聊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603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Approval </a:t>
                      </a:r>
                      <a:r>
                        <a:rPr lang="zh-CN" altLang="en-US" b="1" dirty="0"/>
                        <a:t>赞许</a:t>
                      </a:r>
                      <a:endParaRPr lang="en-US" b="1" dirty="0"/>
                    </a:p>
                    <a:p>
                      <a:r>
                        <a:rPr lang="en-US" b="0" dirty="0"/>
                        <a:t>(Affirmation, love, relationship)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Less independence</a:t>
                      </a:r>
                    </a:p>
                    <a:p>
                      <a:pPr algn="ctr"/>
                      <a:r>
                        <a:rPr lang="zh-CN" altLang="en-US" dirty="0"/>
                        <a:t>独立性较差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Rejection</a:t>
                      </a:r>
                    </a:p>
                    <a:p>
                      <a:pPr algn="ctr"/>
                      <a:r>
                        <a:rPr lang="zh-CN" altLang="en-US" dirty="0"/>
                        <a:t>被拒绝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Smothered</a:t>
                      </a:r>
                    </a:p>
                    <a:p>
                      <a:pPr algn="ctr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窒息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Cowardice</a:t>
                      </a:r>
                    </a:p>
                    <a:p>
                      <a:pPr algn="ctr"/>
                      <a:r>
                        <a:rPr lang="zh-CN" altLang="en-US" dirty="0"/>
                        <a:t>怯懦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92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Control </a:t>
                      </a:r>
                      <a:r>
                        <a:rPr lang="zh-CN" altLang="en-US" b="1" dirty="0"/>
                        <a:t>掌控权</a:t>
                      </a:r>
                      <a:endParaRPr lang="en-US" b="1" dirty="0"/>
                    </a:p>
                    <a:p>
                      <a:r>
                        <a:rPr lang="en-US" b="0" dirty="0"/>
                        <a:t> (Self-discipline, certainty, standards)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Loneliness, spontaneity</a:t>
                      </a:r>
                    </a:p>
                    <a:p>
                      <a:pPr algn="ctr"/>
                      <a:r>
                        <a:rPr lang="zh-CN" altLang="en-US" dirty="0"/>
                        <a:t>孤单、自发性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Uncertainty</a:t>
                      </a:r>
                    </a:p>
                    <a:p>
                      <a:pPr algn="ctr"/>
                      <a:r>
                        <a:rPr lang="zh-CN" altLang="en-US" dirty="0"/>
                        <a:t>不确定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Condemned</a:t>
                      </a:r>
                    </a:p>
                    <a:p>
                      <a:pPr algn="ctr"/>
                      <a:r>
                        <a:rPr lang="zh-CN" altLang="en-US" dirty="0"/>
                        <a:t>谴责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Worry</a:t>
                      </a:r>
                    </a:p>
                    <a:p>
                      <a:pPr algn="ctr"/>
                      <a:r>
                        <a:rPr lang="zh-CN" altLang="en-US" dirty="0"/>
                        <a:t>担忧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352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Power </a:t>
                      </a:r>
                      <a:r>
                        <a:rPr lang="zh-CN" altLang="en-US" b="1" dirty="0"/>
                        <a:t>权力</a:t>
                      </a:r>
                      <a:endParaRPr lang="en-US" b="1" dirty="0"/>
                    </a:p>
                    <a:p>
                      <a:r>
                        <a:rPr lang="en-US" b="0" dirty="0"/>
                        <a:t> (Success, winning, influence)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Burdened, responsible</a:t>
                      </a:r>
                    </a:p>
                    <a:p>
                      <a:pPr algn="ctr"/>
                      <a:r>
                        <a:rPr lang="zh-CN" altLang="en-US" dirty="0"/>
                        <a:t>负重担、承担责任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Humiliation</a:t>
                      </a:r>
                    </a:p>
                    <a:p>
                      <a:pPr algn="ctr"/>
                      <a:r>
                        <a:rPr lang="zh-CN" altLang="en-US" dirty="0"/>
                        <a:t>羞辱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Used</a:t>
                      </a:r>
                    </a:p>
                    <a:p>
                      <a:pPr algn="ctr"/>
                      <a:r>
                        <a:rPr lang="zh-CN" altLang="en-US" dirty="0"/>
                        <a:t>被利用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Anger</a:t>
                      </a:r>
                    </a:p>
                    <a:p>
                      <a:pPr algn="ctr"/>
                      <a:r>
                        <a:rPr lang="zh-CN" altLang="en-US" dirty="0"/>
                        <a:t>发怒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051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B96D85-98F2-4DCD-838E-CD1E4330C2E7}"/>
              </a:ext>
            </a:extLst>
          </p:cNvPr>
          <p:cNvSpPr txBox="1"/>
          <p:nvPr/>
        </p:nvSpPr>
        <p:spPr>
          <a:xfrm>
            <a:off x="3048000" y="54102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摘自“</a:t>
            </a:r>
            <a:r>
              <a:rPr lang="en-US" i="1" dirty="0">
                <a:hlinkClick r:id="rId2"/>
              </a:rPr>
              <a:t>Understanding Your Heart </a:t>
            </a:r>
            <a:r>
              <a:rPr lang="en-US" altLang="zh-CN" dirty="0"/>
              <a:t>” – Timothy Keller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zh-CN" altLang="en-US" sz="3600" dirty="0"/>
              <a:t>勇于直面自我</a:t>
            </a:r>
            <a:br>
              <a:rPr lang="en-US" altLang="zh-CN" sz="3600" dirty="0"/>
            </a:br>
            <a:r>
              <a:rPr lang="zh-CN" altLang="en-US" sz="3600" dirty="0"/>
              <a:t>（</a:t>
            </a:r>
            <a:r>
              <a:rPr lang="en-US" altLang="zh-CN" sz="3600" dirty="0"/>
              <a:t>Dare</a:t>
            </a:r>
            <a:r>
              <a:rPr lang="zh-CN" altLang="en-US" sz="3600" dirty="0"/>
              <a:t> </a:t>
            </a:r>
            <a:r>
              <a:rPr lang="en-US" altLang="zh-CN" sz="3600" dirty="0"/>
              <a:t>to Confront Self</a:t>
            </a:r>
            <a:r>
              <a:rPr lang="zh-CN" altLang="en-US" sz="3600" dirty="0"/>
              <a:t>）</a:t>
            </a:r>
            <a:endParaRPr lang="en-US" altLang="zh-C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 律法本是外添的，叫过犯显多；</a:t>
            </a:r>
            <a:r>
              <a:rPr lang="zh-CN" altLang="en-US" dirty="0">
                <a:solidFill>
                  <a:srgbClr val="FF0000"/>
                </a:solidFill>
              </a:rPr>
              <a:t>只是罪在哪里显多，恩典就更显多了</a:t>
            </a:r>
            <a:r>
              <a:rPr lang="zh-CN" altLang="en-US" dirty="0"/>
              <a:t>。      （罗 </a:t>
            </a:r>
            <a:r>
              <a:rPr lang="en-US" altLang="zh-CN" dirty="0"/>
              <a:t>5</a:t>
            </a:r>
            <a:r>
              <a:rPr lang="zh-CN" altLang="en-US" dirty="0"/>
              <a:t>：</a:t>
            </a:r>
            <a:r>
              <a:rPr lang="en-US" altLang="zh-CN" dirty="0"/>
              <a:t>20</a:t>
            </a:r>
            <a:r>
              <a:rPr lang="zh-CN" altLang="en-US" dirty="0"/>
              <a:t>）</a:t>
            </a:r>
            <a:endParaRPr lang="en-US" altLang="zh-CN" dirty="0"/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我的</a:t>
            </a:r>
            <a:r>
              <a:rPr lang="zh-CN" altLang="en-US" dirty="0">
                <a:solidFill>
                  <a:srgbClr val="FF0000"/>
                </a:solidFill>
              </a:rPr>
              <a:t>恩典够你用</a:t>
            </a:r>
            <a:r>
              <a:rPr lang="zh-CN" altLang="en-US" dirty="0"/>
              <a:t>的，因为我的能力是在人的软弱上显得完全。                     （林后</a:t>
            </a:r>
            <a:r>
              <a:rPr lang="en-US" altLang="zh-CN" dirty="0"/>
              <a:t>12</a:t>
            </a:r>
            <a:r>
              <a:rPr lang="zh-CN" altLang="en-US" dirty="0"/>
              <a:t>：</a:t>
            </a:r>
            <a:r>
              <a:rPr lang="en-US" altLang="zh-CN" dirty="0"/>
              <a:t>9</a:t>
            </a:r>
            <a:r>
              <a:rPr lang="zh-CN" altLang="en-US" dirty="0"/>
              <a:t>）</a:t>
            </a:r>
            <a:endParaRPr lang="en-US" altLang="zh-CN" dirty="0"/>
          </a:p>
          <a:p>
            <a:pPr marL="457200" lvl="1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dirty="0"/>
              <a:t>我深信那在你们心里动了善工的</a:t>
            </a:r>
            <a:r>
              <a:rPr lang="zh-CN" altLang="en-US" dirty="0">
                <a:solidFill>
                  <a:srgbClr val="FF0000"/>
                </a:solidFill>
              </a:rPr>
              <a:t>必成全这工，直到耶稣基督的日子</a:t>
            </a:r>
            <a:r>
              <a:rPr lang="zh-CN" altLang="en-US" dirty="0"/>
              <a:t>。                                        （腓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altLang="zh-CN" dirty="0"/>
              <a:t>6</a:t>
            </a:r>
            <a:r>
              <a:rPr lang="zh-CN" altLang="en-US" dirty="0"/>
              <a:t>）</a:t>
            </a:r>
            <a:endParaRPr lang="en-US" dirty="0"/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2641979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382000" cy="41910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煉淨我，使我更像</a:t>
            </a:r>
            <a:r>
              <a:rPr lang="zh-TW" altLang="en-US" sz="3000" b="1" i="0" dirty="0">
                <a:effectLst/>
                <a:latin typeface="Roboto"/>
              </a:rPr>
              <a:t>祢</a:t>
            </a: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；吸引我，使我更愛</a:t>
            </a:r>
            <a:r>
              <a:rPr lang="zh-TW" altLang="en-US" sz="3000" b="1" i="0" dirty="0">
                <a:effectLst/>
                <a:latin typeface="Roboto"/>
              </a:rPr>
              <a:t>祢</a:t>
            </a: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。</a:t>
            </a:r>
            <a:br>
              <a:rPr lang="zh-TW" altLang="en-US" sz="3000" b="1" dirty="0"/>
            </a:b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所有夢想和驕傲都放在</a:t>
            </a:r>
            <a:r>
              <a:rPr lang="zh-TW" altLang="en-US" sz="3000" b="1" i="0" dirty="0">
                <a:effectLst/>
                <a:latin typeface="Roboto"/>
              </a:rPr>
              <a:t>祢</a:t>
            </a: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腳前，我要完全順服。</a:t>
            </a:r>
            <a:endParaRPr lang="en-US" altLang="zh-TW" sz="9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900" b="1" dirty="0"/>
              <a:t>  </a:t>
            </a:r>
            <a:br>
              <a:rPr lang="zh-TW" altLang="en-US" sz="3000" b="1" dirty="0"/>
            </a:b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獻上生命 完全為</a:t>
            </a:r>
            <a:r>
              <a:rPr lang="zh-TW" altLang="en-US" sz="3000" b="1" i="0" dirty="0">
                <a:effectLst/>
                <a:latin typeface="Roboto"/>
              </a:rPr>
              <a:t>祢</a:t>
            </a: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用，放下自己 願</a:t>
            </a:r>
            <a:r>
              <a:rPr lang="zh-TW" altLang="en-US" sz="3000" b="1" i="0" dirty="0">
                <a:effectLst/>
                <a:latin typeface="Roboto"/>
              </a:rPr>
              <a:t>祢</a:t>
            </a: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得榮耀。</a:t>
            </a:r>
            <a:br>
              <a:rPr lang="zh-TW" altLang="en-US" sz="3000" b="1" dirty="0"/>
            </a:b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全心跟隨 活出</a:t>
            </a:r>
            <a:r>
              <a:rPr lang="zh-TW" altLang="en-US" sz="3000" b="1" i="0" dirty="0">
                <a:effectLst/>
                <a:latin typeface="Roboto"/>
              </a:rPr>
              <a:t>祢</a:t>
            </a: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呼召，父神，我只願為</a:t>
            </a:r>
            <a:r>
              <a:rPr lang="zh-TW" altLang="en-US" sz="3000" b="1" i="0" dirty="0">
                <a:effectLst/>
                <a:latin typeface="Roboto"/>
              </a:rPr>
              <a:t>祢</a:t>
            </a:r>
            <a:r>
              <a:rPr lang="zh-TW" alt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活。</a:t>
            </a:r>
            <a:endParaRPr lang="en-US" sz="3000" b="1" i="1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A1BF65-4754-4AAD-B85A-5723C5B9BF3C}"/>
              </a:ext>
            </a:extLst>
          </p:cNvPr>
          <p:cNvSpPr txBox="1"/>
          <p:nvPr/>
        </p:nvSpPr>
        <p:spPr>
          <a:xfrm>
            <a:off x="2819400" y="762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i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煉淨我</a:t>
            </a:r>
            <a:endParaRPr 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87030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作业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zh-CN" altLang="en-US" sz="3200" dirty="0"/>
              <a:t>找出你心中的偶像</a:t>
            </a:r>
            <a:endParaRPr lang="en-US" altLang="zh-CN" sz="3200" dirty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dirty="0"/>
              <a:t>经文默想</a:t>
            </a:r>
            <a:endParaRPr lang="en-US" dirty="0"/>
          </a:p>
          <a:p>
            <a:pPr marL="400050" lvl="1" indent="0">
              <a:buNone/>
            </a:pPr>
            <a:r>
              <a:rPr lang="zh-CN" altLang="en-US" dirty="0"/>
              <a:t>神啊，求你鉴察我， 知道我的心思；</a:t>
            </a:r>
            <a:endParaRPr lang="en-US" altLang="zh-CN" dirty="0"/>
          </a:p>
          <a:p>
            <a:pPr marL="400050" lvl="1" indent="0">
              <a:buNone/>
            </a:pPr>
            <a:r>
              <a:rPr lang="zh-CN" altLang="en-US" dirty="0"/>
              <a:t>试炼我，知道我的意念，</a:t>
            </a:r>
            <a:endParaRPr lang="en-US" altLang="zh-CN" dirty="0"/>
          </a:p>
          <a:p>
            <a:pPr marL="400050" lvl="1" indent="0">
              <a:buNone/>
            </a:pPr>
            <a:r>
              <a:rPr lang="zh-CN" altLang="en-US" dirty="0"/>
              <a:t>看我里面有什么恶行没有， </a:t>
            </a:r>
            <a:endParaRPr lang="en-US" altLang="zh-CN" dirty="0"/>
          </a:p>
          <a:p>
            <a:pPr marL="400050" lvl="1" indent="0">
              <a:buNone/>
            </a:pPr>
            <a:r>
              <a:rPr lang="zh-CN" altLang="en-US" dirty="0"/>
              <a:t>引导我走永生的道路。</a:t>
            </a:r>
            <a:endParaRPr lang="en-US" altLang="zh-CN" dirty="0"/>
          </a:p>
          <a:p>
            <a:pPr marL="400050" lvl="1" indent="0" algn="r">
              <a:buNone/>
            </a:pPr>
            <a:r>
              <a:rPr lang="zh-CN" altLang="en-US" dirty="0"/>
              <a:t>（诗篇</a:t>
            </a:r>
            <a:r>
              <a:rPr lang="en-US" altLang="zh-CN" dirty="0"/>
              <a:t>139</a:t>
            </a:r>
            <a:r>
              <a:rPr lang="zh-CN" altLang="en-US" dirty="0"/>
              <a:t>：</a:t>
            </a:r>
            <a:r>
              <a:rPr lang="en-US" altLang="zh-CN" dirty="0"/>
              <a:t>23</a:t>
            </a:r>
            <a:r>
              <a:rPr lang="zh-CN" altLang="en-US" dirty="0"/>
              <a:t>，</a:t>
            </a:r>
            <a:r>
              <a:rPr lang="en-US" altLang="zh-CN" dirty="0"/>
              <a:t>24</a:t>
            </a:r>
            <a:r>
              <a:rPr lang="zh-CN" altLang="en-US" dirty="0"/>
              <a:t>）</a:t>
            </a:r>
            <a:endParaRPr lang="en-US" altLang="zh-CN" dirty="0"/>
          </a:p>
          <a:p>
            <a:pPr marL="400050" lvl="1" indent="0">
              <a:buNone/>
            </a:pPr>
            <a:r>
              <a:rPr lang="en-US" altLang="zh-CN" sz="1100" dirty="0"/>
              <a:t>  </a:t>
            </a:r>
          </a:p>
          <a:p>
            <a:pPr marL="400050" lvl="1" indent="0">
              <a:buNone/>
            </a:pPr>
            <a:r>
              <a:rPr lang="zh-CN" altLang="en-US" dirty="0"/>
              <a:t>我耶和华是鉴察人心、试验人肺腑的，</a:t>
            </a:r>
            <a:endParaRPr lang="en-US" altLang="zh-CN" dirty="0"/>
          </a:p>
          <a:p>
            <a:pPr marL="400050" lvl="1" indent="0">
              <a:buNone/>
            </a:pPr>
            <a:r>
              <a:rPr lang="zh-CN" altLang="en-US" dirty="0"/>
              <a:t>要照各人所行的和他作事的结果报应他。</a:t>
            </a:r>
            <a:endParaRPr lang="en-US" altLang="zh-CN" dirty="0"/>
          </a:p>
          <a:p>
            <a:pPr marL="400050" lvl="1" indent="0" algn="r">
              <a:buNone/>
            </a:pPr>
            <a:r>
              <a:rPr lang="zh-CN" altLang="en-US" dirty="0"/>
              <a:t>（耶利米书 </a:t>
            </a:r>
            <a:r>
              <a:rPr lang="en-US" altLang="zh-CN" dirty="0"/>
              <a:t>17</a:t>
            </a:r>
            <a:r>
              <a:rPr lang="zh-CN" altLang="en-US" dirty="0"/>
              <a:t>：</a:t>
            </a:r>
            <a:r>
              <a:rPr lang="en-US" altLang="zh-CN" dirty="0"/>
              <a:t>10</a:t>
            </a:r>
            <a:r>
              <a:rPr lang="zh-CN" altLang="en-US" dirty="0"/>
              <a:t>）</a:t>
            </a:r>
            <a:endParaRPr lang="en-US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294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4267200" cy="868362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参考资料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4864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zh-CN" dirty="0"/>
              <a:t>David </a:t>
            </a:r>
            <a:r>
              <a:rPr lang="en-US" altLang="zh-CN" dirty="0" err="1"/>
              <a:t>Powlison</a:t>
            </a:r>
            <a:r>
              <a:rPr lang="en-US" altLang="zh-CN" dirty="0"/>
              <a:t>,  </a:t>
            </a:r>
            <a:r>
              <a:rPr lang="en-US" altLang="zh-CN" i="1" dirty="0"/>
              <a:t>X-Ray Questions: Drawing out the Whys and Wherefores of Human Behavior</a:t>
            </a:r>
            <a:r>
              <a:rPr lang="en-US" altLang="zh-CN" dirty="0"/>
              <a:t>, J. of Biblical Counseling, (Fall 1999)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CN" dirty="0"/>
              <a:t>Brad </a:t>
            </a:r>
            <a:r>
              <a:rPr lang="en-US" altLang="zh-CN" dirty="0" err="1"/>
              <a:t>Bigney</a:t>
            </a:r>
            <a:r>
              <a:rPr lang="en-US" altLang="zh-CN" dirty="0"/>
              <a:t>, </a:t>
            </a:r>
            <a:r>
              <a:rPr lang="en-US" altLang="zh-CN" i="1" dirty="0"/>
              <a:t>Gospel Treason</a:t>
            </a:r>
            <a:r>
              <a:rPr lang="en-US" altLang="zh-CN" dirty="0"/>
              <a:t>,</a:t>
            </a:r>
            <a:r>
              <a:rPr lang="zh-CN" altLang="en-US" dirty="0"/>
              <a:t>（</a:t>
            </a:r>
            <a:r>
              <a:rPr lang="en-US" altLang="zh-CN" dirty="0"/>
              <a:t>Phillipsburg, NJ: P&amp;R, 2012)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Timothy Keller, </a:t>
            </a:r>
            <a:r>
              <a:rPr lang="en-US" sz="3300" i="1" dirty="0">
                <a:hlinkClick r:id="rId2"/>
              </a:rPr>
              <a:t>Understanding Your Heart </a:t>
            </a:r>
            <a:endParaRPr lang="en-US" sz="3300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dirty="0"/>
              <a:t>雷历博士（杨长慧编译），</a:t>
            </a:r>
            <a:r>
              <a:rPr lang="zh-CN" altLang="en-US" i="1" dirty="0"/>
              <a:t>基础神学</a:t>
            </a:r>
            <a:r>
              <a:rPr lang="en-US" altLang="zh-CN" i="1" dirty="0"/>
              <a:t>,</a:t>
            </a:r>
            <a:r>
              <a:rPr lang="zh-CN" altLang="en-US" dirty="0"/>
              <a:t>（香港活石福音书室</a:t>
            </a:r>
            <a:r>
              <a:rPr lang="en-US" altLang="zh-CN" dirty="0"/>
              <a:t>, 2003) 216</a:t>
            </a:r>
            <a:r>
              <a:rPr lang="zh-CN" altLang="en-US" dirty="0"/>
              <a:t>页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Michael R. </a:t>
            </a:r>
            <a:r>
              <a:rPr lang="en-US" dirty="0" err="1"/>
              <a:t>Emlet</a:t>
            </a:r>
            <a:r>
              <a:rPr lang="en-US" dirty="0"/>
              <a:t>, </a:t>
            </a:r>
            <a:r>
              <a:rPr lang="en-US" i="1" dirty="0"/>
              <a:t>Understanding the Influences on the Human Heart, </a:t>
            </a:r>
            <a:r>
              <a:rPr lang="en-US" altLang="zh-CN" dirty="0"/>
              <a:t>J. of Biblical Counseling, (Winter 2002) 47-52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CN" dirty="0"/>
              <a:t>Edward T. Welch, </a:t>
            </a:r>
            <a:r>
              <a:rPr lang="en-US" altLang="zh-CN" i="1" dirty="0"/>
              <a:t>Motives: Why Do I Do the Things I Do? </a:t>
            </a:r>
            <a:r>
              <a:rPr lang="en-US" altLang="zh-CN" dirty="0"/>
              <a:t>J. of Biblical Counseling, (Fall 2003) 48-56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8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4029" y="1093787"/>
            <a:ext cx="5029200" cy="1470025"/>
          </a:xfrm>
        </p:spPr>
        <p:txBody>
          <a:bodyPr>
            <a:normAutofit/>
          </a:bodyPr>
          <a:lstStyle/>
          <a:p>
            <a:r>
              <a:rPr lang="zh-CN" altLang="en-US" sz="8000" dirty="0"/>
              <a:t>认识心</a:t>
            </a:r>
            <a:endParaRPr lang="en-US" sz="8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3005137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68" y="3048000"/>
            <a:ext cx="3074126" cy="296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82" y="2438400"/>
            <a:ext cx="514269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17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457200"/>
            <a:ext cx="7315200" cy="654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+mn-ea"/>
              </a:rPr>
              <a:t>人的本性（二分法 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Dichotomy</a:t>
            </a:r>
            <a:r>
              <a:rPr lang="zh-CN" altLang="en-US" sz="3200" b="1" dirty="0">
                <a:latin typeface="+mn-ea"/>
              </a:rPr>
              <a:t>）</a:t>
            </a:r>
            <a:endParaRPr lang="en-US" altLang="zh-CN" sz="3200" b="1" dirty="0">
              <a:latin typeface="+mn-ea"/>
            </a:endParaRPr>
          </a:p>
          <a:p>
            <a:endParaRPr lang="en-US" altLang="zh-CN" sz="1000" b="1" dirty="0"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+mn-ea"/>
              </a:rPr>
              <a:t>心</a:t>
            </a:r>
            <a:endParaRPr lang="en-US" altLang="zh-CN" sz="3200" b="1" dirty="0">
              <a:latin typeface="+mn-ea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zh-CN" altLang="en-US" sz="3200" b="1" dirty="0">
                <a:latin typeface="+mn-ea"/>
              </a:rPr>
              <a:t>心属于人物质和非物质的方面</a:t>
            </a:r>
            <a:endParaRPr lang="en-US" altLang="zh-CN" sz="3200" b="1" dirty="0">
              <a:latin typeface="+mn-ea"/>
            </a:endParaRPr>
          </a:p>
          <a:p>
            <a:pPr marL="914400" lvl="1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sz="3200" dirty="0"/>
              <a:t>心是人生命的中心和所在，属于身体及精神层面，包括知识、情感、意志和属灵生命。</a:t>
            </a:r>
            <a:endParaRPr lang="en-US" altLang="zh-CN" sz="3200" dirty="0"/>
          </a:p>
          <a:p>
            <a:pPr marL="914400" lvl="1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sz="3200" dirty="0"/>
              <a:t>人的思想、情感和带出行动的意志都源自于心。</a:t>
            </a:r>
            <a:endParaRPr lang="en-US" altLang="zh-CN" sz="3200" dirty="0"/>
          </a:p>
          <a:p>
            <a:pPr marL="914400" lvl="1" indent="-4572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sz="3200" dirty="0"/>
              <a:t>人心也是敬拜对象的宝座</a:t>
            </a:r>
            <a:endParaRPr lang="en-US" altLang="zh-CN" sz="3200" dirty="0"/>
          </a:p>
          <a:p>
            <a:br>
              <a:rPr lang="en-US" sz="3200" dirty="0">
                <a:latin typeface="+mn-ea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14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52879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3600" dirty="0"/>
              <a:t>人天生是一个敬拜者（</a:t>
            </a:r>
            <a:r>
              <a:rPr lang="en-US" sz="3600" i="1" dirty="0"/>
              <a:t>worshiper</a:t>
            </a:r>
            <a:r>
              <a:rPr lang="zh-CN" altLang="en-US" sz="3600" dirty="0"/>
              <a:t>）</a:t>
            </a:r>
            <a:endParaRPr lang="en-US" altLang="zh-CN" sz="3600" dirty="0"/>
          </a:p>
          <a:p>
            <a:pPr marL="0" indent="0">
              <a:buNone/>
            </a:pPr>
            <a:endParaRPr lang="en-US" altLang="zh-CN" sz="1100" i="1" dirty="0"/>
          </a:p>
          <a:p>
            <a:pPr marL="400050" lvl="1" indent="0">
              <a:lnSpc>
                <a:spcPct val="130000"/>
              </a:lnSpc>
              <a:buNone/>
            </a:pPr>
            <a:r>
              <a:rPr lang="en-US" altLang="zh-CN" i="1" dirty="0"/>
              <a:t>Human heart is never empty. We are either filled by something </a:t>
            </a:r>
            <a:r>
              <a:rPr lang="en-US" altLang="zh-CN" i="1" dirty="0">
                <a:solidFill>
                  <a:srgbClr val="C00000"/>
                </a:solidFill>
              </a:rPr>
              <a:t>we</a:t>
            </a:r>
            <a:r>
              <a:rPr lang="en-US" altLang="zh-CN" i="1" dirty="0"/>
              <a:t> actively pursue or </a:t>
            </a:r>
            <a:r>
              <a:rPr lang="en-US" altLang="zh-CN" i="1" dirty="0">
                <a:solidFill>
                  <a:srgbClr val="C00000"/>
                </a:solidFill>
              </a:rPr>
              <a:t>our</a:t>
            </a:r>
            <a:r>
              <a:rPr lang="en-US" altLang="zh-CN" i="1" dirty="0"/>
              <a:t> pain or </a:t>
            </a:r>
            <a:r>
              <a:rPr lang="en-US" altLang="zh-CN" i="1" dirty="0">
                <a:solidFill>
                  <a:srgbClr val="C00000"/>
                </a:solidFill>
              </a:rPr>
              <a:t>our</a:t>
            </a:r>
            <a:r>
              <a:rPr lang="en-US" altLang="zh-CN" i="1" dirty="0"/>
              <a:t> sin.</a:t>
            </a:r>
          </a:p>
          <a:p>
            <a:pPr marL="400050" lvl="1" indent="0">
              <a:buNone/>
            </a:pPr>
            <a:endParaRPr lang="en-US" sz="10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120887"/>
            <a:ext cx="3581400" cy="281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4085AA-84E2-4D65-BBB0-338419A3B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110144"/>
            <a:ext cx="3001965" cy="30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89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666"/>
            <a:ext cx="3124200" cy="63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F0AFDD-50B6-4C90-B278-9D07284A4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609600"/>
            <a:ext cx="4404382" cy="373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D1FE4-EBCB-432C-8FD4-3BAE65C49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301" y="4648200"/>
            <a:ext cx="495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31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98BD5D-4025-4A3A-A63D-CEEBCA471DBB}"/>
              </a:ext>
            </a:extLst>
          </p:cNvPr>
          <p:cNvSpPr txBox="1"/>
          <p:nvPr/>
        </p:nvSpPr>
        <p:spPr>
          <a:xfrm>
            <a:off x="609600" y="457200"/>
            <a:ext cx="8214804" cy="5266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罪行背后的罪 </a:t>
            </a:r>
            <a:r>
              <a:rPr lang="en-US" altLang="zh-CN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--</a:t>
            </a:r>
            <a:r>
              <a:rPr lang="zh-CN" altLang="en-US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（心中有假神）（</a:t>
            </a:r>
            <a:r>
              <a:rPr lang="zh-CN" altLang="en-US" sz="24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马丁</a:t>
            </a:r>
            <a:r>
              <a:rPr lang="en-US" altLang="zh-CN" sz="24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2400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路德）</a:t>
            </a:r>
            <a:endParaRPr lang="en-US" altLang="zh-CN" sz="240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3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zh-CN" alt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在我们所有的罪行背后藏着一个</a:t>
            </a:r>
            <a:r>
              <a:rPr lang="zh-CN" altLang="en-US" sz="2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拒绝</a:t>
            </a:r>
            <a:r>
              <a:rPr lang="zh-CN" alt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基督的救恩并试图自救</a:t>
            </a:r>
            <a:r>
              <a:rPr lang="zh-CN" altLang="en-US" sz="2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的罪。</a:t>
            </a:r>
            <a:r>
              <a:rPr lang="zh-CN" alt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Underneath all of our behavioral sins lies a fundamental refusal to rest in Christ’s salvation. </a:t>
            </a:r>
            <a:r>
              <a:rPr lang="zh-CN" alt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3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zh-CN" alt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除了我以外，你不可有别的神。（</a:t>
            </a:r>
            <a:r>
              <a:rPr lang="en-US" altLang="zh-CN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shall have no other gods before me.)                               (</a:t>
            </a:r>
            <a:r>
              <a:rPr lang="zh-CN" alt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出</a:t>
            </a:r>
            <a:r>
              <a:rPr lang="en-US" altLang="zh-CN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spcAft>
                <a:spcPts val="800"/>
              </a:spcAft>
            </a:pPr>
            <a:r>
              <a:rPr lang="en-US" sz="20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All those who </a:t>
            </a:r>
            <a:r>
              <a:rPr lang="en-US" sz="20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do not at all times trust God </a:t>
            </a:r>
            <a:r>
              <a:rPr lang="en-US" sz="20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and...trust in His favor, grace and good-will, but seek His favor in other things or in themselves, </a:t>
            </a:r>
            <a:r>
              <a:rPr lang="en-US" sz="20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do not keep the [First] Commandment</a:t>
            </a:r>
            <a:r>
              <a:rPr lang="en-US" sz="20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and </a:t>
            </a:r>
            <a:r>
              <a:rPr lang="en-US" sz="20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practice real idolatry</a:t>
            </a:r>
            <a:r>
              <a:rPr lang="en-US" sz="20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even if they were to do the works of all the other Commandments... combined.  </a:t>
            </a:r>
          </a:p>
          <a:p>
            <a:pPr lvl="1" algn="r">
              <a:lnSpc>
                <a:spcPct val="130000"/>
              </a:lnSpc>
              <a:spcAft>
                <a:spcPts val="800"/>
              </a:spcAft>
            </a:pPr>
            <a:r>
              <a:rPr lang="en-US" sz="20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-- </a:t>
            </a:r>
            <a:r>
              <a:rPr lang="en-US" altLang="zh-CN" sz="20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Martin Luther (Treatise on Good Works)</a:t>
            </a:r>
            <a:endParaRPr lang="en-US" sz="2000" i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42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偶像（</a:t>
            </a:r>
            <a:r>
              <a:rPr lang="en-US" altLang="zh-CN" dirty="0"/>
              <a:t>Idols</a:t>
            </a:r>
            <a:r>
              <a:rPr lang="zh-CN" altLang="en-US" dirty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58200" cy="5105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偶像：</a:t>
            </a:r>
            <a:endParaRPr lang="en-US" altLang="zh-CN" dirty="0"/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dirty="0"/>
              <a:t>           任何在我们心中有权势并且地位超过了神的东西。</a:t>
            </a:r>
            <a:endParaRPr lang="en-US" altLang="zh-CN" dirty="0"/>
          </a:p>
          <a:p>
            <a:pPr marL="865188" lvl="1" indent="0">
              <a:lnSpc>
                <a:spcPct val="130000"/>
              </a:lnSpc>
              <a:buNone/>
            </a:pPr>
            <a:r>
              <a:rPr lang="en-US" altLang="zh-CN" sz="2600" i="1" dirty="0"/>
              <a:t>An Idol is anything more fundamental than God to your</a:t>
            </a:r>
            <a:r>
              <a:rPr lang="zh-CN" altLang="en-US" sz="2600" i="1" dirty="0"/>
              <a:t> </a:t>
            </a:r>
            <a:r>
              <a:rPr lang="en-US" altLang="zh-CN" sz="2600" i="1" dirty="0"/>
              <a:t>happiness,</a:t>
            </a:r>
            <a:r>
              <a:rPr lang="zh-CN" altLang="en-US" sz="2600" i="1" dirty="0"/>
              <a:t> </a:t>
            </a:r>
            <a:r>
              <a:rPr lang="en-US" altLang="zh-CN" sz="2600" i="1" dirty="0"/>
              <a:t>meaning</a:t>
            </a:r>
            <a:r>
              <a:rPr lang="zh-CN" altLang="en-US" sz="2600" i="1" dirty="0"/>
              <a:t> </a:t>
            </a:r>
            <a:r>
              <a:rPr lang="en-US" altLang="zh-CN" sz="2600" i="1" dirty="0"/>
              <a:t>in</a:t>
            </a:r>
            <a:r>
              <a:rPr lang="zh-CN" altLang="en-US" sz="2600" i="1" dirty="0"/>
              <a:t> </a:t>
            </a:r>
            <a:r>
              <a:rPr lang="en-US" altLang="zh-CN" sz="2600" i="1" dirty="0"/>
              <a:t>life,</a:t>
            </a:r>
            <a:r>
              <a:rPr lang="zh-CN" altLang="en-US" sz="2600" i="1" dirty="0"/>
              <a:t> </a:t>
            </a:r>
            <a:r>
              <a:rPr lang="en-US" altLang="zh-CN" sz="2600" i="1" dirty="0"/>
              <a:t>and</a:t>
            </a:r>
            <a:r>
              <a:rPr lang="zh-CN" altLang="en-US" sz="2600" i="1" dirty="0"/>
              <a:t> </a:t>
            </a:r>
            <a:r>
              <a:rPr lang="en-US" altLang="zh-CN" sz="2600" i="1" dirty="0"/>
              <a:t>identity.</a:t>
            </a:r>
          </a:p>
          <a:p>
            <a:pPr marL="400050" lvl="1" indent="0" algn="r">
              <a:lnSpc>
                <a:spcPct val="130000"/>
              </a:lnSpc>
              <a:buNone/>
            </a:pPr>
            <a:r>
              <a:rPr lang="en-US" sz="2600" i="1" dirty="0"/>
              <a:t>- </a:t>
            </a:r>
            <a:r>
              <a:rPr lang="en-US" altLang="zh-CN" sz="2600" i="1" dirty="0"/>
              <a:t>Timothy Keller</a:t>
            </a:r>
            <a:endParaRPr lang="en-US" sz="2600" i="1" dirty="0"/>
          </a:p>
          <a:p>
            <a:pPr marL="800100" lvl="2" indent="0">
              <a:lnSpc>
                <a:spcPct val="130000"/>
              </a:lnSpc>
              <a:buNone/>
            </a:pPr>
            <a:r>
              <a:rPr lang="en-US" altLang="zh-CN" sz="2600" i="1" dirty="0"/>
              <a:t>Has something or someone besides Jesus the Christ taken title to your heart’s trust, preoccupation, loyalty, service, fear and delight? </a:t>
            </a:r>
          </a:p>
          <a:p>
            <a:pPr marL="800100" lvl="2" indent="0" algn="r">
              <a:lnSpc>
                <a:spcPct val="130000"/>
              </a:lnSpc>
              <a:buNone/>
            </a:pPr>
            <a:r>
              <a:rPr lang="en-US" altLang="zh-CN" sz="2600" i="1" dirty="0"/>
              <a:t>– David </a:t>
            </a:r>
            <a:r>
              <a:rPr lang="en-US" altLang="zh-CN" sz="2600" i="1" dirty="0" err="1"/>
              <a:t>Powlison</a:t>
            </a:r>
            <a:endParaRPr lang="en-US" sz="2600" i="1" dirty="0"/>
          </a:p>
          <a:p>
            <a:pPr marL="400050" lvl="1" indent="0">
              <a:lnSpc>
                <a:spcPct val="130000"/>
              </a:lnSpc>
              <a:buNone/>
            </a:pPr>
            <a:r>
              <a:rPr lang="en-US" dirty="0">
                <a:solidFill>
                  <a:srgbClr val="C00000"/>
                </a:solidFill>
              </a:rPr>
              <a:t>Who or what rules my behavior, the Lord or an idol? </a:t>
            </a:r>
          </a:p>
          <a:p>
            <a:pPr marL="400050" lvl="1" indent="0">
              <a:lnSpc>
                <a:spcPct val="130000"/>
              </a:lnSpc>
              <a:buNone/>
            </a:pPr>
            <a:r>
              <a:rPr lang="en-US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Idolatry is not wanting bad things, but it is turning good things into ultimate things.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70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19100"/>
            <a:ext cx="8763000" cy="60198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+mn-ea"/>
              </a:rPr>
              <a:t>有几个</a:t>
            </a:r>
            <a:r>
              <a:rPr lang="zh-CN" altLang="en-US" sz="2000" u="sng" dirty="0">
                <a:latin typeface="+mn-ea"/>
              </a:rPr>
              <a:t>以色列</a:t>
            </a:r>
            <a:r>
              <a:rPr lang="zh-CN" altLang="en-US" sz="2000" dirty="0">
                <a:latin typeface="+mn-ea"/>
              </a:rPr>
              <a:t>长老到我这里来，坐在我面前。耶和华的话就临到我说：“人子啊，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这些人已将他们的假神接到心里（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these men have set up </a:t>
            </a:r>
            <a:r>
              <a:rPr lang="en-US" altLang="zh-CN" sz="2000" u="sng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idols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in their hearts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），把陷于</a:t>
            </a:r>
            <a:r>
              <a:rPr lang="zh-CN" altLang="en-US" sz="2000" u="sng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罪的绊脚石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放在面前，我岂能丝毫被他们求问吗</a:t>
            </a:r>
            <a:r>
              <a:rPr lang="zh-CN" altLang="en-US" sz="2000" dirty="0">
                <a:latin typeface="+mn-ea"/>
              </a:rPr>
              <a:t>？所以你要告诉他们：‘主耶和华如此说：</a:t>
            </a:r>
            <a:r>
              <a:rPr lang="zh-CN" altLang="en-US" sz="2000" u="sng" dirty="0">
                <a:latin typeface="+mn-ea"/>
              </a:rPr>
              <a:t>以色列</a:t>
            </a:r>
            <a:r>
              <a:rPr lang="zh-CN" altLang="en-US" sz="2000" dirty="0">
                <a:latin typeface="+mn-ea"/>
              </a:rPr>
              <a:t>家的人中，凡将他的假神接到心里，把陷于罪的绊脚石放在面前，又就了先知来的，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我耶和华在他所求的事上，必按他众多的假神回答他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注：或作“</a:t>
            </a:r>
            <a:r>
              <a:rPr lang="zh-CN" altLang="en-US" sz="2000" u="sng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必按他拜许多假神的罪报应他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”），好在</a:t>
            </a:r>
            <a:r>
              <a:rPr lang="zh-CN" altLang="en-US" sz="2000" u="sng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以色列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家的心事上捉住他们，因为他们都借着假神</a:t>
            </a:r>
            <a:r>
              <a:rPr lang="zh-CN" altLang="en-US" sz="2000" u="sng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与我生疏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。’</a:t>
            </a:r>
            <a:endParaRPr lang="en-US" altLang="zh-CN" sz="2000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+mn-ea"/>
              </a:rPr>
              <a:t>“所以你要告诉</a:t>
            </a:r>
            <a:r>
              <a:rPr lang="zh-CN" altLang="en-US" sz="2000" u="sng" dirty="0">
                <a:latin typeface="+mn-ea"/>
              </a:rPr>
              <a:t>以色列</a:t>
            </a:r>
            <a:r>
              <a:rPr lang="zh-CN" altLang="en-US" sz="2000" dirty="0">
                <a:latin typeface="+mn-ea"/>
              </a:rPr>
              <a:t>家说：‘主耶和华如此说：</a:t>
            </a:r>
            <a:r>
              <a:rPr lang="zh-CN" altLang="en-US" sz="2000" dirty="0">
                <a:solidFill>
                  <a:srgbClr val="7030A0"/>
                </a:solidFill>
                <a:latin typeface="+mn-ea"/>
              </a:rPr>
              <a:t>回头吧！离开你们的偶像，转脸莫从你们一切可憎的事</a:t>
            </a:r>
            <a:r>
              <a:rPr lang="zh-CN" altLang="en-US" sz="2000" dirty="0">
                <a:latin typeface="+mn-ea"/>
              </a:rPr>
              <a:t>。</a:t>
            </a:r>
            <a:r>
              <a:rPr lang="en-US" altLang="zh-CN" sz="2000" b="1" baseline="30000" dirty="0">
                <a:latin typeface="+mn-ea"/>
              </a:rPr>
              <a:t> </a:t>
            </a:r>
            <a:r>
              <a:rPr lang="zh-CN" altLang="en-US" sz="2000" dirty="0">
                <a:latin typeface="+mn-ea"/>
              </a:rPr>
              <a:t>因为</a:t>
            </a:r>
            <a:r>
              <a:rPr lang="zh-CN" altLang="en-US" sz="2000" u="sng" dirty="0">
                <a:latin typeface="+mn-ea"/>
              </a:rPr>
              <a:t>以色列</a:t>
            </a:r>
            <a:r>
              <a:rPr lang="zh-CN" altLang="en-US" sz="2000" dirty="0">
                <a:latin typeface="+mn-ea"/>
              </a:rPr>
              <a:t>家的人，或在</a:t>
            </a:r>
            <a:r>
              <a:rPr lang="zh-CN" altLang="en-US" sz="2000" u="sng" dirty="0">
                <a:latin typeface="+mn-ea"/>
              </a:rPr>
              <a:t>以色列</a:t>
            </a:r>
            <a:r>
              <a:rPr lang="zh-CN" altLang="en-US" sz="2000" dirty="0">
                <a:latin typeface="+mn-ea"/>
              </a:rPr>
              <a:t>中寄居的外人，凡与我隔绝，将他的假神接到心里，把陷于罪的绊脚石放在面前，又就了先知来要为自己的事求问我的，我耶和华必亲自回答他。</a:t>
            </a:r>
            <a:r>
              <a:rPr lang="zh-CN" altLang="en-US" sz="2000" u="sng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我必向那人变脸，使他做了警戒、笑谈，令人惊骇，并且我要将他从我民中剪除，你们就知道我是耶和华。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 </a:t>
            </a:r>
            <a:r>
              <a:rPr lang="en-US" altLang="zh-CN" sz="2000" dirty="0">
                <a:latin typeface="+mn-ea"/>
              </a:rPr>
              <a:t>(</a:t>
            </a:r>
            <a:r>
              <a:rPr lang="zh-CN" altLang="en-US" sz="2000" dirty="0"/>
              <a:t>以西结书</a:t>
            </a:r>
            <a:r>
              <a:rPr lang="en-US" altLang="zh-CN" sz="2000" dirty="0"/>
              <a:t>14</a:t>
            </a:r>
            <a:r>
              <a:rPr lang="zh-CN" altLang="en-US" sz="2000" dirty="0"/>
              <a:t>：</a:t>
            </a:r>
            <a:r>
              <a:rPr lang="en-US" altLang="zh-CN" sz="2000" dirty="0"/>
              <a:t>1-8)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8110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22511</TotalTime>
  <Words>2736</Words>
  <Application>Microsoft Office PowerPoint</Application>
  <PresentationFormat>On-screen Show (4:3)</PresentationFormat>
  <Paragraphs>199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新細明體</vt:lpstr>
      <vt:lpstr>Roboto</vt:lpstr>
      <vt:lpstr>宋体</vt:lpstr>
      <vt:lpstr>system-ui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认识心</vt:lpstr>
      <vt:lpstr>PowerPoint Presentation</vt:lpstr>
      <vt:lpstr>PowerPoint Presentation</vt:lpstr>
      <vt:lpstr>PowerPoint Presentation</vt:lpstr>
      <vt:lpstr>PowerPoint Presentation</vt:lpstr>
      <vt:lpstr>偶像（Idols）</vt:lpstr>
      <vt:lpstr>PowerPoint Presentation</vt:lpstr>
      <vt:lpstr>PowerPoint Presentation</vt:lpstr>
      <vt:lpstr>PowerPoint Presentation</vt:lpstr>
      <vt:lpstr>正当的欲望</vt:lpstr>
      <vt:lpstr>PowerPoint Presentation</vt:lpstr>
      <vt:lpstr>PowerPoint Presentation</vt:lpstr>
      <vt:lpstr>PowerPoint Presentation</vt:lpstr>
      <vt:lpstr>如何发现心中的偶像</vt:lpstr>
      <vt:lpstr>PowerPoint Presentation</vt:lpstr>
      <vt:lpstr>PowerPoint Presentation</vt:lpstr>
      <vt:lpstr>勇于直面自我 （Dare to Confront Self）</vt:lpstr>
      <vt:lpstr>作业</vt:lpstr>
      <vt:lpstr>参考资料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直面自我 （圣经辅导初识）</dc:title>
  <dc:creator>Yumei</dc:creator>
  <cp:lastModifiedBy>yumei wu</cp:lastModifiedBy>
  <cp:revision>235</cp:revision>
  <dcterms:created xsi:type="dcterms:W3CDTF">2021-01-29T04:31:22Z</dcterms:created>
  <dcterms:modified xsi:type="dcterms:W3CDTF">2021-04-04T20:10:26Z</dcterms:modified>
</cp:coreProperties>
</file>