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31" r:id="rId2"/>
    <p:sldId id="329" r:id="rId3"/>
    <p:sldId id="256" r:id="rId4"/>
    <p:sldId id="324" r:id="rId5"/>
    <p:sldId id="323" r:id="rId6"/>
    <p:sldId id="332" r:id="rId7"/>
    <p:sldId id="293" r:id="rId8"/>
    <p:sldId id="305" r:id="rId9"/>
    <p:sldId id="318" r:id="rId10"/>
    <p:sldId id="306" r:id="rId11"/>
    <p:sldId id="307" r:id="rId12"/>
    <p:sldId id="309" r:id="rId13"/>
    <p:sldId id="319" r:id="rId14"/>
    <p:sldId id="310" r:id="rId15"/>
    <p:sldId id="320" r:id="rId16"/>
    <p:sldId id="334" r:id="rId17"/>
    <p:sldId id="313" r:id="rId18"/>
    <p:sldId id="333" r:id="rId19"/>
    <p:sldId id="330" r:id="rId20"/>
    <p:sldId id="335" r:id="rId21"/>
    <p:sldId id="336" r:id="rId22"/>
    <p:sldId id="326" r:id="rId23"/>
    <p:sldId id="327" r:id="rId24"/>
    <p:sldId id="328" r:id="rId25"/>
    <p:sldId id="278" r:id="rId26"/>
    <p:sldId id="292" r:id="rId27"/>
    <p:sldId id="31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17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2FD275-C1B8-4CDF-A649-1A8644BE459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EF7B265-F0E3-4D60-BB87-58D3CB82C6FF}">
      <dgm:prSet phldrT="[Text]" custT="1"/>
      <dgm:spPr/>
      <dgm:t>
        <a:bodyPr/>
        <a:lstStyle/>
        <a:p>
          <a:r>
            <a:rPr lang="zh-CN" altLang="en-US" sz="2400" dirty="0">
              <a:latin typeface="宋体" panose="02010600030101010101" pitchFamily="2" charset="-122"/>
              <a:ea typeface="宋体" panose="02010600030101010101" pitchFamily="2" charset="-122"/>
            </a:rPr>
            <a:t>得救</a:t>
          </a:r>
          <a:r>
            <a:rPr lang="en-US" altLang="zh-CN" sz="2400" dirty="0">
              <a:latin typeface="宋体" panose="02010600030101010101" pitchFamily="2" charset="-122"/>
              <a:ea typeface="宋体" panose="02010600030101010101" pitchFamily="2" charset="-122"/>
            </a:rPr>
            <a:t>/</a:t>
          </a:r>
          <a:r>
            <a:rPr lang="zh-CN" altLang="en-US" sz="2400" dirty="0">
              <a:latin typeface="宋体" panose="02010600030101010101" pitchFamily="2" charset="-122"/>
              <a:ea typeface="宋体" panose="02010600030101010101" pitchFamily="2" charset="-122"/>
            </a:rPr>
            <a:t>称义</a:t>
          </a:r>
          <a:endParaRPr lang="en-US" sz="2400" dirty="0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D8F9A865-A0E2-444C-8FBF-F6284EDB230D}" type="parTrans" cxnId="{E481C5EA-5A9A-4BF2-B5D2-A768C5D97073}">
      <dgm:prSet/>
      <dgm:spPr/>
      <dgm:t>
        <a:bodyPr/>
        <a:lstStyle/>
        <a:p>
          <a:endParaRPr lang="en-US"/>
        </a:p>
      </dgm:t>
    </dgm:pt>
    <dgm:pt modelId="{90881FED-22C8-4CBD-B995-92F857E60317}" type="sibTrans" cxnId="{E481C5EA-5A9A-4BF2-B5D2-A768C5D97073}">
      <dgm:prSet/>
      <dgm:spPr/>
      <dgm:t>
        <a:bodyPr/>
        <a:lstStyle/>
        <a:p>
          <a:endParaRPr lang="en-US"/>
        </a:p>
      </dgm:t>
    </dgm:pt>
    <dgm:pt modelId="{5DADCA19-0D6A-49E1-81E3-DCCD7AB14402}">
      <dgm:prSet phldrT="[Text]" custT="1"/>
      <dgm:spPr/>
      <dgm:t>
        <a:bodyPr/>
        <a:lstStyle/>
        <a:p>
          <a:r>
            <a:rPr lang="zh-CN" altLang="en-US" sz="2400" dirty="0">
              <a:latin typeface="宋体" panose="02010600030101010101" pitchFamily="2" charset="-122"/>
              <a:ea typeface="宋体" panose="02010600030101010101" pitchFamily="2" charset="-122"/>
            </a:rPr>
            <a:t>得荣</a:t>
          </a:r>
          <a:endParaRPr lang="en-US" sz="2400" dirty="0">
            <a:latin typeface="宋体" panose="02010600030101010101" pitchFamily="2" charset="-122"/>
            <a:ea typeface="宋体" panose="02010600030101010101" pitchFamily="2" charset="-122"/>
          </a:endParaRPr>
        </a:p>
      </dgm:t>
    </dgm:pt>
    <dgm:pt modelId="{E86B2D55-9556-4424-AC29-230056E98122}" type="parTrans" cxnId="{E12DF208-50CD-48A5-B3C5-9401DEE1EFC6}">
      <dgm:prSet/>
      <dgm:spPr/>
      <dgm:t>
        <a:bodyPr/>
        <a:lstStyle/>
        <a:p>
          <a:endParaRPr lang="en-US"/>
        </a:p>
      </dgm:t>
    </dgm:pt>
    <dgm:pt modelId="{B7541BE8-798D-479F-A75A-DD1A4CF80237}" type="sibTrans" cxnId="{E12DF208-50CD-48A5-B3C5-9401DEE1EFC6}">
      <dgm:prSet/>
      <dgm:spPr/>
      <dgm:t>
        <a:bodyPr/>
        <a:lstStyle/>
        <a:p>
          <a:endParaRPr lang="en-US"/>
        </a:p>
      </dgm:t>
    </dgm:pt>
    <dgm:pt modelId="{05A5661B-C98A-4D13-87F6-F2367E7001E3}" type="pres">
      <dgm:prSet presAssocID="{AD2FD275-C1B8-4CDF-A649-1A8644BE459C}" presName="arrowDiagram" presStyleCnt="0">
        <dgm:presLayoutVars>
          <dgm:chMax val="5"/>
          <dgm:dir/>
          <dgm:resizeHandles val="exact"/>
        </dgm:presLayoutVars>
      </dgm:prSet>
      <dgm:spPr/>
    </dgm:pt>
    <dgm:pt modelId="{4BB068FF-77A5-4059-80DD-F540448055F6}" type="pres">
      <dgm:prSet presAssocID="{AD2FD275-C1B8-4CDF-A649-1A8644BE459C}" presName="arrow" presStyleLbl="bgShp" presStyleIdx="0" presStyleCnt="1"/>
      <dgm:spPr/>
    </dgm:pt>
    <dgm:pt modelId="{16E008B0-6D97-49B5-BFF7-78F5536BDB74}" type="pres">
      <dgm:prSet presAssocID="{AD2FD275-C1B8-4CDF-A649-1A8644BE459C}" presName="arrowDiagram2" presStyleCnt="0"/>
      <dgm:spPr/>
    </dgm:pt>
    <dgm:pt modelId="{EEBF6426-5FA1-40F4-9FC7-EB070F4D4C20}" type="pres">
      <dgm:prSet presAssocID="{5EF7B265-F0E3-4D60-BB87-58D3CB82C6FF}" presName="bullet2a" presStyleLbl="node1" presStyleIdx="0" presStyleCnt="2" custLinFactX="-142857" custLinFactY="100000" custLinFactNeighborX="-200000" custLinFactNeighborY="176786"/>
      <dgm:spPr/>
    </dgm:pt>
    <dgm:pt modelId="{9F1D97E8-142F-48B8-A5A4-BB3F722A9B14}" type="pres">
      <dgm:prSet presAssocID="{5EF7B265-F0E3-4D60-BB87-58D3CB82C6FF}" presName="textBox2a" presStyleLbl="revTx" presStyleIdx="0" presStyleCnt="2" custScaleY="34426" custLinFactNeighborX="-34615" custLinFactNeighborY="1639">
        <dgm:presLayoutVars>
          <dgm:bulletEnabled val="1"/>
        </dgm:presLayoutVars>
      </dgm:prSet>
      <dgm:spPr/>
    </dgm:pt>
    <dgm:pt modelId="{B697A2CB-89B6-494D-AC63-4A64682CE897}" type="pres">
      <dgm:prSet presAssocID="{5DADCA19-0D6A-49E1-81E3-DCCD7AB14402}" presName="bullet2b" presStyleLbl="node1" presStyleIdx="1" presStyleCnt="2" custLinFactX="200000" custLinFactY="-17809" custLinFactNeighborX="220833" custLinFactNeighborY="-100000"/>
      <dgm:spPr/>
    </dgm:pt>
    <dgm:pt modelId="{C45EE3DD-4075-4016-A070-DC70CE595AC1}" type="pres">
      <dgm:prSet presAssocID="{5DADCA19-0D6A-49E1-81E3-DCCD7AB14402}" presName="textBox2b" presStyleLbl="revTx" presStyleIdx="1" presStyleCnt="2" custScaleX="53846" custScaleY="21450" custLinFactNeighborX="50769" custLinFactNeighborY="-48036">
        <dgm:presLayoutVars>
          <dgm:bulletEnabled val="1"/>
        </dgm:presLayoutVars>
      </dgm:prSet>
      <dgm:spPr/>
    </dgm:pt>
  </dgm:ptLst>
  <dgm:cxnLst>
    <dgm:cxn modelId="{E12DF208-50CD-48A5-B3C5-9401DEE1EFC6}" srcId="{AD2FD275-C1B8-4CDF-A649-1A8644BE459C}" destId="{5DADCA19-0D6A-49E1-81E3-DCCD7AB14402}" srcOrd="1" destOrd="0" parTransId="{E86B2D55-9556-4424-AC29-230056E98122}" sibTransId="{B7541BE8-798D-479F-A75A-DD1A4CF80237}"/>
    <dgm:cxn modelId="{E62D1117-121E-4CA8-BFB3-413F52DDDBF3}" type="presOf" srcId="{5DADCA19-0D6A-49E1-81E3-DCCD7AB14402}" destId="{C45EE3DD-4075-4016-A070-DC70CE595AC1}" srcOrd="0" destOrd="0" presId="urn:microsoft.com/office/officeart/2005/8/layout/arrow2"/>
    <dgm:cxn modelId="{08CD2B81-9683-4190-A704-652DFA0BDF63}" type="presOf" srcId="{AD2FD275-C1B8-4CDF-A649-1A8644BE459C}" destId="{05A5661B-C98A-4D13-87F6-F2367E7001E3}" srcOrd="0" destOrd="0" presId="urn:microsoft.com/office/officeart/2005/8/layout/arrow2"/>
    <dgm:cxn modelId="{E481C5EA-5A9A-4BF2-B5D2-A768C5D97073}" srcId="{AD2FD275-C1B8-4CDF-A649-1A8644BE459C}" destId="{5EF7B265-F0E3-4D60-BB87-58D3CB82C6FF}" srcOrd="0" destOrd="0" parTransId="{D8F9A865-A0E2-444C-8FBF-F6284EDB230D}" sibTransId="{90881FED-22C8-4CBD-B995-92F857E60317}"/>
    <dgm:cxn modelId="{B43E08EE-5612-4549-891E-81A1093AA16F}" type="presOf" srcId="{5EF7B265-F0E3-4D60-BB87-58D3CB82C6FF}" destId="{9F1D97E8-142F-48B8-A5A4-BB3F722A9B14}" srcOrd="0" destOrd="0" presId="urn:microsoft.com/office/officeart/2005/8/layout/arrow2"/>
    <dgm:cxn modelId="{DAFE4559-61DA-4FD6-B30E-37EC4D77239F}" type="presParOf" srcId="{05A5661B-C98A-4D13-87F6-F2367E7001E3}" destId="{4BB068FF-77A5-4059-80DD-F540448055F6}" srcOrd="0" destOrd="0" presId="urn:microsoft.com/office/officeart/2005/8/layout/arrow2"/>
    <dgm:cxn modelId="{569FD4BC-E8A5-4768-ABC2-7506B58E7B4E}" type="presParOf" srcId="{05A5661B-C98A-4D13-87F6-F2367E7001E3}" destId="{16E008B0-6D97-49B5-BFF7-78F5536BDB74}" srcOrd="1" destOrd="0" presId="urn:microsoft.com/office/officeart/2005/8/layout/arrow2"/>
    <dgm:cxn modelId="{45F7F44B-E386-4DA2-8440-00F13DDA5E5E}" type="presParOf" srcId="{16E008B0-6D97-49B5-BFF7-78F5536BDB74}" destId="{EEBF6426-5FA1-40F4-9FC7-EB070F4D4C20}" srcOrd="0" destOrd="0" presId="urn:microsoft.com/office/officeart/2005/8/layout/arrow2"/>
    <dgm:cxn modelId="{A65926E5-F7FA-459D-94E5-204BBACDC617}" type="presParOf" srcId="{16E008B0-6D97-49B5-BFF7-78F5536BDB74}" destId="{9F1D97E8-142F-48B8-A5A4-BB3F722A9B14}" srcOrd="1" destOrd="0" presId="urn:microsoft.com/office/officeart/2005/8/layout/arrow2"/>
    <dgm:cxn modelId="{96223749-4265-4626-A42D-490830DC020D}" type="presParOf" srcId="{16E008B0-6D97-49B5-BFF7-78F5536BDB74}" destId="{B697A2CB-89B6-494D-AC63-4A64682CE897}" srcOrd="2" destOrd="0" presId="urn:microsoft.com/office/officeart/2005/8/layout/arrow2"/>
    <dgm:cxn modelId="{F01098E9-5F3D-419F-BF49-E75FA9934541}" type="presParOf" srcId="{16E008B0-6D97-49B5-BFF7-78F5536BDB74}" destId="{C45EE3DD-4075-4016-A070-DC70CE595AC1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068FF-77A5-4059-80DD-F540448055F6}">
      <dsp:nvSpPr>
        <dsp:cNvPr id="0" name=""/>
        <dsp:cNvSpPr/>
      </dsp:nvSpPr>
      <dsp:spPr>
        <a:xfrm>
          <a:off x="0" y="127000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F6426-5FA1-40F4-9FC7-EB070F4D4C20}">
      <dsp:nvSpPr>
        <dsp:cNvPr id="0" name=""/>
        <dsp:cNvSpPr/>
      </dsp:nvSpPr>
      <dsp:spPr>
        <a:xfrm>
          <a:off x="685800" y="2794000"/>
          <a:ext cx="213360" cy="213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D97E8-142F-48B8-A5A4-BB3F722A9B14}">
      <dsp:nvSpPr>
        <dsp:cNvPr id="0" name=""/>
        <dsp:cNvSpPr/>
      </dsp:nvSpPr>
      <dsp:spPr>
        <a:xfrm>
          <a:off x="838207" y="2870196"/>
          <a:ext cx="1981200" cy="560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055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宋体" panose="02010600030101010101" pitchFamily="2" charset="-122"/>
              <a:ea typeface="宋体" panose="02010600030101010101" pitchFamily="2" charset="-122"/>
            </a:rPr>
            <a:t>得救</a:t>
          </a:r>
          <a:r>
            <a:rPr lang="en-US" altLang="zh-CN" sz="2400" kern="1200" dirty="0">
              <a:latin typeface="宋体" panose="02010600030101010101" pitchFamily="2" charset="-122"/>
              <a:ea typeface="宋体" panose="02010600030101010101" pitchFamily="2" charset="-122"/>
            </a:rPr>
            <a:t>/</a:t>
          </a:r>
          <a:r>
            <a:rPr lang="zh-CN" altLang="en-US" sz="2400" kern="1200" dirty="0">
              <a:latin typeface="宋体" panose="02010600030101010101" pitchFamily="2" charset="-122"/>
              <a:ea typeface="宋体" panose="02010600030101010101" pitchFamily="2" charset="-122"/>
            </a:rPr>
            <a:t>称义</a:t>
          </a:r>
          <a:endParaRPr lang="en-US" sz="2400" kern="1200" dirty="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838207" y="2870196"/>
        <a:ext cx="1981200" cy="560066"/>
      </dsp:txXfrm>
    </dsp:sp>
    <dsp:sp modelId="{B697A2CB-89B6-494D-AC63-4A64682CE897}">
      <dsp:nvSpPr>
        <dsp:cNvPr id="0" name=""/>
        <dsp:cNvSpPr/>
      </dsp:nvSpPr>
      <dsp:spPr>
        <a:xfrm>
          <a:off x="4922518" y="801001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EE3DD-4075-4016-A070-DC70CE595AC1}">
      <dsp:nvSpPr>
        <dsp:cNvPr id="0" name=""/>
        <dsp:cNvSpPr/>
      </dsp:nvSpPr>
      <dsp:spPr>
        <a:xfrm>
          <a:off x="5029196" y="1193808"/>
          <a:ext cx="1066796" cy="541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809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宋体" panose="02010600030101010101" pitchFamily="2" charset="-122"/>
              <a:ea typeface="宋体" panose="02010600030101010101" pitchFamily="2" charset="-122"/>
            </a:rPr>
            <a:t>得荣</a:t>
          </a:r>
          <a:endParaRPr lang="en-US" sz="2400" kern="1200" dirty="0">
            <a:latin typeface="宋体" panose="02010600030101010101" pitchFamily="2" charset="-122"/>
            <a:ea typeface="宋体" panose="02010600030101010101" pitchFamily="2" charset="-122"/>
          </a:endParaRPr>
        </a:p>
      </dsp:txBody>
      <dsp:txXfrm>
        <a:off x="5029196" y="1193808"/>
        <a:ext cx="1066796" cy="541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B827D-FAFD-4929-8D61-76CC4BA7D0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5231E-AD2B-4C8E-B87C-3C31F244F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9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simply does not come naturally for us to connect</a:t>
            </a:r>
            <a:r>
              <a:rPr lang="en-US" baseline="0" dirty="0"/>
              <a:t> these two realities. The daily work of the Spirit is what makes this connection.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231E-AD2B-4C8E-B87C-3C31F244F2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4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7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3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5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3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0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5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5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E228E-6ADF-44B1-BF2B-FE4FEF93760C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44D95-E4F8-4987-B5D6-C80324634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ahB-BhWem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ahB-BhWem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nge My Heart Oh God  Maranatha Music video">
            <a:hlinkClick r:id="" action="ppaction://media"/>
            <a:extLst>
              <a:ext uri="{FF2B5EF4-FFF2-40B4-BE49-F238E27FC236}">
                <a16:creationId xmlns:a16="http://schemas.microsoft.com/office/drawing/2014/main" id="{172BC8B9-17C7-49DB-9824-408B8ED2F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2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56260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zh-CN" altLang="en-US" sz="4400" dirty="0"/>
              <a:t> </a:t>
            </a:r>
            <a:r>
              <a:rPr lang="en-US" altLang="zh-CN" sz="44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9 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因为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神本性一切的丰盛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，都有形有体地居住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在基督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里面； </a:t>
            </a:r>
            <a:r>
              <a:rPr lang="en-US" altLang="zh-CN" sz="44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10 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你们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在他里面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也得了丰盛。他是各样执政掌权者的元首。 </a:t>
            </a:r>
            <a:r>
              <a:rPr lang="en-US" altLang="zh-CN" sz="44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11 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你们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在他里面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也受了不是人手所行的割礼，乃是基督使你们脱去肉体情欲的割礼。 </a:t>
            </a:r>
            <a:r>
              <a:rPr lang="en-US" altLang="zh-CN" sz="44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12 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你们既受洗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与他一同埋葬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，也就在此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与他一同复活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，都因信那叫他从死里复活神的功用。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altLang="zh-CN" sz="44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13 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你们从前在过犯和未受割礼的肉体中死了，神赦免了你们一切过犯，便叫你们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与基督一同活过来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， </a:t>
            </a:r>
            <a:r>
              <a:rPr lang="en-US" altLang="zh-CN" sz="44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14 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又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涂抹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了在律例上所写攻击我们、有碍于我们的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字据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，把它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撤去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钉在十字架上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。 </a:t>
            </a:r>
            <a:r>
              <a:rPr lang="en-US" altLang="zh-CN" sz="44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15 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既将一切执政的、掌权的掳来，明显给众人看，就</a:t>
            </a:r>
            <a:r>
              <a:rPr lang="zh-CN" altLang="en-US" sz="4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仗着十字架夸胜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。 </a:t>
            </a:r>
            <a:endParaRPr lang="en-US" altLang="zh-CN" sz="4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r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altLang="zh-CN" sz="44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歌罗西书</a:t>
            </a:r>
            <a:r>
              <a:rPr lang="en-US" altLang="zh-CN" sz="4400" dirty="0">
                <a:latin typeface="宋体" panose="02010600030101010101" pitchFamily="2" charset="-122"/>
                <a:ea typeface="宋体" panose="02010600030101010101" pitchFamily="2" charset="-122"/>
              </a:rPr>
              <a:t>》2</a:t>
            </a:r>
            <a:r>
              <a:rPr lang="zh-CN" altLang="en-US" sz="440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4400" dirty="0">
                <a:latin typeface="宋体" panose="02010600030101010101" pitchFamily="2" charset="-122"/>
                <a:ea typeface="宋体" panose="02010600030101010101" pitchFamily="2" charset="-122"/>
              </a:rPr>
              <a:t>9-15</a:t>
            </a:r>
            <a:endParaRPr lang="zh-CN" altLang="en-US" sz="4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6569" y="323165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真实的盼望（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True</a:t>
            </a:r>
            <a:r>
              <a:rPr 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 Hope）</a:t>
            </a:r>
          </a:p>
        </p:txBody>
      </p:sp>
    </p:spTree>
    <p:extLst>
      <p:ext uri="{BB962C8B-B14F-4D97-AF65-F5344CB8AC3E}">
        <p14:creationId xmlns:p14="http://schemas.microsoft.com/office/powerpoint/2010/main" val="40825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耶稣基督的福音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福音所涵盖的恩典、修复、使人和好、饶恕、怜悯、忍耐、能力、医治和盼望都是赐给罪人的。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神通过改变我们的心来改变我们的生命。（在罪行背后的罪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--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心中有偶像）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基督徒的盼望只有一个，就是救主耶稣基督。祂是我们的智慧、能力、公义、圣洁和生命。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6258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6126163"/>
            <a:ext cx="2743200" cy="731837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耶稣基督的福音</a:t>
            </a:r>
            <a:endParaRPr 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8307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成圣之路是神的呼召我们成长、更新改变的过程。祂的目的是把我们从罪恶的权势、自我的捆绑、我们里面的偶像崇拜中释放出来，使得我们与祂的性情有份，不光是仅仅得救。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如果改变是神的呼召，那么信心中的不断认罪悔改则是我们的生活方式。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441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基督徒生活中的两个现实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我们都是解读者，我们各自应对生活中的人、事、物都有自己独特的思维、感觉、行为和意愿方式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我们的终极目的是要像主基督并永远与祂同在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595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主基督的视角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45259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从主基督的视角来看我的生活</a:t>
            </a:r>
            <a:r>
              <a:rPr lang="en-US" altLang="zh-CN" sz="3600" dirty="0"/>
              <a:t>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从我的终点</a:t>
            </a:r>
            <a: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永生来看当下</a:t>
            </a:r>
            <a:endParaRPr lang="en-US" altLang="zh-CN" sz="3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天国的“我”回头看 （启</a:t>
            </a:r>
            <a: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</a:rPr>
              <a:t>9-17</a:t>
            </a: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3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1706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305800" cy="601980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9 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此后我观看，见有许多的人，没有人能数过来，是从各国、各族、各民、各方来的，站在宝座和羔羊面前，身穿白衣，手拿棕树枝， 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10 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大声喊着说：“愿救恩归于坐在宝座上我们的神，也归于羔羊！” 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11 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众天使都站在宝座和众长老并四活物的周围，在宝座前面伏于地，敬拜神， 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12 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说：“阿门！颂赞、荣耀、智慧、感谢、尊贵、权柄、大力都归于我们的神，直到永永远远！阿门。”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13 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长老中有一位问我说：“这些穿白衣的是谁？是从哪里来的？” 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14 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我对他说：“我主，你知道。”他向我说：“这些人是从大患难中出来的，曾用羔羊的血把衣裳洗白净了。 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15 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所以，他们在神宝座前，昼夜在他殿中侍奉他；坐宝座的要用帐幕覆庇他们。 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16 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他们不再饥、不再渴，日头和炎热也必不伤害他们， 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17 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因为宝座中的羔羊必牧养他们，领他们到生命水的泉源；神也必擦去他们一切的眼泪。” 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r">
              <a:lnSpc>
                <a:spcPct val="140000"/>
              </a:lnSpc>
              <a:buNone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（启示录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9-17)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7892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84B6-FF5F-4AFF-9754-B7B52415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>
                <a:latin typeface="SimSun" panose="02010600030101010101" pitchFamily="2" charset="-122"/>
                <a:ea typeface="SimSun" panose="02010600030101010101" pitchFamily="2" charset="-122"/>
              </a:rPr>
              <a:t>我们应有的态度</a:t>
            </a:r>
            <a:endParaRPr lang="en-US" sz="4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216D6-552D-4658-8975-97F69AE26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真实谦卑地来到神面前</a:t>
            </a:r>
            <a:endParaRPr lang="en-US" altLang="zh-CN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面对试炼时操练更多地靠近主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62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" y="228600"/>
            <a:ext cx="9130944" cy="549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5933767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摘自</a:t>
            </a:r>
            <a:r>
              <a:rPr lang="en-US" altLang="zh-CN" dirty="0"/>
              <a:t>: Dr. Ernie Baker “</a:t>
            </a:r>
            <a:r>
              <a:rPr lang="en-US" altLang="zh-CN" dirty="0">
                <a:hlinkClick r:id="rId3"/>
              </a:rPr>
              <a:t>Getting to Heart Issue</a:t>
            </a:r>
            <a:r>
              <a:rPr lang="en-US" altLang="zh-CN" dirty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27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5 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耶和华如此说：“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倚靠人血肉的膀臂，心中离弃耶和华的，那人有祸了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！ 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6 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因他必像沙漠的杜松，不见福乐来到，却要住旷野干旱之处，无人居住的碱地。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7 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倚靠耶和华，以耶和华为可靠的，那人有福了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！ 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8 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他必像树栽于水旁，在河边扎根。炎热来到并不惧怕，叶子仍必青翠；在干旱之年毫无挂虑，而且结果不止。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耶利米书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》17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5-7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0951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03A0A4-E763-47FE-A86F-EE9FADE6B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26495" y="-952500"/>
            <a:ext cx="6891010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4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3429000"/>
          </a:xfrm>
        </p:spPr>
        <p:txBody>
          <a:bodyPr>
            <a:normAutofit/>
          </a:bodyPr>
          <a:lstStyle/>
          <a:p>
            <a:r>
              <a:rPr lang="zh-TW" altLang="en-US" b="1" dirty="0"/>
              <a:t>改造我的心</a:t>
            </a:r>
            <a:b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br>
              <a:rPr lang="en-US" altLang="zh-CN" dirty="0"/>
            </a:br>
            <a:r>
              <a:rPr lang="zh-TW" altLang="en-US" sz="4000" dirty="0"/>
              <a:t>改造我的心 永遠的真誠</a:t>
            </a:r>
            <a:br>
              <a:rPr lang="zh-TW" altLang="en-US" sz="4000" dirty="0"/>
            </a:br>
            <a:r>
              <a:rPr lang="zh-TW" altLang="en-US" sz="4000" dirty="0"/>
              <a:t>改造我的心 使我能像你</a:t>
            </a:r>
            <a:br>
              <a:rPr lang="zh-TW" altLang="en-US" sz="4000" dirty="0"/>
            </a:br>
            <a:r>
              <a:rPr lang="zh-TW" altLang="en-US" sz="4000" dirty="0"/>
              <a:t>主 你是陶匠 我是泥土</a:t>
            </a:r>
            <a:br>
              <a:rPr lang="zh-TW" altLang="en-US" sz="4000" dirty="0"/>
            </a:br>
            <a:r>
              <a:rPr lang="zh-TW" altLang="en-US" sz="4000" dirty="0"/>
              <a:t>求你塑造我 這是我禱告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62400"/>
            <a:ext cx="8610600" cy="2667000"/>
          </a:xfrm>
        </p:spPr>
        <p:txBody>
          <a:bodyPr numCol="2">
            <a:normAutofit/>
          </a:bodyPr>
          <a:lstStyle/>
          <a:p>
            <a:pPr algn="l" fontAlgn="base"/>
            <a: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Change My Heart Oh God</a:t>
            </a:r>
            <a:b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Make It Ever True</a:t>
            </a:r>
            <a:b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Change My Heart Oh God</a:t>
            </a:r>
            <a:b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May I Be Like You(x2)</a:t>
            </a:r>
          </a:p>
          <a:p>
            <a:pPr algn="l" fontAlgn="base"/>
            <a:endParaRPr lang="en-US" sz="2800" b="1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marL="457200" algn="l" fontAlgn="base"/>
            <a: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You Are The Potter</a:t>
            </a:r>
            <a:b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I Am The Clay</a:t>
            </a:r>
            <a:b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Mold Me And Make Me</a:t>
            </a:r>
            <a:b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This Is What I Pray</a:t>
            </a:r>
          </a:p>
        </p:txBody>
      </p:sp>
      <p:pic>
        <p:nvPicPr>
          <p:cNvPr id="4" name="Change My Heart Oh God  Maranatha Music auddio">
            <a:hlinkClick r:id="" action="ppaction://media"/>
            <a:extLst>
              <a:ext uri="{FF2B5EF4-FFF2-40B4-BE49-F238E27FC236}">
                <a16:creationId xmlns:a16="http://schemas.microsoft.com/office/drawing/2014/main" id="{6E67FF01-73CB-44FA-ACCD-1178FFFEF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14B6-D1B8-41AF-BCBF-7033AE83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自我诊断</a:t>
            </a:r>
            <a:endParaRPr lang="en-US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8A86A-C730-48F2-B67F-4964AA274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什么事？（</a:t>
            </a:r>
            <a:r>
              <a:rPr lang="en-US" altLang="zh-CN" sz="2800" dirty="0">
                <a:ea typeface="SimSun" panose="02010600030101010101" pitchFamily="2" charset="-122"/>
              </a:rPr>
              <a:t>What was going on?</a:t>
            </a:r>
            <a:r>
              <a:rPr lang="zh-CN" altLang="en-US" sz="2800" dirty="0">
                <a:ea typeface="SimSun" panose="02010600030101010101" pitchFamily="2" charset="-122"/>
              </a:rPr>
              <a:t>）</a:t>
            </a:r>
            <a:endParaRPr lang="en-US" altLang="zh-CN" sz="2800" dirty="0">
              <a:ea typeface="SimSun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我的想法和感觉是什么？（</a:t>
            </a:r>
            <a:r>
              <a:rPr lang="en-US" sz="2800" dirty="0">
                <a:ea typeface="SimSun" panose="02010600030101010101" pitchFamily="2" charset="-122"/>
              </a:rPr>
              <a:t>What were you thinking and feeling as it was going on?</a:t>
            </a:r>
            <a:r>
              <a:rPr lang="zh-CN" altLang="en-US" sz="2800" dirty="0">
                <a:ea typeface="SimSun" panose="02010600030101010101" pitchFamily="2" charset="-122"/>
              </a:rPr>
              <a:t>）</a:t>
            </a:r>
            <a:endParaRPr lang="en-US" sz="2800" dirty="0">
              <a:ea typeface="SimSun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ea typeface="SimSun" panose="02010600030101010101" pitchFamily="2" charset="-122"/>
              </a:rPr>
              <a:t>我是如何反应的？（</a:t>
            </a:r>
            <a:r>
              <a:rPr lang="en-US" sz="2800" dirty="0">
                <a:ea typeface="SimSun" panose="02010600030101010101" pitchFamily="2" charset="-122"/>
              </a:rPr>
              <a:t>What did you do in response?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ea typeface="SimSun" panose="02010600030101010101" pitchFamily="2" charset="-122"/>
              </a:rPr>
              <a:t>我为何有如此的反应？（</a:t>
            </a:r>
            <a:r>
              <a:rPr lang="en-US" sz="2800" dirty="0">
                <a:ea typeface="SimSun" panose="02010600030101010101" pitchFamily="2" charset="-122"/>
              </a:rPr>
              <a:t>Why did you do it?</a:t>
            </a:r>
            <a:r>
              <a:rPr lang="zh-CN" altLang="en-US" sz="2800" dirty="0">
                <a:ea typeface="SimSun" panose="02010600030101010101" pitchFamily="2" charset="-122"/>
              </a:rPr>
              <a:t>）</a:t>
            </a:r>
            <a:endParaRPr lang="en-US" sz="2800" dirty="0">
              <a:ea typeface="SimSun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ea typeface="SimSun" panose="02010600030101010101" pitchFamily="2" charset="-122"/>
              </a:rPr>
              <a:t>结果如何？（</a:t>
            </a:r>
            <a:r>
              <a:rPr lang="en-US" sz="2800" dirty="0">
                <a:ea typeface="SimSun" panose="02010600030101010101" pitchFamily="2" charset="-122"/>
              </a:rPr>
              <a:t>What was the result?</a:t>
            </a:r>
            <a:r>
              <a:rPr lang="zh-CN" altLang="en-US" sz="2800" dirty="0">
                <a:ea typeface="SimSun" panose="02010600030101010101" pitchFamily="2" charset="-122"/>
              </a:rPr>
              <a:t>）</a:t>
            </a:r>
            <a:endParaRPr lang="en-US" sz="2800" dirty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222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14B6-D1B8-41AF-BCBF-7033AE83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6181817"/>
            <a:ext cx="2209800" cy="685800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自我诊断</a:t>
            </a:r>
            <a:endParaRPr lang="en-US" sz="2400" b="1" dirty="0">
              <a:solidFill>
                <a:srgbClr val="00206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8A86A-C730-48F2-B67F-4964AA274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圣经的教导和神的应许是什么？（对神的认识）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哪些地方我需要有一个合神心意的改变？（内心和外面的言行）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ea typeface="SimSun" panose="02010600030101010101" pitchFamily="2" charset="-122"/>
              </a:rPr>
              <a:t>有什么好果子出来？</a:t>
            </a:r>
            <a:endParaRPr lang="en-US" altLang="zh-CN" sz="2800" dirty="0">
              <a:ea typeface="SimSun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C00000"/>
                </a:solidFill>
                <a:ea typeface="SimSun" panose="02010600030101010101" pitchFamily="2" charset="-122"/>
              </a:rPr>
              <a:t>感谢赞美主！（敬拜神）</a:t>
            </a:r>
            <a:endParaRPr lang="en-US" sz="2800" dirty="0">
              <a:solidFill>
                <a:srgbClr val="C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3313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活在肢体之中（共同的成长）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dirty="0">
                <a:latin typeface="宋体" panose="02010600030101010101" pitchFamily="2" charset="-122"/>
                <a:ea typeface="宋体" panose="02010600030101010101" pitchFamily="2" charset="-122"/>
              </a:rPr>
              <a:t>不仅仅是“耶稣与我”或“我和上帝”</a:t>
            </a:r>
            <a:endParaRPr lang="en-US" altLang="zh-CN" sz="3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dirty="0">
                <a:latin typeface="宋体" panose="02010600030101010101" pitchFamily="2" charset="-122"/>
                <a:ea typeface="宋体" panose="02010600030101010101" pitchFamily="2" charset="-122"/>
              </a:rPr>
              <a:t>教会是神的家，神呼召我们在基督里与弟兄姊妹们有亲密的相交团契，我们每一位弟兄姊妹都是其中不可缺少的一员。（弗</a:t>
            </a:r>
            <a:r>
              <a:rPr lang="en-US" altLang="zh-CN" sz="3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300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3000" dirty="0">
                <a:latin typeface="宋体" panose="02010600030101010101" pitchFamily="2" charset="-122"/>
                <a:ea typeface="宋体" panose="02010600030101010101" pitchFamily="2" charset="-122"/>
              </a:rPr>
              <a:t>19-22</a:t>
            </a:r>
            <a:r>
              <a:rPr lang="zh-CN" altLang="en-US" sz="3000" dirty="0"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en-US" altLang="zh-CN" sz="3000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300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3000" dirty="0">
                <a:latin typeface="宋体" panose="02010600030101010101" pitchFamily="2" charset="-122"/>
                <a:ea typeface="宋体" panose="02010600030101010101" pitchFamily="2" charset="-122"/>
              </a:rPr>
              <a:t>1-16</a:t>
            </a:r>
            <a:r>
              <a:rPr lang="zh-CN" altLang="en-US" sz="300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sz="3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dirty="0">
                <a:latin typeface="宋体" panose="02010600030101010101" pitchFamily="2" charset="-122"/>
                <a:ea typeface="宋体" panose="02010600030101010101" pitchFamily="2" charset="-122"/>
              </a:rPr>
              <a:t>因着属灵盲点，肢体彼此需要（来</a:t>
            </a:r>
            <a:r>
              <a:rPr lang="en-US" altLang="zh-CN" sz="3000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300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3000" dirty="0">
                <a:latin typeface="宋体" panose="02010600030101010101" pitchFamily="2" charset="-122"/>
                <a:ea typeface="宋体" panose="02010600030101010101" pitchFamily="2" charset="-122"/>
              </a:rPr>
              <a:t>12-13</a:t>
            </a:r>
            <a:r>
              <a:rPr lang="zh-CN" altLang="en-US" sz="300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sz="3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00050" lvl="1" indent="0">
              <a:lnSpc>
                <a:spcPct val="120000"/>
              </a:lnSpc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但愿祂在教会中，并在基督耶稣里得着荣耀，直到世世代代，永永远远。阿们！</a:t>
            </a:r>
            <a:endParaRPr lang="en-US" altLang="zh-CN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00050" lvl="1" indent="0" algn="r">
              <a:lnSpc>
                <a:spcPct val="120000"/>
              </a:lnSpc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（弗</a:t>
            </a:r>
            <a:r>
              <a:rPr lang="en-US" altLang="zh-CN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21</a:t>
            </a:r>
            <a:r>
              <a:rPr lang="zh-CN" altLang="en-US" sz="32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32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4996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13 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你们从前远离神的人，如今却在基督耶稣里，靠着他的血，已经得亲近了。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14 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因他使我们和睦，将两下合而为一，拆毁了中间隔断的墙，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15 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而且以自己的身体废掉冤仇，就是那记在律法上的规条，为要将两下借着自己造成一个新人，如此便成就了和睦。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16 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既在十字架上灭了冤仇，便借这十字架，使两下归为一体，与神和好。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17 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并且来传和平的福音给你们远处的人，也给那近处的人；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18 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因为我们两下借着他被一个圣灵所感，得以进到父面前。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19 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这样，你们不再做外人和客旅，是与圣徒同国，是神家里的人了。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20 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并且被建造在使徒和先知的根基上，有基督耶稣自己为房角石，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21 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各房靠他联络得合式，渐渐成为主的圣殿，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22 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你们也靠他同被建造，成为神借着圣灵居住的所在。（弗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13-22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07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我为主被囚的劝你们：既然蒙召，行事为人就当与蒙召的恩相称，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2 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凡事谦虚、温柔、忍耐，用爱心互相宽容，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3 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用和平彼此联络，竭力保守圣灵所赐合而为一的心。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4 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身体只有一个，圣灵只有一个，正如你们蒙召同有一个指望；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5 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一主，一信，一洗，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6 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一神，就是众人的父，超乎众人之上，贯乎众人之中，也住在众人之内。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7 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我们各人蒙恩，都是照基督所量给各人的恩赐。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8 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所以经上说：“他升上高天的时候，掳掠了仇敌，将各样的恩赐赏给人。”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9 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（既说升上，岂不是先降在地下吗？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10 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那降下的，就是远升诸天之上要充满万有的。）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11 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他所赐的有使徒，有先知，有传福音的，有牧师和教师，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12 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为要成全圣徒，各尽其职，建立基督的身体，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13 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直等到我们众人在真道上同归于一，认识神的儿子，得以长大成人，满有基督长成的身量，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14 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使我们不再做小孩子，中了人的诡计和欺骗的法术，被一切异教之风摇动飘来飘去，就随从各样的异端，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15 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唯用爱心说诚实话，凡事长进，连于元首基督。</a:t>
            </a:r>
            <a:r>
              <a:rPr lang="en-US" altLang="zh-CN" sz="20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16 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全身都靠他联络得合式，百节各按各职，照着各体的功用彼此相助，便叫身体渐渐增长，在爱中建立自己。 （弗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1-16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149433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作业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经文默想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00050" lvl="1" indent="0">
              <a:lnSpc>
                <a:spcPct val="130000"/>
              </a:lnSpc>
              <a:buNone/>
            </a:pP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 </a:t>
            </a:r>
            <a:r>
              <a:rPr lang="en-US" altLang="zh-CN" sz="32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21 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如果你们听过他的道，领了他的教，学了他的真理， </a:t>
            </a:r>
            <a:r>
              <a:rPr lang="en-US" altLang="zh-CN" sz="32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22 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就要脱去你们从前行为上的旧人，这旧人是因私欲的迷惑渐渐变坏的； </a:t>
            </a:r>
            <a:r>
              <a:rPr lang="en-US" altLang="zh-CN" sz="32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23 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又要将你们的心志改换一新， </a:t>
            </a:r>
            <a:r>
              <a:rPr lang="en-US" altLang="zh-CN" sz="3200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24 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并且穿上新人，这新人是照着神的形象造的，有真理的仁义和圣洁。</a:t>
            </a:r>
            <a:endParaRPr lang="en-US" altLang="zh-CN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00050" lvl="1" indent="0" algn="r">
              <a:lnSpc>
                <a:spcPct val="130000"/>
              </a:lnSpc>
              <a:buNone/>
            </a:pPr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rPr>
              <a:t>以弗所书</a:t>
            </a:r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</a:rPr>
              <a:t>4:21-24)</a:t>
            </a:r>
            <a:endParaRPr lang="en-US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2942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4267200" cy="868362"/>
          </a:xfrm>
        </p:spPr>
        <p:txBody>
          <a:bodyPr/>
          <a:lstStyle/>
          <a:p>
            <a:r>
              <a:rPr lang="zh-CN" altLang="en-US" dirty="0"/>
              <a:t>参考资料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Timothy Lane &amp; Paul Tripp</a:t>
            </a:r>
            <a:r>
              <a:rPr lang="zh-CN" altLang="en-US" dirty="0"/>
              <a:t>，</a:t>
            </a:r>
            <a:r>
              <a:rPr lang="en-US" altLang="zh-CN" i="1" dirty="0"/>
              <a:t>How People Change,</a:t>
            </a:r>
            <a:r>
              <a:rPr lang="zh-CN" altLang="en-US" dirty="0"/>
              <a:t>（</a:t>
            </a:r>
            <a:r>
              <a:rPr lang="en-US" altLang="zh-CN" dirty="0"/>
              <a:t>Greensboro, NC: New Growth Press, 2006)</a:t>
            </a:r>
          </a:p>
          <a:p>
            <a:r>
              <a:rPr lang="en-US" dirty="0" err="1"/>
              <a:t>NorthCreek</a:t>
            </a:r>
            <a:r>
              <a:rPr lang="en-US" dirty="0"/>
              <a:t> Church: Cornerstone Course</a:t>
            </a:r>
          </a:p>
          <a:p>
            <a:r>
              <a:rPr lang="en-US" dirty="0"/>
              <a:t>Ernie Baker, </a:t>
            </a:r>
            <a:r>
              <a:rPr lang="en-US" dirty="0">
                <a:hlinkClick r:id="rId2"/>
              </a:rPr>
              <a:t>Getting to the Heart Issues </a:t>
            </a:r>
            <a:r>
              <a:rPr lang="en-US" dirty="0"/>
              <a:t>(</a:t>
            </a:r>
            <a:r>
              <a:rPr lang="en-US" dirty="0" err="1"/>
              <a:t>BCDASoCal</a:t>
            </a:r>
            <a:r>
              <a:rPr lang="en-US" dirty="0"/>
              <a:t> Oct. 2011)</a:t>
            </a:r>
          </a:p>
        </p:txBody>
      </p:sp>
    </p:spTree>
    <p:extLst>
      <p:ext uri="{BB962C8B-B14F-4D97-AF65-F5344CB8AC3E}">
        <p14:creationId xmlns:p14="http://schemas.microsoft.com/office/powerpoint/2010/main" val="1648182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177" y="152400"/>
            <a:ext cx="2826260" cy="762000"/>
          </a:xfrm>
        </p:spPr>
        <p:txBody>
          <a:bodyPr/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如何改变</a:t>
            </a:r>
            <a:endParaRPr 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你要保守你心，胜过保守一切，因为一生的果效是由心发出。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箴言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4:23)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74313" y="2154643"/>
            <a:ext cx="5810534" cy="4550766"/>
            <a:chOff x="1374313" y="2154643"/>
            <a:chExt cx="5810534" cy="4550766"/>
          </a:xfrm>
        </p:grpSpPr>
        <p:grpSp>
          <p:nvGrpSpPr>
            <p:cNvPr id="24" name="Group 23"/>
            <p:cNvGrpSpPr/>
            <p:nvPr/>
          </p:nvGrpSpPr>
          <p:grpSpPr>
            <a:xfrm>
              <a:off x="1374313" y="2154643"/>
              <a:ext cx="5810534" cy="4550766"/>
              <a:chOff x="1374313" y="2154643"/>
              <a:chExt cx="5810534" cy="4550766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223313" y="2154643"/>
                <a:ext cx="4233701" cy="39200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2386" y="2834126"/>
                <a:ext cx="3433349" cy="2910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Lightning Bolt 6"/>
              <p:cNvSpPr/>
              <p:nvPr/>
            </p:nvSpPr>
            <p:spPr>
              <a:xfrm>
                <a:off x="3299220" y="2434347"/>
                <a:ext cx="206423" cy="429443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Lightning Bolt 7"/>
              <p:cNvSpPr/>
              <p:nvPr/>
            </p:nvSpPr>
            <p:spPr>
              <a:xfrm flipH="1">
                <a:off x="5071913" y="2420339"/>
                <a:ext cx="226732" cy="463228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ightning Bolt 8"/>
              <p:cNvSpPr/>
              <p:nvPr/>
            </p:nvSpPr>
            <p:spPr>
              <a:xfrm flipV="1">
                <a:off x="2319373" y="4302881"/>
                <a:ext cx="459464" cy="308355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ightning Bolt 9"/>
              <p:cNvSpPr/>
              <p:nvPr/>
            </p:nvSpPr>
            <p:spPr>
              <a:xfrm flipH="1" flipV="1">
                <a:off x="5866437" y="4326388"/>
                <a:ext cx="495750" cy="261340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0778" y="2154643"/>
                <a:ext cx="334297" cy="531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Lightning Bolt 11"/>
              <p:cNvSpPr/>
              <p:nvPr/>
            </p:nvSpPr>
            <p:spPr>
              <a:xfrm flipH="1">
                <a:off x="6513839" y="3728950"/>
                <a:ext cx="671008" cy="204479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ightning Bolt 12"/>
              <p:cNvSpPr/>
              <p:nvPr/>
            </p:nvSpPr>
            <p:spPr>
              <a:xfrm flipH="1" flipV="1">
                <a:off x="6178656" y="5106368"/>
                <a:ext cx="623682" cy="353162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Lightning Bolt 13"/>
              <p:cNvSpPr/>
              <p:nvPr/>
            </p:nvSpPr>
            <p:spPr>
              <a:xfrm flipV="1">
                <a:off x="1939018" y="5068933"/>
                <a:ext cx="512084" cy="369408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ightning Bolt 14"/>
              <p:cNvSpPr/>
              <p:nvPr/>
            </p:nvSpPr>
            <p:spPr>
              <a:xfrm>
                <a:off x="2371641" y="2154643"/>
                <a:ext cx="481712" cy="559407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Lightning Bolt 15"/>
              <p:cNvSpPr/>
              <p:nvPr/>
            </p:nvSpPr>
            <p:spPr>
              <a:xfrm>
                <a:off x="1374313" y="3702285"/>
                <a:ext cx="820748" cy="231145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935442" y="2506390"/>
                <a:ext cx="73175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/>
                  <a:t>身体</a:t>
                </a:r>
                <a:endParaRPr lang="en-US" sz="2000" b="1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2988261" y="5173469"/>
                <a:ext cx="621918" cy="731751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arrow"/>
              </a:ln>
              <a:effectLst>
                <a:outerShdw blurRad="50800" dist="50800" dir="5400000" sx="4000" sy="4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4339060" y="5708862"/>
                <a:ext cx="1105" cy="627215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arrow"/>
              </a:ln>
              <a:effectLst>
                <a:outerShdw blurRad="50800" dist="50800" dir="5400000" sx="4000" sy="4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5011347" y="5253637"/>
                <a:ext cx="719432" cy="651583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arrow"/>
              </a:ln>
              <a:effectLst>
                <a:outerShdw blurRad="50800" dist="50800" dir="5400000" sx="4000" sy="4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2475047" y="5926231"/>
                <a:ext cx="81796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/>
                  <a:t>思想</a:t>
                </a:r>
                <a:endParaRPr lang="en-US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986376" y="6336077"/>
                <a:ext cx="70536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/>
                  <a:t>情感</a:t>
                </a:r>
                <a:endParaRPr lang="en-US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541682" y="5933452"/>
                <a:ext cx="76016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/>
                  <a:t>意志</a:t>
                </a:r>
                <a:endParaRPr lang="en-US" b="1" dirty="0"/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388" y="2801919"/>
              <a:ext cx="3727554" cy="3001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7963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8000" dirty="0">
                <a:latin typeface="宋体" panose="02010600030101010101" pitchFamily="2" charset="-122"/>
                <a:ea typeface="宋体" panose="02010600030101010101" pitchFamily="2" charset="-122"/>
              </a:rPr>
              <a:t>如何改变</a:t>
            </a:r>
            <a:endParaRPr lang="en-US" sz="8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4114800"/>
            <a:ext cx="7162800" cy="116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在人是不能，在神却不然，因为神凡事都能。 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（马可福音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27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217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562282" y="1036206"/>
            <a:ext cx="8024966" cy="4466746"/>
            <a:chOff x="562282" y="762000"/>
            <a:chExt cx="8024966" cy="4466746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1353705495"/>
                </p:ext>
              </p:extLst>
            </p:nvPr>
          </p:nvGraphicFramePr>
          <p:xfrm>
            <a:off x="967248" y="76200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cxnSp>
          <p:nvCxnSpPr>
            <p:cNvPr id="7" name="Straight Arrow Connector 6"/>
            <p:cNvCxnSpPr/>
            <p:nvPr/>
          </p:nvCxnSpPr>
          <p:spPr>
            <a:xfrm>
              <a:off x="967248" y="4644923"/>
              <a:ext cx="7010400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995516" y="4595761"/>
              <a:ext cx="76200" cy="983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729248" y="3708400"/>
              <a:ext cx="0" cy="985684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76848" y="4659671"/>
              <a:ext cx="304800" cy="1"/>
            </a:xfrm>
            <a:prstGeom prst="line">
              <a:avLst/>
            </a:prstGeom>
            <a:ln w="38100">
              <a:solidFill>
                <a:srgbClr val="FB17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29248" y="4512187"/>
              <a:ext cx="0" cy="434851"/>
            </a:xfrm>
            <a:prstGeom prst="line">
              <a:avLst/>
            </a:prstGeom>
            <a:ln w="57150">
              <a:solidFill>
                <a:srgbClr val="FB17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072648" y="1928761"/>
              <a:ext cx="0" cy="2765323"/>
            </a:xfrm>
            <a:prstGeom prst="line">
              <a:avLst/>
            </a:prstGeom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405648" y="4674748"/>
              <a:ext cx="12192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成圣</a:t>
              </a:r>
              <a:endParaRPr lang="en-US" sz="3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2282" y="4716206"/>
              <a:ext cx="885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出生</a:t>
              </a:r>
              <a:endParaRPr 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81150" y="4716206"/>
              <a:ext cx="833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信主</a:t>
              </a:r>
              <a:endParaRPr 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67848" y="4674748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死亡</a:t>
              </a:r>
              <a:endParaRPr 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72848" y="4644923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时间</a:t>
              </a:r>
              <a:endParaRPr lang="en-US" sz="24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4624848" y="4971619"/>
              <a:ext cx="11430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877" y="1194901"/>
              <a:ext cx="709398" cy="73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 descr="C:\Users\Yumei\AppData\Local\Microsoft\Windows\INetCache\IE\O76RZK28\stickman-25574_960_720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113" y="2032000"/>
              <a:ext cx="767900" cy="865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Users\Yumei\AppData\Local\Microsoft\Windows\INetCache\IE\5IK00RKP\babies-161342_1280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65" y="4054560"/>
              <a:ext cx="433366" cy="77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444449" y="92263"/>
            <a:ext cx="4931798" cy="943943"/>
            <a:chOff x="444449" y="92263"/>
            <a:chExt cx="4931798" cy="943943"/>
          </a:xfrm>
        </p:grpSpPr>
        <p:pic>
          <p:nvPicPr>
            <p:cNvPr id="4102" name="Picture 6" descr="C:\Users\Yumei\AppData\Local\Microsoft\Windows\INetCache\IE\LH75J38K\growing-man-stick-figure-icons-vector-pack[1]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853"/>
            <a:stretch/>
          </p:blipFill>
          <p:spPr bwMode="auto">
            <a:xfrm>
              <a:off x="444449" y="290465"/>
              <a:ext cx="2724150" cy="745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C:\Users\Yumei\AppData\Local\Microsoft\Windows\INetCache\IE\LH75J38K\growing-man-stick-figure-icons-vector-pack[1]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47" b="6753"/>
            <a:stretch/>
          </p:blipFill>
          <p:spPr bwMode="auto">
            <a:xfrm>
              <a:off x="2881145" y="92263"/>
              <a:ext cx="2495102" cy="943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444449" y="92263"/>
              <a:ext cx="2436696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        </a:t>
              </a: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2415048" y="5260890"/>
            <a:ext cx="990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512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成圣之路上的三方面盲视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4525963"/>
          </a:xfrm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看不清自我的身份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(identity)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蒙恩的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罪人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（忽略了罪仍然存在的影响）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蒙爱的儿女（在基督里有一切的丰盛）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看不到神的供应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(provision)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看不到神做工的过程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(process)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730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F48D78-74F6-4F28-9288-A8B18875A83C}"/>
              </a:ext>
            </a:extLst>
          </p:cNvPr>
          <p:cNvGrpSpPr/>
          <p:nvPr/>
        </p:nvGrpSpPr>
        <p:grpSpPr>
          <a:xfrm>
            <a:off x="314106" y="346018"/>
            <a:ext cx="7894404" cy="6032259"/>
            <a:chOff x="314106" y="346018"/>
            <a:chExt cx="7894404" cy="6032259"/>
          </a:xfrm>
        </p:grpSpPr>
        <p:grpSp>
          <p:nvGrpSpPr>
            <p:cNvPr id="24" name="Group 23"/>
            <p:cNvGrpSpPr/>
            <p:nvPr/>
          </p:nvGrpSpPr>
          <p:grpSpPr>
            <a:xfrm>
              <a:off x="314106" y="346018"/>
              <a:ext cx="7894404" cy="6032259"/>
              <a:chOff x="1374313" y="2154643"/>
              <a:chExt cx="5810534" cy="4439936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223313" y="2154643"/>
                <a:ext cx="4233701" cy="39200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2386" y="2834126"/>
                <a:ext cx="3433349" cy="29106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Lightning Bolt 6"/>
              <p:cNvSpPr/>
              <p:nvPr/>
            </p:nvSpPr>
            <p:spPr>
              <a:xfrm>
                <a:off x="3299220" y="2434347"/>
                <a:ext cx="206423" cy="429443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Lightning Bolt 7"/>
              <p:cNvSpPr/>
              <p:nvPr/>
            </p:nvSpPr>
            <p:spPr>
              <a:xfrm flipH="1">
                <a:off x="5071913" y="2420339"/>
                <a:ext cx="226732" cy="463228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ightning Bolt 8"/>
              <p:cNvSpPr/>
              <p:nvPr/>
            </p:nvSpPr>
            <p:spPr>
              <a:xfrm flipV="1">
                <a:off x="2319373" y="4302881"/>
                <a:ext cx="459464" cy="308355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ightning Bolt 9"/>
              <p:cNvSpPr/>
              <p:nvPr/>
            </p:nvSpPr>
            <p:spPr>
              <a:xfrm flipH="1" flipV="1">
                <a:off x="5866437" y="4326388"/>
                <a:ext cx="495750" cy="261340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0778" y="2154643"/>
                <a:ext cx="334297" cy="531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Lightning Bolt 11"/>
              <p:cNvSpPr/>
              <p:nvPr/>
            </p:nvSpPr>
            <p:spPr>
              <a:xfrm flipH="1">
                <a:off x="6513839" y="3728950"/>
                <a:ext cx="671008" cy="204479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ightning Bolt 12"/>
              <p:cNvSpPr/>
              <p:nvPr/>
            </p:nvSpPr>
            <p:spPr>
              <a:xfrm flipH="1" flipV="1">
                <a:off x="6178656" y="5106368"/>
                <a:ext cx="623682" cy="353162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Lightning Bolt 13"/>
              <p:cNvSpPr/>
              <p:nvPr/>
            </p:nvSpPr>
            <p:spPr>
              <a:xfrm flipV="1">
                <a:off x="1939018" y="5068933"/>
                <a:ext cx="512084" cy="369408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ightning Bolt 14"/>
              <p:cNvSpPr/>
              <p:nvPr/>
            </p:nvSpPr>
            <p:spPr>
              <a:xfrm>
                <a:off x="2371641" y="2154643"/>
                <a:ext cx="481712" cy="559407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Lightning Bolt 15"/>
              <p:cNvSpPr/>
              <p:nvPr/>
            </p:nvSpPr>
            <p:spPr>
              <a:xfrm>
                <a:off x="1374313" y="3702285"/>
                <a:ext cx="820748" cy="231145"/>
              </a:xfrm>
              <a:prstGeom prst="lightningBol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935442" y="2506390"/>
                <a:ext cx="73175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/>
                  <a:t>身体</a:t>
                </a:r>
                <a:endParaRPr lang="en-US" sz="2000" b="1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2988261" y="5173469"/>
                <a:ext cx="621918" cy="731751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arrow"/>
              </a:ln>
              <a:effectLst>
                <a:outerShdw blurRad="50800" dist="50800" dir="5400000" sx="4000" sy="4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4339060" y="5708862"/>
                <a:ext cx="1105" cy="627215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arrow"/>
              </a:ln>
              <a:effectLst>
                <a:outerShdw blurRad="50800" dist="50800" dir="5400000" sx="4000" sy="4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5011347" y="5253637"/>
                <a:ext cx="719432" cy="651583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arrow"/>
              </a:ln>
              <a:effectLst>
                <a:outerShdw blurRad="50800" dist="50800" dir="5400000" sx="4000" sy="4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2412962" y="5907573"/>
                <a:ext cx="627215" cy="2533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/>
                  <a:t>思想</a:t>
                </a:r>
                <a:endParaRPr lang="en-US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053047" y="6341243"/>
                <a:ext cx="627215" cy="2533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/>
                  <a:t>情感</a:t>
                </a:r>
                <a:endParaRPr lang="en-US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51468" y="5881674"/>
                <a:ext cx="627215" cy="2533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/>
                  <a:t>意志</a:t>
                </a:r>
                <a:endParaRPr lang="en-US" b="1" dirty="0"/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425" y="1225431"/>
              <a:ext cx="5064391" cy="4078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7177544" y="85250"/>
            <a:ext cx="1966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zh-CN" altLang="en-US" sz="2000" b="1" dirty="0"/>
              <a:t>神的话语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zh-CN" altLang="en-US" sz="2000" b="1" dirty="0"/>
              <a:t>肉体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zh-CN" altLang="en-US" sz="2000" b="1" dirty="0"/>
              <a:t>世界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zh-CN" altLang="en-US" sz="2000" b="1" dirty="0"/>
              <a:t>他人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zh-CN" altLang="en-US" sz="2000" b="1" dirty="0"/>
              <a:t>仇敌（魔鬼撒但）</a:t>
            </a:r>
          </a:p>
        </p:txBody>
      </p:sp>
    </p:spTree>
    <p:extLst>
      <p:ext uri="{BB962C8B-B14F-4D97-AF65-F5344CB8AC3E}">
        <p14:creationId xmlns:p14="http://schemas.microsoft.com/office/powerpoint/2010/main" val="2614487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414581"/>
              </p:ext>
            </p:extLst>
          </p:nvPr>
        </p:nvGraphicFramePr>
        <p:xfrm>
          <a:off x="264243" y="727308"/>
          <a:ext cx="8727357" cy="5755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569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需要被改变的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你的方法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效果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在神面前的亏欠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5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我的环境</a:t>
                      </a:r>
                      <a:endParaRPr lang="en-US" altLang="zh-CN" sz="2000" b="1" dirty="0"/>
                    </a:p>
                    <a:p>
                      <a:pPr marL="0" indent="0" algn="ctr"/>
                      <a:r>
                        <a:rPr lang="zh-CN" altLang="en-US" sz="2000" dirty="0"/>
                        <a:t>（周围的人事物）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责备他人及神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欺骗、空洞、</a:t>
                      </a:r>
                      <a:endParaRPr lang="en-US" altLang="zh-CN" sz="2000" dirty="0"/>
                    </a:p>
                    <a:p>
                      <a:pPr algn="ctr"/>
                      <a:r>
                        <a:rPr lang="zh-CN" altLang="en-US" sz="2000" dirty="0"/>
                        <a:t>关系破裂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怀疑神的智慧、美善及祂的属性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07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我的行为</a:t>
                      </a:r>
                      <a:endParaRPr lang="en-US" altLang="zh-CN" sz="2000" b="1" dirty="0"/>
                    </a:p>
                    <a:p>
                      <a:pPr algn="ctr"/>
                      <a:r>
                        <a:rPr lang="zh-CN" altLang="en-US" sz="2000" dirty="0"/>
                        <a:t>（行为的替换）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外面的改变：注重技巧，比如改善交流</a:t>
                      </a:r>
                      <a:r>
                        <a:rPr lang="en-US" altLang="zh-CN" sz="2000" dirty="0"/>
                        <a:t>(</a:t>
                      </a:r>
                      <a:r>
                        <a:rPr lang="zh-CN" altLang="en-US" sz="2000" dirty="0"/>
                        <a:t>不省察内心动机）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空洞、无力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没有依靠神的恩典和圣灵的工作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07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我的思想</a:t>
                      </a:r>
                      <a:endParaRPr lang="en-US" altLang="zh-CN" sz="2000" b="1" dirty="0"/>
                    </a:p>
                    <a:p>
                      <a:pPr algn="ctr"/>
                      <a:r>
                        <a:rPr lang="zh-CN" altLang="en-US" sz="2000" dirty="0"/>
                        <a:t>（认知）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改变思维方式、降低期望，包括使用相关的圣经经文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无力、</a:t>
                      </a:r>
                      <a:endParaRPr lang="en-US" altLang="zh-CN" sz="2000" dirty="0"/>
                    </a:p>
                    <a:p>
                      <a:pPr algn="ctr"/>
                      <a:r>
                        <a:rPr lang="zh-CN" altLang="en-US" sz="2000" dirty="0"/>
                        <a:t>难以持久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把耶稣仅仅当作一个认知概念（</a:t>
                      </a:r>
                      <a:r>
                        <a:rPr lang="en-US" altLang="zh-CN" sz="2000" dirty="0"/>
                        <a:t>Jesus</a:t>
                      </a:r>
                      <a:r>
                        <a:rPr lang="en-US" altLang="zh-CN" sz="2000" baseline="0" dirty="0"/>
                        <a:t> as a </a:t>
                      </a:r>
                      <a:r>
                        <a:rPr lang="en-US" altLang="zh-CN" sz="2000" dirty="0"/>
                        <a:t>cognitive</a:t>
                      </a:r>
                      <a:r>
                        <a:rPr lang="en-US" altLang="zh-CN" sz="2000" baseline="0" dirty="0"/>
                        <a:t> concept for life)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29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/>
                        <a:t>我的个人概念</a:t>
                      </a:r>
                      <a:r>
                        <a:rPr lang="zh-CN" altLang="en-US" sz="2000" dirty="0"/>
                        <a:t>（正面自我概念代替负疚和自我厌恶</a:t>
                      </a:r>
                      <a:r>
                        <a:rPr lang="en-US" altLang="zh-CN" sz="2000" dirty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自我对话（“我是有能力的；我行；要相信自己；对自己不要太严格了”）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欺骗、</a:t>
                      </a:r>
                      <a:endParaRPr lang="en-US" altLang="zh-CN" sz="2000" dirty="0"/>
                    </a:p>
                    <a:p>
                      <a:pPr algn="ctr"/>
                      <a:r>
                        <a:rPr lang="zh-CN" altLang="en-US" sz="2000" dirty="0"/>
                        <a:t>以自我为中心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自主、自足、靠自己，而不是我的存在和身份都在基督里。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92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更多依靠耶稣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（把耶稣当作心灵治疗师）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耶稣是来肯定我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、</a:t>
                      </a:r>
                      <a:r>
                        <a:rPr lang="zh-CN" sz="2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爱我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、</a:t>
                      </a:r>
                      <a:r>
                        <a:rPr lang="zh-CN" sz="2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满足我的需要和里面的空虚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的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暂时自我感觉好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耶稣成为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满足</a:t>
                      </a:r>
                      <a:r>
                        <a:rPr lang="zh-CN" sz="2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我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宋体"/>
                        </a:rPr>
                        <a:t>私欲的工具，而非我的救赎主和生命的主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71484" y="19665"/>
            <a:ext cx="6100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atin typeface="+mj-ea"/>
                <a:ea typeface="+mj-ea"/>
              </a:rPr>
              <a:t>虚假的盼望（</a:t>
            </a:r>
            <a:r>
              <a:rPr lang="en-US" sz="3600" b="1" dirty="0">
                <a:latin typeface="+mj-ea"/>
                <a:ea typeface="+mj-ea"/>
              </a:rPr>
              <a:t>False Hope）</a:t>
            </a:r>
          </a:p>
        </p:txBody>
      </p:sp>
    </p:spTree>
    <p:extLst>
      <p:ext uri="{BB962C8B-B14F-4D97-AF65-F5344CB8AC3E}">
        <p14:creationId xmlns:p14="http://schemas.microsoft.com/office/powerpoint/2010/main" val="497259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59276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你们既然接受了主基督耶稣，就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当遵他而行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 </a:t>
            </a: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7 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在他里面生根建造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信心坚固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，正如你们所领的教训，</a:t>
            </a:r>
            <a:r>
              <a:rPr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感谢的心也更增长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了。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b="1" baseline="30000" dirty="0">
                <a:latin typeface="宋体" panose="02010600030101010101" pitchFamily="2" charset="-122"/>
                <a:ea typeface="宋体" panose="02010600030101010101" pitchFamily="2" charset="-122"/>
              </a:rPr>
              <a:t>8 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你们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要谨慎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，恐怕有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人用他的理学和虚空的妄言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不照着基督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，乃照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人间的遗传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世上的小学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，就把你们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掳去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pPr marL="0" indent="0" algn="r">
              <a:lnSpc>
                <a:spcPct val="130000"/>
              </a:lnSpc>
              <a:buNone/>
            </a:pP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歌罗西书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》2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6-8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7945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58213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2900" b="1" dirty="0">
                <a:solidFill>
                  <a:srgbClr val="002060"/>
                </a:solidFill>
                <a:latin typeface="Goudy Old Style" panose="02020502050305020303" pitchFamily="18" charset="0"/>
              </a:rPr>
              <a:t>Wisdom out of Christ is damning folly,</a:t>
            </a:r>
          </a:p>
          <a:p>
            <a:pPr marL="0" indent="0" algn="ctr">
              <a:buNone/>
            </a:pPr>
            <a:r>
              <a:rPr lang="en-US" sz="2900" b="1" dirty="0">
                <a:solidFill>
                  <a:srgbClr val="002060"/>
                </a:solidFill>
                <a:latin typeface="Goudy Old Style" panose="02020502050305020303" pitchFamily="18" charset="0"/>
              </a:rPr>
              <a:t>Righteousness out of Christ is guilt and condemnation,</a:t>
            </a:r>
          </a:p>
          <a:p>
            <a:pPr marL="0" indent="0" algn="ctr">
              <a:buNone/>
            </a:pPr>
            <a:r>
              <a:rPr lang="en-US" sz="2900" b="1" dirty="0">
                <a:solidFill>
                  <a:srgbClr val="002060"/>
                </a:solidFill>
                <a:latin typeface="Goudy Old Style" panose="02020502050305020303" pitchFamily="18" charset="0"/>
              </a:rPr>
              <a:t>Sanctification out of Christ is filth and sin,</a:t>
            </a:r>
          </a:p>
          <a:p>
            <a:pPr marL="0" indent="0" algn="ctr">
              <a:buNone/>
            </a:pPr>
            <a:r>
              <a:rPr lang="en-US" sz="2900" b="1" dirty="0">
                <a:solidFill>
                  <a:srgbClr val="002060"/>
                </a:solidFill>
                <a:latin typeface="Goudy Old Style" panose="02020502050305020303" pitchFamily="18" charset="0"/>
              </a:rPr>
              <a:t>Redemption out of Christ is bondage and slavery.</a:t>
            </a:r>
          </a:p>
          <a:p>
            <a:pPr marL="0" indent="0" algn="ctr">
              <a:buNone/>
            </a:pPr>
            <a:endParaRPr lang="en-US" sz="1000" b="1" dirty="0">
              <a:solidFill>
                <a:srgbClr val="002060"/>
              </a:solidFill>
              <a:latin typeface="Goudy Old Style" panose="02020502050305020303" pitchFamily="18" charset="0"/>
            </a:endParaRPr>
          </a:p>
          <a:p>
            <a:pPr marL="0" indent="0" algn="ctr">
              <a:buNone/>
            </a:pPr>
            <a:r>
              <a:rPr lang="en-US" sz="2900" b="1" dirty="0">
                <a:solidFill>
                  <a:srgbClr val="002060"/>
                </a:solidFill>
                <a:latin typeface="Goudy Old Style" panose="02020502050305020303" pitchFamily="18" charset="0"/>
              </a:rPr>
              <a:t>Do you want to attain holiness?</a:t>
            </a:r>
          </a:p>
          <a:p>
            <a:pPr marL="0" indent="0" algn="ctr">
              <a:buNone/>
            </a:pPr>
            <a:r>
              <a:rPr lang="en-US" sz="2900" b="1" dirty="0">
                <a:solidFill>
                  <a:srgbClr val="002060"/>
                </a:solidFill>
                <a:latin typeface="Goudy Old Style" panose="02020502050305020303" pitchFamily="18" charset="0"/>
              </a:rPr>
              <a:t>Do you feel this day a real hearty desire to be holy?</a:t>
            </a:r>
          </a:p>
          <a:p>
            <a:pPr marL="0" indent="0" algn="ctr">
              <a:buNone/>
            </a:pPr>
            <a:r>
              <a:rPr lang="en-US" sz="2900" b="1" dirty="0">
                <a:solidFill>
                  <a:srgbClr val="002060"/>
                </a:solidFill>
                <a:latin typeface="Goudy Old Style" panose="02020502050305020303" pitchFamily="18" charset="0"/>
              </a:rPr>
              <a:t>Would you be a partaker of the Divine nature?</a:t>
            </a:r>
          </a:p>
          <a:p>
            <a:pPr marL="0" indent="0" algn="ctr">
              <a:buNone/>
            </a:pPr>
            <a:r>
              <a:rPr lang="en-US" sz="2900" b="1" dirty="0">
                <a:solidFill>
                  <a:srgbClr val="002060"/>
                </a:solidFill>
                <a:latin typeface="Goudy Old Style" panose="02020502050305020303" pitchFamily="18" charset="0"/>
              </a:rPr>
              <a:t>Then go to Christ. </a:t>
            </a:r>
          </a:p>
          <a:p>
            <a:pPr marL="0" indent="0" algn="ctr">
              <a:buNone/>
            </a:pPr>
            <a:r>
              <a:rPr lang="en-US" sz="2900" b="1" dirty="0">
                <a:solidFill>
                  <a:srgbClr val="002060"/>
                </a:solidFill>
                <a:latin typeface="Goudy Old Style" panose="02020502050305020303" pitchFamily="18" charset="0"/>
              </a:rPr>
              <a:t>Wait for nothing. Wait for nobody. Linger not. </a:t>
            </a:r>
          </a:p>
          <a:p>
            <a:pPr marL="0" indent="0" algn="ctr">
              <a:buNone/>
            </a:pPr>
            <a:r>
              <a:rPr lang="en-US" sz="2900" dirty="0">
                <a:solidFill>
                  <a:srgbClr val="002060"/>
                </a:solidFill>
              </a:rPr>
              <a:t>-- J. C Ryle in </a:t>
            </a:r>
            <a:r>
              <a:rPr lang="en-US" sz="2900" i="1" dirty="0">
                <a:solidFill>
                  <a:srgbClr val="002060"/>
                </a:solidFill>
              </a:rPr>
              <a:t>Holiness</a:t>
            </a:r>
          </a:p>
        </p:txBody>
      </p:sp>
    </p:spTree>
    <p:extLst>
      <p:ext uri="{BB962C8B-B14F-4D97-AF65-F5344CB8AC3E}">
        <p14:creationId xmlns:p14="http://schemas.microsoft.com/office/powerpoint/2010/main" val="760807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29884</TotalTime>
  <Words>3267</Words>
  <Application>Microsoft Office PowerPoint</Application>
  <PresentationFormat>On-screen Show (4:3)</PresentationFormat>
  <Paragraphs>141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SimSun</vt:lpstr>
      <vt:lpstr>SimSun</vt:lpstr>
      <vt:lpstr>仿宋</vt:lpstr>
      <vt:lpstr>Arial</vt:lpstr>
      <vt:lpstr>Calibri</vt:lpstr>
      <vt:lpstr>Garamond</vt:lpstr>
      <vt:lpstr>Goudy Old Style</vt:lpstr>
      <vt:lpstr>Wingdings</vt:lpstr>
      <vt:lpstr>Office Theme</vt:lpstr>
      <vt:lpstr>PowerPoint Presentation</vt:lpstr>
      <vt:lpstr>改造我的心    改造我的心 永遠的真誠 改造我的心 使我能像你 主 你是陶匠 我是泥土 求你塑造我 這是我禱告</vt:lpstr>
      <vt:lpstr>如何改变</vt:lpstr>
      <vt:lpstr>PowerPoint Presentation</vt:lpstr>
      <vt:lpstr>成圣之路上的三方面盲视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耶稣基督的福音</vt:lpstr>
      <vt:lpstr>耶稣基督的福音</vt:lpstr>
      <vt:lpstr>基督徒生活中的两个现实</vt:lpstr>
      <vt:lpstr>主基督的视角</vt:lpstr>
      <vt:lpstr>PowerPoint Presentation</vt:lpstr>
      <vt:lpstr>我们应有的态度</vt:lpstr>
      <vt:lpstr>PowerPoint Presentation</vt:lpstr>
      <vt:lpstr>PowerPoint Presentation</vt:lpstr>
      <vt:lpstr>PowerPoint Presentation</vt:lpstr>
      <vt:lpstr>自我诊断</vt:lpstr>
      <vt:lpstr>自我诊断</vt:lpstr>
      <vt:lpstr>活在肢体之中（共同的成长）</vt:lpstr>
      <vt:lpstr>PowerPoint Presentation</vt:lpstr>
      <vt:lpstr>PowerPoint Presentation</vt:lpstr>
      <vt:lpstr>作业</vt:lpstr>
      <vt:lpstr>参考资料</vt:lpstr>
      <vt:lpstr>如何改变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直面自我 （圣经辅导初识）</dc:title>
  <dc:creator>Yumei</dc:creator>
  <cp:lastModifiedBy>yumei wu</cp:lastModifiedBy>
  <cp:revision>211</cp:revision>
  <cp:lastPrinted>2021-04-17T23:26:33Z</cp:lastPrinted>
  <dcterms:created xsi:type="dcterms:W3CDTF">2021-01-29T04:31:22Z</dcterms:created>
  <dcterms:modified xsi:type="dcterms:W3CDTF">2021-04-18T19:42:09Z</dcterms:modified>
</cp:coreProperties>
</file>