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4"/>
  </p:handoutMasterIdLst>
  <p:sldIdLst>
    <p:sldId id="257" r:id="rId2"/>
    <p:sldId id="270" r:id="rId3"/>
    <p:sldId id="259" r:id="rId4"/>
    <p:sldId id="275" r:id="rId5"/>
    <p:sldId id="274" r:id="rId6"/>
    <p:sldId id="267" r:id="rId7"/>
    <p:sldId id="265" r:id="rId8"/>
    <p:sldId id="261" r:id="rId9"/>
    <p:sldId id="271" r:id="rId10"/>
    <p:sldId id="280" r:id="rId11"/>
    <p:sldId id="266" r:id="rId12"/>
    <p:sldId id="268" r:id="rId13"/>
    <p:sldId id="258" r:id="rId14"/>
    <p:sldId id="262" r:id="rId15"/>
    <p:sldId id="279" r:id="rId16"/>
    <p:sldId id="272" r:id="rId17"/>
    <p:sldId id="276" r:id="rId18"/>
    <p:sldId id="269" r:id="rId19"/>
    <p:sldId id="278" r:id="rId20"/>
    <p:sldId id="256" r:id="rId21"/>
    <p:sldId id="281" r:id="rId22"/>
    <p:sldId id="277" r:id="rId23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6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CF363E-A0CA-4E4B-B886-B7BFB76F70D3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05EBF9-D7FA-46DC-90FB-7E7127211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17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4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8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9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7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2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4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2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8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3320-8D3B-464C-806F-1DABDE36CF5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EF81A-F9E8-4C8B-82BD-A183E8C4A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5-reasons-why-bible-relevant-today-ward-cushman" TargetMode="External"/><Relationship Id="rId7" Type="http://schemas.openxmlformats.org/officeDocument/2006/relationships/hyperlink" Target="https://www.tms.edu/m/tmsj15g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iblicalcounselingcoalition.org/2019/07/12/four-purposes-of-scripture-when-counseling-others/" TargetMode="External"/><Relationship Id="rId5" Type="http://schemas.openxmlformats.org/officeDocument/2006/relationships/hyperlink" Target="https://biblicalcounselingcanada.ca/2017/01/28/the-authority-sufficiency-and-relevancy-of-gods-word/" TargetMode="External"/><Relationship Id="rId4" Type="http://schemas.openxmlformats.org/officeDocument/2006/relationships/hyperlink" Target="https://www.thegospelcoalition.org/essay/the-sufficiency-of-scriptur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8" y="0"/>
            <a:ext cx="9146198" cy="582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89" y="4799120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「聖經的相關性和全備性」</a:t>
            </a:r>
            <a:endParaRPr lang="en-US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406" y="5506134"/>
            <a:ext cx="824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</a:rPr>
              <a:t>The Relevancy and Sufficiency of Scripture</a:t>
            </a:r>
            <a:endParaRPr lang="en-US" sz="3600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Light" panose="020B06030304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205" y="462579"/>
            <a:ext cx="29193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zh-TW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3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</a:t>
            </a:r>
            <a:r>
              <a:rPr lang="en-US" altLang="zh-TW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altLang="zh-TW" sz="3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38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 </a:t>
            </a:r>
            <a:r>
              <a:rPr lang="en-US" altLang="zh-TW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en-US" sz="3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3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pic>
        <p:nvPicPr>
          <p:cNvPr id="1028" name="Picture 4" descr="Image result for reori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22" y="3586093"/>
            <a:ext cx="4728397" cy="314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ibl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30" y="3076000"/>
            <a:ext cx="2674089" cy="27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rved Down Arrow 1"/>
          <p:cNvSpPr/>
          <p:nvPr/>
        </p:nvSpPr>
        <p:spPr>
          <a:xfrm rot="2594933">
            <a:off x="5491113" y="750742"/>
            <a:ext cx="3630939" cy="21125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958" y="375643"/>
            <a:ext cx="51105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在日光之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下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有一件禍患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的心充滿了惡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；活著的時候心裡狂妄，後來就歸死人那裡去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傳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9:3)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6" name="Picture 2" descr="Image result for disorient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9" y="254921"/>
            <a:ext cx="4911723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63237" y="6108064"/>
            <a:ext cx="2797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abird Heavy SF" panose="020BE200000000000000" pitchFamily="34" charset="0"/>
              </a:rPr>
              <a:t>Re</a:t>
            </a:r>
            <a:r>
              <a:rPr lang="en-US" sz="32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abird Heavy SF" panose="020BE200000000000000" pitchFamily="34" charset="0"/>
              </a:rPr>
              <a:t>orientatio</a:t>
            </a:r>
            <a:r>
              <a:rPr lang="en-US" sz="32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abird Heavy SF" panose="020BE200000000000000" pitchFamily="34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893" y="4092751"/>
            <a:ext cx="410183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聖經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幫助迷失的罪人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/>
            </a:r>
            <a:b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</a:b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在這錯綜複雜的世界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重新定位 </a:t>
            </a:r>
            <a:r>
              <a:rPr lang="en-US" altLang="zh-TW" sz="3000" i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Orientation</a:t>
            </a:r>
            <a:endParaRPr lang="en-US" sz="3000" i="1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2912" y="2437746"/>
            <a:ext cx="1947134" cy="8035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3145" y="1224332"/>
            <a:ext cx="85577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/>
              <a:t>The most irrelevant thing we could say is that the Bible is irrelevant.  History has proven beyond doubt that the </a:t>
            </a:r>
            <a:r>
              <a:rPr lang="en-US" sz="3200" b="1" i="1" dirty="0" smtClean="0">
                <a:solidFill>
                  <a:srgbClr val="C00000"/>
                </a:solidFill>
              </a:rPr>
              <a:t>Bible is relevant</a:t>
            </a:r>
            <a:r>
              <a:rPr lang="en-US" sz="3200" b="1" dirty="0" smtClean="0"/>
              <a:t>.  What the Bible says matters to the church, the world of science, the academy, and national leaders around the world. 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40215" y="4409169"/>
            <a:ext cx="8599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現今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太多牧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者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及其教會採取文化消費主義的思想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，因此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已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再是「優先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2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priority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一切都在講求是否「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實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際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」</a:t>
            </a:r>
            <a:r>
              <a:rPr lang="en-US" altLang="zh-TW" sz="32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pragmatics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440" y="320634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聖經教義適合現今世代嗎？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10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pic>
        <p:nvPicPr>
          <p:cNvPr id="2050" name="Picture 2" descr="SATAN CONSUMED “GOD IS DEAD” AUTHOR – Catholic Leag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7"/>
          <a:stretch/>
        </p:blipFill>
        <p:spPr bwMode="auto">
          <a:xfrm>
            <a:off x="252894" y="461641"/>
            <a:ext cx="2509316" cy="34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9375" y="436395"/>
            <a:ext cx="61440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的確，不是所有經文今天都直接適用於我們的生活，例如：利未記對痳風病的處理或類似的舊約有關飲食的律法，又或新約對婦女聚會需蒙頭等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但這些與聖經的「相關性」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relevancy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無關，而是「適用性」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application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方面的問題。就算如痲瘋、蒙頭等教義都有相關性的真理。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588" y="5120640"/>
            <a:ext cx="86244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不是這些真理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not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relevant (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不適切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，而是今天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該如何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apply (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應用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在生活上。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94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35486"/>
            <a:ext cx="9144793" cy="683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440" y="1028520"/>
            <a:ext cx="879035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聖經對於與信仰和所有與敬虔相關的事都</a:t>
            </a:r>
            <a:r>
              <a:rPr lang="zh-TW" altLang="en-US" sz="33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有</a:t>
            </a:r>
            <a:r>
              <a:rPr lang="zh-TW" altLang="en-US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足夠的權威，但這並不意味著聖經可以單獨發揮作用，而與其他任何支源或權威無關。相反，所有其他權威都必須</a:t>
            </a:r>
            <a:r>
              <a:rPr lang="zh-TW" altLang="en-US" sz="33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服</a:t>
            </a:r>
            <a:r>
              <a:rPr lang="zh-TW" altLang="en-US" sz="33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</a:t>
            </a:r>
            <a:r>
              <a:rPr lang="zh-TW" altLang="en-US" sz="33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聖經之下</a:t>
            </a:r>
            <a:r>
              <a:rPr lang="zh-TW" altLang="en-US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，並以它作為上帝</a:t>
            </a:r>
            <a:r>
              <a:rPr lang="zh-TW" altLang="en-US" sz="33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最終的啟示</a:t>
            </a:r>
            <a:r>
              <a:rPr lang="zh-TW" altLang="en-US" sz="33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與</a:t>
            </a:r>
            <a:r>
              <a:rPr lang="zh-TW" altLang="en-US" sz="33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權威</a:t>
            </a:r>
            <a:r>
              <a:rPr lang="zh-TW" altLang="en-US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endParaRPr lang="en-US" sz="33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440" y="3841132"/>
            <a:ext cx="857992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1646</a:t>
            </a:r>
            <a:r>
              <a:rPr lang="zh-TW" altLang="en-US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年威斯敏斯特議會的發表宣稱：</a:t>
            </a:r>
            <a:r>
              <a:rPr lang="zh-TW" altLang="en-US" sz="33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</a:t>
            </a:r>
            <a:r>
              <a:rPr lang="zh-TW" altLang="en-US" sz="33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上帝全部的忠告涉及祂自己的榮耀、人的得救、信心和生命所需的一切，無論是明確規定，或從中推論而得良好和必要的結果，都不能藉新的啟示或任何人的傳統來添加聖經的內容。」</a:t>
            </a:r>
            <a:endParaRPr lang="en-US" sz="33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440" y="32063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聖經真的是最高權威嗎？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2820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93" y="168907"/>
            <a:ext cx="85799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這是否意味著應消除所有聖經以外的資源？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492" y="2151628"/>
            <a:ext cx="857992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基督徒無須擔心使用聖經外的資源，無論是考古學、哲學、醫學還是文學，數學還是科學，這些都是上帝給人類恩惠知識的結果，源於祂對創造秩序所賜予人的普遍啟示。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492" y="870524"/>
            <a:ext cx="87461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聖經是我們的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最終權威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，其他所有只能當是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服務級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的地位 </a:t>
            </a:r>
            <a:r>
              <a:rPr lang="en-US" altLang="zh-TW" sz="34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(magisterial vs ministerial)</a:t>
            </a:r>
            <a:endParaRPr lang="en-US" sz="3400" i="1" dirty="0"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91" y="4523322"/>
            <a:ext cx="886532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但我們要謹慎不能看任何聖經以外的支源優勢於聖經的真理，或以其來反對基督的信仰。聖經永遠是「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主人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」，其他都只是「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僕人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」。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38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ediately in Effect Guidance on Coronavirus (COVID-19) Diagnostic Tests -  COVID-19 H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3" y="139849"/>
            <a:ext cx="7016192" cy="39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eatment | Parkinson's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3" y="4118731"/>
            <a:ext cx="4832910" cy="262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4,840 Jesus Healing Photos - Free &amp; Royalty-Free Stock Photos from 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95" y="4129489"/>
            <a:ext cx="2117729" cy="2623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791" y="307497"/>
            <a:ext cx="74879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02124"/>
                </a:solidFill>
                <a:latin typeface="arial" panose="020B0604020202020204" pitchFamily="34" charset="0"/>
              </a:rPr>
              <a:t>Is the Bible sufficient for counseling</a:t>
            </a:r>
            <a:r>
              <a:rPr lang="en-US" sz="3200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?</a:t>
            </a:r>
          </a:p>
          <a:p>
            <a:r>
              <a:rPr lang="zh-TW" altLang="en-US" sz="3200" dirty="0" smtClean="0">
                <a:solidFill>
                  <a:srgbClr val="202124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聖經足以輔導人嗎？</a:t>
            </a:r>
            <a:endParaRPr lang="en-US" sz="32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90" y="1492295"/>
            <a:ext cx="8858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YES</a:t>
            </a:r>
            <a:r>
              <a:rPr lang="en-US" altLang="zh-TW" sz="3200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.  </a:t>
            </a:r>
            <a:r>
              <a:rPr lang="en-US" sz="3200" dirty="0" smtClean="0">
                <a:solidFill>
                  <a:srgbClr val="202124"/>
                </a:solidFill>
                <a:latin typeface="arial" panose="020B0604020202020204" pitchFamily="34" charset="0"/>
              </a:rPr>
              <a:t>The</a:t>
            </a:r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bible</a:t>
            </a:r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 is totally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sufficient</a:t>
            </a:r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 to be used as a complete manual for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human emotional </a:t>
            </a:r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and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behavior problems</a:t>
            </a:r>
            <a:r>
              <a:rPr lang="en-US" sz="3200" i="1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  <a:endParaRPr lang="en-US" sz="3200" i="1" dirty="0"/>
          </a:p>
        </p:txBody>
      </p:sp>
      <p:sp>
        <p:nvSpPr>
          <p:cNvPr id="21" name="Rectangle 20"/>
          <p:cNvSpPr/>
          <p:nvPr/>
        </p:nvSpPr>
        <p:spPr>
          <a:xfrm>
            <a:off x="291897" y="3094229"/>
            <a:ext cx="88521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202124"/>
                </a:solidFill>
                <a:latin typeface="arial" panose="020B0604020202020204" pitchFamily="34" charset="0"/>
              </a:rPr>
              <a:t>W</a:t>
            </a:r>
            <a:r>
              <a:rPr lang="en-US" altLang="zh-TW" sz="3200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hat </a:t>
            </a:r>
            <a:r>
              <a:rPr lang="en-US" altLang="zh-TW" sz="3200" b="1" dirty="0">
                <a:solidFill>
                  <a:srgbClr val="202124"/>
                </a:solidFill>
                <a:latin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 </a:t>
            </a:r>
            <a:r>
              <a:rPr lang="en-US" sz="3200" b="1" dirty="0">
                <a:solidFill>
                  <a:srgbClr val="202124"/>
                </a:solidFill>
                <a:latin typeface="arial" panose="020B0604020202020204" pitchFamily="34" charset="0"/>
              </a:rPr>
              <a:t>the </a:t>
            </a:r>
            <a:r>
              <a:rPr lang="en-US" sz="3200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purpose of going to counseling?</a:t>
            </a:r>
          </a:p>
          <a:p>
            <a:r>
              <a:rPr lang="zh-TW" altLang="en-US" sz="3200" dirty="0" smtClean="0">
                <a:solidFill>
                  <a:srgbClr val="202124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尋求輔導的目的是什麼？</a:t>
            </a:r>
            <a:endParaRPr lang="en-US" sz="32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5790" y="4135435"/>
            <a:ext cx="8987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 </a:t>
            </a:r>
            <a:r>
              <a:rPr lang="en-US" sz="3200" i="1" dirty="0" smtClean="0"/>
              <a:t>identify potential causes and solutions to </a:t>
            </a:r>
            <a:r>
              <a:rPr lang="en-US" sz="3200" i="1" dirty="0"/>
              <a:t>problems </a:t>
            </a:r>
            <a:r>
              <a:rPr lang="en-US" sz="3200" i="1" dirty="0" smtClean="0"/>
              <a:t>   </a:t>
            </a:r>
          </a:p>
          <a:p>
            <a:r>
              <a:rPr lang="en-US" sz="3200" i="1" dirty="0"/>
              <a:t> </a:t>
            </a:r>
            <a:r>
              <a:rPr lang="en-US" sz="3200" i="1" dirty="0" smtClean="0"/>
              <a:t>   which </a:t>
            </a:r>
            <a:r>
              <a:rPr lang="en-US" sz="3200" i="1" dirty="0"/>
              <a:t>cause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emotional turmoil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790" y="5115132"/>
            <a:ext cx="7745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</a:t>
            </a:r>
            <a:r>
              <a:rPr lang="en-US" sz="3200" dirty="0">
                <a:solidFill>
                  <a:srgbClr val="202124"/>
                </a:solidFill>
              </a:rPr>
              <a:t> </a:t>
            </a:r>
            <a:r>
              <a:rPr lang="en-US" sz="3200" i="1" dirty="0">
                <a:solidFill>
                  <a:srgbClr val="202124"/>
                </a:solidFill>
              </a:rPr>
              <a:t>to improve communication and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coping skills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5833" y="5646535"/>
            <a:ext cx="8568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 </a:t>
            </a:r>
            <a:r>
              <a:rPr lang="en-US" sz="3200" i="1" dirty="0" smtClean="0"/>
              <a:t>promote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change </a:t>
            </a:r>
            <a:r>
              <a:rPr lang="en-US" sz="3200" i="1" dirty="0"/>
              <a:t>and optimal mental </a:t>
            </a:r>
            <a:endParaRPr lang="en-US" sz="3200" i="1" dirty="0" smtClean="0"/>
          </a:p>
          <a:p>
            <a:r>
              <a:rPr lang="en-US" sz="3200" i="1" dirty="0"/>
              <a:t> </a:t>
            </a:r>
            <a:r>
              <a:rPr lang="en-US" sz="3200" i="1" dirty="0" smtClean="0"/>
              <a:t>  health</a:t>
            </a:r>
            <a:r>
              <a:rPr lang="en-US" sz="32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87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351" y="275534"/>
            <a:ext cx="4780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/>
              <a:t>Think right </a:t>
            </a:r>
          </a:p>
          <a:p>
            <a:r>
              <a:rPr lang="en-US" altLang="zh-TW" sz="3200" b="1" dirty="0" smtClean="0"/>
              <a:t>               Act right</a:t>
            </a:r>
          </a:p>
          <a:p>
            <a:r>
              <a:rPr lang="en-US" altLang="zh-TW" sz="3200" b="1" dirty="0" smtClean="0"/>
              <a:t>                          Feel right</a:t>
            </a:r>
            <a:endParaRPr lang="en-US" sz="3200" b="1" dirty="0"/>
          </a:p>
        </p:txBody>
      </p:sp>
      <p:sp>
        <p:nvSpPr>
          <p:cNvPr id="8" name="Bent-Up Arrow 7"/>
          <p:cNvSpPr/>
          <p:nvPr/>
        </p:nvSpPr>
        <p:spPr>
          <a:xfrm rot="16200000" flipH="1" flipV="1">
            <a:off x="1142181" y="792441"/>
            <a:ext cx="368505" cy="3936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-Up Arrow 8"/>
          <p:cNvSpPr/>
          <p:nvPr/>
        </p:nvSpPr>
        <p:spPr>
          <a:xfrm rot="16200000" flipH="1" flipV="1">
            <a:off x="2147141" y="1321240"/>
            <a:ext cx="368505" cy="3936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rot="16200000">
            <a:off x="2504109" y="35307"/>
            <a:ext cx="934437" cy="15747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23425" y="491733"/>
            <a:ext cx="1474072" cy="76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思想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Curved Left Arrow 12"/>
          <p:cNvSpPr/>
          <p:nvPr/>
        </p:nvSpPr>
        <p:spPr>
          <a:xfrm rot="19718629">
            <a:off x="7214017" y="486620"/>
            <a:ext cx="680258" cy="16327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4602" y="2036234"/>
            <a:ext cx="1474072" cy="76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行為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Curved Left Arrow 14"/>
          <p:cNvSpPr/>
          <p:nvPr/>
        </p:nvSpPr>
        <p:spPr>
          <a:xfrm rot="5665492">
            <a:off x="6217131" y="2037510"/>
            <a:ext cx="742563" cy="203666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1480" y="2040339"/>
            <a:ext cx="1474072" cy="76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感受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Curved Left Arrow 16"/>
          <p:cNvSpPr/>
          <p:nvPr/>
        </p:nvSpPr>
        <p:spPr>
          <a:xfrm rot="12165577">
            <a:off x="4632999" y="514466"/>
            <a:ext cx="770924" cy="172738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3" r="89973">
                        <a14:backgroundMark x1="30082" y1="75297" x2="30082" y2="75297"/>
                        <a14:backgroundMark x1="38874" y1="67458" x2="38874" y2="67458"/>
                        <a14:backgroundMark x1="71566" y1="78622" x2="71566" y2="78622"/>
                        <a14:backgroundMark x1="58379" y1="89549" x2="58379" y2="895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8111" y="1114431"/>
            <a:ext cx="2157289" cy="1247554"/>
          </a:xfrm>
          <a:prstGeom prst="rect">
            <a:avLst/>
          </a:prstGeom>
        </p:spPr>
      </p:pic>
      <p:pic>
        <p:nvPicPr>
          <p:cNvPr id="2050" name="Picture 2" descr="A Career in Counseling: Areas of Specialization | Bradley University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5" y="1860580"/>
            <a:ext cx="3709476" cy="247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85" y="4420597"/>
            <a:ext cx="937071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基督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徒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輔導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Christian Counseling 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著重「矯正療法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corrective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therapy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，而一般世俗心理輔導卻偏重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「支持療法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supportive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therapy.  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5" y="5812040"/>
            <a:ext cx="9370715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聖經輔導 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Biblical Counseling 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幫助人發現在生命那方面</a:t>
            </a:r>
            <a:r>
              <a:rPr lang="zh-TW" altLang="en-US" sz="3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沒有遵守聖經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原則，繼而</a:t>
            </a:r>
            <a:r>
              <a:rPr lang="zh-TW" altLang="en-US" sz="3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學習以愛順服神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的旨意。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Striped Right Arrow 2"/>
          <p:cNvSpPr/>
          <p:nvPr/>
        </p:nvSpPr>
        <p:spPr>
          <a:xfrm rot="3013770">
            <a:off x="6332442" y="1294314"/>
            <a:ext cx="1392349" cy="622118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ymbols of the Holy Spirit | Loyola 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6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r="28990"/>
          <a:stretch/>
        </p:blipFill>
        <p:spPr bwMode="auto">
          <a:xfrm>
            <a:off x="7734105" y="104547"/>
            <a:ext cx="1410291" cy="14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4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21" grpId="0"/>
      <p:bldP spid="23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837" y="783547"/>
            <a:ext cx="863032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因有一嬰孩為我們而生；有一子賜給我們。政權必擔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在祂的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肩頭上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；祂名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稱為「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奇妙策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士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en-US" altLang="zh-TW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wonderful Counselor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、全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能的神、永在的父、和平的君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賽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9:6)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836" y="3089629"/>
            <a:ext cx="888755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但保惠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師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en-US" altLang="zh-TW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Counselor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, </a:t>
            </a:r>
            <a:r>
              <a:rPr lang="en-US" altLang="zh-TW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Comforter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就是父因我的名所要差來的聖靈，他要將一切的事指教你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14:26)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836" y="4937038"/>
            <a:ext cx="87688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我若不去，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保惠師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就不到你們這裡來；我若去，就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差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來。祂既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來了，就要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叫世人為罪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為義、為審判，自己責備自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己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16:7-8)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836" y="106087"/>
            <a:ext cx="7214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常被遺忘的輔導員 </a:t>
            </a:r>
            <a:r>
              <a:rPr lang="en-US" altLang="zh-TW" sz="4000" b="1" dirty="0" smtClean="0">
                <a:solidFill>
                  <a:schemeClr val="accent5">
                    <a:lumMod val="75000"/>
                  </a:schemeClr>
                </a:solidFill>
                <a:ea typeface="華康明體 Std W12" panose="02020C00000000000000" pitchFamily="18" charset="-120"/>
              </a:rPr>
              <a:t>Counselors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60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50" y="231021"/>
            <a:ext cx="7594898" cy="506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99243" y="5445819"/>
            <a:ext cx="798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律法只能叫人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知罪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，惟有聖靈才叫人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認罪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悔罪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離罪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59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6592" y="915352"/>
            <a:ext cx="6459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/>
              <a:t>A</a:t>
            </a:r>
            <a:r>
              <a:rPr lang="en-US" sz="3200" dirty="0" smtClean="0"/>
              <a:t> </a:t>
            </a:r>
            <a:r>
              <a:rPr lang="en-US" sz="3200" dirty="0"/>
              <a:t>textbook is a manual of instruction in any branch of </a:t>
            </a:r>
            <a:r>
              <a:rPr lang="en-US" sz="3200" dirty="0" smtClean="0"/>
              <a:t>study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指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導手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冊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590" y="1982575"/>
            <a:ext cx="8837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/>
              <a:t>A</a:t>
            </a:r>
            <a:r>
              <a:rPr lang="en-US" sz="3200" dirty="0" smtClean="0"/>
              <a:t> </a:t>
            </a:r>
            <a:r>
              <a:rPr lang="en-US" sz="3200" dirty="0"/>
              <a:t>book used as a standard work for </a:t>
            </a: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/>
              <a:t>study of a particular </a:t>
            </a:r>
            <a:r>
              <a:rPr lang="en-US" sz="3200" dirty="0" smtClean="0"/>
              <a:t>subject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特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定主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題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2166" y="194307"/>
            <a:ext cx="2485464" cy="2236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153" y="312642"/>
            <a:ext cx="39517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Textbook 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教科書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152" y="3540188"/>
            <a:ext cx="51363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Reference book 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參考書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2" b="97949" l="4538" r="97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6560" y="4557733"/>
            <a:ext cx="2572246" cy="231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589" y="4134852"/>
            <a:ext cx="8503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/>
              <a:t>A</a:t>
            </a:r>
            <a:r>
              <a:rPr lang="en-US" sz="3200" dirty="0" smtClean="0"/>
              <a:t> </a:t>
            </a:r>
            <a:r>
              <a:rPr lang="en-US" sz="3200" dirty="0"/>
              <a:t>book </a:t>
            </a:r>
            <a:r>
              <a:rPr lang="en-US" sz="3200" dirty="0" smtClean="0"/>
              <a:t>intended </a:t>
            </a:r>
            <a:r>
              <a:rPr lang="en-US" sz="3200" dirty="0"/>
              <a:t>primarily for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consultation</a:t>
            </a:r>
            <a:r>
              <a:rPr lang="en-US" sz="3200" dirty="0"/>
              <a:t> </a:t>
            </a:r>
            <a:r>
              <a:rPr lang="en-US" sz="3200" dirty="0" smtClean="0"/>
              <a:t>on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matters </a:t>
            </a:r>
            <a:r>
              <a:rPr lang="en-US" sz="3200" dirty="0" smtClean="0"/>
              <a:t>rather </a:t>
            </a:r>
            <a:r>
              <a:rPr lang="en-US" sz="3200" dirty="0"/>
              <a:t>than </a:t>
            </a:r>
            <a:r>
              <a:rPr lang="en-US" sz="3200" dirty="0" smtClean="0"/>
              <a:t>read from </a:t>
            </a:r>
          </a:p>
          <a:p>
            <a:r>
              <a:rPr lang="en-US" sz="3200" dirty="0"/>
              <a:t>b</a:t>
            </a:r>
            <a:r>
              <a:rPr lang="en-US" sz="3200" dirty="0" smtClean="0"/>
              <a:t>eginning to the </a:t>
            </a:r>
            <a:r>
              <a:rPr lang="en-US" sz="3200" dirty="0" smtClean="0"/>
              <a:t>end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諮詢某些事項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589" y="3012710"/>
            <a:ext cx="8668976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3400" b="1" dirty="0" smtClean="0">
                <a:solidFill>
                  <a:srgbClr val="C00000"/>
                </a:solidFill>
              </a:rPr>
              <a:t>Read from cover to </a:t>
            </a:r>
            <a:r>
              <a:rPr lang="en-US" altLang="zh-TW" sz="3400" b="1" dirty="0" smtClean="0">
                <a:solidFill>
                  <a:srgbClr val="C00000"/>
                </a:solidFill>
              </a:rPr>
              <a:t>cover </a:t>
            </a:r>
            <a:r>
              <a:rPr lang="en-US" altLang="zh-TW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必</a:t>
            </a:r>
            <a:r>
              <a:rPr lang="zh-TW" altLang="en-US" sz="34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須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</a:t>
            </a:r>
            <a:r>
              <a:rPr lang="zh-TW" altLang="en-US" sz="34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頭到尾閱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讀</a:t>
            </a:r>
            <a:r>
              <a:rPr lang="en-US" altLang="zh-TW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32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15550" r="148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411" y="969278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在資訊爆炸的時代，人性的問題與衝突，已不再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是由於「不知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，而是基於「不願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655" y="2167257"/>
            <a:ext cx="8832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許多國家、社會、教會、家庭問題，其實都是「人性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的問題。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例：新冠病毒、種族仇恨、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同性戀猖獗、大選舞弊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6768" y="3900493"/>
            <a:ext cx="8827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人性的基本問題不會因時代文化環境而改變的，千古至今都是一樣，超越時空的。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例：驕傲、不服、自私、貪婪、嫉妒、爭競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655" y="260032"/>
            <a:ext cx="2800767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我個人體會：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30756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15550" r="148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175" y="189160"/>
            <a:ext cx="164660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總結：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83" y="2303095"/>
            <a:ext cx="2439865" cy="3046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on't Miss The Window Of Opportunity - p.s. That's Life!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500" y1="26712" x2="17500" y2="26712"/>
                        <a14:foregroundMark x1="12333" y1="26027" x2="12333" y2="26027"/>
                        <a14:foregroundMark x1="15833" y1="41096" x2="15833" y2="41096"/>
                        <a14:foregroundMark x1="23667" y1="43151" x2="23667" y2="43151"/>
                        <a14:foregroundMark x1="31833" y1="16781" x2="31833" y2="16781"/>
                        <a14:foregroundMark x1="84167" y1="41781" x2="84167" y2="41781"/>
                        <a14:foregroundMark x1="85167" y1="78767" x2="85167" y2="78767"/>
                        <a14:foregroundMark x1="91000" y1="72260" x2="91000" y2="72260"/>
                        <a14:foregroundMark x1="89833" y1="34932" x2="89833" y2="34932"/>
                        <a14:foregroundMark x1="9667" y1="29452" x2="9667" y2="29452"/>
                        <a14:foregroundMark x1="18667" y1="69863" x2="18667" y2="69863"/>
                        <a14:foregroundMark x1="14333" y1="71575" x2="14333" y2="71575"/>
                        <a14:foregroundMark x1="11667" y1="67808" x2="11667" y2="67808"/>
                        <a14:foregroundMark x1="25167" y1="54452" x2="25167" y2="54452"/>
                        <a14:foregroundMark x1="25833" y1="35616" x2="26500" y2="35274"/>
                        <a14:foregroundMark x1="24500" y1="30822" x2="24500" y2="30822"/>
                        <a14:foregroundMark x1="24167" y1="29795" x2="24167" y2="29795"/>
                        <a14:foregroundMark x1="27333" y1="18151" x2="27333" y2="18151"/>
                        <a14:foregroundMark x1="33500" y1="17808" x2="33500" y2="17808"/>
                        <a14:foregroundMark x1="38500" y1="15753" x2="38500" y2="15753"/>
                        <a14:foregroundMark x1="43833" y1="16781" x2="43833" y2="16781"/>
                        <a14:foregroundMark x1="49500" y1="16096" x2="49500" y2="16096"/>
                        <a14:foregroundMark x1="77167" y1="32192" x2="77167" y2="32192"/>
                        <a14:foregroundMark x1="74500" y1="17466" x2="74500" y2="17466"/>
                        <a14:foregroundMark x1="67333" y1="17123" x2="67333" y2="17123"/>
                        <a14:foregroundMark x1="61833" y1="16096" x2="61833" y2="16096"/>
                        <a14:foregroundMark x1="58667" y1="16096" x2="58667" y2="16096"/>
                        <a14:foregroundMark x1="56167" y1="14726" x2="56167" y2="14726"/>
                        <a14:foregroundMark x1="52833" y1="13014" x2="52833" y2="13014"/>
                        <a14:foregroundMark x1="64667" y1="17808" x2="64667" y2="17808"/>
                        <a14:foregroundMark x1="67833" y1="16096" x2="67833" y2="16096"/>
                        <a14:foregroundMark x1="73667" y1="16781" x2="73667" y2="16781"/>
                        <a14:foregroundMark x1="77500" y1="41438" x2="77500" y2="41438"/>
                        <a14:foregroundMark x1="80167" y1="54110" x2="80167" y2="54110"/>
                        <a14:foregroundMark x1="78333" y1="66438" x2="78333" y2="66438"/>
                        <a14:foregroundMark x1="76667" y1="89726" x2="76667" y2="89726"/>
                        <a14:foregroundMark x1="14167" y1="87329" x2="14167" y2="87329"/>
                        <a14:foregroundMark x1="23500" y1="77055" x2="23500" y2="77055"/>
                        <a14:foregroundMark x1="8000" y1="76027" x2="8000" y2="76027"/>
                        <a14:foregroundMark x1="4500" y1="90411" x2="4500" y2="90411"/>
                        <a14:foregroundMark x1="4167" y1="77055" x2="4167" y2="77055"/>
                        <a14:foregroundMark x1="5167" y1="63699" x2="5167" y2="63699"/>
                        <a14:foregroundMark x1="7000" y1="42808" x2="7000" y2="42808"/>
                        <a14:foregroundMark x1="10333" y1="29795" x2="10333" y2="29795"/>
                        <a14:foregroundMark x1="14000" y1="7192" x2="14000" y2="7192"/>
                        <a14:foregroundMark x1="93833" y1="10274" x2="93833" y2="10274"/>
                        <a14:foregroundMark x1="95167" y1="21575" x2="95167" y2="21575"/>
                        <a14:foregroundMark x1="96167" y1="45205" x2="96167" y2="45205"/>
                        <a14:foregroundMark x1="95333" y1="57877" x2="95333" y2="57877"/>
                        <a14:foregroundMark x1="96500" y1="71233" x2="96500" y2="71233"/>
                        <a14:foregroundMark x1="97667" y1="81849" x2="97667" y2="81849"/>
                        <a14:foregroundMark x1="97000" y1="89041" x2="97000" y2="89041"/>
                        <a14:foregroundMark x1="96167" y1="65411" x2="96167" y2="65411"/>
                        <a14:foregroundMark x1="95667" y1="58219" x2="95667" y2="58219"/>
                        <a14:foregroundMark x1="94833" y1="48973" x2="94833" y2="48973"/>
                        <a14:foregroundMark x1="94333" y1="39726" x2="94333" y2="39726"/>
                        <a14:foregroundMark x1="93667" y1="29452" x2="93667" y2="29452"/>
                        <a14:foregroundMark x1="95500" y1="41096" x2="95500" y2="41096"/>
                        <a14:foregroundMark x1="95333" y1="36986" x2="95333" y2="36986"/>
                        <a14:foregroundMark x1="95000" y1="32534" x2="95000" y2="32534"/>
                        <a14:foregroundMark x1="94167" y1="28082" x2="94167" y2="28082"/>
                        <a14:foregroundMark x1="82000" y1="95890" x2="82000" y2="95890"/>
                        <a14:foregroundMark x1="84667" y1="96918" x2="84667" y2="96918"/>
                        <a14:foregroundMark x1="87500" y1="95548" x2="87500" y2="95548"/>
                        <a14:foregroundMark x1="93500" y1="93836" x2="93500" y2="93836"/>
                        <a14:foregroundMark x1="97667" y1="92123" x2="97667" y2="92123"/>
                        <a14:foregroundMark x1="16167" y1="98630" x2="16167" y2="98630"/>
                        <a14:foregroundMark x1="14167" y1="97603" x2="14167" y2="97603"/>
                        <a14:foregroundMark x1="11167" y1="96918" x2="11167" y2="96918"/>
                        <a14:foregroundMark x1="9667" y1="95548" x2="9667" y2="95548"/>
                        <a14:foregroundMark x1="8000" y1="95205" x2="8000" y2="95205"/>
                        <a14:foregroundMark x1="6667" y1="93836" x2="6667" y2="93836"/>
                        <a14:foregroundMark x1="6333" y1="93493" x2="6333" y2="93493"/>
                        <a14:foregroundMark x1="5167" y1="93493" x2="5167" y2="93493"/>
                        <a14:foregroundMark x1="5000" y1="93493" x2="5000" y2="93493"/>
                        <a14:backgroundMark x1="11833" y1="98973" x2="11833" y2="98973"/>
                        <a14:backgroundMark x1="13333" y1="97945" x2="13333" y2="97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7" y="2303095"/>
            <a:ext cx="57150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2988" r="30517"/>
          <a:stretch/>
        </p:blipFill>
        <p:spPr>
          <a:xfrm>
            <a:off x="433655" y="2529528"/>
            <a:ext cx="2008332" cy="2593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0933" y="914399"/>
            <a:ext cx="891301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神的話是面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鏡子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，讓我們看清自己的罪</a:t>
            </a:r>
            <a:endParaRPr lang="en-US" altLang="zh-TW" sz="38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更是扇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窗戶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，將我們引到神那裡去</a:t>
            </a:r>
            <a:endParaRPr lang="en-US" sz="3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648" y="5392922"/>
            <a:ext cx="899435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耶穌說「我就是</a:t>
            </a:r>
            <a:r>
              <a:rPr lang="zh-TW" altLang="en-US" sz="3800" dirty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道路</a:t>
            </a:r>
            <a:r>
              <a:rPr lang="zh-TW" altLang="en-US" sz="38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、</a:t>
            </a:r>
            <a:r>
              <a:rPr lang="zh-TW" altLang="en-US" sz="3800" dirty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真理</a:t>
            </a:r>
            <a:r>
              <a:rPr lang="zh-TW" altLang="en-US" sz="38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、</a:t>
            </a:r>
            <a:r>
              <a:rPr lang="zh-TW" altLang="en-US" sz="3800" dirty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生命</a:t>
            </a:r>
            <a:r>
              <a:rPr lang="zh-TW" altLang="en-US" sz="38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；若不藉著我，沒有人能到父那裡去</a:t>
            </a:r>
            <a:r>
              <a:rPr lang="zh-TW" altLang="en-US" sz="38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。」</a:t>
            </a:r>
            <a:r>
              <a:rPr lang="en-US" altLang="zh-TW" sz="3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</a:t>
            </a:r>
            <a:r>
              <a:rPr lang="zh-TW" altLang="en-US" sz="3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約</a:t>
            </a:r>
            <a:r>
              <a:rPr lang="en-US" altLang="zh-TW" sz="3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16:4)</a:t>
            </a:r>
            <a:endParaRPr lang="en-US" sz="30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495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779" y="867955"/>
            <a:ext cx="8581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hlinkClick r:id="rId3"/>
              </a:rPr>
              <a:t>https://www.linkedin.com/pulse/5-reasons-why-bible-relevant-today-ward-cushman</a:t>
            </a:r>
            <a:endParaRPr lang="en-US" sz="22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314696" y="1683035"/>
            <a:ext cx="87224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hlinkClick r:id="rId4"/>
              </a:rPr>
              <a:t>https://www.thegospelcoalition.org/essay/the-sufficiency-of-scripture/</a:t>
            </a:r>
            <a:endParaRPr lang="en-US" sz="22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36212" y="2214708"/>
            <a:ext cx="85205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hlinkClick r:id="rId5"/>
              </a:rPr>
              <a:t>https://biblicalcounselingcanada.ca/2017/01/28/the-authority-sufficiency-and-relevancy-of-gods-word/</a:t>
            </a:r>
            <a:endParaRPr lang="en-US" sz="22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336212" y="3677341"/>
            <a:ext cx="8622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hlinkClick r:id="rId6"/>
              </a:rPr>
              <a:t>https://www.biblicalcounselingcoalition.org/2019/07/12/four-purposes-of-scripture-when-counseling-others</a:t>
            </a:r>
            <a:r>
              <a:rPr lang="en-US" sz="2200" b="1" dirty="0" smtClean="0">
                <a:solidFill>
                  <a:srgbClr val="0070C0"/>
                </a:solidFill>
                <a:hlinkClick r:id="rId6"/>
              </a:rPr>
              <a:t>/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212" y="3142196"/>
            <a:ext cx="4621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hlinkClick r:id="rId7"/>
              </a:rPr>
              <a:t>https://</a:t>
            </a:r>
            <a:r>
              <a:rPr lang="en-US" sz="2200" b="1" dirty="0" smtClean="0">
                <a:solidFill>
                  <a:srgbClr val="0070C0"/>
                </a:solidFill>
                <a:hlinkClick r:id="rId7"/>
              </a:rPr>
              <a:t>www.tms.edu/m/tmsj15g.pdf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175" y="189160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網上參考：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68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262" y="170022"/>
            <a:ext cx="3212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聖經不是</a:t>
            </a:r>
            <a:r>
              <a:rPr lang="en-US" altLang="zh-TW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...</a:t>
            </a:r>
            <a:endParaRPr lang="en-US" sz="40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012" y="854158"/>
            <a:ext cx="8468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史和科學的教科書、文學巨著或哲學經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典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012" y="1437437"/>
            <a:ext cx="825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不能拿聖經來對照歷史或科學上的研究理論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045" y="1998626"/>
            <a:ext cx="825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不能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拿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聖經來回答各種有關信仰哲學的難題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810" y="3655823"/>
            <a:ext cx="8197886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Everything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that </a:t>
            </a:r>
            <a:r>
              <a:rPr lang="en-US" sz="3200" dirty="0">
                <a:solidFill>
                  <a:srgbClr val="C00000"/>
                </a:solidFill>
                <a:latin typeface="Quicksand SemiBold" pitchFamily="2" charset="0"/>
              </a:rPr>
              <a:t>We Need to Know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about 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SemiBold" pitchFamily="2" charset="0"/>
              </a:rPr>
              <a:t>faith 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SemiBold" pitchFamily="2" charset="0"/>
              </a:rPr>
              <a:t>&amp; salvation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has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b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een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r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evealed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to u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Quicksand SemiBold" pitchFamily="2" charset="0"/>
              </a:rPr>
              <a:t>s in the Bible, </a:t>
            </a:r>
            <a:r>
              <a:rPr lang="en-US" sz="3200" dirty="0" smtClean="0">
                <a:solidFill>
                  <a:srgbClr val="C00000"/>
                </a:solidFill>
                <a:latin typeface="Quicksand SemiBold" pitchFamily="2" charset="0"/>
              </a:rPr>
              <a:t>But Not </a:t>
            </a:r>
            <a:r>
              <a:rPr lang="en-US" sz="3200" dirty="0">
                <a:solidFill>
                  <a:srgbClr val="C00000"/>
                </a:solidFill>
                <a:latin typeface="Quicksand SemiBold" pitchFamily="2" charset="0"/>
              </a:rPr>
              <a:t>Everything We May Want to Know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292" y="2785926"/>
            <a:ext cx="8418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是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有關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「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基督信仰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教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科書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70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262" y="235039"/>
            <a:ext cx="4751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聖經的「目的」</a:t>
            </a:r>
            <a:r>
              <a:rPr lang="en-US" altLang="zh-TW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...</a:t>
            </a:r>
            <a:endParaRPr lang="en-US" sz="40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738" y="3629739"/>
            <a:ext cx="7160935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聖經乃是神向人對祂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救恩計劃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的啟示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3024" y="897168"/>
            <a:ext cx="8351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但記這些事要叫你們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信耶穌是基督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，是神的兒子，並且叫你們信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了祂，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就可以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因祂的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名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得生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命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。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 </a:t>
            </a:r>
            <a:r>
              <a:rPr lang="en-US" altLang="zh-TW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20:31)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024" y="2466828"/>
            <a:ext cx="83920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這聖經能使你因信基督耶穌，有</a:t>
            </a:r>
            <a:r>
              <a:rPr lang="zh-TW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得救</a:t>
            </a:r>
            <a:r>
              <a:rPr lang="zh-TW" alt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的智慧</a:t>
            </a:r>
            <a:r>
              <a:rPr lang="zh-TW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endParaRPr lang="en-US" altLang="zh-TW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提後 </a:t>
            </a:r>
            <a:r>
              <a:rPr lang="en-US" altLang="zh-TW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3:15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altLang="zh-TW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738" y="4452396"/>
            <a:ext cx="7596951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所以，聖經是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關乎生命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教科書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」！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29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262" y="170022"/>
            <a:ext cx="6797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聖經讓人明白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救恩範疇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之事</a:t>
            </a:r>
            <a:endParaRPr lang="en-US" sz="40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012" y="854158"/>
            <a:ext cx="890500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神的屬性、人的創造、罪的起源、墮落結果、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基督的救贖、聖靈的工作、撒旦的破壞、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教會的見證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、信徒的生活、世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界的終結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永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恆的國度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012" y="3023986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所以，不能以社會學、經濟學、心理學、醫學、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科學、考古學、政治學等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來批判聖經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012" y="4242739"/>
            <a:ext cx="6284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對聖經三個基本的肯定：</a:t>
            </a:r>
            <a:endParaRPr lang="en-US" sz="40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910" y="4920334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神的話語「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超越時空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871" y="5487638"/>
            <a:ext cx="455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聖經是本「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活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」的書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7572" y="6069975"/>
            <a:ext cx="5012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解答關乎「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</a:t>
            </a:r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」的事</a:t>
            </a:r>
          </a:p>
        </p:txBody>
      </p:sp>
    </p:spTree>
    <p:extLst>
      <p:ext uri="{BB962C8B-B14F-4D97-AF65-F5344CB8AC3E}">
        <p14:creationId xmlns:p14="http://schemas.microsoft.com/office/powerpoint/2010/main" val="22527236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682" y="151578"/>
            <a:ext cx="8494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耶和華啊，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祢的話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安定在天，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直到永遠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119:89)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681" y="2504699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這世界和其上的情慾都要過去，惟獨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遵行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神旨意的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，是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永遠常存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約壹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2:17)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681" y="1335082"/>
            <a:ext cx="88024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天地要廢去，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我的話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卻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不能廢去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24:35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endParaRPr lang="en-US" altLang="zh-TW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13:31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、路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21:33)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681" y="3809681"/>
            <a:ext cx="8487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人活著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不是單靠食物，乃是靠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口裡所出的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一切話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申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8:3)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680" y="5069153"/>
            <a:ext cx="88193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你們蒙了重生，不是由於能壞的種子，乃是由於不能壞的種子，是藉著神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活潑常存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的道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彼前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1:23)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4296" y="6252657"/>
            <a:ext cx="5394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solidFill>
                  <a:srgbClr val="C00000"/>
                </a:solidFill>
              </a:rPr>
              <a:t>Living and enduring word of God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988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883" y="428886"/>
            <a:ext cx="870790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耶和華的律法全備 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perfect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，能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甦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醒人心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restoring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；耶和華的法度確定 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trustworthy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，能使愚人有智慧 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making wise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。耶和華的訓詞正直 </a:t>
            </a:r>
            <a:r>
              <a:rPr lang="en-US" altLang="zh-TW" sz="36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right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，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能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快活人心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 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giving joy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，耶和華的命令清潔，能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明亮人的眼目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(giving light)</a:t>
            </a:r>
            <a:r>
              <a:rPr lang="en-US" altLang="zh-TW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…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耶和華的典章真實，全然公義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righteous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誰能知道</a:t>
            </a:r>
            <a:r>
              <a:rPr lang="zh-TW" altLang="en-US" sz="3600" dirty="0" smtClean="0">
                <a:solidFill>
                  <a:srgbClr val="C00000"/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自己的錯失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呢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errors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？願你赦免我</a:t>
            </a:r>
            <a:r>
              <a:rPr lang="zh-TW" altLang="en-US" sz="3600" dirty="0" smtClean="0">
                <a:solidFill>
                  <a:srgbClr val="C00000"/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隱而未現的過錯</a:t>
            </a:r>
            <a:r>
              <a:rPr lang="zh-TW" altLang="en-US" sz="3600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 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(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hidden faults</a:t>
            </a:r>
            <a:r>
              <a:rPr lang="en-US" altLang="zh-TW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)</a:t>
            </a:r>
            <a:r>
              <a:rPr lang="zh-TW" altLang="en-US" sz="3200" i="1" dirty="0" smtClean="0">
                <a:latin typeface="Arial" panose="020B0604020202020204" pitchFamily="34" charset="0"/>
                <a:ea typeface="華康魏碑體 Std W7" panose="03000700000000000000" pitchFamily="66" charset="-120"/>
                <a:cs typeface="Arial" panose="020B0604020202020204" pitchFamily="34" charset="0"/>
              </a:rPr>
              <a:t> 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19:7-9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12)</a:t>
            </a:r>
            <a:endParaRPr lang="zh-TW" altLang="en-US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882" y="5598164"/>
            <a:ext cx="8912712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神的話語足以滿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足人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類靈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魂及生命的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一切需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求</a:t>
            </a:r>
            <a:endParaRPr lang="zh-TW" alt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831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882" y="1020556"/>
            <a:ext cx="887423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神的道是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活潑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的，是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有功效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的，比一切兩刃的劍更快，甚至魂與靈，骨節與骨髓，都能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刺入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剖開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，連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心中的思念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和主意都能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辨明</a:t>
            </a:r>
            <a:endParaRPr lang="en-US" altLang="zh-TW" sz="3600" dirty="0">
              <a:solidFill>
                <a:srgbClr val="7030A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4:12)</a:t>
            </a:r>
            <a:endParaRPr lang="zh-TW" altLang="en-US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440" y="320634"/>
            <a:ext cx="4294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</a:t>
            </a:r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神話語的能力</a:t>
            </a:r>
            <a:r>
              <a:rPr lang="en-US" altLang="zh-TW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...</a:t>
            </a:r>
            <a:endParaRPr lang="en-US" sz="40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882" y="4037991"/>
            <a:ext cx="8874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聖經都是神所默示的，於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教訓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督責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使人歸正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教導人學義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都是有益的，叫屬神的人得以完全，預備行各樣的善事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提後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3:15-17)</a:t>
            </a:r>
            <a:endParaRPr lang="zh-TW" altLang="en-US" sz="3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5443369" y="3659235"/>
            <a:ext cx="484094" cy="4840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5140" y="3049881"/>
            <a:ext cx="1576457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eaching</a:t>
            </a:r>
            <a:endParaRPr lang="en-US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6863576" y="3659235"/>
            <a:ext cx="484094" cy="4840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9441" y="3062205"/>
            <a:ext cx="167142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Rebuking</a:t>
            </a:r>
            <a:endParaRPr lang="en-US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75956" y="5217458"/>
            <a:ext cx="537883" cy="699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882" y="6004786"/>
            <a:ext cx="183466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Correcting</a:t>
            </a:r>
            <a:endParaRPr lang="en-US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045182" y="5200322"/>
            <a:ext cx="537883" cy="699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94562" y="5994533"/>
            <a:ext cx="145809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Training</a:t>
            </a:r>
            <a:endParaRPr lang="en-US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>
            <a:off x="4649205" y="430306"/>
            <a:ext cx="1138409" cy="67773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7614" y="294056"/>
            <a:ext cx="2682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</a:rPr>
              <a:t>Living &amp; active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4882" y="3234547"/>
            <a:ext cx="438497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人心比萬物都詭詐，壞到極處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endParaRPr lang="en-US" altLang="zh-TW" sz="24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誰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能識透呢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？ 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耶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17:9)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306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27965"/>
            <a:ext cx="9144793" cy="6830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392" y="1143629"/>
            <a:ext cx="7062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#1: God’s Word Teaches Us What Is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True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53" y="2420897"/>
            <a:ext cx="8933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#2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: God’s Word Exposes Wrong Beliefs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392" y="389577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聖經四大功能：</a:t>
            </a:r>
            <a:endParaRPr lang="en-US" sz="34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555" y="1718142"/>
            <a:ext cx="272741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</a:rPr>
              <a:t>Teaching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教訓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554" y="3100570"/>
            <a:ext cx="276787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</a:rPr>
              <a:t>Rebuking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督責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453" y="3828948"/>
            <a:ext cx="8686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E355E"/>
                </a:solidFill>
              </a:rPr>
              <a:t>#3</a:t>
            </a:r>
            <a:r>
              <a:rPr lang="en-US" sz="3200" b="1" dirty="0">
                <a:solidFill>
                  <a:srgbClr val="1E355E"/>
                </a:solidFill>
              </a:rPr>
              <a:t>: God’s Word Confronts Sin in Our Lives</a:t>
            </a:r>
            <a:endParaRPr lang="en-US" sz="3200" b="0" i="0" dirty="0">
              <a:solidFill>
                <a:srgbClr val="1E355E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554" y="4477844"/>
            <a:ext cx="293112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</a:rPr>
              <a:t>Correcting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歸正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53" y="5282397"/>
            <a:ext cx="8073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#4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: God’s Word Equips Us in Godly Living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554" y="5900516"/>
            <a:ext cx="2609048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</a:rPr>
              <a:t>Training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教導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9703" y="421535"/>
            <a:ext cx="559800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結果 </a:t>
            </a:r>
            <a:r>
              <a:rPr lang="en-US" altLang="zh-TW" sz="32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= </a:t>
            </a:r>
            <a:r>
              <a:rPr lang="zh-TW" altLang="en-US" sz="32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得以完全，行各樣善事</a:t>
            </a:r>
            <a:endParaRPr lang="en-US" sz="32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49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7836</TotalTime>
  <Words>2316</Words>
  <Application>Microsoft Office PowerPoint</Application>
  <PresentationFormat>On-screen Show (4:3)</PresentationFormat>
  <Paragraphs>125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新細明體</vt:lpstr>
      <vt:lpstr>華康明體 Std W12</vt:lpstr>
      <vt:lpstr>華康魏碑體 Std W7</vt:lpstr>
      <vt:lpstr>華康黑體 Std W7</vt:lpstr>
      <vt:lpstr>華康黑體 Std W9</vt:lpstr>
      <vt:lpstr>華康龍門石碑 Std W9</vt:lpstr>
      <vt:lpstr>Arial</vt:lpstr>
      <vt:lpstr>Arial</vt:lpstr>
      <vt:lpstr>Calibri</vt:lpstr>
      <vt:lpstr>Calibri Light</vt:lpstr>
      <vt:lpstr>Myriad Pro Light</vt:lpstr>
      <vt:lpstr>Quicksand SemiBold</vt:lpstr>
      <vt:lpstr>Seabird Heavy SF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140</cp:revision>
  <cp:lastPrinted>2021-03-09T18:45:44Z</cp:lastPrinted>
  <dcterms:created xsi:type="dcterms:W3CDTF">2020-12-10T17:47:51Z</dcterms:created>
  <dcterms:modified xsi:type="dcterms:W3CDTF">2021-03-14T18:10:24Z</dcterms:modified>
</cp:coreProperties>
</file>