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8596723b5_3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b8596723b5_3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谦卑：在希腊罗马时期，意味着懦弱，没胆量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勇敢：在这里意思是直率，严厉，不留情面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为何哥林多教会受到假教师的挑拨，并且一些人在信主后，把一些属世的价值标准与方法都带进了教会。以致于用属世的方法来行事为人，对保罗和其他人进行论断，批评乃至伤害。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解释自己是藉着基督的爱来劝戒哥林多信徒，所以显现出温柔与和平。但有人在哥林多教会却认为他是外强中干，徒有虚名，只敢隔空叫阵，不敢面对哥林多人的挑战（对他权柄的质疑，传福音的动机等等）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行事：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争战：属灵的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我們爭戰的兵器本不是屬血氣的，用人的口才与辩论来传神的道，乃是在神面前有圣灵的能力，可以拆毁堅固的營壘， 5 將各樣的用人的推理能力，思考能力建立起来的属世的知识、各樣攔阻人認識神的那些自高之事，一概攻破/拆毁了，又將人所有的心意奪回，使它都順服基督；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用辩论的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e7b1dcf53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e7b1dcf53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谦卑：在希腊罗马时期，意味着懦弱，没胆量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勇敢：在这里意思是直率，严厉，不留情面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为何哥林多教会受到假教师的挑拨，并且一些人在信主后，把一些属世的价值标准与方法都带进了教会。以致于用属世的方法来行事为人，对保罗和其他人进行论断，批评乃至伤害。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解释自己是藉着基督的爱来劝戒哥林多信徒，所以显现出温柔与和平。但有人在哥林多教会却认为他是外强中干，徒有虚名，只敢隔空叫阵，不敢面对哥林多人的挑战（对他权柄的质疑，传福音的动机等等）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行事：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争战：属灵的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我們爭戰的兵器本不是屬血氣的，用人的口才与辩论来传神的道，乃是在神面前有圣灵的能力，可以拆毁堅固的營壘， 5 將各樣的用人的推理能力，思考能力建立起来的属世的知识、各樣攔阻人認識神的那些自高之事，一概攻破/拆毁了，又將人所有的心意奪回，使它都順服基督；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用辩论的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abb2d5e180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abb2d5e180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真</a:t>
            </a:r>
            <a:r>
              <a:rPr lang="en"/>
              <a:t>使徒的权柄是用来造就信徒，而不是败坏他们。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造就的结果是把人原有的心思意念从属世的迷惑里带回基督里，让信徒顺服基督十字架救恩的道理，在基督里成为新造的人。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真假使徒的区别在于前者帮助信徒在基督里建立根基，不断成长，成熟。后者妄图破坏信徒的新生命。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e574236cbb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e574236cb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谦卑：在希腊罗马时期，意味着懦弱，没胆量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勇敢：在这里意思是直率，严厉，不留情面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为何哥林多教会受到假教师的挑拨，并且一些人在信主后，把一些属世的价值标准与方法都带进了教会。以致于用属世的方法来行事为人，对保罗和其他人进行论断，批评乃至伤害。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解释自己是藉着基督的爱来劝戒哥林多信徒，所以显现出温柔与和平。但有人在哥林多教会却认为他是外强中干，徒有虚名，只敢隔空叫阵，不敢面对哥林多人的挑战（对他权柄的质疑，传福音的动机等等）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行事：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争战：属灵的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我們爭戰的兵器本不是屬血氣的，用人的口才与辩论来传神的道，乃是在神面前有圣灵的能力，可以拆毁堅固的營壘， 5 將各樣的用人的推理能力，思考能力建立起来的属世的知识、各樣攔阻人認識神的那些自高之事，一概攻破/拆毁了，又將人所有的心意奪回，使它都順服基督；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用辩论的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abb2d5e180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abb2d5e180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e7e2f0533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e7e2f0533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谦卑：在希腊罗马时期，意味着懦弱，没胆量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勇敢：在这里意思是直率，严厉，不留情面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为何哥林多教会受到假教师的挑拨，并且一些人在信主后，把一些属世的价值标准与方法都带进了教会。以致于用属世的方法来行事为人，对保罗和其他人进行论断，批评乃至伤害。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解释自己是藉着基督的爱来劝戒哥林多信徒，所以显现出温柔与和平。但有人在哥林多教会却认为他是外强中干，徒有虚名，只敢隔空叫阵，不敢面对哥林多人的挑战（对他权柄的质疑，传福音的动机等等）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行事：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争战：属灵的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我們爭戰的兵器本不是屬血氣的，用人的口才与辩论来传神的道，乃是在神面前有圣灵的能力，可以拆毁堅固的營壘， 5 將各樣的用人的推理能力，思考能力建立起来的属世的知识、各樣攔阻人認識神的那些自高之事，一概攻破/拆毁了，又將人所有的心意奪回，使它都順服基督；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用辩论的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e75134890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e75134890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谦卑：在希腊罗马时期，意味着懦弱，没胆量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勇敢：在这里意思是直率，严厉，不留情面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为何哥林多教会受到假教师的挑拨，并且一些人在信主后，把一些属世的价值标准与方法都带进了教会。以致于用属世的方法来行事为人，对保罗和其他人进行论断，批评乃至伤害。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解释自己是藉着基督的爱来劝戒哥林多信徒，所以显现出温柔与和平。但有人在哥林多教会却认为他是外强中干，徒有虚名，只敢隔空叫阵，不敢面对哥林多人的挑战（对他权柄的质疑，传福音的动机等等）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行事：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争战：属灵的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我們爭戰的兵器本不是屬血氣的，用人的口才与辩论来传神的道，乃是在神面前有圣灵的能力，可以拆毁堅固的營壘， 5 將各樣的用人的推理能力，思考能力建立起来的属世的知识、各樣攔阻人認識神的那些自高之事，一概攻破/拆毁了，又將人所有的心意奪回，使它都順服基督；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用辩论的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e7b1dcf53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e7b1dcf53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谦卑：在希腊罗马时期，意味着懦弱，没胆量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勇敢：在这里意思是直率，严厉，不留情面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为何哥林多教会受到假教师的挑拨，并且一些人在信主后，把一些属世的价值标准与方法都带进了教会。以致于用属世的方法来行事为人，对保罗和其他人进行论断，批评乃至伤害。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解释自己是藉着基督的爱来劝戒哥林多信徒，所以显现出温柔与和平。但有人在哥林多教会却认为他是外强中干，徒有虚名，只敢隔空叫阵，不敢面对哥林多人的挑战（对他权柄的质疑，传福音的动机等等）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行事：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争战：属灵的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我們爭戰的兵器本不是屬血氣的，用人的口才与辩论来传神的道，乃是在神面前有圣灵的能力，可以拆毁堅固的營壘， 5 將各樣的用人的推理能力，思考能力建立起来的属世的知识、各樣攔阻人認識神的那些自高之事，一概攻破/拆毁了，又將人所有的心意奪回，使它都順服基督；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用辩论的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e7e2f0533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e7e2f0533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谦卑：在希腊罗马时期，意味着懦弱，没胆量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勇敢：在这里意思是直率，严厉，不留情面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为何哥林多教会受到假教师的挑拨，并且一些人在信主后，把一些属世的价值标准与方法都带进了教会。以致于用属世的方法来行事为人，对保罗和其他人进行论断，批评乃至伤害。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解释自己是藉着基督的爱来劝戒哥林多信徒，所以显现出温柔与和平。但有人在哥林多教会却认为他是外强中干，徒有虚名，只敢隔空叫阵，不敢面对哥林多人的挑战（对他权柄的质疑，传福音的动机等等）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行事：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争战：属灵的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我們爭戰的兵器本不是屬血氣的，用人的口才与辩论来传神的道，乃是在神面前有圣灵的能力，可以拆毁堅固的營壘， 5 將各樣的用人的推理能力，思考能力建立起来的属世的知识、各樣攔阻人認識神的那些自高之事，一概攻破/拆毁了，又將人所有的心意奪回，使它都順服基督；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用辩论的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abb2d5e180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abb2d5e180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谦卑：在希腊罗马时期，意味着懦弱，没胆量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勇敢：在这里意思是直率，严厉，不留情面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为何哥林多教会受到假教师的挑拨，并且一些人在信主后，把一些属世的价值标准与方法都带进了教会。以致于用属世的方法来行事为人，对保罗和其他人进行论断，批评乃至伤害。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解释自己是藉着基督的爱来劝戒哥林多信徒，所以显现出温柔与和平。但有人在哥林多教会却认为他是外强中干，徒有虚名，只敢隔空叫阵，不敢面对哥林多人的挑战（对他权柄的质疑，传福音的动机等等）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行事：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争战：属灵的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我們爭戰的兵器本不是屬血氣的，用人的口才与辩论来传神的道，乃是在神面前有圣灵的能力，可以拆毁堅固的營壘， 5 將各樣的用人的推理能力，思考能力建立起来的属世的知识、各樣攔阻人認識神的那些自高之事，一概攻破/拆毁了，又將人所有的心意奪回，使它都順服基督；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用辩论的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e574236cb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e574236cb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谦卑：在希腊罗马时期，意味着懦弱，没胆量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勇敢：在这里意思是直率，严厉，不留情面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为何哥林多教会受到假教师的挑拨，并且一些人在信主后，把一些属世的价值标准与方法都带进了教会。以致于用属世的方法来行事为人，对保罗和其他人进行论断，批评乃至伤害。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解释自己是藉着基督的爱来劝戒哥林多信徒，所以显现出温柔与和平。但有人在哥林多教会却认为他是外强中干，徒有虚名，只敢隔空叫阵，不敢面对哥林多人的挑战（对他权柄的质疑，传福音的动机等等）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行事：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争战：属灵的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我們爭戰的兵器本不是屬血氣的，用人的口才与辩论来传神的道，乃是在神面前有圣灵的能力，可以拆毁堅固的營壘， 5 將各樣的用人的推理能力，思考能力建立起来的属世的知识、各樣攔阻人認識神的那些自高之事，一概攻破/拆毁了，又將人所有的心意奪回，使它都順服基督；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用辩论的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e75134890c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e75134890c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谦卑：在希腊罗马时期，意味着懦弱，没胆量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勇敢：在这里意思是直率，严厉，不留情面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为何哥林多教会受到假教师的挑拨，并且一些人在信主后，把一些属世的价值标准与方法都带进了教会。以致于用属世的方法来行事为人，对保罗和其他人进行论断，批评乃至伤害。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解释自己是藉着基督的爱来劝戒哥林多信徒，所以显现出温柔与和平。但有人在哥林多教会却认为他是外强中干，徒有虚名，只敢隔空叫阵，不敢面对哥林多人的挑战（对他权柄的质疑，传福音的动机等等）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行事：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争战：属灵的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我們爭戰的兵器本不是屬血氣的，用人的口才与辩论来传神的道，乃是在神面前有圣灵的能力，可以拆毁堅固的營壘， 5 將各樣的用人的推理能力，思考能力建立起来的属世的知识、各樣攔阻人認識神的那些自高之事，一概攻破/拆毁了，又將人所有的心意奪回，使它都順服基督；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用辩论的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e574236cb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e574236cb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谦卑：在希腊罗马时期，意味着懦弱，没胆量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勇敢：在这里意思是直率，严厉，不留情面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为何哥林多教会受到假教师的挑拨，并且一些人在信主后，把一些属世的价值标准与方法都带进了教会。以致于用属世的方法来行事为人，对保罗和其他人进行论断，批评乃至伤害。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解释自己是藉着基督的爱来劝戒哥林多信徒，所以显现出温柔与和平。但有人在哥林多教会却认为他是外强中干，徒有虚名，只敢隔空叫阵，不敢面对哥林多人的挑战（对他权柄的质疑，传福音的动机等等）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行事：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争战：属灵的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我們爭戰的兵器本不是屬血氣的，用人的口才与辩论来传神的道，乃是在神面前有圣灵的能力，可以拆毁堅固的營壘， 5 將各樣的用人的推理能力，思考能力建立起来的属世的知识、各樣攔阻人認識神的那些自高之事，一概攻破/拆毁了，又將人所有的心意奪回，使它都順服基督；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用辩论的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b8596723b5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b8596723b5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谦卑：在希腊罗马时期，意味着懦弱，没胆量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勇敢：在这里意思是直率，严厉，不留情面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为何哥林多教会受到假教师的挑拨，并且一些人在信主后，把一些属世的价值标准与方法都带进了教会。以致于用属世的方法来行事为人，对保罗和其他人进行论断，批评乃至伤害。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解释自己是藉着基督的爱来劝戒哥林多信徒，所以显现出温柔与和平。但有人在哥林多教会却认为他是外强中干，徒有虚名，只敢隔空叫阵，不敢面对哥林多人的挑战（对他权柄的质疑，传福音的动机等等）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行事：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争战：属灵的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我們爭戰的兵器本不是屬血氣的，用人的口才与辩论来传神的道，乃是在神面前有圣灵的能力，可以拆毁堅固的營壘， 5 將各樣的用人的推理能力，思考能力建立起来的属世的知识、各樣攔阻人認識神的那些自高之事，一概攻破/拆毁了，又將人所有的心意奪回，使它都順服基督；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用辩论的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e75134890c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e75134890c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谦卑：在希腊罗马时期，意味着懦弱，没胆量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勇敢：在这里意思是直率，严厉，不留情面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为何哥林多教会受到假教师的挑拨，并且一些人在信主后，把一些属世的价值标准与方法都带进了教会。以致于用属世的方法来行事为人，对保罗和其他人进行论断，批评乃至伤害。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解释自己是藉着基督的爱来劝戒哥林多信徒，所以显现出温柔与和平。但有人在哥林多教会却认为他是外强中干，徒有虚名，只敢隔空叫阵，不敢面对哥林多人的挑战（对他权柄的质疑，传福音的动机等等）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行事：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争战：属灵的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我們爭戰的兵器本不是屬血氣的，用人的口才与辩论来传神的道，乃是在神面前有圣灵的能力，可以拆毁堅固的營壘， 5 將各樣的用人的推理能力，思考能力建立起来的属世的知识、各樣攔阻人認識神的那些自高之事，一概攻破/拆毁了，又將人所有的心意奪回，使它都順服基督；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用辩论的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e75134890c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e75134890c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谦卑：在希腊罗马时期，意味着懦弱，没胆量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勇敢：在这里意思是直率，严厉，不留情面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为何哥林多教会受到假教师的挑拨，并且一些人在信主后，把一些属世的价值标准与方法都带进了教会。以致于用属世的方法来行事为人，对保罗和其他人进行论断，批评乃至伤害。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解释自己是藉着基督的爱来劝戒哥林多信徒，所以显现出温柔与和平。但有人在哥林多教会却认为他是外强中干，徒有虚名，只敢隔空叫阵，不敢面对哥林多人的挑战（对他权柄的质疑，传福音的动机等等）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行事：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争战：属灵的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我們爭戰的兵器本不是屬血氣的，用人的口才与辩论来传神的道，乃是在神面前有圣灵的能力，可以拆毁堅固的營壘， 5 將各樣的用人的推理能力，思考能力建立起来的属世的知识、各樣攔阻人認識神的那些自高之事，一概攻破/拆毁了，又將人所有的心意奪回，使它都順服基督；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用辩论的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e75134890c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e75134890c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谦卑：在希腊罗马时期，意味着懦弱，没胆量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勇敢：在这里意思是直率，严厉，不留情面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为何哥林多教会受到假教师的挑拨，并且一些人在信主后，把一些属世的价值标准与方法都带进了教会。以致于用属世的方法来行事为人，对保罗和其他人进行论断，批评乃至伤害。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保罗解释自己是藉着基督的爱来劝戒哥林多信徒，所以显现出温柔与和平。但有人在哥林多教会却认为他是外强中干，徒有虚名，只敢隔空叫阵，不敢面对哥林多人的挑战（对他权柄的质疑，传福音的动机等等）。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行事：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争战：属灵的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4节：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我們爭戰的兵器本不是屬血氣的，用人的口才与辩论来传神的道，乃是在神面前有圣灵的能力，可以拆毁堅固的營壘， 5 將各樣的用人的推理能力，思考能力建立起来的属世的知识、各樣攔阻人認識神的那些自高之事，一概攻破/拆毁了，又將人所有的心意奪回，使它都順服基督；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用辩论的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3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949475"/>
            <a:ext cx="8520600" cy="106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哥林多後書第10章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9285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主日學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676500" y="4071275"/>
            <a:ext cx="7791000" cy="34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https://www.biblegateway.com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5 將各樣的計謀、各樣攔阻人認識神的那些自高之事，一概</a:t>
            </a:r>
            <a:r>
              <a:rPr lang="en" sz="2400">
                <a:solidFill>
                  <a:srgbClr val="FFFF00"/>
                </a:solidFill>
              </a:rPr>
              <a:t>攻破</a:t>
            </a:r>
            <a:r>
              <a:rPr lang="en" sz="2400">
                <a:solidFill>
                  <a:srgbClr val="FFFFFF"/>
                </a:solidFill>
              </a:rPr>
              <a:t>了，又將人所有的</a:t>
            </a:r>
            <a:r>
              <a:rPr lang="en" sz="2400">
                <a:solidFill>
                  <a:srgbClr val="FAFA04"/>
                </a:solidFill>
              </a:rPr>
              <a:t>心意奪回</a:t>
            </a:r>
            <a:r>
              <a:rPr lang="en" sz="2400">
                <a:solidFill>
                  <a:srgbClr val="FFFFFF"/>
                </a:solidFill>
              </a:rPr>
              <a:t>，使它都</a:t>
            </a:r>
            <a:r>
              <a:rPr lang="en" sz="2400">
                <a:solidFill>
                  <a:srgbClr val="FFFF00"/>
                </a:solidFill>
              </a:rPr>
              <a:t>順服基督</a:t>
            </a:r>
            <a:r>
              <a:rPr lang="en" sz="2400">
                <a:solidFill>
                  <a:srgbClr val="FFFFFF"/>
                </a:solidFill>
              </a:rPr>
              <a:t>； 6 並且我已經預備好了，</a:t>
            </a:r>
            <a:r>
              <a:rPr lang="en" sz="2400">
                <a:solidFill>
                  <a:srgbClr val="FAFA04"/>
                </a:solidFill>
              </a:rPr>
              <a:t>等</a:t>
            </a:r>
            <a:r>
              <a:rPr lang="en" sz="2400">
                <a:solidFill>
                  <a:srgbClr val="FFFFFF"/>
                </a:solidFill>
              </a:rPr>
              <a:t>你們十分</a:t>
            </a:r>
            <a:r>
              <a:rPr lang="en" sz="2400">
                <a:solidFill>
                  <a:srgbClr val="FAFA04"/>
                </a:solidFill>
              </a:rPr>
              <a:t>順服</a:t>
            </a:r>
            <a:r>
              <a:rPr lang="en" sz="2400">
                <a:solidFill>
                  <a:srgbClr val="FFFFFF"/>
                </a:solidFill>
              </a:rPr>
              <a:t>的時候，要</a:t>
            </a:r>
            <a:r>
              <a:rPr lang="en" sz="2400">
                <a:solidFill>
                  <a:schemeClr val="accent6"/>
                </a:solidFill>
              </a:rPr>
              <a:t>責罰</a:t>
            </a:r>
            <a:r>
              <a:rPr lang="en" sz="2400">
                <a:solidFill>
                  <a:srgbClr val="FFFFFF"/>
                </a:solidFill>
              </a:rPr>
              <a:t>那一切</a:t>
            </a:r>
            <a:r>
              <a:rPr lang="en" sz="2400">
                <a:solidFill>
                  <a:schemeClr val="accent6"/>
                </a:solidFill>
              </a:rPr>
              <a:t>不順服</a:t>
            </a:r>
            <a:r>
              <a:rPr lang="en" sz="2400">
                <a:solidFill>
                  <a:srgbClr val="FFFFFF"/>
                </a:solidFill>
              </a:rPr>
              <a:t>的人。 </a:t>
            </a:r>
            <a:endParaRPr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他們心地昏昧，與神所賜的生命隔絕了，都因自己無知，心裡剛硬。(以弗所書 4:18)</a:t>
            </a:r>
            <a:endParaRPr sz="2200">
              <a:solidFill>
                <a:srgbClr val="FFFFFF"/>
              </a:solidFill>
            </a:endParaRPr>
          </a:p>
        </p:txBody>
      </p:sp>
      <p:sp>
        <p:nvSpPr>
          <p:cNvPr id="119" name="Google Shape;11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>
                <a:solidFill>
                  <a:schemeClr val="lt1"/>
                </a:solidFill>
              </a:rPr>
              <a:t>第一段總結：使徒的屬靈爭戰(1~6節)</a:t>
            </a:r>
            <a:endParaRPr sz="23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一、爭戰的態度──勇敢(1~2節)</a:t>
            </a:r>
            <a:endParaRPr sz="1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二、爭戰的憑藉與能力──不憑著血氣，靠屬神的能力(3，4節中)</a:t>
            </a:r>
            <a:endParaRPr sz="1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三、爭戰的對象──堅固的營壘(4節下)</a:t>
            </a:r>
            <a:endParaRPr sz="1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       1.各樣的計謀(5節上)</a:t>
            </a:r>
            <a:endParaRPr sz="1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       2.各樣攔阻人認識神的那些自高之事(5節中)</a:t>
            </a:r>
            <a:endParaRPr sz="1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四、爭戰的目標──將人所有的心意奪回，使人心都順服基督(5節下)</a:t>
            </a:r>
            <a:endParaRPr sz="1600">
              <a:solidFill>
                <a:srgbClr val="FFFFFF"/>
              </a:solidFill>
            </a:endParaRPr>
          </a:p>
        </p:txBody>
      </p:sp>
      <p:sp>
        <p:nvSpPr>
          <p:cNvPr id="126" name="Google Shape;12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7 你們是看眼前的嗎？倘若有人自信是</a:t>
            </a:r>
            <a:r>
              <a:rPr lang="en" sz="2200">
                <a:solidFill>
                  <a:schemeClr val="accent6"/>
                </a:solidFill>
              </a:rPr>
              <a:t>屬基督</a:t>
            </a:r>
            <a:r>
              <a:rPr lang="en" sz="2200">
                <a:solidFill>
                  <a:srgbClr val="FFFFFF"/>
                </a:solidFill>
              </a:rPr>
              <a:t>的，他要再想想，他如何屬基督，我們也是如何</a:t>
            </a:r>
            <a:r>
              <a:rPr lang="en" sz="2200">
                <a:solidFill>
                  <a:schemeClr val="lt1"/>
                </a:solidFill>
              </a:rPr>
              <a:t>屬基督</a:t>
            </a:r>
            <a:r>
              <a:rPr lang="en" sz="2200">
                <a:solidFill>
                  <a:srgbClr val="FFFFFF"/>
                </a:solidFill>
              </a:rPr>
              <a:t>的。 </a:t>
            </a:r>
            <a:r>
              <a:rPr lang="en" sz="2200">
                <a:solidFill>
                  <a:srgbClr val="FFFFFF"/>
                </a:solidFill>
              </a:rPr>
              <a:t>8 主賜給我們</a:t>
            </a:r>
            <a:r>
              <a:rPr lang="en" sz="2200">
                <a:solidFill>
                  <a:srgbClr val="FFFF00"/>
                </a:solidFill>
              </a:rPr>
              <a:t>權柄</a:t>
            </a:r>
            <a:r>
              <a:rPr lang="en" sz="2200">
                <a:solidFill>
                  <a:srgbClr val="FFFFFF"/>
                </a:solidFill>
              </a:rPr>
              <a:t>，是要</a:t>
            </a:r>
            <a:r>
              <a:rPr lang="en" sz="2200">
                <a:solidFill>
                  <a:srgbClr val="FFFF00"/>
                </a:solidFill>
              </a:rPr>
              <a:t>造就</a:t>
            </a:r>
            <a:r>
              <a:rPr lang="en" sz="2200">
                <a:solidFill>
                  <a:srgbClr val="FFFFFF"/>
                </a:solidFill>
              </a:rPr>
              <a:t>你們，並</a:t>
            </a:r>
            <a:r>
              <a:rPr lang="en" sz="2200">
                <a:solidFill>
                  <a:srgbClr val="FAFA04"/>
                </a:solidFill>
              </a:rPr>
              <a:t>不是</a:t>
            </a:r>
            <a:r>
              <a:rPr lang="en" sz="2200">
                <a:solidFill>
                  <a:srgbClr val="FFFFFF"/>
                </a:solidFill>
              </a:rPr>
              <a:t>要</a:t>
            </a:r>
            <a:r>
              <a:rPr lang="en" sz="2200">
                <a:solidFill>
                  <a:srgbClr val="FFFF00"/>
                </a:solidFill>
              </a:rPr>
              <a:t>敗壞</a:t>
            </a:r>
            <a:r>
              <a:rPr lang="en" sz="2200">
                <a:solidFill>
                  <a:srgbClr val="FFFFFF"/>
                </a:solidFill>
              </a:rPr>
              <a:t>你們，我就是為這權柄稍微</a:t>
            </a:r>
            <a:r>
              <a:rPr lang="en" sz="2200">
                <a:solidFill>
                  <a:schemeClr val="accent1"/>
                </a:solidFill>
              </a:rPr>
              <a:t>誇口</a:t>
            </a:r>
            <a:r>
              <a:rPr lang="en" sz="2200">
                <a:solidFill>
                  <a:srgbClr val="FFFFFF"/>
                </a:solidFill>
              </a:rPr>
              <a:t>，也不至於慚愧。 9 我說這話，免得你們以為我寫信是要威嚇你們。 10 因為有人說：「他的信又沉重又厲害，及至見面，卻是氣貌不揚、言語粗俗的。」 11 這等人當想，我們不在那裡的時候信上的言語如何，見面的時候，行事也必如何。 </a:t>
            </a:r>
            <a:endParaRPr sz="2200">
              <a:solidFill>
                <a:srgbClr val="FFFFFF"/>
              </a:solidFill>
            </a:endParaRPr>
          </a:p>
        </p:txBody>
      </p:sp>
      <p:sp>
        <p:nvSpPr>
          <p:cNvPr id="133" name="Google Shape;133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lt1"/>
                </a:solidFill>
              </a:rPr>
              <a:t>第二段總結：使徒的屬靈權柄(7~11節)</a:t>
            </a:r>
            <a:endParaRPr sz="2300">
              <a:solidFill>
                <a:srgbClr val="FFFFFF"/>
              </a:solidFill>
            </a:endParaRPr>
          </a:p>
          <a:p>
            <a:pPr indent="-374650" lvl="0" marL="9144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300"/>
              <a:buAutoNum type="arabicPeriod"/>
            </a:pPr>
            <a:r>
              <a:rPr lang="en" sz="2300">
                <a:solidFill>
                  <a:srgbClr val="FFFFFF"/>
                </a:solidFill>
              </a:rPr>
              <a:t>權柄的根源──基督(7節)</a:t>
            </a:r>
            <a:endParaRPr sz="2300">
              <a:solidFill>
                <a:srgbClr val="FFFFFF"/>
              </a:solidFill>
            </a:endParaRPr>
          </a:p>
          <a:p>
            <a:pPr indent="-37465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AutoNum type="arabicPeriod"/>
            </a:pPr>
            <a:r>
              <a:rPr lang="en" sz="2300">
                <a:solidFill>
                  <a:srgbClr val="FFFFFF"/>
                </a:solidFill>
              </a:rPr>
              <a:t>權柄的目的──造就人(8節)</a:t>
            </a:r>
            <a:endParaRPr sz="2300">
              <a:solidFill>
                <a:srgbClr val="FFFFFF"/>
              </a:solidFill>
            </a:endParaRPr>
          </a:p>
          <a:p>
            <a:pPr indent="-37465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AutoNum type="arabicPeriod"/>
            </a:pPr>
            <a:r>
              <a:rPr lang="en" sz="2300">
                <a:solidFill>
                  <a:srgbClr val="FFFFFF"/>
                </a:solidFill>
              </a:rPr>
              <a:t>權柄的證據──不是外貌，乃是言行(9~11節)</a:t>
            </a:r>
            <a:endParaRPr sz="23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0" name="Google Shape;140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6" name="Google Shape;146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100">
                <a:solidFill>
                  <a:srgbClr val="FFFFFF"/>
                </a:solidFill>
              </a:rPr>
              <a:t>12 因為我們不敢將自己和那自薦的人同列相比。他們用自己度量自己，用自己比較自己，乃是不通達的。 13 我們不願意分外</a:t>
            </a:r>
            <a:r>
              <a:rPr lang="en" sz="2100">
                <a:solidFill>
                  <a:schemeClr val="accent4"/>
                </a:solidFill>
              </a:rPr>
              <a:t>誇口</a:t>
            </a:r>
            <a:r>
              <a:rPr lang="en" sz="2100">
                <a:solidFill>
                  <a:srgbClr val="FFFFFF"/>
                </a:solidFill>
              </a:rPr>
              <a:t>，只要照神所量給我們的界限夠到你們那裡。 14 我們並非過了自己的界限，好像夠不到你們那裡；因為我們</a:t>
            </a:r>
            <a:r>
              <a:rPr lang="en" sz="2100">
                <a:solidFill>
                  <a:srgbClr val="FAFA04"/>
                </a:solidFill>
              </a:rPr>
              <a:t>早到你們那裡，傳了基督的福音</a:t>
            </a:r>
            <a:r>
              <a:rPr lang="en" sz="2100">
                <a:solidFill>
                  <a:srgbClr val="FFFFFF"/>
                </a:solidFill>
              </a:rPr>
              <a:t>。15 我們不仗著別人所勞碌的分外</a:t>
            </a:r>
            <a:r>
              <a:rPr lang="en" sz="2100">
                <a:solidFill>
                  <a:schemeClr val="accent4"/>
                </a:solidFill>
              </a:rPr>
              <a:t>誇口</a:t>
            </a:r>
            <a:r>
              <a:rPr lang="en" sz="2100">
                <a:solidFill>
                  <a:srgbClr val="FFFFFF"/>
                </a:solidFill>
              </a:rPr>
              <a:t>，但指望</a:t>
            </a:r>
            <a:r>
              <a:rPr lang="en" sz="2100" u="sng">
                <a:solidFill>
                  <a:srgbClr val="FAFA04"/>
                </a:solidFill>
              </a:rPr>
              <a:t>你們信心增長</a:t>
            </a:r>
            <a:r>
              <a:rPr lang="en" sz="2100">
                <a:solidFill>
                  <a:srgbClr val="FFFFFF"/>
                </a:solidFill>
              </a:rPr>
              <a:t>的時候，所量給我們的</a:t>
            </a:r>
            <a:r>
              <a:rPr lang="en" sz="2100">
                <a:solidFill>
                  <a:srgbClr val="FAFA04"/>
                </a:solidFill>
              </a:rPr>
              <a:t>界限</a:t>
            </a:r>
            <a:r>
              <a:rPr lang="en" sz="2100">
                <a:solidFill>
                  <a:srgbClr val="FFFFFF"/>
                </a:solidFill>
              </a:rPr>
              <a:t>就可以</a:t>
            </a:r>
            <a:r>
              <a:rPr lang="en" sz="2100" u="sng">
                <a:solidFill>
                  <a:srgbClr val="FAFA04"/>
                </a:solidFill>
              </a:rPr>
              <a:t>因著你們更加開展</a:t>
            </a:r>
            <a:r>
              <a:rPr lang="en" sz="2100">
                <a:solidFill>
                  <a:srgbClr val="FFFFFF"/>
                </a:solidFill>
              </a:rPr>
              <a:t>， 16 得以將福音傳到你們以外的地方，並不是在別人界限之內、藉著他現成的事</a:t>
            </a:r>
            <a:r>
              <a:rPr lang="en" sz="2100">
                <a:solidFill>
                  <a:schemeClr val="accent1"/>
                </a:solidFill>
              </a:rPr>
              <a:t>誇口</a:t>
            </a:r>
            <a:r>
              <a:rPr lang="en" sz="2100">
                <a:solidFill>
                  <a:srgbClr val="FFFFFF"/>
                </a:solidFill>
              </a:rPr>
              <a:t>。 17 但</a:t>
            </a:r>
            <a:r>
              <a:rPr lang="en" sz="2100">
                <a:solidFill>
                  <a:schemeClr val="accent1"/>
                </a:solidFill>
              </a:rPr>
              <a:t>誇口</a:t>
            </a:r>
            <a:r>
              <a:rPr lang="en" sz="2100">
                <a:solidFill>
                  <a:srgbClr val="FFFFFF"/>
                </a:solidFill>
              </a:rPr>
              <a:t>的，</a:t>
            </a:r>
            <a:r>
              <a:rPr lang="en" sz="2100">
                <a:solidFill>
                  <a:srgbClr val="FFFF00"/>
                </a:solidFill>
              </a:rPr>
              <a:t>當指著主</a:t>
            </a:r>
            <a:r>
              <a:rPr lang="en" sz="2100">
                <a:solidFill>
                  <a:schemeClr val="accent1"/>
                </a:solidFill>
              </a:rPr>
              <a:t>誇口</a:t>
            </a:r>
            <a:r>
              <a:rPr lang="en" sz="2100">
                <a:solidFill>
                  <a:srgbClr val="FFFFFF"/>
                </a:solidFill>
              </a:rPr>
              <a:t>。 18 因為</a:t>
            </a:r>
            <a:r>
              <a:rPr lang="en" sz="2100">
                <a:solidFill>
                  <a:srgbClr val="FFFF00"/>
                </a:solidFill>
              </a:rPr>
              <a:t>蒙悅納的</a:t>
            </a:r>
            <a:r>
              <a:rPr lang="en" sz="2100">
                <a:solidFill>
                  <a:srgbClr val="FFFFFF"/>
                </a:solidFill>
              </a:rPr>
              <a:t>不是自己稱許的，乃是</a:t>
            </a:r>
            <a:r>
              <a:rPr lang="en" sz="2100">
                <a:solidFill>
                  <a:srgbClr val="FFFF00"/>
                </a:solidFill>
              </a:rPr>
              <a:t>主所稱許的</a:t>
            </a:r>
            <a:r>
              <a:rPr lang="en" sz="2100">
                <a:solidFill>
                  <a:srgbClr val="FFFFFF"/>
                </a:solidFill>
              </a:rPr>
              <a:t>。</a:t>
            </a:r>
            <a:endParaRPr sz="2100">
              <a:solidFill>
                <a:srgbClr val="FFFFFF"/>
              </a:solidFill>
            </a:endParaRPr>
          </a:p>
        </p:txBody>
      </p:sp>
      <p:sp>
        <p:nvSpPr>
          <p:cNvPr id="147" name="Google Shape;147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3" name="Google Shape;15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</a:rPr>
              <a:t>耶利米書 第九章 23-24：</a:t>
            </a:r>
            <a:endParaRPr sz="2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</a:rPr>
              <a:t>23 耶和華如此說：「智慧人不要因他的智慧誇口，勇士不要因他的勇力誇口，財主不要因他的財物誇口。 24 誇口的卻</a:t>
            </a:r>
            <a:r>
              <a:rPr lang="en" sz="2000">
                <a:solidFill>
                  <a:srgbClr val="FAFA04"/>
                </a:solidFill>
              </a:rPr>
              <a:t>因</a:t>
            </a:r>
            <a:r>
              <a:rPr lang="en" sz="2000">
                <a:solidFill>
                  <a:srgbClr val="FFFFFF"/>
                </a:solidFill>
              </a:rPr>
              <a:t>他有聰明，</a:t>
            </a:r>
            <a:r>
              <a:rPr lang="en" sz="2000">
                <a:solidFill>
                  <a:schemeClr val="accent6"/>
                </a:solidFill>
              </a:rPr>
              <a:t>認識我是耶和華</a:t>
            </a:r>
            <a:r>
              <a:rPr lang="en" sz="2000">
                <a:solidFill>
                  <a:srgbClr val="FFFFFF"/>
                </a:solidFill>
              </a:rPr>
              <a:t>，又</a:t>
            </a:r>
            <a:r>
              <a:rPr lang="en" sz="2000">
                <a:solidFill>
                  <a:srgbClr val="FAFA04"/>
                </a:solidFill>
              </a:rPr>
              <a:t>知道我喜悅</a:t>
            </a:r>
            <a:r>
              <a:rPr lang="en" sz="2000">
                <a:solidFill>
                  <a:srgbClr val="FFFFFF"/>
                </a:solidFill>
              </a:rPr>
              <a:t>在世上</a:t>
            </a:r>
            <a:r>
              <a:rPr lang="en" sz="2000">
                <a:solidFill>
                  <a:schemeClr val="accent6"/>
                </a:solidFill>
              </a:rPr>
              <a:t>施行慈愛、公平和公義</a:t>
            </a:r>
            <a:r>
              <a:rPr lang="en" sz="2000">
                <a:solidFill>
                  <a:srgbClr val="FFFFFF"/>
                </a:solidFill>
              </a:rPr>
              <a:t>，以此誇口。」這是耶和華說的。</a:t>
            </a:r>
            <a:endParaRPr sz="2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54" name="Google Shape;154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0" name="Google Shape;160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FFFFFF"/>
                </a:solidFill>
              </a:rPr>
              <a:t>第三段總結：使徒屬靈(影響力)的界限(12~18節)</a:t>
            </a:r>
            <a:endParaRPr sz="2300">
              <a:solidFill>
                <a:srgbClr val="FFFFFF"/>
              </a:solidFill>
            </a:endParaRPr>
          </a:p>
          <a:p>
            <a:pPr indent="-368300" lvl="0" marL="9144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200"/>
              <a:buAutoNum type="arabicPeriod"/>
            </a:pPr>
            <a:r>
              <a:rPr lang="en" sz="2200">
                <a:solidFill>
                  <a:srgbClr val="FFFFFF"/>
                </a:solidFill>
              </a:rPr>
              <a:t>界限的設定──不是自己度量自己，乃是神量給的 (12~13節)</a:t>
            </a:r>
            <a:endParaRPr sz="2200">
              <a:solidFill>
                <a:srgbClr val="FFFFFF"/>
              </a:solidFill>
            </a:endParaRPr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AutoNum type="arabicPeriod"/>
            </a:pPr>
            <a:r>
              <a:rPr lang="en" sz="2200">
                <a:solidFill>
                  <a:srgbClr val="FFFFFF"/>
                </a:solidFill>
              </a:rPr>
              <a:t>界限的擴展方式──藉傳基督的福音給外邦人，造就他們以致信心增長（成熟） (14~16節上)</a:t>
            </a:r>
            <a:endParaRPr sz="2200">
              <a:solidFill>
                <a:srgbClr val="FFFFFF"/>
              </a:solidFill>
            </a:endParaRPr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AutoNum type="arabicPeriod"/>
            </a:pPr>
            <a:r>
              <a:rPr lang="en" sz="2200">
                <a:solidFill>
                  <a:srgbClr val="FFFFFF"/>
                </a:solidFill>
              </a:rPr>
              <a:t>界限的肯定──不是藉現成的事誇口，乃是蒙主稱許 (16節下~18節)</a:t>
            </a:r>
            <a:endParaRPr sz="22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1" name="Google Shape;161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7" name="Google Shape;167;p29"/>
          <p:cNvSpPr txBox="1"/>
          <p:nvPr>
            <p:ph idx="1" type="body"/>
          </p:nvPr>
        </p:nvSpPr>
        <p:spPr>
          <a:xfrm>
            <a:off x="757125" y="1194500"/>
            <a:ext cx="3579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FFFFFF"/>
                </a:solidFill>
              </a:rPr>
              <a:t>屬基督的信徒有何表現</a:t>
            </a:r>
            <a:endParaRPr sz="21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 一、有基督的溫柔、和平(1節)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 二、順服基督(5節)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 三、與屬基督的相交相通(7節)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 四、有主賜給的權柄(8節)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</a:rPr>
              <a:t>   </a:t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600">
              <a:solidFill>
                <a:srgbClr val="FFFFFF"/>
              </a:solidFill>
            </a:endParaRPr>
          </a:p>
        </p:txBody>
      </p:sp>
      <p:sp>
        <p:nvSpPr>
          <p:cNvPr id="168" name="Google Shape;168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9" name="Google Shape;169;p29"/>
          <p:cNvSpPr txBox="1"/>
          <p:nvPr>
            <p:ph idx="1" type="body"/>
          </p:nvPr>
        </p:nvSpPr>
        <p:spPr>
          <a:xfrm>
            <a:off x="4792375" y="1194500"/>
            <a:ext cx="3386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 </a:t>
            </a:r>
            <a:r>
              <a:rPr lang="en">
                <a:solidFill>
                  <a:srgbClr val="FFFFFF"/>
                </a:solidFill>
              </a:rPr>
              <a:t>五、有神量給的界限(13節)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 六、傳基督的福音(14節)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 七、指著主誇口(17節)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   八、主所稱許的(18節)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6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0"/>
          <p:cNvSpPr txBox="1"/>
          <p:nvPr>
            <p:ph type="title"/>
          </p:nvPr>
        </p:nvSpPr>
        <p:spPr>
          <a:xfrm>
            <a:off x="311700" y="3609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75" name="Google Shape;175;p30"/>
          <p:cNvSpPr txBox="1"/>
          <p:nvPr>
            <p:ph idx="1" type="body"/>
          </p:nvPr>
        </p:nvSpPr>
        <p:spPr>
          <a:xfrm>
            <a:off x="311700" y="933675"/>
            <a:ext cx="8520600" cy="399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</a:rPr>
              <a:t>讨论：保羅傳福音的的眼光給了我們什麼樣的提醒？</a:t>
            </a:r>
            <a:endParaRPr sz="22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AutoNum type="arabicPeriod"/>
            </a:pPr>
            <a:r>
              <a:rPr lang="en">
                <a:solidFill>
                  <a:schemeClr val="lt1"/>
                </a:solidFill>
              </a:rPr>
              <a:t>要增長我們的信心，藉著門訓成為神國的精兵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AutoNum type="arabicPeriod"/>
            </a:pPr>
            <a:r>
              <a:rPr lang="en">
                <a:solidFill>
                  <a:schemeClr val="lt1"/>
                </a:solidFill>
              </a:rPr>
              <a:t>要開展(擴展)我們的界限(疆界)</a:t>
            </a:r>
            <a:endParaRPr>
              <a:solidFill>
                <a:schemeClr val="lt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因著我們信心的增長，開展我們的界限，即我們屬靈的疆界，也是我們作為基督徒在世界的影響力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AutoNum type="arabicPeriod"/>
            </a:pPr>
            <a:r>
              <a:rPr lang="en">
                <a:solidFill>
                  <a:schemeClr val="lt1"/>
                </a:solidFill>
              </a:rPr>
              <a:t>尋找福音的突破口，未得之民和未得之地，而不是去“搶羊”。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AutoNum type="arabicPeriod"/>
            </a:pPr>
            <a:r>
              <a:rPr lang="en">
                <a:solidFill>
                  <a:schemeClr val="lt1"/>
                </a:solidFill>
              </a:rPr>
              <a:t>不要在停留在別人的事工上，要求主提升我們的屬靈眼光，使用我們擴展神國的境界。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福音藉著保羅傳給外邦人，然後福音開始向各地傳開，到歐洲，美洲，亞洲。我們之所以成為蒙恩之人，是因為別人給我們傳了福音。</a:t>
            </a:r>
            <a:endParaRPr sz="3000">
              <a:solidFill>
                <a:schemeClr val="lt1"/>
              </a:solidFill>
            </a:endParaRPr>
          </a:p>
        </p:txBody>
      </p:sp>
      <p:sp>
        <p:nvSpPr>
          <p:cNvPr id="176" name="Google Shape;176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FFFFFF"/>
                </a:solidFill>
              </a:rPr>
              <a:t>本章分段</a:t>
            </a:r>
            <a:endParaRPr sz="23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FFFFFF"/>
                </a:solidFill>
              </a:rPr>
              <a:t>一、使徒的屬靈爭戰(1~6節)</a:t>
            </a:r>
            <a:endParaRPr sz="23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FFFFFF"/>
                </a:solidFill>
              </a:rPr>
              <a:t>二、使徒的屬靈權柄(7~11節)</a:t>
            </a:r>
            <a:endParaRPr sz="23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FFFFFF"/>
                </a:solidFill>
              </a:rPr>
              <a:t>三、使徒屬靈(影響力)的界限(12~18節)</a:t>
            </a:r>
            <a:endParaRPr sz="23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100">
                <a:solidFill>
                  <a:srgbClr val="FFFFFF"/>
                </a:solidFill>
              </a:rPr>
              <a:t>1 我保羅，就是與你們</a:t>
            </a:r>
            <a:r>
              <a:rPr lang="en" sz="2100">
                <a:solidFill>
                  <a:schemeClr val="accent6"/>
                </a:solidFill>
              </a:rPr>
              <a:t>見面</a:t>
            </a:r>
            <a:r>
              <a:rPr lang="en" sz="2100">
                <a:solidFill>
                  <a:srgbClr val="FFFFFF"/>
                </a:solidFill>
              </a:rPr>
              <a:t>的時候是</a:t>
            </a:r>
            <a:r>
              <a:rPr lang="en" sz="2100">
                <a:solidFill>
                  <a:schemeClr val="accent6"/>
                </a:solidFill>
              </a:rPr>
              <a:t>謙卑</a:t>
            </a:r>
            <a:r>
              <a:rPr lang="en" sz="2100">
                <a:solidFill>
                  <a:srgbClr val="FFFFFF"/>
                </a:solidFill>
              </a:rPr>
              <a:t>的，</a:t>
            </a:r>
            <a:r>
              <a:rPr lang="en" sz="2100">
                <a:solidFill>
                  <a:schemeClr val="accent6"/>
                </a:solidFill>
              </a:rPr>
              <a:t>不在</a:t>
            </a:r>
            <a:r>
              <a:rPr lang="en" sz="2100">
                <a:solidFill>
                  <a:srgbClr val="FFFFFF"/>
                </a:solidFill>
              </a:rPr>
              <a:t>你們那裡的時候向你們是</a:t>
            </a:r>
            <a:r>
              <a:rPr lang="en" sz="2100">
                <a:solidFill>
                  <a:schemeClr val="accent6"/>
                </a:solidFill>
              </a:rPr>
              <a:t>勇敢</a:t>
            </a:r>
            <a:r>
              <a:rPr lang="en" sz="2100">
                <a:solidFill>
                  <a:srgbClr val="FFFFFF"/>
                </a:solidFill>
              </a:rPr>
              <a:t>的，如今親自藉著</a:t>
            </a:r>
            <a:r>
              <a:rPr lang="en" sz="2100">
                <a:solidFill>
                  <a:srgbClr val="FAFA04"/>
                </a:solidFill>
              </a:rPr>
              <a:t>基督的溫柔、和平</a:t>
            </a:r>
            <a:r>
              <a:rPr lang="en" sz="2100">
                <a:solidFill>
                  <a:srgbClr val="FFFFFF"/>
                </a:solidFill>
              </a:rPr>
              <a:t>勸你們。 2 有人以為我是憑著血氣行事，我也以為必須用</a:t>
            </a:r>
            <a:r>
              <a:rPr lang="en" sz="2100">
                <a:solidFill>
                  <a:srgbClr val="FAFA04"/>
                </a:solidFill>
              </a:rPr>
              <a:t>勇敢</a:t>
            </a:r>
            <a:r>
              <a:rPr lang="en" sz="2100">
                <a:solidFill>
                  <a:srgbClr val="FFFFFF"/>
                </a:solidFill>
              </a:rPr>
              <a:t>待這等人，求你們不要叫我在你們那裡的時候，有這樣的</a:t>
            </a:r>
            <a:r>
              <a:rPr lang="en" sz="2100">
                <a:solidFill>
                  <a:schemeClr val="accent6"/>
                </a:solidFill>
              </a:rPr>
              <a:t>勇敢</a:t>
            </a:r>
            <a:r>
              <a:rPr lang="en" sz="2100">
                <a:solidFill>
                  <a:srgbClr val="FFFFFF"/>
                </a:solidFill>
              </a:rPr>
              <a:t>。 3 因為我們雖然在血氣中行事，卻不憑著血氣爭戰。 4 我們</a:t>
            </a:r>
            <a:r>
              <a:rPr lang="en" sz="2100">
                <a:solidFill>
                  <a:srgbClr val="FFFF00"/>
                </a:solidFill>
              </a:rPr>
              <a:t>爭戰的兵器</a:t>
            </a:r>
            <a:r>
              <a:rPr lang="en" sz="2100">
                <a:solidFill>
                  <a:srgbClr val="FFFFFF"/>
                </a:solidFill>
              </a:rPr>
              <a:t>本不是屬血氣的，乃是</a:t>
            </a:r>
            <a:r>
              <a:rPr lang="en" sz="2100">
                <a:solidFill>
                  <a:srgbClr val="FFFF00"/>
                </a:solidFill>
              </a:rPr>
              <a:t>在神面前有能力</a:t>
            </a:r>
            <a:r>
              <a:rPr lang="en" sz="2100">
                <a:solidFill>
                  <a:srgbClr val="FFFFFF"/>
                </a:solidFill>
              </a:rPr>
              <a:t>，可以</a:t>
            </a:r>
            <a:r>
              <a:rPr lang="en" sz="2100">
                <a:solidFill>
                  <a:srgbClr val="FFFF00"/>
                </a:solidFill>
              </a:rPr>
              <a:t>攻破</a:t>
            </a:r>
            <a:r>
              <a:rPr lang="en" sz="2100">
                <a:solidFill>
                  <a:srgbClr val="FFFFFF"/>
                </a:solidFill>
              </a:rPr>
              <a:t>堅固的營壘， 5 將各樣的計謀、各樣攔阻人認識神的那些自高之事，一概</a:t>
            </a:r>
            <a:r>
              <a:rPr lang="en" sz="2100">
                <a:solidFill>
                  <a:srgbClr val="FFFF00"/>
                </a:solidFill>
              </a:rPr>
              <a:t>攻破</a:t>
            </a:r>
            <a:r>
              <a:rPr lang="en" sz="2100">
                <a:solidFill>
                  <a:srgbClr val="FFFFFF"/>
                </a:solidFill>
              </a:rPr>
              <a:t>了，又將人所有的</a:t>
            </a:r>
            <a:r>
              <a:rPr lang="en" sz="2100">
                <a:solidFill>
                  <a:srgbClr val="FAFA04"/>
                </a:solidFill>
              </a:rPr>
              <a:t>心意奪回</a:t>
            </a:r>
            <a:r>
              <a:rPr lang="en" sz="2100">
                <a:solidFill>
                  <a:srgbClr val="FFFFFF"/>
                </a:solidFill>
              </a:rPr>
              <a:t>，使它都</a:t>
            </a:r>
            <a:r>
              <a:rPr lang="en" sz="2100">
                <a:solidFill>
                  <a:srgbClr val="FFFF00"/>
                </a:solidFill>
              </a:rPr>
              <a:t>順服基督</a:t>
            </a:r>
            <a:r>
              <a:rPr lang="en" sz="2100">
                <a:solidFill>
                  <a:srgbClr val="FFFFFF"/>
                </a:solidFill>
              </a:rPr>
              <a:t>； 6 並且我已經預備好了，</a:t>
            </a:r>
            <a:r>
              <a:rPr lang="en" sz="2100">
                <a:solidFill>
                  <a:srgbClr val="FAFA04"/>
                </a:solidFill>
              </a:rPr>
              <a:t>等</a:t>
            </a:r>
            <a:r>
              <a:rPr lang="en" sz="2100">
                <a:solidFill>
                  <a:srgbClr val="FFFFFF"/>
                </a:solidFill>
              </a:rPr>
              <a:t>你們十分</a:t>
            </a:r>
            <a:r>
              <a:rPr lang="en" sz="2100">
                <a:solidFill>
                  <a:srgbClr val="FAFA04"/>
                </a:solidFill>
              </a:rPr>
              <a:t>順服</a:t>
            </a:r>
            <a:r>
              <a:rPr lang="en" sz="2100">
                <a:solidFill>
                  <a:srgbClr val="FFFFFF"/>
                </a:solidFill>
              </a:rPr>
              <a:t>的時候，要</a:t>
            </a:r>
            <a:r>
              <a:rPr lang="en" sz="2100">
                <a:solidFill>
                  <a:schemeClr val="accent6"/>
                </a:solidFill>
              </a:rPr>
              <a:t>責罰</a:t>
            </a:r>
            <a:r>
              <a:rPr lang="en" sz="2100">
                <a:solidFill>
                  <a:srgbClr val="FFFFFF"/>
                </a:solidFill>
              </a:rPr>
              <a:t>那一切</a:t>
            </a:r>
            <a:r>
              <a:rPr lang="en" sz="2100">
                <a:solidFill>
                  <a:schemeClr val="accent6"/>
                </a:solidFill>
              </a:rPr>
              <a:t>不順服</a:t>
            </a:r>
            <a:r>
              <a:rPr lang="en" sz="2100">
                <a:solidFill>
                  <a:srgbClr val="FFFFFF"/>
                </a:solidFill>
              </a:rPr>
              <a:t>的人。 </a:t>
            </a:r>
            <a:endParaRPr sz="2100">
              <a:solidFill>
                <a:srgbClr val="FFFFFF"/>
              </a:solidFill>
            </a:endParaRPr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哥林多前書4</a:t>
            </a:r>
            <a:endParaRPr sz="1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18 有些人自高自大，以為我不到你們那裡去；</a:t>
            </a:r>
            <a:endParaRPr sz="1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19 然而，主若許我，我必快到你們那裡去，並且我所要知道的，不是那些自高自大之人的言語，乃是他們的權能。</a:t>
            </a:r>
            <a:endParaRPr sz="1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20 因為神的國不在乎言語，乃在乎權能。</a:t>
            </a:r>
            <a:endParaRPr sz="1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</a:rPr>
              <a:t>21 你們願意怎麼樣呢？</a:t>
            </a:r>
            <a:r>
              <a:rPr lang="en" sz="1600">
                <a:solidFill>
                  <a:srgbClr val="FAFA04"/>
                </a:solidFill>
              </a:rPr>
              <a:t>是願意我帶著刑杖到你們那裡去呢？還是要我存慈愛溫柔的心呢？</a:t>
            </a:r>
            <a:endParaRPr sz="1600">
              <a:solidFill>
                <a:srgbClr val="FAFA04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</a:endParaRPr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FFFFFF"/>
                </a:solidFill>
              </a:rPr>
              <a:t>保羅照著哥林多信徒靈性三個不同的時期，以三種不同的態度對待他們：</a:t>
            </a:r>
            <a:endParaRPr sz="2300">
              <a:solidFill>
                <a:srgbClr val="FFFFFF"/>
              </a:solidFill>
            </a:endParaRPr>
          </a:p>
          <a:p>
            <a:pPr indent="-374650" lvl="0" marL="4572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300"/>
              <a:buAutoNum type="arabicParenR"/>
            </a:pPr>
            <a:r>
              <a:rPr lang="en" sz="2300">
                <a:solidFill>
                  <a:srgbClr val="FFFFFF"/>
                </a:solidFill>
              </a:rPr>
              <a:t>從罪人到初信時期──以謙卑的態度勸化他們;</a:t>
            </a:r>
            <a:endParaRPr sz="2300">
              <a:solidFill>
                <a:srgbClr val="FFFFFF"/>
              </a:solidFill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AutoNum type="arabicParenR"/>
            </a:pPr>
            <a:r>
              <a:rPr lang="en" sz="2300">
                <a:solidFill>
                  <a:srgbClr val="FFFFFF"/>
                </a:solidFill>
              </a:rPr>
              <a:t>墮落偏離真道時期──以勇敢的態度勸誡他們;</a:t>
            </a:r>
            <a:endParaRPr sz="2300">
              <a:solidFill>
                <a:srgbClr val="FFFFFF"/>
              </a:solidFill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AutoNum type="arabicParenR"/>
            </a:pPr>
            <a:r>
              <a:rPr lang="en" sz="2300">
                <a:solidFill>
                  <a:srgbClr val="FFFFFF"/>
                </a:solidFill>
              </a:rPr>
              <a:t>悔改轉回真道時期──以基督的溫柔、和平勸勉他們。</a:t>
            </a:r>
            <a:endParaRPr sz="23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300">
              <a:solidFill>
                <a:srgbClr val="FFFFFF"/>
              </a:solidFill>
            </a:endParaRPr>
          </a:p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100">
                <a:solidFill>
                  <a:srgbClr val="FFFFFF"/>
                </a:solidFill>
              </a:rPr>
              <a:t>2 有人以為我是憑著血氣行事，我也以為必須用</a:t>
            </a:r>
            <a:r>
              <a:rPr lang="en" sz="2100">
                <a:solidFill>
                  <a:srgbClr val="FAFA04"/>
                </a:solidFill>
              </a:rPr>
              <a:t>勇敢</a:t>
            </a:r>
            <a:r>
              <a:rPr lang="en" sz="2100">
                <a:solidFill>
                  <a:srgbClr val="FFFFFF"/>
                </a:solidFill>
              </a:rPr>
              <a:t>待這等人，求你們不要叫我在你們那裡的時候，有這樣的</a:t>
            </a:r>
            <a:r>
              <a:rPr lang="en" sz="2100">
                <a:solidFill>
                  <a:schemeClr val="accent6"/>
                </a:solidFill>
              </a:rPr>
              <a:t>勇敢</a:t>
            </a:r>
            <a:r>
              <a:rPr lang="en" sz="2100">
                <a:solidFill>
                  <a:srgbClr val="FFFFFF"/>
                </a:solidFill>
              </a:rPr>
              <a:t>。 </a:t>
            </a:r>
            <a:endParaRPr sz="2100">
              <a:solidFill>
                <a:srgbClr val="FFFFFF"/>
              </a:solidFill>
            </a:endParaRPr>
          </a:p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71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3 因為我們雖然在血氣中行事，卻不憑著血氣爭戰。 4 我們</a:t>
            </a:r>
            <a:r>
              <a:rPr lang="en" sz="2200">
                <a:solidFill>
                  <a:srgbClr val="FFFF00"/>
                </a:solidFill>
              </a:rPr>
              <a:t>爭戰的兵器</a:t>
            </a:r>
            <a:r>
              <a:rPr lang="en" sz="2200">
                <a:solidFill>
                  <a:srgbClr val="FFFFFF"/>
                </a:solidFill>
              </a:rPr>
              <a:t>本不是屬血氣的，乃是</a:t>
            </a:r>
            <a:r>
              <a:rPr lang="en" sz="2200">
                <a:solidFill>
                  <a:srgbClr val="FFFF00"/>
                </a:solidFill>
              </a:rPr>
              <a:t>在神面前有能力</a:t>
            </a:r>
            <a:r>
              <a:rPr lang="en" sz="2200">
                <a:solidFill>
                  <a:srgbClr val="FFFFFF"/>
                </a:solidFill>
              </a:rPr>
              <a:t>，可以</a:t>
            </a:r>
            <a:r>
              <a:rPr lang="en" sz="2200">
                <a:solidFill>
                  <a:srgbClr val="FFFF00"/>
                </a:solidFill>
              </a:rPr>
              <a:t>攻破</a:t>
            </a:r>
            <a:r>
              <a:rPr lang="en" sz="2200">
                <a:solidFill>
                  <a:srgbClr val="FFFFFF"/>
                </a:solidFill>
              </a:rPr>
              <a:t>堅固的營壘， </a:t>
            </a:r>
            <a:endParaRPr sz="22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</a:rPr>
              <a:t>因我們並不是與屬血氣的爭戰（原文作摔跤；下同），乃是與那些執政的、掌權的、管轄這幽暗世界的，以及天空屬靈氣的</a:t>
            </a:r>
            <a:r>
              <a:rPr lang="en" sz="1700">
                <a:solidFill>
                  <a:schemeClr val="accent1"/>
                </a:solidFill>
              </a:rPr>
              <a:t>惡魔</a:t>
            </a:r>
            <a:r>
              <a:rPr lang="en" sz="1700">
                <a:solidFill>
                  <a:srgbClr val="FFFFFF"/>
                </a:solidFill>
              </a:rPr>
              <a:t>爭戰。所以，要拿起神所賜的</a:t>
            </a:r>
            <a:r>
              <a:rPr lang="en" sz="1700">
                <a:solidFill>
                  <a:srgbClr val="FAFA04"/>
                </a:solidFill>
              </a:rPr>
              <a:t>全副軍裝</a:t>
            </a:r>
            <a:r>
              <a:rPr lang="en" sz="1700">
                <a:solidFill>
                  <a:srgbClr val="FFFFFF"/>
                </a:solidFill>
              </a:rPr>
              <a:t>，好在</a:t>
            </a:r>
            <a:r>
              <a:rPr lang="en" sz="1700">
                <a:solidFill>
                  <a:srgbClr val="FAFA04"/>
                </a:solidFill>
              </a:rPr>
              <a:t>磨難的日子抵擋仇敵</a:t>
            </a:r>
            <a:r>
              <a:rPr lang="en" sz="1700">
                <a:solidFill>
                  <a:srgbClr val="FFFFFF"/>
                </a:solidFill>
              </a:rPr>
              <a:t>，並且成就了一切，還能</a:t>
            </a:r>
            <a:r>
              <a:rPr lang="en" sz="1700">
                <a:solidFill>
                  <a:srgbClr val="FAFA04"/>
                </a:solidFill>
              </a:rPr>
              <a:t>站立得住</a:t>
            </a:r>
            <a:r>
              <a:rPr lang="en" sz="1700">
                <a:solidFill>
                  <a:srgbClr val="FFFFFF"/>
                </a:solidFill>
              </a:rPr>
              <a:t>。（以弗所書6:12-13）</a:t>
            </a:r>
            <a:endParaRPr sz="17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</a:rPr>
              <a:t>他（天使）對我說：這是耶和華指示所羅巴伯的。</a:t>
            </a:r>
            <a:r>
              <a:rPr lang="en" sz="1700">
                <a:solidFill>
                  <a:schemeClr val="accent6"/>
                </a:solidFill>
              </a:rPr>
              <a:t>萬軍之耶和華說：不是倚靠勢力，不是倚靠才能，乃是倚靠我的靈方能成事。</a:t>
            </a:r>
            <a:r>
              <a:rPr lang="en" sz="1700">
                <a:solidFill>
                  <a:srgbClr val="FFFFFF"/>
                </a:solidFill>
              </a:rPr>
              <a:t>(撒加利亚書4:6)</a:t>
            </a:r>
            <a:endParaRPr sz="17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100">
              <a:solidFill>
                <a:srgbClr val="FFFFFF"/>
              </a:solidFill>
            </a:endParaRPr>
          </a:p>
        </p:txBody>
      </p:sp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5 將各樣的計謀、各樣攔阻人認識神的那些自高之事，一概</a:t>
            </a:r>
            <a:r>
              <a:rPr lang="en" sz="2400">
                <a:solidFill>
                  <a:srgbClr val="FFFF00"/>
                </a:solidFill>
              </a:rPr>
              <a:t>攻破</a:t>
            </a:r>
            <a:r>
              <a:rPr lang="en" sz="2400">
                <a:solidFill>
                  <a:srgbClr val="FFFFFF"/>
                </a:solidFill>
              </a:rPr>
              <a:t>了，又將人所有的</a:t>
            </a:r>
            <a:r>
              <a:rPr lang="en" sz="2400">
                <a:solidFill>
                  <a:srgbClr val="FAFA04"/>
                </a:solidFill>
              </a:rPr>
              <a:t>心意奪回</a:t>
            </a:r>
            <a:r>
              <a:rPr lang="en" sz="2400">
                <a:solidFill>
                  <a:srgbClr val="FFFFFF"/>
                </a:solidFill>
              </a:rPr>
              <a:t>，使它都</a:t>
            </a:r>
            <a:r>
              <a:rPr lang="en" sz="2400">
                <a:solidFill>
                  <a:srgbClr val="FFFF00"/>
                </a:solidFill>
              </a:rPr>
              <a:t>順服基督</a:t>
            </a:r>
            <a:r>
              <a:rPr lang="en" sz="2400">
                <a:solidFill>
                  <a:srgbClr val="FFFFFF"/>
                </a:solidFill>
              </a:rPr>
              <a:t>； 6 並且我已經預備好了，</a:t>
            </a:r>
            <a:r>
              <a:rPr lang="en" sz="2400">
                <a:solidFill>
                  <a:srgbClr val="FAFA04"/>
                </a:solidFill>
              </a:rPr>
              <a:t>等</a:t>
            </a:r>
            <a:r>
              <a:rPr lang="en" sz="2400">
                <a:solidFill>
                  <a:srgbClr val="FFFFFF"/>
                </a:solidFill>
              </a:rPr>
              <a:t>你們十分</a:t>
            </a:r>
            <a:r>
              <a:rPr lang="en" sz="2400">
                <a:solidFill>
                  <a:srgbClr val="FAFA04"/>
                </a:solidFill>
              </a:rPr>
              <a:t>順服</a:t>
            </a:r>
            <a:r>
              <a:rPr lang="en" sz="2400">
                <a:solidFill>
                  <a:srgbClr val="FFFFFF"/>
                </a:solidFill>
              </a:rPr>
              <a:t>的時候，要</a:t>
            </a:r>
            <a:r>
              <a:rPr lang="en" sz="2400">
                <a:solidFill>
                  <a:schemeClr val="accent6"/>
                </a:solidFill>
              </a:rPr>
              <a:t>責罰</a:t>
            </a:r>
            <a:r>
              <a:rPr lang="en" sz="2400">
                <a:solidFill>
                  <a:srgbClr val="FFFFFF"/>
                </a:solidFill>
              </a:rPr>
              <a:t>那一切</a:t>
            </a:r>
            <a:r>
              <a:rPr lang="en" sz="2400">
                <a:solidFill>
                  <a:schemeClr val="accent6"/>
                </a:solidFill>
              </a:rPr>
              <a:t>不順服</a:t>
            </a:r>
            <a:r>
              <a:rPr lang="en" sz="2400">
                <a:solidFill>
                  <a:srgbClr val="FFFFFF"/>
                </a:solidFill>
              </a:rPr>
              <a:t>的人。 </a:t>
            </a:r>
            <a:endParaRPr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200">
                <a:solidFill>
                  <a:srgbClr val="FFFFFF"/>
                </a:solidFill>
              </a:rPr>
              <a:t>他們心地昏昧，與神所賜的生命隔絕了，都因自己無知，心裡剛硬。(以弗所書 4:18)</a:t>
            </a:r>
            <a:endParaRPr sz="2200">
              <a:solidFill>
                <a:srgbClr val="FFFFFF"/>
              </a:solidFill>
            </a:endParaRPr>
          </a:p>
        </p:txBody>
      </p:sp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哥林多後書 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</a:rPr>
              <a:t>林前一18-24</a:t>
            </a:r>
            <a:endParaRPr sz="2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>
                <a:solidFill>
                  <a:srgbClr val="FFFFFF"/>
                </a:solidFill>
              </a:rPr>
              <a:t>18 因為</a:t>
            </a:r>
            <a:r>
              <a:rPr lang="en" sz="2000">
                <a:solidFill>
                  <a:srgbClr val="FAFA04"/>
                </a:solidFill>
              </a:rPr>
              <a:t>十字架的道理</a:t>
            </a:r>
            <a:r>
              <a:rPr lang="en" sz="2000">
                <a:solidFill>
                  <a:srgbClr val="FFFFFF"/>
                </a:solidFill>
              </a:rPr>
              <a:t>，在那滅亡的人為愚拙，在我們得救的人卻為</a:t>
            </a:r>
            <a:r>
              <a:rPr lang="en" sz="2000">
                <a:solidFill>
                  <a:srgbClr val="FAFA04"/>
                </a:solidFill>
              </a:rPr>
              <a:t>神的大能</a:t>
            </a:r>
            <a:r>
              <a:rPr lang="en" sz="2000">
                <a:solidFill>
                  <a:srgbClr val="FFFFFF"/>
                </a:solidFill>
              </a:rPr>
              <a:t>。 19 就如經上所記：「我要滅絕智慧人的智慧，廢棄聰明人的聰明。」 20 智慧人在哪裡？文士在哪裡？這世上的辯士在哪裡？</a:t>
            </a:r>
            <a:r>
              <a:rPr lang="en" sz="2000">
                <a:solidFill>
                  <a:srgbClr val="FAFA04"/>
                </a:solidFill>
              </a:rPr>
              <a:t>神豈不是叫這世上的智慧變成愚拙嗎？</a:t>
            </a:r>
            <a:r>
              <a:rPr lang="en" sz="2000">
                <a:solidFill>
                  <a:srgbClr val="FFFFFF"/>
                </a:solidFill>
              </a:rPr>
              <a:t> 21 </a:t>
            </a:r>
            <a:r>
              <a:rPr lang="en" sz="2000">
                <a:solidFill>
                  <a:srgbClr val="FAFA04"/>
                </a:solidFill>
              </a:rPr>
              <a:t>世人憑自己的智慧既不認識神，神就樂意用人所當做愚拙的道理，拯救那些信的人，這就是神的智慧了。</a:t>
            </a:r>
            <a:r>
              <a:rPr lang="en" sz="2000">
                <a:solidFill>
                  <a:srgbClr val="FFFFFF"/>
                </a:solidFill>
              </a:rPr>
              <a:t> 22 猶太人是要神蹟，希臘人是求智慧， 23 我們卻是傳釘十字架的基督——在猶太人為絆腳石，在外邦人為愚拙， 24 但在那蒙召的，無論是猶太人、希臘人，</a:t>
            </a:r>
            <a:r>
              <a:rPr b="1" lang="en" sz="2000">
                <a:solidFill>
                  <a:srgbClr val="FAFA04"/>
                </a:solidFill>
              </a:rPr>
              <a:t>基督</a:t>
            </a:r>
            <a:r>
              <a:rPr lang="en" sz="2000">
                <a:solidFill>
                  <a:srgbClr val="FAFA04"/>
                </a:solidFill>
              </a:rPr>
              <a:t>總為</a:t>
            </a:r>
            <a:r>
              <a:rPr b="1" lang="en" sz="2000">
                <a:solidFill>
                  <a:srgbClr val="FAFA04"/>
                </a:solidFill>
              </a:rPr>
              <a:t>神的能力、神的智慧</a:t>
            </a:r>
            <a:r>
              <a:rPr lang="en" sz="2000">
                <a:solidFill>
                  <a:srgbClr val="FFFFFF"/>
                </a:solidFill>
              </a:rPr>
              <a:t>。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12" name="Google Shape;112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