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e62e184f2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e62e184f2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e53acd5715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e53acd5715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e53acd5715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e53acd5715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62e184f2b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e62e184f2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e62d512f2e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e62d512f2e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abb2d5e18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abb2d5e18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第9节：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保罗用基督的榜样来鼓励哥林多教会：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基督的恩典是通过舍己的行动（道成肉身，从天上降下，从荣耀到卑微，从富足变成贫穷）表达和实行出来的。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如何理解“叫你們因他的貧窮可以成為富足”？他的贫穷是因为他放弃自己在天上的荣耀，权柄，能力，在神的救赎大计中愿意顺服下来，舍己，顺服至死，让一切信靠祂的不致灭亡，反得永生，得着丰盛的生命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第10-11节：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提醒哥林多教会按照自己所有的去把捐款之事办好，就会蒙主悦纳。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第13-14节：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什么是均平？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不是单方面的收益或减少，而是互相帮助。这跟变相的劫富济贫是不一样的，因为这里均平是</a:t>
            </a:r>
            <a:r>
              <a:rPr b="1" lang="en">
                <a:solidFill>
                  <a:schemeClr val="dk1"/>
                </a:solidFill>
              </a:rPr>
              <a:t>互补对方的不足。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出埃及记16:18</a:t>
            </a:r>
            <a:r>
              <a:rPr lang="en"/>
              <a:t>：「多收的也沒有餘，少收的也沒有缺。」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讲讲吗哪的神迹奇事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神要家家户户都在生活上没有缺乏，不用担心吃什么，以便没有恐惧和后顾之忧，更加专心跟随和事奉神。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神国度的法则：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马太效应：指的是神给我们的托付，给谁恩赐和资源多，就向谁多要。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均平原则：多收的也没有余，少收的也没有缺。更加指神对我们在物质方面的需要。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e53acd5715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e53acd5715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第9节：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保罗用基督的榜样来鼓励哥林多教会：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基督的恩典是通过舍己的行动（道成肉身，从天上降下，从荣耀到卑微，从富足变成贫穷）表达和实行出来的。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如何理解“叫你們因他的貧窮可以成為富足”？他的贫穷是因为他放弃自己在天上的荣耀，权柄，能力，在神的救赎大计中愿意顺服下来，舍己，顺服至死，让一切信靠祂的不致灭亡，反得永生，得着丰盛的生命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第10-11节：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提醒哥林多教会按照自己所有的去把捐款之事办好，就会蒙主悦纳。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第13-14节：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什么是均平？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不是单方面的收益或减少，而是互相帮助。这跟变相的劫富济贫是不一样的，因为这里均平是</a:t>
            </a:r>
            <a:r>
              <a:rPr b="1" lang="en">
                <a:solidFill>
                  <a:schemeClr val="dk1"/>
                </a:solidFill>
              </a:rPr>
              <a:t>互补对方的不足。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出埃及记16:18</a:t>
            </a:r>
            <a:r>
              <a:rPr lang="en"/>
              <a:t>：「多收的也沒有餘，少收的也沒有缺。」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讲讲吗哪的神迹奇事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神要家家户户都在生活上没有缺乏，不用担心吃什么，以便没有恐惧和后顾之忧，更加专心跟随和事奉神。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神国度的法则：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马太效应：指的是神给我们的托付，给谁恩赐和资源多，就向谁多要。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均平原则：多收的也没有余，少收的也没有缺。更加指神对我们在物质方面的需要。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e53acd5715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e53acd5715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第9节：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保罗用基督的榜样来鼓励哥林多教会：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基督的恩典是通过舍己的行动（道成肉身，从天上降下，从荣耀到卑微，从富足变成贫穷）表达和实行出来的。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如何理解“叫你們因他的貧窮可以成為富足”？他的贫穷是因为他放弃自己在天上的荣耀，权柄，能力，在神的救赎大计中愿意顺服下来，舍己，顺服至死，让一切信靠祂的不致灭亡，反得永生，得着丰盛的生命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第10-11节：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提醒哥林多教会按照自己所有的去把捐款之事办好，就会蒙主悦纳。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第13-14节：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什么是均平？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不是单方面的收益或减少，而是互相帮助。这跟变相的劫富济贫是不一样的，因为这里均平是</a:t>
            </a:r>
            <a:r>
              <a:rPr b="1" lang="en">
                <a:solidFill>
                  <a:schemeClr val="dk1"/>
                </a:solidFill>
              </a:rPr>
              <a:t>互补对方的不足。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出埃及记16:18</a:t>
            </a:r>
            <a:r>
              <a:rPr lang="en"/>
              <a:t>：「多收的也沒有餘，少收的也沒有缺。」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讲讲吗哪的神迹奇事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神要家家户户都在生活上没有缺乏，不用担心吃什么，以便没有恐惧和后顾之忧，更加专心跟随和事奉神。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神国度的法则：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马太效应：指的是神给我们的托付，给谁恩赐和资源多，就向谁多要。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均平原则：多收的也没有余，少收的也没有缺。更加指神对我们在物质方面的需要。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e53acd5715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e53acd5715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第9节：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保罗用基督的榜样来鼓励哥林多教会：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基督的恩典是通过舍己的行动（道成肉身，从天上降下，从荣耀到卑微，从富足变成贫穷）表达和实行出来的。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如何理解“叫你們因他的貧窮可以成為富足”？他的贫穷是因为他放弃自己在天上的荣耀，权柄，能力，在神的救赎大计中愿意顺服下来，舍己，顺服至死，让一切信靠祂的不致灭亡，反得永生，得着丰盛的生命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第10-11节：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提醒哥林多教会按照自己所有的去把捐款之事办好，就会蒙主悦纳。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第13-14节：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什么是均平？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不是单方面的收益或减少，而是互相帮助。这跟变相的劫富济贫是不一样的，因为这里均平是</a:t>
            </a:r>
            <a:r>
              <a:rPr b="1" lang="en">
                <a:solidFill>
                  <a:schemeClr val="dk1"/>
                </a:solidFill>
              </a:rPr>
              <a:t>互补对方的不足。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出埃及记16:18</a:t>
            </a:r>
            <a:r>
              <a:rPr lang="en"/>
              <a:t>：「多收的也沒有餘，少收的也沒有缺。」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讲讲吗哪的神迹奇事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神要家家户户都在生活上没有缺乏，不用担心吃什么，以便没有恐惧和后顾之忧，更加专心跟随和事奉神。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神国度的法则：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马太效应：指的是神给我们的托付，给谁恩赐和资源多，就向谁多要。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均平原则：多收的也没有余，少收的也没有缺。更加指神对我们在物质方面的需要。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bb2d5e18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bb2d5e18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16-17节：</a:t>
            </a:r>
            <a:r>
              <a:rPr lang="en"/>
              <a:t>介绍第一位弟兄提多：听从保罗的劝解，自己更加有感动，愿意回到哥林多教会接着办理收集捐资的事宜。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18-19节：介绍第二位弟兄，他在福音上有见证，得称赞，被众教会挑选，与保罗等人同行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资金越多，对人的诱惑可能就越大，也容易引起人与人之间的猜疑。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22节：介绍第三位弟兄。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他們是眾教會的“使者”，原文是“使徒”。所以教会初期，不但耶稣的12门徒被称为使徒，而且还有其他人被称为使徒。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使徒：被差遣的人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各教会的代表也被称为“使徒”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24节：面对众教会的使者，就是面对众教会。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爱心的凭据在这里就是在三位弟兄受差遣，到达哥林多教会时，当地的信徒已经准备好捐资，当场交给他们带回耶路撒冷，救助那里有缺乏的圣徒们。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保罗也告诫哥林多教会不要让他的夸奖落空。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53acd571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53acd571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53acd5715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53acd5715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16-17节：介绍第一位弟兄提多：听从保罗的劝解，自己更加有感动，愿意回到哥林多教会接着办理收集捐资的事宜。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18-19节：介绍第二位弟兄，他在福音上有见证，得称赞，被众教会挑选，与保罗等人同行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资金越多，对人的诱惑可能就越大，也容易引起人与人之间的猜疑。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22节：介绍第三位弟兄。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他們是眾教會的“使者”，原文是“使徒”。所以教会初期，不但耶稣的12门徒被称为使徒，而且还有其他人被称为使徒。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使徒：被差遣的人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各教会的代表也被称为“使徒”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24节：面对众教会的使者，就是面对众教会。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爱心的凭据在这里就是在三位弟兄受差遣，到达哥林多教会时，当地的信徒已经准备好捐资，当场交给他们带回耶路撒冷，救助那里有缺乏的圣徒们。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保罗也告诫哥林多教会不要让他的夸奖落空。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e62d512f2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e62d512f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第9节：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保罗用基督的榜样来鼓励哥林多教会：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基督的恩典是通过舍己的行动（道成肉身，从天上降下，从荣耀到卑微，从富足变成贫穷）表达和实行出来的。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如何理解“叫你們因他的貧窮可以成為富足”？他的贫穷是因为他放弃自己在天上的荣耀，权柄，能力，在神的救赎大计中愿意顺服下来，舍己，顺服至死，让一切信靠祂的不致灭亡，反得永生，得着丰盛的生命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第10-11节：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提醒哥林多教会按照自己所有的去把捐款之事办好，就会蒙主悦纳。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第13-14节：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什么是均平？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不是单方面的收益或减少，而是互相帮助。这跟变相的劫富济贫是不一样的，因为这里均平是</a:t>
            </a:r>
            <a:r>
              <a:rPr b="1" lang="en">
                <a:solidFill>
                  <a:schemeClr val="dk1"/>
                </a:solidFill>
              </a:rPr>
              <a:t>互补对方的不足。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出埃及记16:18</a:t>
            </a:r>
            <a:r>
              <a:rPr lang="en"/>
              <a:t>：「多收的也沒有餘，少收的也沒有缺。」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讲讲吗哪的神迹奇事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神要家家户户都在生活上没有缺乏，不用担心吃什么，以便没有恐惧和后顾之忧，更加专心跟随和事奉神。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神国度的法则：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马太效应：指的是神给我们的托付，给谁恩赐和资源多，就向谁多要。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均平原则：多收的也没有余，少收的也没有缺。更加指神对我们在物质方面的需要。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e62d512f2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e62d512f2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第9节：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保罗用基督的榜样来鼓励哥林多教会：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基督的恩典是通过舍己的行动（道成肉身，从天上降下，从荣耀到卑微，从富足变成贫穷）表达和实行出来的。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如何理解“叫你們因他的貧窮可以成為富足”？他的贫穷是因为他放弃自己在天上的荣耀，权柄，能力，在神的救赎大计中愿意顺服下来，舍己，顺服至死，让一切信靠祂的不致灭亡，反得永生，得着丰盛的生命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第10-11节：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提醒哥林多教会按照自己所有的去把捐款之事办好，就会蒙主悦纳。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第13-14节：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什么是均平？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不是单方面的收益或减少，而是互相帮助。这跟变相的劫富济贫是不一样的，因为这里均平是</a:t>
            </a:r>
            <a:r>
              <a:rPr b="1" lang="en">
                <a:solidFill>
                  <a:schemeClr val="dk1"/>
                </a:solidFill>
              </a:rPr>
              <a:t>互补对方的不足。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出埃及记16:18</a:t>
            </a:r>
            <a:r>
              <a:rPr lang="en"/>
              <a:t>：「多收的也沒有餘，少收的也沒有缺。」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讲讲吗哪的神迹奇事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神要家家户户都在生活上没有缺乏，不用担心吃什么，以便没有恐惧和后顾之忧，更加专心跟随和事奉神。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神国度的法则：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马太效应：指的是神给我们的托付，给谁恩赐和资源多，就向谁多要。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均平原则：多收的也没有余，少收的也没有缺。更加指神对我们在物质方面的需要。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e62d512f2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e62d512f2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第9节：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保罗用基督的榜样来鼓励哥林多教会：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基督的恩典是通过舍己的行动（道成肉身，从天上降下，从荣耀到卑微，从富足变成贫穷）表达和实行出来的。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如何理解“叫你們因他的貧窮可以成為富足”？他的贫穷是因为他放弃自己在天上的荣耀，权柄，能力，在神的救赎大计中愿意顺服下来，舍己，顺服至死，让一切信靠祂的不致灭亡，反得永生，得着丰盛的生命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第10-11节：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提醒哥林多教会按照自己所有的去把捐款之事办好，就会蒙主悦纳。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第13-14节：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什么是均平？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不是单方面的收益或减少，而是互相帮助。这跟变相的劫富济贫是不一样的，因为这里均平是</a:t>
            </a:r>
            <a:r>
              <a:rPr b="1" lang="en">
                <a:solidFill>
                  <a:schemeClr val="dk1"/>
                </a:solidFill>
              </a:rPr>
              <a:t>互补对方的不足。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出埃及记16:18</a:t>
            </a:r>
            <a:r>
              <a:rPr lang="en"/>
              <a:t>：「多收的也沒有餘，少收的也沒有缺。」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讲讲吗哪的神迹奇事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神要家家户户都在生活上没有缺乏，不用担心吃什么，以便没有恐惧和后顾之忧，更加专心跟随和事奉神。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神国度的法则：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马太效应：指的是神给我们的托付，给谁恩赐和资源多，就向谁多要。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均平原则：多收的也没有余，少收的也没有缺。更加指神对我们在物质方面的需要。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53acd5715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e53acd5715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53acd571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53acd571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e62d512f2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e62d512f2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53acd571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e53acd571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e53acd571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e53acd571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62e184f2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62e184f2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e53acd5715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e53acd5715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62e184f2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e62e184f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第八章主题：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分段/分主题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应用：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2节：马其顿教会在常人无法理解的环境下仍有满足的喜乐（</a:t>
            </a:r>
            <a:r>
              <a:rPr b="1" lang="en"/>
              <a:t>JOY</a:t>
            </a:r>
            <a:r>
              <a:rPr lang="en"/>
              <a:t>) Jesus, others, yourself. 把自己献给主，然后有归附使徒保罗等人，最后才是自己。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4节：马其顿教会恳求保罗等人在供给圣徒的需要上能够参与，他们以能够帮助圣徒需要为荣，为自己的满足，因为自己有份参与。我们奉献的时候有这样的心态吗？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马其顿教会不但乐于奉献，而且顺从神的旨意，把自己（的主权）献给主。如果连自己都是属主的，那自己在地上所拥有的都属主。既然属主，不属自己，那么把它用于神国和圣徒的需要也就成为自然，甘心愿意的事情了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我们为什么常常无法做到乐于奉献，是因为我们没有把自己的主权交给神。神托付给我们的财务资源，我们视为己有，常常想凭着自己的主意来决定如何支配。管家岂能凭自己的意思来决定呢？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是做投资的工作，可以做决定的钱都是客户的，如何投资不是我自己决定，而是根据客户的需要来制定各人化的理财规划，而且公司规定我们在帮助客户执行买卖时，必须事先告诉客户理由，在客户的口头授权后才下单。因为我的角色就是管家的角色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而神的心意是什么呢？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羅馬書 12:1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所以弟兄們，我以神的慈悲勸你們，將身體獻上，當做活祭，是聖潔的，是神所喜悅的，你們如此侍奉乃是理所當然的。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歸附了我們：顺服使徒的权柄，听从使徒的属灵教导与指示，积极回应使徒关于耶路撒冷圣徒艰难处境与物质需要。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6-7节：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赞扬了马其顿教会奉献榜样后，保罗回到哥林多教会捐献的事情上。提醒他们要在这样的事奉上既开办，就当办成，要善始善终，不要半途而废。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保罗恳请哥林多教会的圣徒不但在信心，口才，知识，热心，和待保罗等人的爱心上“格外显出满足”，英文NIV “excel in everything” 显示他们大有属灵的恩赐，热心与爱心。而且要在捐献，奉献上表现出来。为何应当在”这慈惠的事“上特别显露呢？因为保罗希望通过他们的奉献来证明他们的爱心不是虚的，而是有实实在在的行动。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保罗提醒哥林多教会，神已经在各方面都大大祝福他们，包括财务。如果物质方面极穷的马其顿教会都按着力量，且超过力量地捐助其他圣徒，哥林多教会岂不更加藉此证明和显出他们爱心的实在吗？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爱心与行善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爱心要有实际的行动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提后3：17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。。。叫属神的人得以完全，预备行各样的善事。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聖經新譯本 (CNV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　神所作成的，是在基督耶穌裡創造的，為的是要我們行各樣的善事，就是　神預先所安排的。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繁體中文和合本 (CUV Traditional)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我們原是他的工作，在基督耶穌裏造成的，為要叫我們行善，就是神所預備叫我們行的。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行善是热心和爱心的具体表露：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乐意捐助主内肢体和社会上的需要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好客，接待远方的客人。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基督徒的行善还表现在哪些方面？？？我有做到多少？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第7节：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3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949475"/>
            <a:ext cx="8520600" cy="106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哥林多後書第8章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9285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主日學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76500" y="4071275"/>
            <a:ext cx="7791000" cy="34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https://www.biblegateway.com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596550"/>
            <a:ext cx="8520600" cy="395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chemeClr val="lt1"/>
                </a:solidFill>
              </a:rPr>
              <a:t>我凡事給你們作榜樣，叫你們知道應當這樣勞苦，扶助軟弱的人，又當記念主耶穌的話，說：施比受更為有福。(徒20:35)</a:t>
            </a:r>
            <a:endParaRPr sz="2800">
              <a:solidFill>
                <a:schemeClr val="lt1"/>
              </a:solidFill>
            </a:endParaRPr>
          </a:p>
        </p:txBody>
      </p:sp>
      <p:sp>
        <p:nvSpPr>
          <p:cNvPr id="116" name="Google Shape;116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chemeClr val="lt1"/>
                </a:solidFill>
              </a:rPr>
              <a:t>5 並且他們所做的，不但照我們所想望的，更</a:t>
            </a:r>
            <a:r>
              <a:rPr lang="en" sz="2500">
                <a:solidFill>
                  <a:srgbClr val="FFFF00"/>
                </a:solidFill>
              </a:rPr>
              <a:t>照神的旨意</a:t>
            </a:r>
            <a:r>
              <a:rPr lang="en" sz="2500">
                <a:solidFill>
                  <a:schemeClr val="lt1"/>
                </a:solidFill>
              </a:rPr>
              <a:t>，</a:t>
            </a:r>
            <a:r>
              <a:rPr lang="en" sz="2500">
                <a:solidFill>
                  <a:srgbClr val="FFFF00"/>
                </a:solidFill>
              </a:rPr>
              <a:t>先把自己獻給主</a:t>
            </a:r>
            <a:r>
              <a:rPr lang="en" sz="2500">
                <a:solidFill>
                  <a:schemeClr val="lt1"/>
                </a:solidFill>
              </a:rPr>
              <a:t>，又歸附了我們。 6 因此我勸提多，既然在你們中間開辦這慈惠的事，就當辦成了。 7 你們</a:t>
            </a:r>
            <a:r>
              <a:rPr b="1" lang="en" sz="2500">
                <a:solidFill>
                  <a:schemeClr val="lt1"/>
                </a:solidFill>
              </a:rPr>
              <a:t>既然</a:t>
            </a:r>
            <a:r>
              <a:rPr lang="en" sz="2500">
                <a:solidFill>
                  <a:schemeClr val="lt1"/>
                </a:solidFill>
              </a:rPr>
              <a:t>在</a:t>
            </a:r>
            <a:r>
              <a:rPr lang="en" sz="2500">
                <a:solidFill>
                  <a:srgbClr val="FFFF00"/>
                </a:solidFill>
              </a:rPr>
              <a:t>信心、口才、知識、熱心</a:t>
            </a:r>
            <a:r>
              <a:rPr lang="en" sz="2500">
                <a:solidFill>
                  <a:schemeClr val="lt1"/>
                </a:solidFill>
              </a:rPr>
              <a:t>和待我們的</a:t>
            </a:r>
            <a:r>
              <a:rPr lang="en" sz="2500">
                <a:solidFill>
                  <a:srgbClr val="FFFF00"/>
                </a:solidFill>
              </a:rPr>
              <a:t>愛心</a:t>
            </a:r>
            <a:r>
              <a:rPr lang="en" sz="2500">
                <a:solidFill>
                  <a:schemeClr val="lt1"/>
                </a:solidFill>
              </a:rPr>
              <a:t>上，都格外顯出滿足來，</a:t>
            </a:r>
            <a:r>
              <a:rPr b="1" lang="en" sz="2500">
                <a:solidFill>
                  <a:schemeClr val="lt1"/>
                </a:solidFill>
              </a:rPr>
              <a:t>就當</a:t>
            </a:r>
            <a:r>
              <a:rPr lang="en" sz="2500">
                <a:solidFill>
                  <a:schemeClr val="lt1"/>
                </a:solidFill>
              </a:rPr>
              <a:t>在這</a:t>
            </a:r>
            <a:r>
              <a:rPr lang="en" sz="2500">
                <a:solidFill>
                  <a:srgbClr val="FFFF00"/>
                </a:solidFill>
              </a:rPr>
              <a:t>慈惠</a:t>
            </a:r>
            <a:r>
              <a:rPr lang="en" sz="2500">
                <a:solidFill>
                  <a:schemeClr val="lt1"/>
                </a:solidFill>
              </a:rPr>
              <a:t>的事上也格外顯出滿足來。 8 我說這話，不是吩咐你們，乃是藉著別人的熱心試驗你們</a:t>
            </a:r>
            <a:r>
              <a:rPr lang="en" sz="2500">
                <a:solidFill>
                  <a:srgbClr val="FFFF00"/>
                </a:solidFill>
              </a:rPr>
              <a:t>愛心的</a:t>
            </a:r>
            <a:r>
              <a:rPr lang="en" sz="2500">
                <a:solidFill>
                  <a:srgbClr val="00FF00"/>
                </a:solidFill>
              </a:rPr>
              <a:t>實在</a:t>
            </a:r>
            <a:r>
              <a:rPr lang="en" sz="2500">
                <a:solidFill>
                  <a:schemeClr val="lt1"/>
                </a:solidFill>
              </a:rPr>
              <a:t>。</a:t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123" name="Google Shape;12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596550"/>
            <a:ext cx="8520600" cy="395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信徒一切事奉、捐獻的前提：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先把自己獻給主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意味著：自我的主權交給神，由神決定我今後的人生決定和言行。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“我已經與基督同釘十字架，現在活著的不再是我，乃是基督在我裡面活著。” （加拉太書 2:20）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9" name="Google Shape;12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chemeClr val="lt1"/>
                </a:solidFill>
              </a:rPr>
              <a:t>6 因此我勸提多，既然在你們中間開辦這慈惠的事，就當辦成了。 7 你們</a:t>
            </a:r>
            <a:r>
              <a:rPr b="1" lang="en" sz="2500">
                <a:solidFill>
                  <a:schemeClr val="lt1"/>
                </a:solidFill>
              </a:rPr>
              <a:t>既然</a:t>
            </a:r>
            <a:r>
              <a:rPr lang="en" sz="2500">
                <a:solidFill>
                  <a:schemeClr val="lt1"/>
                </a:solidFill>
              </a:rPr>
              <a:t>在</a:t>
            </a:r>
            <a:r>
              <a:rPr lang="en" sz="2500">
                <a:solidFill>
                  <a:srgbClr val="FFFF00"/>
                </a:solidFill>
              </a:rPr>
              <a:t>信心、口才、知識、熱心</a:t>
            </a:r>
            <a:r>
              <a:rPr lang="en" sz="2500">
                <a:solidFill>
                  <a:schemeClr val="lt1"/>
                </a:solidFill>
              </a:rPr>
              <a:t>和待我們的</a:t>
            </a:r>
            <a:r>
              <a:rPr lang="en" sz="2500">
                <a:solidFill>
                  <a:srgbClr val="FFFF00"/>
                </a:solidFill>
              </a:rPr>
              <a:t>愛心</a:t>
            </a:r>
            <a:r>
              <a:rPr lang="en" sz="2500">
                <a:solidFill>
                  <a:schemeClr val="lt1"/>
                </a:solidFill>
              </a:rPr>
              <a:t>上，都格外顯出滿足來，</a:t>
            </a:r>
            <a:r>
              <a:rPr b="1" lang="en" sz="2500">
                <a:solidFill>
                  <a:schemeClr val="lt1"/>
                </a:solidFill>
              </a:rPr>
              <a:t>就當</a:t>
            </a:r>
            <a:r>
              <a:rPr lang="en" sz="2500">
                <a:solidFill>
                  <a:schemeClr val="lt1"/>
                </a:solidFill>
              </a:rPr>
              <a:t>在這</a:t>
            </a:r>
            <a:r>
              <a:rPr lang="en" sz="2500">
                <a:solidFill>
                  <a:srgbClr val="FFFF00"/>
                </a:solidFill>
              </a:rPr>
              <a:t>慈惠</a:t>
            </a:r>
            <a:r>
              <a:rPr lang="en" sz="2500">
                <a:solidFill>
                  <a:schemeClr val="lt1"/>
                </a:solidFill>
              </a:rPr>
              <a:t>的事上也格外顯出滿足來。 8 我說這話，不是吩咐你們，乃是藉著別人的熱心試驗你們</a:t>
            </a:r>
            <a:r>
              <a:rPr lang="en" sz="2500">
                <a:solidFill>
                  <a:srgbClr val="FFFF00"/>
                </a:solidFill>
              </a:rPr>
              <a:t>愛心的</a:t>
            </a:r>
            <a:r>
              <a:rPr lang="en" sz="2500">
                <a:solidFill>
                  <a:srgbClr val="00FF00"/>
                </a:solidFill>
              </a:rPr>
              <a:t>實在</a:t>
            </a:r>
            <a:r>
              <a:rPr lang="en" sz="2500">
                <a:solidFill>
                  <a:schemeClr val="lt1"/>
                </a:solidFill>
              </a:rPr>
              <a:t>。</a:t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136" name="Google Shape;136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>
            <p:ph idx="1" type="body"/>
          </p:nvPr>
        </p:nvSpPr>
        <p:spPr>
          <a:xfrm>
            <a:off x="311700" y="596550"/>
            <a:ext cx="8520600" cy="395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約翰一書 第3章16-19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>
                <a:solidFill>
                  <a:schemeClr val="lt1"/>
                </a:solidFill>
              </a:rPr>
              <a:t>主為我們捨命，我們從此就知道何為愛，我們也當為弟兄捨命。 凡有世上財物的，看見弟兄窮乏，卻塞住憐恤的心，愛神的心怎能存在他裡面呢？ 小子們哪，我們</a:t>
            </a:r>
            <a:r>
              <a:rPr lang="en" sz="2300">
                <a:solidFill>
                  <a:srgbClr val="FFFF00"/>
                </a:solidFill>
              </a:rPr>
              <a:t>相愛</a:t>
            </a:r>
            <a:r>
              <a:rPr lang="en" sz="2300">
                <a:solidFill>
                  <a:schemeClr val="lt1"/>
                </a:solidFill>
              </a:rPr>
              <a:t>，不要只在言語和舌頭上，總要在</a:t>
            </a:r>
            <a:r>
              <a:rPr lang="en" sz="2300">
                <a:solidFill>
                  <a:srgbClr val="FAFA04"/>
                </a:solidFill>
              </a:rPr>
              <a:t>行為和誠實</a:t>
            </a:r>
            <a:r>
              <a:rPr lang="en" sz="2300">
                <a:solidFill>
                  <a:schemeClr val="lt1"/>
                </a:solidFill>
              </a:rPr>
              <a:t>上。 從此，就知道我們是</a:t>
            </a:r>
            <a:r>
              <a:rPr lang="en" sz="2300">
                <a:solidFill>
                  <a:schemeClr val="accent6"/>
                </a:solidFill>
              </a:rPr>
              <a:t>屬真理</a:t>
            </a:r>
            <a:r>
              <a:rPr lang="en" sz="2300">
                <a:solidFill>
                  <a:schemeClr val="lt1"/>
                </a:solidFill>
              </a:rPr>
              <a:t>的，並且我們的</a:t>
            </a:r>
            <a:r>
              <a:rPr lang="en" sz="2300">
                <a:solidFill>
                  <a:srgbClr val="FAFA04"/>
                </a:solidFill>
              </a:rPr>
              <a:t>心</a:t>
            </a:r>
            <a:r>
              <a:rPr lang="en" sz="2300">
                <a:solidFill>
                  <a:schemeClr val="lt1"/>
                </a:solidFill>
              </a:rPr>
              <a:t>在神面前</a:t>
            </a:r>
            <a:r>
              <a:rPr lang="en" sz="2300">
                <a:solidFill>
                  <a:srgbClr val="FAFA04"/>
                </a:solidFill>
              </a:rPr>
              <a:t>可以安穩</a:t>
            </a:r>
            <a:r>
              <a:rPr lang="en" sz="2300">
                <a:solidFill>
                  <a:schemeClr val="lt1"/>
                </a:solidFill>
              </a:rPr>
              <a:t>。</a:t>
            </a:r>
            <a:endParaRPr sz="2300">
              <a:solidFill>
                <a:schemeClr val="lt1"/>
              </a:solidFill>
            </a:endParaRPr>
          </a:p>
        </p:txBody>
      </p:sp>
      <p:sp>
        <p:nvSpPr>
          <p:cNvPr id="142" name="Google Shape;142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8" name="Google Shape;148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9 你們知道我們主耶穌</a:t>
            </a:r>
            <a:r>
              <a:rPr lang="en" sz="2300">
                <a:solidFill>
                  <a:srgbClr val="FFFF00"/>
                </a:solidFill>
              </a:rPr>
              <a:t>基督的恩典</a:t>
            </a:r>
            <a:r>
              <a:rPr lang="en" sz="2300">
                <a:solidFill>
                  <a:srgbClr val="FFFFFF"/>
                </a:solidFill>
              </a:rPr>
              <a:t>：他</a:t>
            </a:r>
            <a:r>
              <a:rPr lang="en" sz="2300">
                <a:solidFill>
                  <a:srgbClr val="FFFF00"/>
                </a:solidFill>
              </a:rPr>
              <a:t>本來富足</a:t>
            </a:r>
            <a:r>
              <a:rPr lang="en" sz="2300">
                <a:solidFill>
                  <a:srgbClr val="FFFFFF"/>
                </a:solidFill>
              </a:rPr>
              <a:t>，卻為你們</a:t>
            </a:r>
            <a:r>
              <a:rPr lang="en" sz="2300">
                <a:solidFill>
                  <a:srgbClr val="FFFF00"/>
                </a:solidFill>
              </a:rPr>
              <a:t>成了貧窮</a:t>
            </a:r>
            <a:r>
              <a:rPr lang="en" sz="2300">
                <a:solidFill>
                  <a:srgbClr val="FFFFFF"/>
                </a:solidFill>
              </a:rPr>
              <a:t>，叫</a:t>
            </a:r>
            <a:r>
              <a:rPr lang="en" sz="2300">
                <a:solidFill>
                  <a:srgbClr val="FFFF00"/>
                </a:solidFill>
              </a:rPr>
              <a:t>你們因他的貧窮</a:t>
            </a:r>
            <a:r>
              <a:rPr lang="en" sz="2300">
                <a:solidFill>
                  <a:srgbClr val="FFFFFF"/>
                </a:solidFill>
              </a:rPr>
              <a:t>可以成為</a:t>
            </a:r>
            <a:r>
              <a:rPr lang="en" sz="2300">
                <a:solidFill>
                  <a:srgbClr val="FFFF00"/>
                </a:solidFill>
              </a:rPr>
              <a:t>富足</a:t>
            </a:r>
            <a:r>
              <a:rPr lang="en" sz="2300">
                <a:solidFill>
                  <a:srgbClr val="FFFFFF"/>
                </a:solidFill>
              </a:rPr>
              <a:t>。 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他本有神的形像，不以自己與神同等為強奪的；反倒虛己，取了奴僕的形像，成為人的樣式；既有人的樣子，就自己卑微，存心順服，以至於死，且死在十字架上。(腓二6-8)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願頌讚歸與我們主耶穌基督的父神！他在基督裡曾賜給我們天上各樣屬靈的福氣。(弗一3)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9" name="Google Shape;149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5" name="Google Shape;155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10 我在這事上把我的意見告訴你們，是於你們有益；因為你們下手辦這事，而且起此心意已經有一年了， 11 如今就當辦成這事。既</a:t>
            </a:r>
            <a:r>
              <a:rPr lang="en" sz="2300">
                <a:solidFill>
                  <a:srgbClr val="FFFF00"/>
                </a:solidFill>
              </a:rPr>
              <a:t>有願做的心</a:t>
            </a:r>
            <a:r>
              <a:rPr lang="en" sz="2300">
                <a:solidFill>
                  <a:srgbClr val="FFFFFF"/>
                </a:solidFill>
              </a:rPr>
              <a:t>，也當照你們</a:t>
            </a:r>
            <a:r>
              <a:rPr lang="en" sz="2300">
                <a:solidFill>
                  <a:srgbClr val="FFFF00"/>
                </a:solidFill>
              </a:rPr>
              <a:t>所有</a:t>
            </a:r>
            <a:r>
              <a:rPr lang="en" sz="2300">
                <a:solidFill>
                  <a:srgbClr val="FFFFFF"/>
                </a:solidFill>
              </a:rPr>
              <a:t>的</a:t>
            </a:r>
            <a:r>
              <a:rPr lang="en" sz="2300">
                <a:solidFill>
                  <a:srgbClr val="FFFF00"/>
                </a:solidFill>
              </a:rPr>
              <a:t>去辦成</a:t>
            </a:r>
            <a:r>
              <a:rPr lang="en" sz="2300">
                <a:solidFill>
                  <a:srgbClr val="FFFFFF"/>
                </a:solidFill>
              </a:rPr>
              <a:t>。 12 因為人若有願做的心，必蒙悅納，乃是</a:t>
            </a:r>
            <a:r>
              <a:rPr lang="en" sz="2300">
                <a:solidFill>
                  <a:srgbClr val="FAFA04"/>
                </a:solidFill>
              </a:rPr>
              <a:t>照他所有的</a:t>
            </a:r>
            <a:r>
              <a:rPr lang="en" sz="2300">
                <a:solidFill>
                  <a:srgbClr val="FFFFFF"/>
                </a:solidFill>
              </a:rPr>
              <a:t>，並不是照他所無的。 13 我原不是要別人輕省、你們受累， 14 乃要均平。就是要你們的富餘現在可以補他們的不足，使他們的富餘將來也可以補你們的不足，</a:t>
            </a:r>
            <a:r>
              <a:rPr lang="en" sz="2300">
                <a:solidFill>
                  <a:srgbClr val="FFFF00"/>
                </a:solidFill>
              </a:rPr>
              <a:t>這就均平了</a:t>
            </a:r>
            <a:r>
              <a:rPr lang="en" sz="2300">
                <a:solidFill>
                  <a:srgbClr val="FFFFFF"/>
                </a:solidFill>
              </a:rPr>
              <a:t>， 15 如經上所記：「多收的也沒有餘，少收的也沒有缺。」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156" name="Google Shape;15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出埃及記 第十六章16-18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耶和華所吩咐的是這樣：你們要按著各人的飯量，為帳棚裡的人，按著人數收起來，各拿一俄梅珥。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以色列人就這樣行；有多收的，有少收的。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及至用俄梅珥量一量，多收的也沒有餘，少收的也沒有缺；各人按著自己的飯量收取。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2" name="Google Shape;162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0"/>
          <p:cNvSpPr txBox="1"/>
          <p:nvPr>
            <p:ph idx="1" type="body"/>
          </p:nvPr>
        </p:nvSpPr>
        <p:spPr>
          <a:xfrm>
            <a:off x="311700" y="391950"/>
            <a:ext cx="8520600" cy="455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恩典和領受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FFFFFF"/>
                </a:solidFill>
              </a:rPr>
              <a:t>同樣的恩典：</a:t>
            </a:r>
            <a:endParaRPr sz="1400" u="sng">
              <a:solidFill>
                <a:srgbClr val="FFFFFF"/>
              </a:solidFill>
            </a:endParaRPr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lang="en" sz="1400">
                <a:solidFill>
                  <a:srgbClr val="FFFFFF"/>
                </a:solidFill>
              </a:rPr>
              <a:t>十字架的救恩，</a:t>
            </a:r>
            <a:endParaRPr sz="1400">
              <a:solidFill>
                <a:srgbClr val="FFFFF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lang="en" sz="1400">
                <a:solidFill>
                  <a:srgbClr val="FFFFFF"/>
                </a:solidFill>
              </a:rPr>
              <a:t>聖子和聖靈的代求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況且，我們的軟弱有聖靈幫助。我們本不曉得當怎樣禱告，只是聖靈親自用說不出來的嘆息替我們禱告。羅馬書 8:26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誰能定他們的罪呢？有基督耶穌已經死了，而且從死裡復活，現今在神的右邊，也替我們祈求。羅馬書 8:34</a:t>
            </a:r>
            <a:endParaRPr sz="1400">
              <a:solidFill>
                <a:srgbClr val="FFFFFF"/>
              </a:solidFill>
            </a:endParaRPr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lang="en" sz="1400">
                <a:solidFill>
                  <a:srgbClr val="FFFFFF"/>
                </a:solidFill>
              </a:rPr>
              <a:t>此外，神還格外在物質上恩待哥林多信徒，讓他們在財物上富足。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FFFFFF"/>
                </a:solidFill>
              </a:rPr>
              <a:t>不一樣的領受：</a:t>
            </a:r>
            <a:endParaRPr sz="1400"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但他們在慈惠的事奉上缺乏行動，尤其與物質匱乏，並遭受迫害的的馬其頓教會相比。</a:t>
            </a:r>
            <a:endParaRPr sz="1400">
              <a:solidFill>
                <a:srgbClr val="FFFFFF"/>
              </a:solidFill>
            </a:endParaRPr>
          </a:p>
        </p:txBody>
      </p:sp>
      <p:sp>
        <p:nvSpPr>
          <p:cNvPr id="168" name="Google Shape;16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哥林多後書 8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4" name="Google Shape;17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16 多謝神感動</a:t>
            </a:r>
            <a:r>
              <a:rPr lang="en" sz="2300">
                <a:solidFill>
                  <a:srgbClr val="FFFF00"/>
                </a:solidFill>
              </a:rPr>
              <a:t>提多</a:t>
            </a:r>
            <a:r>
              <a:rPr lang="en" sz="2300">
                <a:solidFill>
                  <a:srgbClr val="FFFFFF"/>
                </a:solidFill>
              </a:rPr>
              <a:t>的心，叫他待你們殷勤，像我一樣。 17 他固然是聽了我的勸，但自己更是熱心，情願往你們那裡去。 18 我們還打發</a:t>
            </a:r>
            <a:r>
              <a:rPr lang="en" sz="2300">
                <a:solidFill>
                  <a:srgbClr val="FFFF00"/>
                </a:solidFill>
              </a:rPr>
              <a:t>一位兄弟</a:t>
            </a:r>
            <a:r>
              <a:rPr lang="en" sz="2300">
                <a:solidFill>
                  <a:srgbClr val="FFFFFF"/>
                </a:solidFill>
              </a:rPr>
              <a:t>和他同去，這人在福音上得了眾教會的稱讚。 19 不但這樣，他也被眾教會挑選，和我們同行，把所託於我們的這捐資送到了，可以榮耀主，又表明我們樂意的心。 20 這就</a:t>
            </a:r>
            <a:r>
              <a:rPr lang="en" sz="2300">
                <a:solidFill>
                  <a:srgbClr val="FFFF00"/>
                </a:solidFill>
              </a:rPr>
              <a:t>免得</a:t>
            </a:r>
            <a:r>
              <a:rPr lang="en" sz="2300">
                <a:solidFill>
                  <a:srgbClr val="FFFFFF"/>
                </a:solidFill>
              </a:rPr>
              <a:t>有人因我們</a:t>
            </a:r>
            <a:r>
              <a:rPr lang="en" sz="2300">
                <a:solidFill>
                  <a:srgbClr val="FFFF00"/>
                </a:solidFill>
              </a:rPr>
              <a:t>收的捐銀很多</a:t>
            </a:r>
            <a:r>
              <a:rPr lang="en" sz="2300">
                <a:solidFill>
                  <a:srgbClr val="FFFFFF"/>
                </a:solidFill>
              </a:rPr>
              <a:t>，就</a:t>
            </a:r>
            <a:r>
              <a:rPr lang="en" sz="2300">
                <a:solidFill>
                  <a:srgbClr val="FFFF00"/>
                </a:solidFill>
              </a:rPr>
              <a:t>挑</a:t>
            </a:r>
            <a:r>
              <a:rPr lang="en" sz="2300">
                <a:solidFill>
                  <a:srgbClr val="FFFFFF"/>
                </a:solidFill>
              </a:rPr>
              <a:t>我們的</a:t>
            </a:r>
            <a:r>
              <a:rPr lang="en" sz="2300">
                <a:solidFill>
                  <a:srgbClr val="FFFF00"/>
                </a:solidFill>
              </a:rPr>
              <a:t>不是</a:t>
            </a:r>
            <a:r>
              <a:rPr lang="en" sz="2300">
                <a:solidFill>
                  <a:srgbClr val="FFFFFF"/>
                </a:solidFill>
              </a:rPr>
              <a:t>。 21 我們留心行</a:t>
            </a:r>
            <a:r>
              <a:rPr b="1" lang="en" sz="2300">
                <a:solidFill>
                  <a:srgbClr val="FFFF00"/>
                </a:solidFill>
              </a:rPr>
              <a:t>光明的事</a:t>
            </a:r>
            <a:r>
              <a:rPr lang="en" sz="2300">
                <a:solidFill>
                  <a:srgbClr val="FFFFFF"/>
                </a:solidFill>
              </a:rPr>
              <a:t>，不但在</a:t>
            </a:r>
            <a:r>
              <a:rPr lang="en" sz="2300">
                <a:solidFill>
                  <a:srgbClr val="FFFF00"/>
                </a:solidFill>
              </a:rPr>
              <a:t>主面前</a:t>
            </a:r>
            <a:r>
              <a:rPr lang="en" sz="2300">
                <a:solidFill>
                  <a:srgbClr val="FFFFFF"/>
                </a:solidFill>
              </a:rPr>
              <a:t>，就在</a:t>
            </a:r>
            <a:r>
              <a:rPr lang="en" sz="2300">
                <a:solidFill>
                  <a:srgbClr val="FFFF00"/>
                </a:solidFill>
              </a:rPr>
              <a:t>人面前</a:t>
            </a:r>
            <a:r>
              <a:rPr lang="en" sz="2300">
                <a:solidFill>
                  <a:srgbClr val="FFFFFF"/>
                </a:solidFill>
              </a:rPr>
              <a:t>也是這樣。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175" name="Google Shape;175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313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上图：罗马帝国的马其顿省和亚该亚省包括希腊半岛的北部和南部。腓立比、帖撒罗尼迦位于北方的马其顿省，雅典、哥林多位于南方的亚该亚省。马其顿和亚该亚的教会都是保罗建立的。"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0525" y="1058750"/>
            <a:ext cx="5386949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哥林多後書 8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1" name="Google Shape;181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22 我們</a:t>
            </a:r>
            <a:r>
              <a:rPr lang="en" sz="2300">
                <a:solidFill>
                  <a:srgbClr val="FFFF00"/>
                </a:solidFill>
              </a:rPr>
              <a:t>又打發一位兄弟</a:t>
            </a:r>
            <a:r>
              <a:rPr lang="en" sz="2300">
                <a:solidFill>
                  <a:srgbClr val="FFFFFF"/>
                </a:solidFill>
              </a:rPr>
              <a:t>同去；這人的</a:t>
            </a:r>
            <a:r>
              <a:rPr lang="en" sz="2300">
                <a:solidFill>
                  <a:srgbClr val="FAFA04"/>
                </a:solidFill>
              </a:rPr>
              <a:t>熱心</a:t>
            </a:r>
            <a:r>
              <a:rPr lang="en" sz="2300">
                <a:solidFill>
                  <a:srgbClr val="FFFFFF"/>
                </a:solidFill>
              </a:rPr>
              <a:t>，我們在</a:t>
            </a:r>
            <a:r>
              <a:rPr b="1" lang="en" sz="2300">
                <a:solidFill>
                  <a:srgbClr val="FAFA04"/>
                </a:solidFill>
              </a:rPr>
              <a:t>許多</a:t>
            </a:r>
            <a:r>
              <a:rPr lang="en" sz="2300">
                <a:solidFill>
                  <a:srgbClr val="FAFA04"/>
                </a:solidFill>
              </a:rPr>
              <a:t>事</a:t>
            </a:r>
            <a:r>
              <a:rPr lang="en" sz="2300">
                <a:solidFill>
                  <a:srgbClr val="FFFFFF"/>
                </a:solidFill>
              </a:rPr>
              <a:t>上</a:t>
            </a:r>
            <a:r>
              <a:rPr b="1" lang="en" sz="2300">
                <a:solidFill>
                  <a:srgbClr val="FAFA04"/>
                </a:solidFill>
              </a:rPr>
              <a:t>屢次</a:t>
            </a:r>
            <a:r>
              <a:rPr lang="en" sz="2300">
                <a:solidFill>
                  <a:srgbClr val="FAFA04"/>
                </a:solidFill>
              </a:rPr>
              <a:t>試驗</a:t>
            </a:r>
            <a:r>
              <a:rPr lang="en" sz="2300">
                <a:solidFill>
                  <a:srgbClr val="FFFFFF"/>
                </a:solidFill>
              </a:rPr>
              <a:t>過，現在他因為</a:t>
            </a:r>
            <a:r>
              <a:rPr lang="en" sz="2300">
                <a:solidFill>
                  <a:srgbClr val="FAFA04"/>
                </a:solidFill>
              </a:rPr>
              <a:t>深信你們</a:t>
            </a:r>
            <a:r>
              <a:rPr lang="en" sz="2300">
                <a:solidFill>
                  <a:srgbClr val="FFFFFF"/>
                </a:solidFill>
              </a:rPr>
              <a:t>就</a:t>
            </a:r>
            <a:r>
              <a:rPr lang="en" sz="2300">
                <a:solidFill>
                  <a:srgbClr val="FAFA04"/>
                </a:solidFill>
              </a:rPr>
              <a:t>更加熱心</a:t>
            </a:r>
            <a:r>
              <a:rPr lang="en" sz="2300">
                <a:solidFill>
                  <a:srgbClr val="FFFFFF"/>
                </a:solidFill>
              </a:rPr>
              <a:t>了。 </a:t>
            </a:r>
            <a:r>
              <a:rPr lang="en" sz="2300">
                <a:solidFill>
                  <a:srgbClr val="FFFFFF"/>
                </a:solidFill>
              </a:rPr>
              <a:t>23 論到提多，他是我的同伴，一同為你們勞碌的；論到</a:t>
            </a:r>
            <a:r>
              <a:rPr lang="en" sz="2300">
                <a:solidFill>
                  <a:srgbClr val="FFFF00"/>
                </a:solidFill>
              </a:rPr>
              <a:t>那兩位兄弟</a:t>
            </a:r>
            <a:r>
              <a:rPr lang="en" sz="2300">
                <a:solidFill>
                  <a:srgbClr val="FFFFFF"/>
                </a:solidFill>
              </a:rPr>
              <a:t>，他們是</a:t>
            </a:r>
            <a:r>
              <a:rPr b="1" lang="en" sz="2300">
                <a:solidFill>
                  <a:srgbClr val="FFFF00"/>
                </a:solidFill>
              </a:rPr>
              <a:t>眾</a:t>
            </a:r>
            <a:r>
              <a:rPr lang="en" sz="2300">
                <a:solidFill>
                  <a:srgbClr val="FFFF00"/>
                </a:solidFill>
              </a:rPr>
              <a:t>教會的使者</a:t>
            </a:r>
            <a:r>
              <a:rPr lang="en" sz="2300">
                <a:solidFill>
                  <a:srgbClr val="FFFFFF"/>
                </a:solidFill>
              </a:rPr>
              <a:t>，是</a:t>
            </a:r>
            <a:r>
              <a:rPr lang="en" sz="2300">
                <a:solidFill>
                  <a:srgbClr val="FFFF00"/>
                </a:solidFill>
              </a:rPr>
              <a:t>基督的榮耀</a:t>
            </a:r>
            <a:r>
              <a:rPr lang="en" sz="2300">
                <a:solidFill>
                  <a:srgbClr val="FFFFFF"/>
                </a:solidFill>
              </a:rPr>
              <a:t>。 24 所以，你們務要在</a:t>
            </a:r>
            <a:r>
              <a:rPr b="1" lang="en" sz="2300">
                <a:solidFill>
                  <a:srgbClr val="FFFF00"/>
                </a:solidFill>
              </a:rPr>
              <a:t>眾</a:t>
            </a:r>
            <a:r>
              <a:rPr lang="en" sz="2300">
                <a:solidFill>
                  <a:srgbClr val="FFFF00"/>
                </a:solidFill>
              </a:rPr>
              <a:t>教會面前</a:t>
            </a:r>
            <a:r>
              <a:rPr lang="en" sz="2300">
                <a:solidFill>
                  <a:srgbClr val="FFFFFF"/>
                </a:solidFill>
              </a:rPr>
              <a:t>顯明你們</a:t>
            </a:r>
            <a:r>
              <a:rPr lang="en" sz="2300">
                <a:solidFill>
                  <a:srgbClr val="FFFF00"/>
                </a:solidFill>
              </a:rPr>
              <a:t>愛心的</a:t>
            </a:r>
            <a:r>
              <a:rPr b="1" lang="en" sz="2300">
                <a:solidFill>
                  <a:srgbClr val="FFFF00"/>
                </a:solidFill>
              </a:rPr>
              <a:t>憑據</a:t>
            </a:r>
            <a:r>
              <a:rPr lang="en" sz="2300">
                <a:solidFill>
                  <a:srgbClr val="FFFFFF"/>
                </a:solidFill>
              </a:rPr>
              <a:t>，並我所</a:t>
            </a:r>
            <a:r>
              <a:rPr lang="en" sz="2300">
                <a:solidFill>
                  <a:srgbClr val="FAFA04"/>
                </a:solidFill>
              </a:rPr>
              <a:t>誇獎你們的憑據</a:t>
            </a:r>
            <a:r>
              <a:rPr lang="en" sz="2300">
                <a:solidFill>
                  <a:srgbClr val="FFFFFF"/>
                </a:solidFill>
              </a:rPr>
              <a:t>。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殷勤不可懶惰；要心裡火熱，常常服侍主。在指望中要喜樂，在患難中要忍耐，禱告要恆切。（罗十二11-12）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2" name="Google Shape;182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3"/>
          <p:cNvSpPr txBox="1"/>
          <p:nvPr>
            <p:ph idx="1" type="body"/>
          </p:nvPr>
        </p:nvSpPr>
        <p:spPr>
          <a:xfrm>
            <a:off x="311700" y="567000"/>
            <a:ext cx="8520600" cy="400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FFFFFF"/>
                </a:solidFill>
              </a:rPr>
              <a:t>總結</a:t>
            </a:r>
            <a:endParaRPr b="1" sz="21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一、神的恩典──賜恩給馬其頓的信徒，使他們能慷慨的供給(1~2節)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二、基督的榜樣──祂為我們成了貧窮，叫我們可以成為富足(9節)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三、使徒的教導──准許并鼓励信徒在供給缺乏聖徒的事上有分(4節)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四、信徒的回應──供給貧窮的聖徒(6~7節)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88" name="Google Shape;188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4"/>
          <p:cNvSpPr txBox="1"/>
          <p:nvPr>
            <p:ph idx="1" type="body"/>
          </p:nvPr>
        </p:nvSpPr>
        <p:spPr>
          <a:xfrm>
            <a:off x="311700" y="546750"/>
            <a:ext cx="8520600" cy="40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FFFF"/>
                </a:solidFill>
              </a:rPr>
              <a:t>奉獻錢財該當注意的事項</a:t>
            </a:r>
            <a:endParaRPr b="1" sz="17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一、有始有終，既然已經開辦就當辦成(6節)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二、有屬靈的恩賜，也當有慈惠(恩典)的事實(7節)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三、有愛心，必有愛心的實際(8節)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四、學習主耶穌為我們成為貧窮的榜樣(9節)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五、既有願作的心，就當把這心意辦成(10~11節)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六、照所有的，不是照所無的(11~12節)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七、要均平，不要這人輕省，那人受累(13節)</a:t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>
                <a:solidFill>
                  <a:srgbClr val="FFFFFF"/>
                </a:solidFill>
              </a:rPr>
              <a:t>八、另一種均平，富餘的補不足的，結果同得好處(14~15節)</a:t>
            </a:r>
            <a:endParaRPr sz="1400">
              <a:solidFill>
                <a:srgbClr val="FFFFFF"/>
              </a:solidFill>
            </a:endParaRPr>
          </a:p>
        </p:txBody>
      </p:sp>
      <p:sp>
        <p:nvSpPr>
          <p:cNvPr id="194" name="Google Shape;194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 txBox="1"/>
          <p:nvPr>
            <p:ph idx="1" type="body"/>
          </p:nvPr>
        </p:nvSpPr>
        <p:spPr>
          <a:xfrm>
            <a:off x="311700" y="546750"/>
            <a:ext cx="8520600" cy="40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</a:rPr>
              <a:t>服事的原則</a:t>
            </a:r>
            <a:endParaRPr b="1"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一、服事的目的是為了榮耀神(19節)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二、參加服事的人都要先經過試驗(18，22節)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三、行在光明中(21節)</a:t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200" name="Google Shape;200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6" name="Google Shape;206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讨论与应用：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7 你們既然在</a:t>
            </a:r>
            <a:r>
              <a:rPr lang="en" sz="2200">
                <a:solidFill>
                  <a:srgbClr val="FFFF00"/>
                </a:solidFill>
              </a:rPr>
              <a:t>信心、口才、知識、熱心</a:t>
            </a:r>
            <a:r>
              <a:rPr lang="en" sz="2200">
                <a:solidFill>
                  <a:schemeClr val="lt1"/>
                </a:solidFill>
              </a:rPr>
              <a:t>和</a:t>
            </a:r>
            <a:r>
              <a:rPr lang="en" sz="2200">
                <a:solidFill>
                  <a:srgbClr val="FAFA04"/>
                </a:solidFill>
              </a:rPr>
              <a:t>待我們</a:t>
            </a:r>
            <a:r>
              <a:rPr lang="en" sz="2200">
                <a:solidFill>
                  <a:schemeClr val="lt1"/>
                </a:solidFill>
              </a:rPr>
              <a:t>的</a:t>
            </a:r>
            <a:r>
              <a:rPr lang="en" sz="2200">
                <a:solidFill>
                  <a:srgbClr val="FFFF00"/>
                </a:solidFill>
              </a:rPr>
              <a:t>愛心</a:t>
            </a:r>
            <a:r>
              <a:rPr lang="en" sz="2200">
                <a:solidFill>
                  <a:schemeClr val="lt1"/>
                </a:solidFill>
              </a:rPr>
              <a:t>上，都格外顯出滿足來，就當在這</a:t>
            </a:r>
            <a:r>
              <a:rPr lang="en" sz="2200">
                <a:solidFill>
                  <a:srgbClr val="FFFF00"/>
                </a:solidFill>
              </a:rPr>
              <a:t>慈惠</a:t>
            </a:r>
            <a:r>
              <a:rPr lang="en" sz="2200">
                <a:solidFill>
                  <a:schemeClr val="lt1"/>
                </a:solidFill>
              </a:rPr>
              <a:t>的事上也格外顯出滿足來。 8 我說這話，不是吩咐你們，乃是藉著別人的熱心試驗你們</a:t>
            </a:r>
            <a:r>
              <a:rPr lang="en" sz="2200">
                <a:solidFill>
                  <a:srgbClr val="FFFF00"/>
                </a:solidFill>
              </a:rPr>
              <a:t>愛心的</a:t>
            </a:r>
            <a:r>
              <a:rPr lang="en" sz="2200">
                <a:solidFill>
                  <a:srgbClr val="00FF00"/>
                </a:solidFill>
              </a:rPr>
              <a:t>實在</a:t>
            </a:r>
            <a:r>
              <a:rPr lang="en" sz="2200">
                <a:solidFill>
                  <a:schemeClr val="lt1"/>
                </a:solidFill>
              </a:rPr>
              <a:t>。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我和教會的境況如何？我們有實在的愛心嗎？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07" name="Google Shape;207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背景：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論到為聖徒捐錢，我從前怎樣吩咐加拉太的眾教會，你們也當怎樣行。每逢七日的第一日，各人要照自己的進項抽出來留著，免得我來的時候現湊。及至我來到了，你們寫信舉薦誰，我就打發他們，把你們的捐資送到耶路撒冷去。若我也該去，他們可以和我同去。(哥林多前書 16:1-4)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分段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一、馬其頓教會的見證(1~5節)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二、慈惠與樂捐的教導(6~15節)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三、介紹三位使者(16~24節)</a:t>
            </a:r>
            <a:r>
              <a:rPr lang="en" sz="1100">
                <a:solidFill>
                  <a:schemeClr val="lt1"/>
                </a:solidFill>
              </a:rPr>
              <a:t>        </a:t>
            </a:r>
            <a:endParaRPr sz="1100">
              <a:solidFill>
                <a:schemeClr val="lt1"/>
              </a:solidFill>
            </a:endParaRPr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</a:rPr>
              <a:t>捐獻的原則：</a:t>
            </a:r>
            <a:endParaRPr sz="27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</a:rPr>
              <a:t>1）慷慨捐獻盡己力；</a:t>
            </a:r>
            <a:endParaRPr sz="27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</a:rPr>
              <a:t>2）甘心樂意不勉強；</a:t>
            </a:r>
            <a:endParaRPr sz="27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</a:rPr>
              <a:t>3）效法基督馬其頓；</a:t>
            </a:r>
            <a:endParaRPr sz="27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700">
                <a:solidFill>
                  <a:schemeClr val="lt1"/>
                </a:solidFill>
              </a:rPr>
              <a:t>4）活出主內肢體愛。</a:t>
            </a:r>
            <a:endParaRPr sz="2700">
              <a:solidFill>
                <a:schemeClr val="lt1"/>
              </a:solidFill>
            </a:endParaRPr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chemeClr val="lt1"/>
                </a:solidFill>
              </a:rPr>
              <a:t>1 弟兄們，我把</a:t>
            </a:r>
            <a:r>
              <a:rPr lang="en" sz="2500">
                <a:solidFill>
                  <a:srgbClr val="FAFA04"/>
                </a:solidFill>
              </a:rPr>
              <a:t>神賜給</a:t>
            </a:r>
            <a:r>
              <a:rPr lang="en" sz="2500">
                <a:solidFill>
                  <a:schemeClr val="lt1"/>
                </a:solidFill>
              </a:rPr>
              <a:t>馬其頓眾教會</a:t>
            </a:r>
            <a:r>
              <a:rPr lang="en" sz="2500">
                <a:solidFill>
                  <a:srgbClr val="FAFA04"/>
                </a:solidFill>
              </a:rPr>
              <a:t>的恩</a:t>
            </a:r>
            <a:r>
              <a:rPr lang="en" sz="2500">
                <a:solidFill>
                  <a:schemeClr val="lt1"/>
                </a:solidFill>
              </a:rPr>
              <a:t>告訴你們， 2 就是他們在</a:t>
            </a:r>
            <a:r>
              <a:rPr lang="en" sz="2500">
                <a:solidFill>
                  <a:srgbClr val="FAFA04"/>
                </a:solidFill>
              </a:rPr>
              <a:t>患難中</a:t>
            </a:r>
            <a:r>
              <a:rPr lang="en" sz="2500">
                <a:solidFill>
                  <a:schemeClr val="lt1"/>
                </a:solidFill>
              </a:rPr>
              <a:t>受</a:t>
            </a:r>
            <a:r>
              <a:rPr lang="en" sz="2500">
                <a:solidFill>
                  <a:srgbClr val="FFFF00"/>
                </a:solidFill>
              </a:rPr>
              <a:t>大試煉</a:t>
            </a:r>
            <a:r>
              <a:rPr lang="en" sz="2500">
                <a:solidFill>
                  <a:schemeClr val="lt1"/>
                </a:solidFill>
              </a:rPr>
              <a:t>的時候，仍有</a:t>
            </a:r>
            <a:r>
              <a:rPr lang="en" sz="2500">
                <a:solidFill>
                  <a:srgbClr val="FFFF00"/>
                </a:solidFill>
              </a:rPr>
              <a:t>滿足的快樂</a:t>
            </a:r>
            <a:r>
              <a:rPr lang="en" sz="2500">
                <a:solidFill>
                  <a:schemeClr val="lt1"/>
                </a:solidFill>
              </a:rPr>
              <a:t>，在</a:t>
            </a:r>
            <a:r>
              <a:rPr lang="en" sz="2500">
                <a:solidFill>
                  <a:srgbClr val="FFFF00"/>
                </a:solidFill>
              </a:rPr>
              <a:t>極窮之間</a:t>
            </a:r>
            <a:r>
              <a:rPr lang="en" sz="2500">
                <a:solidFill>
                  <a:schemeClr val="lt1"/>
                </a:solidFill>
              </a:rPr>
              <a:t>還格外顯出他們</a:t>
            </a:r>
            <a:r>
              <a:rPr lang="en" sz="2500">
                <a:solidFill>
                  <a:srgbClr val="FFFF00"/>
                </a:solidFill>
              </a:rPr>
              <a:t>樂捐</a:t>
            </a:r>
            <a:r>
              <a:rPr lang="en" sz="2500">
                <a:solidFill>
                  <a:srgbClr val="FFFFFF"/>
                </a:solidFill>
              </a:rPr>
              <a:t>的厚恩</a:t>
            </a:r>
            <a:r>
              <a:rPr lang="en" sz="2500">
                <a:solidFill>
                  <a:schemeClr val="lt1"/>
                </a:solidFill>
              </a:rPr>
              <a:t>。 3 我可以證明他們是</a:t>
            </a:r>
            <a:r>
              <a:rPr lang="en" sz="2500">
                <a:solidFill>
                  <a:srgbClr val="FFFF00"/>
                </a:solidFill>
              </a:rPr>
              <a:t>按著力量</a:t>
            </a:r>
            <a:r>
              <a:rPr lang="en" sz="2500">
                <a:solidFill>
                  <a:schemeClr val="lt1"/>
                </a:solidFill>
              </a:rPr>
              <a:t>，而且也</a:t>
            </a:r>
            <a:r>
              <a:rPr lang="en" sz="2500">
                <a:solidFill>
                  <a:srgbClr val="FFFF00"/>
                </a:solidFill>
              </a:rPr>
              <a:t>過了力量</a:t>
            </a:r>
            <a:r>
              <a:rPr lang="en" sz="2500">
                <a:solidFill>
                  <a:schemeClr val="lt1"/>
                </a:solidFill>
              </a:rPr>
              <a:t>，自己甘心樂意地捐助， 4 再三地求我們，准他們在這</a:t>
            </a:r>
            <a:r>
              <a:rPr lang="en" sz="2500">
                <a:solidFill>
                  <a:srgbClr val="FFFF00"/>
                </a:solidFill>
              </a:rPr>
              <a:t>供給聖徒的恩情上有份</a:t>
            </a:r>
            <a:r>
              <a:rPr lang="en" sz="2500">
                <a:solidFill>
                  <a:schemeClr val="lt1"/>
                </a:solidFill>
              </a:rPr>
              <a:t>。 </a:t>
            </a:r>
            <a:r>
              <a:rPr lang="en" sz="2500">
                <a:solidFill>
                  <a:schemeClr val="lt1"/>
                </a:solidFill>
              </a:rPr>
              <a:t>5 並且他們所做的，不但照我們所想望的，更</a:t>
            </a:r>
            <a:r>
              <a:rPr lang="en" sz="2500">
                <a:solidFill>
                  <a:srgbClr val="FFFF00"/>
                </a:solidFill>
              </a:rPr>
              <a:t>照神的旨意</a:t>
            </a:r>
            <a:r>
              <a:rPr lang="en" sz="2500">
                <a:solidFill>
                  <a:schemeClr val="lt1"/>
                </a:solidFill>
              </a:rPr>
              <a:t>，</a:t>
            </a:r>
            <a:r>
              <a:rPr lang="en" sz="2500">
                <a:solidFill>
                  <a:srgbClr val="FFFF00"/>
                </a:solidFill>
              </a:rPr>
              <a:t>先把自己獻給主</a:t>
            </a:r>
            <a:r>
              <a:rPr lang="en" sz="2500">
                <a:solidFill>
                  <a:schemeClr val="lt1"/>
                </a:solidFill>
              </a:rPr>
              <a:t>，又歸附了我們。 </a:t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596550"/>
            <a:ext cx="8520600" cy="395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lt1"/>
                </a:solidFill>
              </a:rPr>
              <a:t>雖然無花果樹不發旺， 葡萄樹不結果， 橄欖樹也不收成， 田地不出糧食， 圈中絕了羊， 棚內也沒有牛； 然而，我要因耶和華歡欣， 因救我的上帝喜樂。 主耶和華是我的力量， 他使我的腳快如母鹿， 又使我穩行在高處。(哈巴谷書 3:17-19)</a:t>
            </a:r>
            <a:endParaRPr sz="26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7" name="Google Shape;9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596550"/>
            <a:ext cx="8520600" cy="395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lt1"/>
                </a:solidFill>
              </a:rPr>
              <a:t>不是我們愛神，乃是神愛我們，差他的兒子為我們的罪做了挽回祭，這就是愛了。 親愛的弟兄啊，神既是這樣愛我們，我們也當彼此相愛。（约壹4:10-11）</a:t>
            </a:r>
            <a:endParaRPr sz="26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3" name="Google Shape;10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chemeClr val="lt1"/>
                </a:solidFill>
              </a:rPr>
              <a:t>1 弟兄們，我把</a:t>
            </a:r>
            <a:r>
              <a:rPr lang="en" sz="2500">
                <a:solidFill>
                  <a:srgbClr val="FAFA04"/>
                </a:solidFill>
              </a:rPr>
              <a:t>神賜給</a:t>
            </a:r>
            <a:r>
              <a:rPr lang="en" sz="2500">
                <a:solidFill>
                  <a:schemeClr val="lt1"/>
                </a:solidFill>
              </a:rPr>
              <a:t>馬其頓眾教會</a:t>
            </a:r>
            <a:r>
              <a:rPr lang="en" sz="2500">
                <a:solidFill>
                  <a:srgbClr val="FAFA04"/>
                </a:solidFill>
              </a:rPr>
              <a:t>的恩</a:t>
            </a:r>
            <a:r>
              <a:rPr lang="en" sz="2500">
                <a:solidFill>
                  <a:schemeClr val="lt1"/>
                </a:solidFill>
              </a:rPr>
              <a:t>告訴你們， 2 就是他們在</a:t>
            </a:r>
            <a:r>
              <a:rPr lang="en" sz="2500">
                <a:solidFill>
                  <a:srgbClr val="FAFA04"/>
                </a:solidFill>
              </a:rPr>
              <a:t>患難中</a:t>
            </a:r>
            <a:r>
              <a:rPr lang="en" sz="2500">
                <a:solidFill>
                  <a:schemeClr val="lt1"/>
                </a:solidFill>
              </a:rPr>
              <a:t>受</a:t>
            </a:r>
            <a:r>
              <a:rPr lang="en" sz="2500">
                <a:solidFill>
                  <a:srgbClr val="FFFF00"/>
                </a:solidFill>
              </a:rPr>
              <a:t>大試煉</a:t>
            </a:r>
            <a:r>
              <a:rPr lang="en" sz="2500">
                <a:solidFill>
                  <a:schemeClr val="lt1"/>
                </a:solidFill>
              </a:rPr>
              <a:t>的時候，仍有</a:t>
            </a:r>
            <a:r>
              <a:rPr lang="en" sz="2500">
                <a:solidFill>
                  <a:srgbClr val="FFFF00"/>
                </a:solidFill>
              </a:rPr>
              <a:t>滿足的快樂</a:t>
            </a:r>
            <a:r>
              <a:rPr lang="en" sz="2500">
                <a:solidFill>
                  <a:schemeClr val="lt1"/>
                </a:solidFill>
              </a:rPr>
              <a:t>，在</a:t>
            </a:r>
            <a:r>
              <a:rPr lang="en" sz="2500">
                <a:solidFill>
                  <a:srgbClr val="FFFF00"/>
                </a:solidFill>
              </a:rPr>
              <a:t>極窮之間</a:t>
            </a:r>
            <a:r>
              <a:rPr lang="en" sz="2500">
                <a:solidFill>
                  <a:schemeClr val="lt1"/>
                </a:solidFill>
              </a:rPr>
              <a:t>還格外顯出他們</a:t>
            </a:r>
            <a:r>
              <a:rPr lang="en" sz="2500">
                <a:solidFill>
                  <a:srgbClr val="FFFF00"/>
                </a:solidFill>
              </a:rPr>
              <a:t>樂捐</a:t>
            </a:r>
            <a:r>
              <a:rPr lang="en" sz="2500">
                <a:solidFill>
                  <a:srgbClr val="FFFFFF"/>
                </a:solidFill>
              </a:rPr>
              <a:t>的厚恩</a:t>
            </a:r>
            <a:r>
              <a:rPr lang="en" sz="2500">
                <a:solidFill>
                  <a:schemeClr val="lt1"/>
                </a:solidFill>
              </a:rPr>
              <a:t>。 3 我可以證明他們是</a:t>
            </a:r>
            <a:r>
              <a:rPr lang="en" sz="2500">
                <a:solidFill>
                  <a:srgbClr val="FFFF00"/>
                </a:solidFill>
              </a:rPr>
              <a:t>按著力量</a:t>
            </a:r>
            <a:r>
              <a:rPr lang="en" sz="2500">
                <a:solidFill>
                  <a:schemeClr val="lt1"/>
                </a:solidFill>
              </a:rPr>
              <a:t>，而且也</a:t>
            </a:r>
            <a:r>
              <a:rPr lang="en" sz="2500">
                <a:solidFill>
                  <a:srgbClr val="FFFF00"/>
                </a:solidFill>
              </a:rPr>
              <a:t>過了力量</a:t>
            </a:r>
            <a:r>
              <a:rPr lang="en" sz="2500">
                <a:solidFill>
                  <a:schemeClr val="lt1"/>
                </a:solidFill>
              </a:rPr>
              <a:t>，自己甘心樂意地捐助， </a:t>
            </a:r>
            <a:r>
              <a:rPr b="1" lang="en" sz="2500">
                <a:solidFill>
                  <a:schemeClr val="accent4"/>
                </a:solidFill>
              </a:rPr>
              <a:t>4</a:t>
            </a:r>
            <a:r>
              <a:rPr b="1" lang="en" sz="2500">
                <a:solidFill>
                  <a:schemeClr val="lt1"/>
                </a:solidFill>
              </a:rPr>
              <a:t> </a:t>
            </a:r>
            <a:r>
              <a:rPr lang="en" sz="2500">
                <a:solidFill>
                  <a:schemeClr val="lt1"/>
                </a:solidFill>
              </a:rPr>
              <a:t>再三地求我們，准他們在這</a:t>
            </a:r>
            <a:r>
              <a:rPr lang="en" sz="2500">
                <a:solidFill>
                  <a:srgbClr val="FFFF00"/>
                </a:solidFill>
              </a:rPr>
              <a:t>供給聖徒的恩情上有份</a:t>
            </a:r>
            <a:r>
              <a:rPr lang="en" sz="2500">
                <a:solidFill>
                  <a:schemeClr val="lt1"/>
                </a:solidFill>
              </a:rPr>
              <a:t>。 5 並且他們所做的，不但照我們所想望的，更</a:t>
            </a:r>
            <a:r>
              <a:rPr lang="en" sz="2500">
                <a:solidFill>
                  <a:srgbClr val="FFFF00"/>
                </a:solidFill>
              </a:rPr>
              <a:t>照神的旨意</a:t>
            </a:r>
            <a:r>
              <a:rPr lang="en" sz="2500">
                <a:solidFill>
                  <a:schemeClr val="lt1"/>
                </a:solidFill>
              </a:rPr>
              <a:t>，</a:t>
            </a:r>
            <a:r>
              <a:rPr lang="en" sz="2500">
                <a:solidFill>
                  <a:srgbClr val="FFFF00"/>
                </a:solidFill>
              </a:rPr>
              <a:t>先把自己獻給主</a:t>
            </a:r>
            <a:r>
              <a:rPr lang="en" sz="2500">
                <a:solidFill>
                  <a:schemeClr val="lt1"/>
                </a:solidFill>
              </a:rPr>
              <a:t>，又歸附了我們。 </a:t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