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51" r:id="rId4"/>
    <p:sldId id="333" r:id="rId5"/>
    <p:sldId id="354" r:id="rId6"/>
    <p:sldId id="352" r:id="rId7"/>
    <p:sldId id="353" r:id="rId8"/>
    <p:sldId id="355" r:id="rId9"/>
    <p:sldId id="332" r:id="rId10"/>
    <p:sldId id="335" r:id="rId11"/>
    <p:sldId id="336" r:id="rId12"/>
    <p:sldId id="334" r:id="rId13"/>
    <p:sldId id="337" r:id="rId14"/>
    <p:sldId id="339" r:id="rId15"/>
    <p:sldId id="340" r:id="rId16"/>
    <p:sldId id="341" r:id="rId17"/>
    <p:sldId id="342" r:id="rId18"/>
    <p:sldId id="343" r:id="rId19"/>
    <p:sldId id="356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7" r:id="rId28"/>
    <p:sldId id="358" r:id="rId29"/>
    <p:sldId id="359" r:id="rId30"/>
    <p:sldId id="360" r:id="rId31"/>
    <p:sldId id="361" r:id="rId32"/>
    <p:sldId id="363" r:id="rId3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96" autoAdjust="0"/>
  </p:normalViewPr>
  <p:slideViewPr>
    <p:cSldViewPr>
      <p:cViewPr varScale="1">
        <p:scale>
          <a:sx n="61" d="100"/>
          <a:sy n="61" d="100"/>
        </p:scale>
        <p:origin x="-207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86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圣洁的国民和地方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圣洁的祭司和祭物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圣洁的节期（</a:t>
            </a:r>
            <a:r>
              <a:rPr lang="en-US" altLang="zh-CN" sz="1800" dirty="0" smtClean="0"/>
              <a:t>Holy times)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用看得见的来讲那看不见的（这一方法在，新约达到了高峰，用葡萄树来讲基督，通过耶稣来表明神）。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用律法来表明神的圣洁，用节期来讲神的计划。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节期也有当下的作用。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en-US" sz="1800" dirty="0" smtClean="0"/>
              <a:t>举例，士师记，便雅悯支派在节期（</a:t>
            </a:r>
            <a:r>
              <a:rPr lang="en-US" altLang="zh-CN" sz="1800" dirty="0" smtClean="0"/>
              <a:t>Jug 21:19 </a:t>
            </a:r>
            <a:r>
              <a:rPr lang="zh-CN" altLang="en-US" sz="1800" dirty="0" smtClean="0"/>
              <a:t>他们又说，在利波拿以南，伯特利以北，在示剑大路以东的示罗，年年有耶和华的节期。）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1Ki 12:32 </a:t>
            </a:r>
            <a:r>
              <a:rPr lang="zh-CN" altLang="en-US" sz="1800" dirty="0" smtClean="0"/>
              <a:t>耶罗波安定八月十五日为节期，像在犹大的节期一样，自己上坛献祭。他在伯特利也这样向他所铸的牛犊献祭，又将立为丘坛的祭司安置在伯特利。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1Ki 12:33 </a:t>
            </a:r>
            <a:r>
              <a:rPr lang="zh-CN" altLang="en-US" sz="1800" dirty="0" smtClean="0"/>
              <a:t>他在八月十五日，就是他私自所定的月日，为以色列人立作节期的日子，在伯特利上坛烧香。</a:t>
            </a:r>
            <a:endParaRPr lang="en-US" altLang="zh-CN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4:16 </a:t>
            </a:r>
            <a:r>
              <a:rPr lang="zh-CN" altLang="en-US" sz="1800" dirty="0" smtClean="0"/>
              <a:t>耶稣来到拿撒勒，就是他长大的地方。在安息日，照他平常的规矩，进了会堂，站起来要念圣经。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4:17 </a:t>
            </a:r>
            <a:r>
              <a:rPr lang="zh-CN" altLang="en-US" sz="1800" dirty="0" smtClean="0"/>
              <a:t>有人把先知以赛亚的书交给他，他就打开，找到一处写着说，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4:18 </a:t>
            </a:r>
            <a:r>
              <a:rPr lang="zh-CN" altLang="en-US" sz="1800" dirty="0" smtClean="0"/>
              <a:t>主的灵在我身上，因为他用膏膏我，叫我传福音给贫穷的人。差遣我报告被掳的得释放，瞎眼的得看见，叫那受压制的得自由，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4:19 </a:t>
            </a:r>
            <a:r>
              <a:rPr lang="zh-CN" altLang="en-US" sz="1800" dirty="0" smtClean="0"/>
              <a:t>报告神悦纳人的禧年。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4:20 </a:t>
            </a:r>
            <a:r>
              <a:rPr lang="zh-CN" altLang="en-US" sz="1800" dirty="0" smtClean="0"/>
              <a:t>于是把书卷起来，交还执事，就坐下。会堂里的人都定睛看他。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Luk</a:t>
            </a:r>
            <a:r>
              <a:rPr lang="en-US" altLang="zh-CN" sz="1800" dirty="0" smtClean="0"/>
              <a:t> 4:21 </a:t>
            </a:r>
            <a:r>
              <a:rPr lang="zh-CN" altLang="en-US" sz="1800" dirty="0" smtClean="0"/>
              <a:t>耶稣对他们说，今天这经应验在你们耳中了。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Psm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65:10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你浇透地的犁沟，润平犁脊。降甘霖，使地软和。其中发长的，蒙你赐福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Deu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16:16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你一切的男丁要在除酵节，七</a:t>
            </a:r>
            <a:r>
              <a:rPr lang="zh-CN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七节（五旬节），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住棚节，一年三次，在耶和华你神所选择的地方朝见他，却不可空手朝见。</a:t>
            </a:r>
          </a:p>
          <a:p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Exo 34:23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你们一切男丁要一年三次朝见主耶和华以色列的神。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Exo 34:24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我要从你面前赶出外邦人，扩张你的境界。你一年三次上去朝见耶和华你神的时候，必没有人贪慕你的地土。</a:t>
            </a:r>
          </a:p>
          <a:p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Exo 34:22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在收割初熟麦子的时候要守七七节，又在年底要守收藏节。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犹太历，一月是阳历的</a:t>
            </a:r>
            <a:r>
              <a:rPr lang="en-US" altLang="zh-CN" sz="1800" dirty="0" smtClean="0"/>
              <a:t>3-4</a:t>
            </a:r>
            <a:r>
              <a:rPr lang="zh-CN" altLang="en-US" sz="1800" smtClean="0"/>
              <a:t>月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具体看七个节期，第一个逾越节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23:5 </a:t>
            </a:r>
            <a:r>
              <a:rPr lang="zh-CN" altLang="en-US" sz="1800" dirty="0" smtClean="0"/>
              <a:t>正月十四日，黄昏的时候，是耶和华的逾越节。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逾越节羔羊的血拯救了以色列人的头生子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23:5 </a:t>
            </a:r>
            <a:r>
              <a:rPr lang="zh-CN" altLang="en-US" sz="1800" dirty="0" smtClean="0"/>
              <a:t>正月十四日，黄昏的时候，是耶和华的逾越节。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23:6 </a:t>
            </a:r>
            <a:r>
              <a:rPr lang="zh-CN" altLang="en-US" sz="1800" dirty="0" smtClean="0"/>
              <a:t>这月十五日是向耶和华守的无酵节，你们要吃无酵饼七日。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23:7 </a:t>
            </a:r>
            <a:r>
              <a:rPr lang="zh-CN" altLang="en-US" sz="1800" dirty="0" smtClean="0"/>
              <a:t>第一日当有圣会，什么劳碌的工都不可作。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23:8 </a:t>
            </a:r>
            <a:r>
              <a:rPr lang="zh-CN" altLang="en-US" sz="1800" dirty="0" smtClean="0"/>
              <a:t>要将火祭献给耶和华七日。第七日是圣会，什么劳碌的工都不可作。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23:10 </a:t>
            </a:r>
            <a:r>
              <a:rPr lang="zh-CN" altLang="en-US" sz="1800" dirty="0" smtClean="0"/>
              <a:t>你晓谕以色列人说，你们到了我赐给你们的地，收割庄稼的时候，要将初熟的庄稼一捆带给祭司。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23:11 </a:t>
            </a:r>
            <a:r>
              <a:rPr lang="zh-CN" altLang="en-US" sz="1800" dirty="0" smtClean="0"/>
              <a:t>他要把这一捆在耶和华面前摇一摇，使你们得蒙悦纳。祭司要在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安息日的次日</a:t>
            </a:r>
            <a:r>
              <a:rPr lang="zh-CN" altLang="en-US" sz="1800" dirty="0" smtClean="0"/>
              <a:t>把这捆摇一摇。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23:12 </a:t>
            </a:r>
            <a:r>
              <a:rPr lang="zh-CN" altLang="en-US" sz="1800" dirty="0" smtClean="0"/>
              <a:t>摇这捆的日子，你们要把一岁没有残疾的公绵羊羔献给耶和华为燔祭。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23:13 </a:t>
            </a:r>
            <a:r>
              <a:rPr lang="zh-CN" altLang="en-US" sz="1800" dirty="0" smtClean="0"/>
              <a:t>同献的素祭，就是调油的细面伊法十分之二，作为馨香的火祭，献给耶和华。同献的奠祭，要酒一欣四分之一。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23:14 </a:t>
            </a:r>
            <a:r>
              <a:rPr lang="zh-CN" altLang="en-US" sz="1800" dirty="0" smtClean="0"/>
              <a:t>无论是饼，是烘的子粒，是新穗子，你们都不可吃，直等到把你们献给神的供物带来的那一天才可以吃。这在你们一切的住处作为世世代代永远的定例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耶穌基督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個人經</a:t>
            </a:r>
            <a:r>
              <a:rPr lang="zh-CN" altLang="en-US" sz="1800" dirty="0" smtClean="0"/>
              <a:t>歷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14</a:t>
            </a:r>
            <a:r>
              <a:rPr lang="zh-TW" altLang="en-US" sz="1800" dirty="0" smtClean="0"/>
              <a:t>日白晝</a:t>
            </a:r>
            <a:r>
              <a:rPr lang="en-US" altLang="zh-TW" sz="1800" dirty="0" smtClean="0"/>
              <a:t>〔</a:t>
            </a:r>
            <a:r>
              <a:rPr lang="zh-TW" altLang="en-US" sz="1800" dirty="0" smtClean="0"/>
              <a:t>週五</a:t>
            </a:r>
            <a:r>
              <a:rPr lang="en-US" altLang="zh-TW" sz="1800" dirty="0" smtClean="0"/>
              <a:t>〕</a:t>
            </a:r>
            <a:r>
              <a:rPr lang="zh-TW" altLang="en-US" sz="1800" dirty="0" smtClean="0"/>
              <a:t>耶穌被釘十架，下午</a:t>
            </a:r>
            <a:r>
              <a:rPr lang="en-US" altLang="zh-TW" sz="1800" dirty="0" smtClean="0"/>
              <a:t>3</a:t>
            </a:r>
            <a:r>
              <a:rPr lang="zh-TW" altLang="en-US" sz="1800" dirty="0" smtClean="0"/>
              <a:t>時斷氣</a:t>
            </a:r>
            <a:r>
              <a:rPr lang="en-US" altLang="zh-TW" sz="1800" dirty="0" smtClean="0"/>
              <a:t>〔</a:t>
            </a:r>
            <a:r>
              <a:rPr lang="zh-TW" altLang="en-US" sz="1800" dirty="0" smtClean="0"/>
              <a:t>逾越節羔羊被殺</a:t>
            </a:r>
            <a:r>
              <a:rPr lang="en-US" altLang="zh-TW" sz="1800" dirty="0" smtClean="0"/>
              <a:t>〕</a:t>
            </a:r>
            <a:r>
              <a:rPr lang="zh-TW" altLang="en-US" sz="1800" dirty="0" smtClean="0"/>
              <a:t>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15</a:t>
            </a:r>
            <a:r>
              <a:rPr lang="zh-TW" altLang="en-US" sz="1800" dirty="0" smtClean="0"/>
              <a:t>日晚上</a:t>
            </a:r>
            <a:r>
              <a:rPr lang="en-US" altLang="zh-TW" sz="1800" dirty="0" smtClean="0"/>
              <a:t>〔</a:t>
            </a:r>
            <a:r>
              <a:rPr lang="zh-TW" altLang="en-US" sz="1800" dirty="0" smtClean="0"/>
              <a:t>週五晚上</a:t>
            </a:r>
            <a:r>
              <a:rPr lang="en-US" altLang="zh-TW" sz="1800" dirty="0" smtClean="0"/>
              <a:t>〕</a:t>
            </a:r>
            <a:r>
              <a:rPr lang="zh-TW" altLang="en-US" sz="1800" dirty="0" smtClean="0"/>
              <a:t>安息日的開始，安葬耶穌必須在日落前完工。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15</a:t>
            </a:r>
            <a:r>
              <a:rPr lang="zh-TW" altLang="en-US" sz="1800" dirty="0" smtClean="0"/>
              <a:t>日白晝</a:t>
            </a:r>
            <a:r>
              <a:rPr lang="en-US" altLang="zh-TW" sz="1800" dirty="0" smtClean="0"/>
              <a:t>〔</a:t>
            </a:r>
            <a:r>
              <a:rPr lang="zh-TW" altLang="en-US" sz="1800" dirty="0" smtClean="0"/>
              <a:t>週六</a:t>
            </a:r>
            <a:r>
              <a:rPr lang="en-US" altLang="zh-TW" sz="1800" dirty="0" smtClean="0"/>
              <a:t>〕</a:t>
            </a:r>
            <a:r>
              <a:rPr lang="zh-TW" altLang="en-US" sz="1800" dirty="0" smtClean="0"/>
              <a:t>耶穌被安置在墳墓裡一整天，這天是無酵節。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1800" dirty="0" smtClean="0"/>
              <a:t>1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16</a:t>
            </a:r>
            <a:r>
              <a:rPr lang="zh-TW" altLang="en-US" sz="1800" dirty="0" smtClean="0"/>
              <a:t>日晚上</a:t>
            </a:r>
            <a:r>
              <a:rPr lang="en-US" altLang="zh-TW" sz="1800" dirty="0" smtClean="0"/>
              <a:t>〔</a:t>
            </a:r>
            <a:r>
              <a:rPr lang="zh-TW" altLang="en-US" sz="1800" dirty="0" smtClean="0"/>
              <a:t>週六晚上</a:t>
            </a:r>
            <a:r>
              <a:rPr lang="en-US" altLang="zh-TW" sz="1800" dirty="0" smtClean="0"/>
              <a:t>〕</a:t>
            </a:r>
            <a:r>
              <a:rPr lang="zh-TW" altLang="en-US" sz="1800" dirty="0" smtClean="0"/>
              <a:t>日落之後，安息日結束，初熟節開始。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Psm</a:t>
            </a:r>
            <a:r>
              <a:rPr lang="en-US" altLang="zh-CN" sz="1800" dirty="0" smtClean="0"/>
              <a:t> 118:22 </a:t>
            </a:r>
            <a:r>
              <a:rPr lang="zh-CN" altLang="en-US" sz="1800" dirty="0" smtClean="0"/>
              <a:t>匠人所弃的石头，已成了房角的头块石头。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Psm</a:t>
            </a:r>
            <a:r>
              <a:rPr lang="en-US" altLang="zh-CN" sz="1800" dirty="0" smtClean="0"/>
              <a:t> 118:23 </a:t>
            </a:r>
            <a:r>
              <a:rPr lang="zh-CN" altLang="en-US" sz="1800" dirty="0" smtClean="0"/>
              <a:t>这是耶和华所做的，在我们眼中看为希奇。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Psm</a:t>
            </a:r>
            <a:r>
              <a:rPr lang="en-US" altLang="zh-CN" sz="1800" dirty="0" smtClean="0"/>
              <a:t> 118:24 </a:t>
            </a:r>
            <a:r>
              <a:rPr lang="zh-CN" altLang="en-US" sz="1800" dirty="0" smtClean="0"/>
              <a:t>这是耶和华所定的日子。我们在其中要高兴欢喜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耶穌基督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個人經</a:t>
            </a:r>
            <a:r>
              <a:rPr lang="zh-CN" altLang="en-US" sz="1800" dirty="0" smtClean="0"/>
              <a:t>歷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无酵节，除酵节，除去罪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這一課的結構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五旬节（七七节）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</a:t>
            </a:r>
            <a:r>
              <a:rPr lang="en-US" altLang="zh-CN" sz="1800" dirty="0" smtClean="0"/>
              <a:t>23:15 </a:t>
            </a:r>
            <a:r>
              <a:rPr lang="zh-CN" altLang="en-US" sz="1800" dirty="0" smtClean="0"/>
              <a:t>你们要从安息日的次日，献禾捆为摇祭的那日算起，要满了七个安息日。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23:16 </a:t>
            </a:r>
            <a:r>
              <a:rPr lang="zh-CN" altLang="en-US" sz="1800" dirty="0" smtClean="0"/>
              <a:t>到第七个安息日的次日，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共计五十天</a:t>
            </a:r>
            <a:r>
              <a:rPr lang="zh-CN" altLang="en-US" sz="1800" dirty="0" smtClean="0"/>
              <a:t>，又要将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新素祭</a:t>
            </a:r>
            <a:r>
              <a:rPr lang="zh-CN" altLang="en-US" sz="1800" dirty="0" smtClean="0"/>
              <a:t>献给耶和华。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23:17 </a:t>
            </a:r>
            <a:r>
              <a:rPr lang="zh-CN" altLang="en-US" sz="1800" dirty="0" smtClean="0"/>
              <a:t>要从你们的住处取出细面伊法十分之二，加酵，烤成两个摇祭的饼，当作初熟之物献给耶和华。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23:18 </a:t>
            </a:r>
            <a:r>
              <a:rPr lang="zh-CN" altLang="en-US" sz="1800" dirty="0" smtClean="0"/>
              <a:t>又要将一岁，没有残疾的羊羔七只，公牛犊一只，公绵羊两只，和饼一同奉上。这些与同献的素祭和奠祭要作为燔祭献给耶和华，就是作馨香的火祭献给耶和华。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23:19 </a:t>
            </a:r>
            <a:r>
              <a:rPr lang="zh-CN" altLang="en-US" sz="1800" dirty="0" smtClean="0"/>
              <a:t>你们要献一只公山羊为赎罪祭，两只一岁的公绵羊羔为平安祭。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23:20 </a:t>
            </a:r>
            <a:r>
              <a:rPr lang="zh-CN" altLang="en-US" sz="1800" dirty="0" smtClean="0"/>
              <a:t>祭司要把这些和初熟麦子作的饼一同作摇祭，在耶和华面前摇一摇，这是献与耶和华为圣物归给祭司的。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23:21 </a:t>
            </a:r>
            <a:r>
              <a:rPr lang="zh-CN" altLang="en-US" sz="1800" dirty="0" smtClean="0"/>
              <a:t>当这日，你们要宣告圣会，什么劳碌的工都不可作。这在你们一切的住处作为世世代代永远的定例。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23:22 </a:t>
            </a:r>
            <a:r>
              <a:rPr lang="zh-CN" altLang="en-US" sz="1800" dirty="0" smtClean="0"/>
              <a:t>在你们的地收割庄稼，不可割尽田角，也不可拾取所遗落的，要留给穷人和寄居的。我是耶和华你们的神。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教会建立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为什么是连个摇祭的饼，而且是加酵的？犹太人，外邦人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23:20 </a:t>
            </a:r>
            <a:r>
              <a:rPr lang="zh-CN" altLang="en-US" sz="1800" dirty="0" smtClean="0"/>
              <a:t>祭司要把这些和初熟麦子作的饼一同作摇祭，在耶和华面前摇一摇，这是献与耶和华为圣物归给祭司的。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smtClean="0"/>
              <a:t>为什么是连个摇祭的饼，而且是加酵的？犹太人，外邦人</a:t>
            </a:r>
            <a:endParaRPr lang="en-US" altLang="zh-CN" sz="180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23:20 </a:t>
            </a:r>
            <a:r>
              <a:rPr lang="zh-CN" altLang="en-US" sz="1800" dirty="0" smtClean="0"/>
              <a:t>祭司要把这些和初熟麦子作的饼一同作摇祭，在耶和华面前摇一摇，这是献与耶和华为圣物归给祭司的。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23:24 </a:t>
            </a:r>
            <a:r>
              <a:rPr lang="zh-CN" altLang="en-US" sz="1800" dirty="0" smtClean="0"/>
              <a:t>你晓谕以色列人说，七月初一，你们要守为圣安息日，要吹角作纪念，当有圣会。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23:25 </a:t>
            </a:r>
            <a:r>
              <a:rPr lang="zh-CN" altLang="en-US" sz="1800" dirty="0" smtClean="0"/>
              <a:t>什么劳碌的工都不可作，要将火祭献给耶和华。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23:26 </a:t>
            </a:r>
            <a:r>
              <a:rPr lang="zh-CN" altLang="en-US" sz="1800" dirty="0" smtClean="0"/>
              <a:t>耶和华晓谕摩西说，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23:27 </a:t>
            </a:r>
            <a:r>
              <a:rPr lang="zh-CN" altLang="en-US" sz="1800" dirty="0" smtClean="0"/>
              <a:t>七月初十是赎罪日，你们要守为圣会，并要刻苦己心，也要将火祭献给耶和华。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23:28 </a:t>
            </a:r>
            <a:r>
              <a:rPr lang="zh-CN" altLang="en-US" sz="1800" dirty="0" smtClean="0"/>
              <a:t>当这日，什么工都不可作，因为是赎罪日，要在耶和华你们的神面前赎罪。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23:29 </a:t>
            </a:r>
            <a:r>
              <a:rPr lang="zh-CN" altLang="en-US" sz="1800" dirty="0" smtClean="0"/>
              <a:t>当这日，凡不刻苦己心的，必从民中剪除。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23:30 </a:t>
            </a:r>
            <a:r>
              <a:rPr lang="zh-CN" altLang="en-US" sz="1800" dirty="0" smtClean="0"/>
              <a:t>凡这日作什么工的，我必将他从民中除灭。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23:31 </a:t>
            </a:r>
            <a:r>
              <a:rPr lang="zh-CN" altLang="en-US" sz="1800" dirty="0" smtClean="0"/>
              <a:t>你们什么工都不可作。这在你们一切的住处作为世世代代永远的定例。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23:32 </a:t>
            </a:r>
            <a:r>
              <a:rPr lang="zh-CN" altLang="en-US" sz="1800" dirty="0" smtClean="0"/>
              <a:t>你们要守这日为圣安息日，并要刻苦己心。从这月初九日晚上到次日晚上，要守为安息日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23:24 </a:t>
            </a:r>
            <a:r>
              <a:rPr lang="zh-CN" altLang="en-US" sz="1800" dirty="0" smtClean="0"/>
              <a:t>你晓谕以色列人说，七月初一，你们要守为圣安息日，要吹角作纪念，当有圣会。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23:25 </a:t>
            </a:r>
            <a:r>
              <a:rPr lang="zh-CN" altLang="en-US" sz="1800" dirty="0" smtClean="0"/>
              <a:t>什么劳碌的工都不可作，要将火祭献给耶和华。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23:26 </a:t>
            </a:r>
            <a:r>
              <a:rPr lang="zh-CN" altLang="en-US" sz="1800" dirty="0" smtClean="0"/>
              <a:t>耶和华晓谕摩西说，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23:27 </a:t>
            </a:r>
            <a:r>
              <a:rPr lang="zh-CN" altLang="en-US" sz="1800" dirty="0" smtClean="0"/>
              <a:t>七月初十是赎罪日，你们要守为圣会，并要刻苦己心，也要将火祭献给耶和华。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23:28 </a:t>
            </a:r>
            <a:r>
              <a:rPr lang="zh-CN" altLang="en-US" sz="1800" dirty="0" smtClean="0"/>
              <a:t>当这日，什么工都不可作，因为是赎罪日，要在耶和华你们的神面前赎罪。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23:29 </a:t>
            </a:r>
            <a:r>
              <a:rPr lang="zh-CN" altLang="en-US" sz="1800" dirty="0" smtClean="0"/>
              <a:t>当这日，凡不刻苦己心的，必从民中剪除。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23:30 </a:t>
            </a:r>
            <a:r>
              <a:rPr lang="zh-CN" altLang="en-US" sz="1800" dirty="0" smtClean="0"/>
              <a:t>凡这日作什么工的，我必将他从民中除灭。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23:31 </a:t>
            </a:r>
            <a:r>
              <a:rPr lang="zh-CN" altLang="en-US" sz="1800" dirty="0" smtClean="0"/>
              <a:t>你们什么工都不可作。这在你们一切的住处作为世世代代永远的定例。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23:32 </a:t>
            </a:r>
            <a:r>
              <a:rPr lang="zh-CN" altLang="en-US" sz="1800" dirty="0" smtClean="0"/>
              <a:t>你们要守这日为圣安息日，并要刻苦己心。从这月初九日晚上到次日晚上，要守为安息日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23:34 </a:t>
            </a:r>
            <a:r>
              <a:rPr lang="zh-CN" altLang="en-US" sz="1800" dirty="0" smtClean="0"/>
              <a:t>你晓谕以色列人说，这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七月十五日是住棚节</a:t>
            </a:r>
            <a:r>
              <a:rPr lang="zh-CN" altLang="en-US" sz="1800" dirty="0" smtClean="0"/>
              <a:t>，要在耶和华面前守这节七日。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23:35 </a:t>
            </a:r>
            <a:r>
              <a:rPr lang="zh-CN" altLang="en-US" sz="1800" dirty="0" smtClean="0"/>
              <a:t>第一日当有圣会，什么劳碌的工都不可作。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23:36 </a:t>
            </a:r>
            <a:r>
              <a:rPr lang="zh-CN" altLang="en-US" sz="1800" dirty="0" smtClean="0"/>
              <a:t>七日内要将火祭献给耶和华。第八日当守圣会，要将火祭献给耶和华。这是严肃会，什么劳碌的工都不可作。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23:37 </a:t>
            </a:r>
            <a:r>
              <a:rPr lang="zh-CN" altLang="en-US" sz="1800" dirty="0" smtClean="0"/>
              <a:t>这是耶和华的节期，就是你们要宣告为圣会的节期，要将火祭，燔祭，素祭，祭物，并奠祭，各归各日，献给耶和华。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23:38 </a:t>
            </a:r>
            <a:r>
              <a:rPr lang="zh-CN" altLang="en-US" sz="1800" dirty="0" smtClean="0"/>
              <a:t>这是在耶和华的安息日以外，又在你们的供物和所许的愿，并甘心献给耶和华的以外。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23:39 </a:t>
            </a:r>
            <a:r>
              <a:rPr lang="zh-CN" altLang="en-US" sz="1800" dirty="0" smtClean="0"/>
              <a:t>你们收藏了地的出产，就从七月十五日起，要守耶和华的节七日。第一日为圣安息，第八日也为圣安息。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23:40 </a:t>
            </a:r>
            <a:r>
              <a:rPr lang="zh-CN" altLang="en-US" sz="1800" dirty="0" smtClean="0"/>
              <a:t>第一日要拿美好树上的果子和棕树上的枝子，与茂密树的枝条并河旁的柳枝，在耶和华你们的神面前欢乐七日。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23:41 </a:t>
            </a:r>
            <a:r>
              <a:rPr lang="zh-CN" altLang="en-US" sz="1800" dirty="0" smtClean="0"/>
              <a:t>每年七月间，要向耶和华守这节七日。这为你们世世代代永远的定例。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23:42 </a:t>
            </a:r>
            <a:r>
              <a:rPr lang="zh-CN" altLang="en-US" sz="1800" dirty="0" smtClean="0"/>
              <a:t>你们要住在棚里七日，凡以色列家的人都要住在棚里，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23:43 </a:t>
            </a:r>
            <a:r>
              <a:rPr lang="zh-CN" altLang="en-US" sz="1800" dirty="0" smtClean="0"/>
              <a:t>好叫你们世世代代知道，</a:t>
            </a:r>
            <a:r>
              <a:rPr lang="zh-CN" altLang="en-US" sz="1800" b="1" dirty="0" smtClean="0"/>
              <a:t>我领以色列人出埃及地的时候曾使他们住在棚里</a:t>
            </a:r>
            <a:r>
              <a:rPr lang="zh-CN" altLang="en-US" sz="1800" dirty="0" smtClean="0"/>
              <a:t>。我是耶和华你们的神。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吹角節，贖罪日，住棚節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吹角節，贖罪日，住棚節</a:t>
            </a:r>
            <a:endParaRPr lang="en-US" altLang="zh-CN" sz="1800" b="1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赎罪日是他们悔改，是他们接受神的儿子，他们接受了神的儿子，我们立刻就看见，住棚节来了。住棚节是甚么意思呢？先简单地来提一下，住棚节在神永远的计划的预表上，就是主的国度在地上显明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Exo 30:7 </a:t>
            </a:r>
            <a:r>
              <a:rPr lang="zh-CN" altLang="en-US" sz="1800" dirty="0" smtClean="0"/>
              <a:t>亚伦在坛上要烧馨香料作的香，</a:t>
            </a:r>
            <a:r>
              <a:rPr lang="zh-CN" altLang="en-US" sz="1800" b="1" dirty="0" smtClean="0"/>
              <a:t>每早晨他收拾灯的时候</a:t>
            </a:r>
            <a:r>
              <a:rPr lang="zh-CN" altLang="en-US" sz="1800" dirty="0" smtClean="0"/>
              <a:t>，要烧这香。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Exo 30:8 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黄昏点灯</a:t>
            </a:r>
            <a:r>
              <a:rPr lang="zh-CN" altLang="en-US" sz="1800" dirty="0" smtClean="0"/>
              <a:t>的时候，他要在耶和华面前烧这香，作为世世代代常烧的香。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「耶和华的节期」（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节）原文是「耶和华指定的日期」（英文</a:t>
            </a:r>
            <a:r>
              <a:rPr lang="en-US" altLang="zh-CN" sz="1800" dirty="0" smtClean="0"/>
              <a:t>NASB</a:t>
            </a:r>
            <a:r>
              <a:rPr lang="zh-CN" altLang="en-US" sz="1800" dirty="0" smtClean="0"/>
              <a:t>译本）。节期</a:t>
            </a:r>
            <a:r>
              <a:rPr lang="en-US" altLang="zh-CN" sz="1800" dirty="0" smtClean="0"/>
              <a:t>=</a:t>
            </a:r>
            <a:r>
              <a:rPr lang="zh-CN" altLang="en-US" sz="1800" dirty="0" smtClean="0"/>
              <a:t>时间，聚会处（会幕中的会这个字）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耶和华的节期（</a:t>
            </a:r>
            <a:r>
              <a:rPr lang="en-US" altLang="zh-CN" sz="1800" dirty="0" smtClean="0"/>
              <a:t>The LORD‘S appointed times</a:t>
            </a:r>
            <a:r>
              <a:rPr lang="zh-CN" altLang="en-US" sz="1800" dirty="0" smtClean="0"/>
              <a:t>）</a:t>
            </a:r>
            <a:r>
              <a:rPr lang="en-US" altLang="zh-CN" sz="1800" dirty="0" smtClean="0"/>
              <a:t>=</a:t>
            </a:r>
            <a:r>
              <a:rPr lang="zh-CN" altLang="en-US" sz="1800" dirty="0" smtClean="0"/>
              <a:t>圣会。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Col 2:16 </a:t>
            </a:r>
            <a:r>
              <a:rPr lang="zh-CN" altLang="en-US" sz="1800" dirty="0" smtClean="0"/>
              <a:t>所以不拘在饮食上，或节期，月朔，安息日，都不可让人论断你们。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Col 2:17 </a:t>
            </a:r>
            <a:r>
              <a:rPr lang="zh-CN" altLang="en-US" sz="1800" dirty="0" smtClean="0"/>
              <a:t>这些原是后事的影儿。那形体却是基督。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12:22-23 </a:t>
            </a:r>
            <a:r>
              <a:rPr lang="zh-CN" altLang="en-US" sz="1800" dirty="0" smtClean="0"/>
              <a:t>你们乃是来到锡安山，永生神的城邑，就是天上的耶路撒冷。那里有千万的天使，有名录在天上诸长子之会所共聚的总会， </a:t>
            </a:r>
            <a:r>
              <a:rPr lang="en-US" altLang="zh-CN" sz="1800" dirty="0" smtClean="0"/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耶和华的节期变成了犹太人的节期，人的活动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2:13 </a:t>
            </a:r>
            <a:r>
              <a:rPr lang="zh-CN" altLang="en-US" sz="1800" dirty="0" smtClean="0"/>
              <a:t>犹太人的逾越节近了，耶稣就上耶路撒冷去。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Jhn</a:t>
            </a:r>
            <a:r>
              <a:rPr lang="en-US" altLang="zh-CN" sz="1800" dirty="0" smtClean="0"/>
              <a:t> 7:2 </a:t>
            </a:r>
            <a:r>
              <a:rPr lang="zh-CN" altLang="en-US" sz="1800" dirty="0" smtClean="0"/>
              <a:t>当时犹太人的住棚节近了。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面伊法十分之二</a:t>
            </a:r>
            <a:r>
              <a:rPr lang="en-US" altLang="zh-CN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=3.5</a:t>
            </a:r>
            <a:r>
              <a:rPr lang="zh-CN" altLang="en-US" sz="1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磅的面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24:10 </a:t>
            </a:r>
            <a:r>
              <a:rPr lang="zh-CN" altLang="en-US" sz="1800" dirty="0" smtClean="0"/>
              <a:t>有一个以色列妇人的儿子，他父亲是埃及人，一日闲游在以色列人中。这以色列妇人的儿子和一个以色列人在营里争斗。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24:11 </a:t>
            </a:r>
            <a:r>
              <a:rPr lang="zh-CN" altLang="en-US" sz="1800" dirty="0" smtClean="0"/>
              <a:t>这以色列妇人的儿子亵渎了圣名，并且咒诅，就有人把他送到摩西那里。（他母亲名叫示罗密，是但支派底伯利的女儿）。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24:12 </a:t>
            </a:r>
            <a:r>
              <a:rPr lang="zh-CN" altLang="en-US" sz="1800" dirty="0" smtClean="0"/>
              <a:t>他们把那人收在监里，要得耶和华所指示的话。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司法审判</a:t>
            </a:r>
            <a:r>
              <a:rPr lang="en-US" altLang="zh-CN" sz="1800" dirty="0" smtClean="0"/>
              <a:t>VS</a:t>
            </a:r>
            <a:r>
              <a:rPr lang="zh-CN" altLang="en-US" sz="1800" dirty="0" smtClean="0"/>
              <a:t>个人行为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5:27 </a:t>
            </a:r>
            <a:r>
              <a:rPr lang="zh-CN" altLang="en-US" sz="1800" dirty="0" smtClean="0"/>
              <a:t>你们听见有话说，不可奸淫。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5:28 </a:t>
            </a:r>
            <a:r>
              <a:rPr lang="zh-CN" altLang="en-US" sz="1800" dirty="0" smtClean="0"/>
              <a:t>只是我告诉你们，凡看见妇女就动淫念的，这人心里已经与她犯奸淫了。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5:29 </a:t>
            </a:r>
            <a:r>
              <a:rPr lang="zh-CN" altLang="en-US" sz="1800" dirty="0" smtClean="0"/>
              <a:t>若是你的右眼叫你跌倒，就剜出来丢掉。宁可失去百体中的一体，不叫全身丢在地狱里。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5:30 </a:t>
            </a:r>
            <a:r>
              <a:rPr lang="zh-CN" altLang="en-US" sz="1800" dirty="0" smtClean="0"/>
              <a:t>若是右手叫你跌倒，就砍下来丢掉。宁可失去百体中的一体，不叫全身下入地狱。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5:31 </a:t>
            </a:r>
            <a:r>
              <a:rPr lang="zh-CN" altLang="en-US" sz="1800" dirty="0" smtClean="0"/>
              <a:t>又有话说，人若休妻，就当给她休书。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5:32 </a:t>
            </a:r>
            <a:r>
              <a:rPr lang="zh-CN" altLang="en-US" sz="1800" dirty="0" smtClean="0"/>
              <a:t>只是我告诉你们，凡休妻的，若不是为淫乱的缘故，就是叫她作淫妇了。人若娶这被休的妇人，也是犯奸淫了。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5:33 </a:t>
            </a:r>
            <a:r>
              <a:rPr lang="zh-CN" altLang="en-US" sz="1800" dirty="0" smtClean="0"/>
              <a:t>你们又听见有吩咐古人的话，说，不可背誓，所起的誓，总要向主谨守。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5:34 </a:t>
            </a:r>
            <a:r>
              <a:rPr lang="zh-CN" altLang="en-US" sz="1800" dirty="0" smtClean="0"/>
              <a:t>只是我告诉你们，什么誓都不可起，不可指着天起誓，因为天是神的座位。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5:35 </a:t>
            </a:r>
            <a:r>
              <a:rPr lang="zh-CN" altLang="en-US" sz="1800" dirty="0" smtClean="0"/>
              <a:t>不可指着地起誓，因为地是他的脚凳。也不可指着耶路撒冷起誓，因为耶路撒冷是大君的京城。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5:36 </a:t>
            </a:r>
            <a:r>
              <a:rPr lang="zh-CN" altLang="en-US" sz="1800" dirty="0" smtClean="0"/>
              <a:t>又不可指着你的头起誓，因为你不能使一根头发变黑变白了。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5:37 </a:t>
            </a:r>
            <a:r>
              <a:rPr lang="zh-CN" altLang="en-US" sz="1800" dirty="0" smtClean="0"/>
              <a:t>你们的话，是，就说是，不是，就说不是。若再多说，就是出于那恶者。（或作是从恶里出来的）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5:38 </a:t>
            </a:r>
            <a:r>
              <a:rPr lang="zh-CN" altLang="en-US" sz="1800" dirty="0" smtClean="0"/>
              <a:t>你们听见有话说，以眼还眼，以牙还牙。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5:39 </a:t>
            </a:r>
            <a:r>
              <a:rPr lang="zh-CN" altLang="en-US" sz="1800" dirty="0" smtClean="0"/>
              <a:t>只是我告诉你们，不要与恶人作对。有人打你的右脸，连左脸也转过来由他打。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5:40 </a:t>
            </a:r>
            <a:r>
              <a:rPr lang="zh-CN" altLang="en-US" sz="1800" dirty="0" smtClean="0"/>
              <a:t>有人想要告你，要拿你的里衣，连外衣也由他拿去。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5:41 </a:t>
            </a:r>
            <a:r>
              <a:rPr lang="zh-CN" altLang="en-US" sz="1800" dirty="0" smtClean="0"/>
              <a:t>有人强逼你走一里路，你就同他走二里。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5:42 </a:t>
            </a:r>
            <a:r>
              <a:rPr lang="zh-CN" altLang="en-US" sz="1800" dirty="0" smtClean="0"/>
              <a:t>有求你的，就给他。有向你借贷的，不可推辞。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5:43 </a:t>
            </a:r>
            <a:r>
              <a:rPr lang="zh-CN" altLang="en-US" sz="1800" dirty="0" smtClean="0"/>
              <a:t>你们听见有话说，当爱你的邻舍，恨你的仇敌。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5:44 </a:t>
            </a:r>
            <a:r>
              <a:rPr lang="zh-CN" altLang="en-US" sz="1800" dirty="0" smtClean="0"/>
              <a:t>只是我告诉你们，要爱你们的仇敌。为那逼迫你们的祷告。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5:45 </a:t>
            </a:r>
            <a:r>
              <a:rPr lang="zh-CN" altLang="en-US" sz="1800" smtClean="0"/>
              <a:t>这样，就可以作你们天父的儿子。因为他叫日头照好人，也照歹人，降雨给义人，也给不义的人。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之所以要提到安息日，是让我们明白节期的意义：</a:t>
            </a:r>
            <a:r>
              <a:rPr lang="en-US" altLang="zh-CN" sz="1800" dirty="0" smtClean="0"/>
              <a:t>1. </a:t>
            </a:r>
            <a:r>
              <a:rPr lang="zh-CN" altLang="en-US" sz="1800" dirty="0" smtClean="0"/>
              <a:t>节期是耶和华的时间</a:t>
            </a:r>
            <a:r>
              <a:rPr lang="en-US" altLang="zh-CN" sz="1800" dirty="0" smtClean="0"/>
              <a:t>. 2</a:t>
            </a:r>
            <a:r>
              <a:rPr lang="zh-CN" altLang="en-US" sz="1800" dirty="0" smtClean="0"/>
              <a:t>安息是节期的目的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圣安息日</a:t>
            </a:r>
            <a:r>
              <a:rPr lang="zh-CN" altLang="en-US" sz="1800" dirty="0" smtClean="0"/>
              <a:t>，原义是安息的安息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之所以要提到安息日，是让我们明白节期的意义：</a:t>
            </a:r>
            <a:r>
              <a:rPr lang="en-US" altLang="zh-CN" sz="1800" dirty="0" smtClean="0"/>
              <a:t>1. </a:t>
            </a:r>
            <a:r>
              <a:rPr lang="zh-CN" altLang="en-US" sz="1800" dirty="0" smtClean="0"/>
              <a:t>节期是耶和华的时间</a:t>
            </a:r>
            <a:r>
              <a:rPr lang="en-US" altLang="zh-CN" sz="1800" dirty="0" smtClean="0"/>
              <a:t>. 2</a:t>
            </a:r>
            <a:r>
              <a:rPr lang="zh-CN" altLang="en-US" sz="1800" dirty="0" smtClean="0"/>
              <a:t>安息是节期的目的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圣安息日</a:t>
            </a:r>
            <a:r>
              <a:rPr lang="zh-CN" altLang="en-US" sz="1800" dirty="0" smtClean="0"/>
              <a:t>，原义是安息的安息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安息，创造的目的，邀请祂的创造物享受祂的安息。</a:t>
            </a:r>
            <a:r>
              <a:rPr lang="en-US" altLang="zh-CN" sz="1800" dirty="0" smtClean="0"/>
              <a:t>Gen 2:1 </a:t>
            </a:r>
            <a:r>
              <a:rPr lang="zh-CN" altLang="en-US" sz="1800" dirty="0" smtClean="0"/>
              <a:t>天地万物都造齐了。</a:t>
            </a:r>
            <a:r>
              <a:rPr lang="en-US" altLang="zh-CN" sz="1800" dirty="0" smtClean="0"/>
              <a:t>2:2 </a:t>
            </a:r>
            <a:r>
              <a:rPr lang="zh-CN" altLang="en-US" sz="1800" dirty="0" smtClean="0"/>
              <a:t>到第七日，神造物的工已经完毕，就在第七日歇了他一切的工，安息了。</a:t>
            </a:r>
            <a:r>
              <a:rPr lang="en-US" altLang="zh-CN" sz="1800" dirty="0" smtClean="0"/>
              <a:t>2:3 </a:t>
            </a:r>
            <a:r>
              <a:rPr lang="zh-CN" altLang="en-US" sz="1800" dirty="0" smtClean="0"/>
              <a:t>神赐福给第七日，定为圣日，因为在这日神歇了他一切创造的工，就安息了。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罪损坏了这一切，人要汗流满面才得以糊口，身体不得休息。牲畜要休息，地也要休息。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灵魂也不得休息。该隐，流了他弟兄的血，有声音从地里向我哀告，亚伯的血就像会说话一样，该隐生不如死，流离飘荡在地上（</a:t>
            </a:r>
            <a:r>
              <a:rPr lang="en-US" altLang="zh-CN" sz="1800" dirty="0" smtClean="0"/>
              <a:t>a restless wanderer on the earth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安息，救赎的结果。申命记</a:t>
            </a:r>
            <a:r>
              <a:rPr lang="en-US" altLang="zh-CN" sz="1800" dirty="0" smtClean="0"/>
              <a:t>5:15 </a:t>
            </a:r>
            <a:r>
              <a:rPr lang="zh-CN" altLang="en-US" sz="1800" dirty="0" smtClean="0"/>
              <a:t>你也要记念你在埃及地作过奴仆。耶和华你神用大能的手和伸出来的膀臂将你从那里领出来。因此，耶和华你的神吩咐你守安息日。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</a:t>
            </a:r>
            <a:r>
              <a:rPr lang="en-US" altLang="zh-CN" sz="1800" dirty="0" smtClean="0"/>
              <a:t>.</a:t>
            </a:r>
            <a:r>
              <a:rPr lang="en-US" altLang="zh-CN" sz="1800" baseline="0" dirty="0" smtClean="0"/>
              <a:t> </a:t>
            </a:r>
            <a:r>
              <a:rPr lang="zh-CN" altLang="en-US" sz="1800" dirty="0" smtClean="0"/>
              <a:t>对于以色列人来讲，守安息日是一个得救赎的记号，如果没有这个记号，就不属于以色列民，最后就要被剪除，这就是为什么不受安息日要被治死。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6. </a:t>
            </a:r>
            <a:r>
              <a:rPr lang="zh-CN" altLang="en-US" sz="1800" dirty="0" smtClean="0"/>
              <a:t>但是犹太人因为不明白神设立安息日的目的，把安息日又变成了一个重担。</a:t>
            </a: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2:27 </a:t>
            </a:r>
            <a:r>
              <a:rPr lang="zh-CN" altLang="en-US" sz="1800" dirty="0" smtClean="0"/>
              <a:t>又对他们说，安息日是为人设立的，人不是为安息日设立的</a:t>
            </a:r>
            <a:r>
              <a:rPr lang="zh-CN" altLang="en-US" sz="1800" dirty="0" smtClean="0"/>
              <a:t>。</a:t>
            </a: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之所以要提到安息日，是让我们明白节期的意义：</a:t>
            </a:r>
            <a:r>
              <a:rPr lang="en-US" altLang="zh-CN" sz="1800" dirty="0" smtClean="0"/>
              <a:t>1. </a:t>
            </a:r>
            <a:r>
              <a:rPr lang="zh-CN" altLang="en-US" sz="1800" dirty="0" smtClean="0"/>
              <a:t>节期是耶和华的时间</a:t>
            </a:r>
            <a:r>
              <a:rPr lang="en-US" altLang="zh-CN" sz="1800" dirty="0" smtClean="0"/>
              <a:t>. 2</a:t>
            </a:r>
            <a:r>
              <a:rPr lang="zh-CN" altLang="en-US" sz="1800" dirty="0" smtClean="0"/>
              <a:t>安息是节期的目的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圣安息日</a:t>
            </a:r>
            <a:r>
              <a:rPr lang="zh-CN" altLang="en-US" sz="1800" dirty="0" smtClean="0"/>
              <a:t>，原义是安息的安息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3:12 </a:t>
            </a:r>
            <a:r>
              <a:rPr lang="zh-CN" altLang="en-US" sz="1800" dirty="0" smtClean="0"/>
              <a:t>弟兄们，你们要谨慎，免得你们中间，或有人存着不信的恶心，把永生神离弃了。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3:13 </a:t>
            </a:r>
            <a:r>
              <a:rPr lang="zh-CN" altLang="en-US" sz="1800" dirty="0" smtClean="0"/>
              <a:t>总要趁着还有今日，天天彼此相劝，免得你们中间，有人被罪迷惑，心里就刚硬了。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3:14 </a:t>
            </a:r>
            <a:r>
              <a:rPr lang="zh-CN" altLang="en-US" sz="1800" dirty="0" smtClean="0"/>
              <a:t>我们若将起初确实的信心，坚持到底，就在基督里有分了。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3:15 </a:t>
            </a:r>
            <a:r>
              <a:rPr lang="zh-CN" altLang="en-US" sz="1800" dirty="0" smtClean="0"/>
              <a:t>经上说，你们今日若听他的话，就不可硬着心，像惹他发怒的日子一样。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3:16 </a:t>
            </a:r>
            <a:r>
              <a:rPr lang="zh-CN" altLang="en-US" sz="1800" dirty="0" smtClean="0"/>
              <a:t>那时听见他话惹他发怒的是谁呢？岂不是跟着摩西从埃及出来的众人吗？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3:17 </a:t>
            </a:r>
            <a:r>
              <a:rPr lang="zh-CN" altLang="en-US" sz="1800" dirty="0" smtClean="0"/>
              <a:t>神四十年之久，又厌烦谁呢？岂不是那些犯罪尸首倒在旷野的人吗？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3:18 </a:t>
            </a:r>
            <a:r>
              <a:rPr lang="zh-CN" altLang="en-US" sz="1800" dirty="0" smtClean="0"/>
              <a:t>又向谁起誓，不容他们进入他的安息呢？岂不是向那些不信从的人吗？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3:19 </a:t>
            </a:r>
            <a:r>
              <a:rPr lang="zh-CN" altLang="en-US" sz="1800" dirty="0" smtClean="0"/>
              <a:t>这样看来，他们不能进入安息，是因为不信的缘故了。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4:1 </a:t>
            </a:r>
            <a:r>
              <a:rPr lang="zh-CN" altLang="en-US" sz="1800" dirty="0" smtClean="0"/>
              <a:t>我们既蒙留下有进入他安息的应许，就当畏惧，免得我们中间，（我们原文作你们）或有人似乎是赶不上了。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4:2 </a:t>
            </a:r>
            <a:r>
              <a:rPr lang="zh-CN" altLang="en-US" sz="1800" dirty="0" smtClean="0"/>
              <a:t>因为有福音传给我们，像传给他们一样。只是所听见的道与他们无益，因为他们没有信心与所听见的道调和。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4:3 </a:t>
            </a:r>
            <a:r>
              <a:rPr lang="zh-CN" altLang="en-US" sz="1800" dirty="0" smtClean="0"/>
              <a:t>但我们已经相信的人，得以进入那安息，正如神所说，我在怒中起誓说，他们断不可进入我的安息。其实造物之工，从创世以来已经成全了。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4:4 </a:t>
            </a:r>
            <a:r>
              <a:rPr lang="zh-CN" altLang="en-US" sz="1800" dirty="0" smtClean="0"/>
              <a:t>论到第七日，有一处说，到第七日神就歇了他一切的工。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4:5 </a:t>
            </a:r>
            <a:r>
              <a:rPr lang="zh-CN" altLang="en-US" sz="1800" dirty="0" smtClean="0"/>
              <a:t>又有一处说，他们断不可进入我的安息。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4:6 </a:t>
            </a:r>
            <a:r>
              <a:rPr lang="zh-CN" altLang="en-US" sz="1800" dirty="0" smtClean="0"/>
              <a:t>既有必进安息的人，那先前听见福音的，因为不信从，不得进去。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4:7 </a:t>
            </a:r>
            <a:r>
              <a:rPr lang="zh-CN" altLang="en-US" sz="1800" dirty="0" smtClean="0"/>
              <a:t>所以过了多年，就在大卫的书上，又限定一日，如以上所引的说，你们今日若听他的话，就不可硬着心。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4:8 </a:t>
            </a:r>
            <a:r>
              <a:rPr lang="zh-CN" altLang="en-US" sz="1800" dirty="0" smtClean="0"/>
              <a:t>若是约书亚已叫他们享了安息，后来神就不再提别的日子了。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4:9 </a:t>
            </a:r>
            <a:r>
              <a:rPr lang="zh-CN" altLang="en-US" sz="1800" dirty="0" smtClean="0"/>
              <a:t>这样看来，必另有一安息日的安息，为神的子民存留。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4:10 </a:t>
            </a:r>
            <a:r>
              <a:rPr lang="zh-CN" altLang="en-US" sz="1800" dirty="0" smtClean="0"/>
              <a:t>因为那进入安息的，乃是歇了自己的工，正如神歇了他的工一样。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4:11 </a:t>
            </a:r>
            <a:r>
              <a:rPr lang="zh-CN" altLang="en-US" sz="1800" dirty="0" smtClean="0"/>
              <a:t>所以我们务必竭力进入那安息，免得有人学那不信从的样子跌倒了。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安息，创造的目的，邀请祂的创造物享受祂的安息。</a:t>
            </a:r>
            <a:r>
              <a:rPr lang="en-US" altLang="zh-CN" sz="1800" dirty="0" smtClean="0"/>
              <a:t>Gen 2:1 </a:t>
            </a:r>
            <a:r>
              <a:rPr lang="zh-CN" altLang="en-US" sz="1800" dirty="0" smtClean="0"/>
              <a:t>天地万物都造齐了。</a:t>
            </a:r>
            <a:r>
              <a:rPr lang="en-US" altLang="zh-CN" sz="1800" dirty="0" smtClean="0"/>
              <a:t>2:2 </a:t>
            </a:r>
            <a:r>
              <a:rPr lang="zh-CN" altLang="en-US" sz="1800" dirty="0" smtClean="0"/>
              <a:t>到第七日，神造物的工已经完毕，就在第七日歇了他一切的工，安息了。</a:t>
            </a:r>
            <a:r>
              <a:rPr lang="en-US" altLang="zh-CN" sz="1800" dirty="0" smtClean="0"/>
              <a:t>2:3 </a:t>
            </a:r>
            <a:r>
              <a:rPr lang="zh-CN" altLang="en-US" sz="1800" dirty="0" smtClean="0"/>
              <a:t>神赐福给第七日，定为圣日，因为在这日神歇了他一切创造的工，就安息了。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罪损坏了这一切，人要汗流满面才得以糊口，身体不得休息。牲畜要休息，地也要休息。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灵魂也不得休息。该隐，流了他弟兄的血，有声音从地里向我哀告，亚伯的血就像会说话一样，该隐生不如死，流离飘荡在地上（</a:t>
            </a:r>
            <a:r>
              <a:rPr lang="en-US" altLang="zh-CN" sz="1800" dirty="0" smtClean="0"/>
              <a:t>a restless wanderer on the earth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安息，救赎的结果。申命记</a:t>
            </a:r>
            <a:r>
              <a:rPr lang="en-US" altLang="zh-CN" sz="1800" dirty="0" smtClean="0"/>
              <a:t>5:15 </a:t>
            </a:r>
            <a:r>
              <a:rPr lang="zh-CN" altLang="en-US" sz="1800" dirty="0" smtClean="0"/>
              <a:t>你也要记念你在埃及地作过奴仆。耶和华你神用大能的手和伸出来的膀臂将你从那里领出来。因此，耶和华你的神吩咐你守安息日。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11:28 </a:t>
            </a:r>
            <a:r>
              <a:rPr lang="zh-CN" altLang="en-US" sz="1800" dirty="0" smtClean="0"/>
              <a:t>凡劳苦担重担的人，可以到我这里来，我就使你们得安息。（救赎）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11:29 </a:t>
            </a:r>
            <a:r>
              <a:rPr lang="zh-CN" altLang="en-US" sz="1800" dirty="0" smtClean="0"/>
              <a:t>我心里柔和谦卑，你们当负我的轭，学我的样式，这样，你们心里就必得享安息。（门徒造就）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5.</a:t>
            </a:r>
            <a:r>
              <a:rPr lang="en-US" altLang="zh-CN" sz="1800" baseline="0" dirty="0" smtClean="0"/>
              <a:t> </a:t>
            </a:r>
            <a:r>
              <a:rPr lang="zh-CN" altLang="en-US" sz="1800" dirty="0" smtClean="0"/>
              <a:t>对于以色列人来讲，守安息日是一个得救赎的记号，如果没有这个记号，就不属于以色列民，最后就要被剪除，这就是为什么不受安息日要被治死。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6. </a:t>
            </a:r>
            <a:r>
              <a:rPr lang="zh-CN" altLang="en-US" sz="1800" dirty="0" smtClean="0"/>
              <a:t>但是犹太人因为不明白神设立安息日的目的，把安息日又变成了一个重担。</a:t>
            </a: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2:27 </a:t>
            </a:r>
            <a:r>
              <a:rPr lang="zh-CN" altLang="en-US" sz="1800" dirty="0" smtClean="0"/>
              <a:t>又对他们说，安息日是为人设立的，人不是为安息日设立的。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之所以要提到安息日，是让我们明白节期的意义：</a:t>
            </a:r>
            <a:r>
              <a:rPr lang="en-US" altLang="zh-CN" sz="1800" dirty="0" smtClean="0"/>
              <a:t>1. </a:t>
            </a:r>
            <a:r>
              <a:rPr lang="zh-CN" altLang="en-US" sz="1800" dirty="0" smtClean="0"/>
              <a:t>节期是耶和华的时间</a:t>
            </a:r>
            <a:r>
              <a:rPr lang="en-US" altLang="zh-CN" sz="1800" dirty="0" smtClean="0"/>
              <a:t>. 2</a:t>
            </a:r>
            <a:r>
              <a:rPr lang="zh-CN" altLang="en-US" sz="1800" dirty="0" smtClean="0"/>
              <a:t>安息是节期的目的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圣安息日</a:t>
            </a:r>
            <a:r>
              <a:rPr lang="zh-CN" altLang="en-US" sz="1800" dirty="0" smtClean="0"/>
              <a:t>，原义是安息的安息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3:12 </a:t>
            </a:r>
            <a:r>
              <a:rPr lang="zh-CN" altLang="en-US" sz="1800" dirty="0" smtClean="0"/>
              <a:t>弟兄们，你们要谨慎，免得你们中间，或有人存着不信的恶心，把永生神离弃了。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3:13 </a:t>
            </a:r>
            <a:r>
              <a:rPr lang="zh-CN" altLang="en-US" sz="1800" dirty="0" smtClean="0"/>
              <a:t>总要趁着还有今日，天天彼此相劝，免得你们中间，有人被罪迷惑，心里就刚硬了。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3:14 </a:t>
            </a:r>
            <a:r>
              <a:rPr lang="zh-CN" altLang="en-US" sz="1800" dirty="0" smtClean="0"/>
              <a:t>我们若将起初确实的信心，坚持到底，就在基督里有分了。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3:15 </a:t>
            </a:r>
            <a:r>
              <a:rPr lang="zh-CN" altLang="en-US" sz="1800" dirty="0" smtClean="0"/>
              <a:t>经上说，你们今日若听他的话，就不可硬着心，像惹他发怒的日子一样。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3:16 </a:t>
            </a:r>
            <a:r>
              <a:rPr lang="zh-CN" altLang="en-US" sz="1800" dirty="0" smtClean="0"/>
              <a:t>那时听见他话惹他发怒的是谁呢？岂不是跟着摩西从埃及出来的众人吗？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3:17 </a:t>
            </a:r>
            <a:r>
              <a:rPr lang="zh-CN" altLang="en-US" sz="1800" dirty="0" smtClean="0"/>
              <a:t>神四十年之久，又厌烦谁呢？岂不是那些犯罪尸首倒在旷野的人吗？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3:18 </a:t>
            </a:r>
            <a:r>
              <a:rPr lang="zh-CN" altLang="en-US" sz="1800" dirty="0" smtClean="0"/>
              <a:t>又向谁起誓，不容他们进入他的安息呢？岂不是向那些不信从的人吗？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3:19 </a:t>
            </a:r>
            <a:r>
              <a:rPr lang="zh-CN" altLang="en-US" sz="1800" dirty="0" smtClean="0"/>
              <a:t>这样看来，他们不能进入安息，是因为不信的缘故了。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4:1 </a:t>
            </a:r>
            <a:r>
              <a:rPr lang="zh-CN" altLang="en-US" sz="1800" dirty="0" smtClean="0"/>
              <a:t>我们既蒙留下有进入他安息的应许，就当畏惧，免得我们中间，（我们原文作你们）或有人似乎是赶不上了。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4:2 </a:t>
            </a:r>
            <a:r>
              <a:rPr lang="zh-CN" altLang="en-US" sz="1800" dirty="0" smtClean="0"/>
              <a:t>因为有福音传给我们，像传给他们一样。只是所听见的道与他们无益，因为他们没有信心与所听见的道调和。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4:3 </a:t>
            </a:r>
            <a:r>
              <a:rPr lang="zh-CN" altLang="en-US" sz="1800" dirty="0" smtClean="0"/>
              <a:t>但我们已经相信的人，得以进入那安息，正如神所说，我在怒中起誓说，他们断不可进入我的安息。其实造物之工，从创世以来已经成全了。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4:4 </a:t>
            </a:r>
            <a:r>
              <a:rPr lang="zh-CN" altLang="en-US" sz="1800" dirty="0" smtClean="0"/>
              <a:t>论到第七日，有一处说，到第七日神就歇了他一切的工。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4:5 </a:t>
            </a:r>
            <a:r>
              <a:rPr lang="zh-CN" altLang="en-US" sz="1800" dirty="0" smtClean="0"/>
              <a:t>又有一处说，他们断不可进入我的安息。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4:6 </a:t>
            </a:r>
            <a:r>
              <a:rPr lang="zh-CN" altLang="en-US" sz="1800" dirty="0" smtClean="0"/>
              <a:t>既有必进安息的人，那先前听见福音的，因为不信从，不得进去。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4:7 </a:t>
            </a:r>
            <a:r>
              <a:rPr lang="zh-CN" altLang="en-US" sz="1800" dirty="0" smtClean="0"/>
              <a:t>所以过了多年，就在大卫的书上，又限定一日，如以上所引的说，你们今日若听他的话，就不可硬着心。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4:8 </a:t>
            </a:r>
            <a:r>
              <a:rPr lang="zh-CN" altLang="en-US" sz="1800" dirty="0" smtClean="0"/>
              <a:t>若是约书亚已叫他们享了安息，后来神就不再提别的日子了。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4:9 </a:t>
            </a:r>
            <a:r>
              <a:rPr lang="zh-CN" altLang="en-US" sz="1800" dirty="0" smtClean="0"/>
              <a:t>这样看来，必另有一安息日的安息，为神的子民存留。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4:10 </a:t>
            </a:r>
            <a:r>
              <a:rPr lang="zh-CN" altLang="en-US" sz="1800" dirty="0" smtClean="0"/>
              <a:t>因为那进入安息的，乃是歇了自己的工，正如神歇了他的工一样。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4:11 </a:t>
            </a:r>
            <a:r>
              <a:rPr lang="zh-CN" altLang="en-US" sz="1800" dirty="0" smtClean="0"/>
              <a:t>所以我们务必竭力进入那安息，免得有人学那不信从的样子跌倒了。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安息，创造的目的，邀请祂的创造物享受祂的安息。</a:t>
            </a:r>
            <a:r>
              <a:rPr lang="en-US" altLang="zh-CN" sz="1800" dirty="0" smtClean="0"/>
              <a:t>Gen 2:1 </a:t>
            </a:r>
            <a:r>
              <a:rPr lang="zh-CN" altLang="en-US" sz="1800" dirty="0" smtClean="0"/>
              <a:t>天地万物都造齐了。</a:t>
            </a:r>
            <a:r>
              <a:rPr lang="en-US" altLang="zh-CN" sz="1800" dirty="0" smtClean="0"/>
              <a:t>2:2 </a:t>
            </a:r>
            <a:r>
              <a:rPr lang="zh-CN" altLang="en-US" sz="1800" dirty="0" smtClean="0"/>
              <a:t>到第七日，神造物的工已经完毕，就在第七日歇了他一切的工，安息了。</a:t>
            </a:r>
            <a:r>
              <a:rPr lang="en-US" altLang="zh-CN" sz="1800" dirty="0" smtClean="0"/>
              <a:t>2:3 </a:t>
            </a:r>
            <a:r>
              <a:rPr lang="zh-CN" altLang="en-US" sz="1800" dirty="0" smtClean="0"/>
              <a:t>神赐福给第七日，定为圣日，因为在这日神歇了他一切创造的工，就安息了。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罪损坏了这一切，人要汗流满面才得以糊口，身体不得休息。牲畜要休息，地也要休息。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灵魂也不得休息。该隐，流了他弟兄的血，有声音从地里向我哀告，亚伯的血就像会说话一样，该隐生不如死，流离飘荡在地上（</a:t>
            </a:r>
            <a:r>
              <a:rPr lang="en-US" altLang="zh-CN" sz="1800" dirty="0" smtClean="0"/>
              <a:t>a restless wanderer on the earth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安息，救赎的结果。申命记</a:t>
            </a:r>
            <a:r>
              <a:rPr lang="en-US" altLang="zh-CN" sz="1800" dirty="0" smtClean="0"/>
              <a:t>5:15 </a:t>
            </a:r>
            <a:r>
              <a:rPr lang="zh-CN" altLang="en-US" sz="1800" dirty="0" smtClean="0"/>
              <a:t>你也要记念你在埃及地作过奴仆。耶和华你神用大能的手和伸出来的膀臂将你从那里领出来。因此，耶和华你的神吩咐你守安息日。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11:28 </a:t>
            </a:r>
            <a:r>
              <a:rPr lang="zh-CN" altLang="en-US" sz="1800" dirty="0" smtClean="0"/>
              <a:t>凡劳苦担重担的人，可以到我这里来，我就使你们得安息。（救赎）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11:29 </a:t>
            </a:r>
            <a:r>
              <a:rPr lang="zh-CN" altLang="en-US" sz="1800" dirty="0" smtClean="0"/>
              <a:t>我心里柔和谦卑，你们当负我的轭，学我的样式，这样，你们心里就必得享安息。（门徒造就）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5.</a:t>
            </a:r>
            <a:r>
              <a:rPr lang="en-US" altLang="zh-CN" sz="1800" baseline="0" dirty="0" smtClean="0"/>
              <a:t> </a:t>
            </a:r>
            <a:r>
              <a:rPr lang="zh-CN" altLang="en-US" sz="1800" dirty="0" smtClean="0"/>
              <a:t>对于以色列人来讲，守安息日是一个得救赎的记号，如果没有这个记号，就不属于以色列民，最后就要被剪除，这就是为什么不受安息日要被治死。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6. </a:t>
            </a:r>
            <a:r>
              <a:rPr lang="zh-CN" altLang="en-US" sz="1800" dirty="0" smtClean="0"/>
              <a:t>但是犹太人因为不明白神设立安息日的目的，把安息日又变成了一个重担。</a:t>
            </a:r>
            <a:r>
              <a:rPr lang="en-US" altLang="zh-CN" sz="1800" dirty="0" err="1" smtClean="0"/>
              <a:t>Mak</a:t>
            </a:r>
            <a:r>
              <a:rPr lang="en-US" altLang="zh-CN" sz="1800" dirty="0" smtClean="0"/>
              <a:t> 2:27 </a:t>
            </a:r>
            <a:r>
              <a:rPr lang="zh-CN" altLang="en-US" sz="1800" dirty="0" smtClean="0"/>
              <a:t>又对他们说，安息日是为人设立的，人不是为安息日设立的。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有没有安息是神的子民的一个重要记号，得救的标志，也是得救的目的。因为安息的核心是安息在神的工作里面，安息在神里面。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11:28 </a:t>
            </a:r>
            <a:r>
              <a:rPr lang="zh-CN" altLang="en-US" sz="1800" dirty="0" smtClean="0"/>
              <a:t>凡劳苦担重担的人，可以到我这里来，我就使你们得安息。（救赎）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Mat 11:29 </a:t>
            </a:r>
            <a:r>
              <a:rPr lang="zh-CN" altLang="en-US" sz="1800" dirty="0" smtClean="0"/>
              <a:t>我心里柔和谦卑，你们当负我的轭，学我的样式，这样，你们心里就必得享安息。（门徒造就）</a:t>
            </a: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回到耶和华的节期。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背</a:t>
            </a:r>
            <a:r>
              <a:rPr lang="zh-CN" altLang="en-US" sz="1800" dirty="0" smtClean="0"/>
              <a:t>景知识，气候和季节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先看以色列的季节，阳历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11:14 </a:t>
            </a:r>
            <a:r>
              <a:rPr lang="zh-TW" altLang="en-US" sz="1800" dirty="0" smtClean="0"/>
              <a:t>他（原文作我）必按时降秋雨春雨在你们的地上，使你们可以收藏五谷，新酒，和油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Joe 2:23 </a:t>
            </a:r>
            <a:r>
              <a:rPr lang="zh-CN" altLang="en-US" sz="1800" dirty="0" smtClean="0"/>
              <a:t>锡安的民哪，你们要快乐，为耶和华你们的神欢喜。因他赐给你们合宜的秋雨，为你们降下甘霖，就是秋雨，春雨，和先前一样。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Jas 5:7 </a:t>
            </a:r>
            <a:r>
              <a:rPr lang="zh-CN" altLang="en-US" sz="1800" dirty="0" smtClean="0"/>
              <a:t>弟兄们哪，你们要忍耐直到主来。看哪，农夫忍耐等候地里宝贵的出产，直到得了秋雨春雨。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200"/>
                    </a14:imgEffect>
                    <a14:imgEffect>
                      <a14:saturation sat="3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三谷基督徒會堂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成人主日學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23-25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sz="4000" b="1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十一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課 </a:t>
            </a:r>
            <a:r>
              <a:rPr lang="zh-TW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耶和華的節期</a:t>
            </a:r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en-US" altLang="zh-CN" dirty="0" smtClean="0">
                <a:solidFill>
                  <a:schemeClr val="tx1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/16/202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以色列的季节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621187"/>
              </p:ext>
            </p:extLst>
          </p:nvPr>
        </p:nvGraphicFramePr>
        <p:xfrm>
          <a:off x="228600" y="1862554"/>
          <a:ext cx="8534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502920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雨季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旱季</a:t>
                      </a:r>
                      <a:endParaRPr lang="en-US" sz="3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雨季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  <a:tr h="486175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春雨</a:t>
                      </a:r>
                      <a:r>
                        <a:rPr lang="en-US" altLang="zh-CN" sz="2800" dirty="0" smtClean="0"/>
                        <a:t>/</a:t>
                      </a:r>
                      <a:r>
                        <a:rPr lang="zh-CN" altLang="en-US" sz="2800" dirty="0" smtClean="0"/>
                        <a:t>晚雨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秋雨</a:t>
                      </a:r>
                      <a:r>
                        <a:rPr lang="en-US" altLang="zh-CN" sz="2800" dirty="0" smtClean="0"/>
                        <a:t>/</a:t>
                      </a:r>
                      <a:r>
                        <a:rPr lang="zh-CN" altLang="en-US" sz="2800" dirty="0" smtClean="0"/>
                        <a:t>早雨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339334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629400" y="4876800"/>
            <a:ext cx="3231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犁田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4876800"/>
            <a:ext cx="3231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播种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4814170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收割大麦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4800600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一般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收割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4813518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收割小麦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706035" y="4800600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收割橄榄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91835" y="4813518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收割葡萄</a:t>
            </a:r>
            <a:endParaRPr lang="en-US" sz="2800" b="1" dirty="0"/>
          </a:p>
        </p:txBody>
      </p:sp>
      <p:cxnSp>
        <p:nvCxnSpPr>
          <p:cNvPr id="13" name="Straight Arrow Connector 12"/>
          <p:cNvCxnSpPr>
            <a:stCxn id="7" idx="0"/>
          </p:cNvCxnSpPr>
          <p:nvPr/>
        </p:nvCxnSpPr>
        <p:spPr>
          <a:xfrm flipH="1" flipV="1">
            <a:off x="2371382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047999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581399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952999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638799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6858000" y="432983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7543799" y="432983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06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994785"/>
              </p:ext>
            </p:extLst>
          </p:nvPr>
        </p:nvGraphicFramePr>
        <p:xfrm>
          <a:off x="228600" y="1862554"/>
          <a:ext cx="8534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502920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雨季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旱季</a:t>
                      </a:r>
                      <a:endParaRPr lang="en-US" sz="3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雨季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  <a:tr h="486175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春雨</a:t>
                      </a:r>
                      <a:r>
                        <a:rPr lang="en-US" altLang="zh-CN" sz="2800" dirty="0" smtClean="0"/>
                        <a:t>/</a:t>
                      </a:r>
                      <a:r>
                        <a:rPr lang="zh-CN" altLang="en-US" sz="2800" dirty="0" smtClean="0"/>
                        <a:t>晚雨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秋雨</a:t>
                      </a:r>
                      <a:r>
                        <a:rPr lang="en-US" altLang="zh-CN" sz="2800" dirty="0" smtClean="0"/>
                        <a:t>/</a:t>
                      </a:r>
                      <a:r>
                        <a:rPr lang="zh-CN" altLang="en-US" sz="2800" dirty="0" smtClean="0"/>
                        <a:t>早雨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339334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629400" y="4876800"/>
            <a:ext cx="3231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犁田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4876800"/>
            <a:ext cx="3231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播种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4814170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收割大麦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4800600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一般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收割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52800" y="4813518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收割小麦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706035" y="4800600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收割橄榄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91835" y="4813518"/>
            <a:ext cx="3231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收割葡萄</a:t>
            </a:r>
            <a:endParaRPr lang="en-US" sz="2800" b="1" dirty="0"/>
          </a:p>
        </p:txBody>
      </p:sp>
      <p:cxnSp>
        <p:nvCxnSpPr>
          <p:cNvPr id="13" name="Straight Arrow Connector 12"/>
          <p:cNvCxnSpPr>
            <a:stCxn id="7" idx="0"/>
          </p:cNvCxnSpPr>
          <p:nvPr/>
        </p:nvCxnSpPr>
        <p:spPr>
          <a:xfrm flipH="1" flipV="1">
            <a:off x="2371382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047999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581399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952999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638799" y="426720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6858000" y="432983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7543799" y="4329830"/>
            <a:ext cx="1" cy="54697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33600" y="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逾越节</a:t>
            </a:r>
            <a:endParaRPr lang="en-US" sz="2800" b="1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62200" y="1384995"/>
            <a:ext cx="9181" cy="43023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8000" y="628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五旬节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943600" y="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住棚节</a:t>
            </a:r>
            <a:endParaRPr lang="en-US" sz="2800" b="1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343619" y="1371600"/>
            <a:ext cx="9181" cy="43023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239219" y="1398565"/>
            <a:ext cx="9181" cy="43023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5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以色列的季节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08419"/>
              </p:ext>
            </p:extLst>
          </p:nvPr>
        </p:nvGraphicFramePr>
        <p:xfrm>
          <a:off x="228600" y="1862554"/>
          <a:ext cx="8534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502920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雨季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旱季</a:t>
                      </a:r>
                      <a:endParaRPr lang="en-US" sz="3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雨季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  <a:tr h="486175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春雨</a:t>
                      </a:r>
                      <a:r>
                        <a:rPr lang="en-US" altLang="zh-CN" sz="2800" dirty="0" smtClean="0"/>
                        <a:t>/</a:t>
                      </a:r>
                      <a:r>
                        <a:rPr lang="zh-CN" altLang="en-US" sz="2800" dirty="0" smtClean="0"/>
                        <a:t>晚雨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秋雨</a:t>
                      </a:r>
                      <a:r>
                        <a:rPr lang="en-US" altLang="zh-CN" sz="2800" dirty="0" smtClean="0"/>
                        <a:t>/</a:t>
                      </a:r>
                      <a:r>
                        <a:rPr lang="zh-CN" altLang="en-US" sz="2800" dirty="0" smtClean="0"/>
                        <a:t>早雨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339334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252764"/>
              </p:ext>
            </p:extLst>
          </p:nvPr>
        </p:nvGraphicFramePr>
        <p:xfrm>
          <a:off x="685800" y="51054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68580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4495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犹太历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803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194288"/>
              </p:ext>
            </p:extLst>
          </p:nvPr>
        </p:nvGraphicFramePr>
        <p:xfrm>
          <a:off x="228600" y="599420"/>
          <a:ext cx="8534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76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215707"/>
              </p:ext>
            </p:extLst>
          </p:nvPr>
        </p:nvGraphicFramePr>
        <p:xfrm>
          <a:off x="685800" y="25146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68580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犹太历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逾越节</a:t>
            </a:r>
            <a:endParaRPr lang="en-US" sz="2800" b="1" dirty="0"/>
          </a:p>
        </p:txBody>
      </p:sp>
      <p:cxnSp>
        <p:nvCxnSpPr>
          <p:cNvPr id="9" name="Straight Arrow Connector 8"/>
          <p:cNvCxnSpPr>
            <a:stCxn id="10" idx="0"/>
          </p:cNvCxnSpPr>
          <p:nvPr/>
        </p:nvCxnSpPr>
        <p:spPr>
          <a:xfrm flipH="1" flipV="1">
            <a:off x="2362200" y="3706835"/>
            <a:ext cx="18365" cy="34691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58389" y="40537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14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5819001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23:5 </a:t>
            </a:r>
            <a:r>
              <a:rPr lang="zh-CN" altLang="en-US" sz="2800" b="1" dirty="0">
                <a:solidFill>
                  <a:srgbClr val="FF0000"/>
                </a:solidFill>
              </a:rPr>
              <a:t>正月十四日</a:t>
            </a:r>
            <a:r>
              <a:rPr lang="zh-CN" altLang="en-US" sz="2800" dirty="0"/>
              <a:t>，黄昏的时候，是耶和华的逾越节。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31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出埃及記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12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2-14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12:2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你们要以本月为正月，为一年之首。</a:t>
            </a:r>
          </a:p>
          <a:p>
            <a:pPr marL="0" indent="0">
              <a:buNone/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12:3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你们吩咐以色列全会众说，本月初十日，各人要按着父家取羊羔，一家一只。</a:t>
            </a:r>
          </a:p>
          <a:p>
            <a:pPr marL="0" indent="0">
              <a:buNone/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12:4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若是一家的人太少，吃不了一只羊羔，本人就要和他隔壁的邻舍共取一只。你们预备羊羔，要按着人数和饭量计算。</a:t>
            </a:r>
          </a:p>
          <a:p>
            <a:pPr marL="0" indent="0">
              <a:buNone/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12:5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要无残疾，一岁的公羊羔，你们或从绵羊里取，或从山羊里取，都可以。</a:t>
            </a:r>
          </a:p>
          <a:p>
            <a:pPr marL="0" indent="0">
              <a:buNone/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12:6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要留到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本月十四日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在黄昏的时候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，以色列全会众把羊羔宰了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24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12:7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各家要取点血，涂在吃羊羔的房屋左右的门框上和门楣上。</a:t>
            </a:r>
          </a:p>
          <a:p>
            <a:pPr marL="0" indent="0">
              <a:buNone/>
            </a:pP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12:8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当夜要吃羊羔的肉，用火烤了，与无酵饼和苦菜同吃。</a:t>
            </a:r>
          </a:p>
          <a:p>
            <a:pPr marL="0" indent="0">
              <a:buNone/>
            </a:pPr>
            <a:endParaRPr lang="zh-CN" altLang="en-US" sz="2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909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出埃及記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12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2-14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12:12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因为那夜我要巡行埃及地，把埃及地一切头生的，无论是人是牲畜，都击杀了，又要败坏埃及一切的神。我是耶和华。</a:t>
            </a:r>
          </a:p>
          <a:p>
            <a:pPr marL="0" indent="0">
              <a:buNone/>
            </a:pP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12:13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这血要在你们所住的房屋上作记号，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我一见这血，就越过你们去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。我击杀埃及地头生的时候，灾殃必不临到你们身上灭你们。</a:t>
            </a:r>
          </a:p>
          <a:p>
            <a:pPr marL="0" indent="0">
              <a:buNone/>
            </a:pP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12:14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你们要记念这日，守为耶和华的节，作为你们世世代代永远的定例。</a:t>
            </a:r>
          </a:p>
          <a:p>
            <a:pPr marL="0" indent="0">
              <a:buNone/>
            </a:pP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700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018889"/>
              </p:ext>
            </p:extLst>
          </p:nvPr>
        </p:nvGraphicFramePr>
        <p:xfrm>
          <a:off x="228600" y="599420"/>
          <a:ext cx="8534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76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839475"/>
              </p:ext>
            </p:extLst>
          </p:nvPr>
        </p:nvGraphicFramePr>
        <p:xfrm>
          <a:off x="685800" y="25146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68580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犹太历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逾越节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43835" y="3706835"/>
            <a:ext cx="18365" cy="34691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40537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14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5819001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23:6 </a:t>
            </a:r>
            <a:r>
              <a:rPr lang="zh-CN" altLang="en-US" sz="2800" b="1" dirty="0">
                <a:solidFill>
                  <a:srgbClr val="FF0000"/>
                </a:solidFill>
              </a:rPr>
              <a:t>这月十五日</a:t>
            </a:r>
            <a:r>
              <a:rPr lang="zh-CN" altLang="en-US" sz="2800" dirty="0"/>
              <a:t>是向耶和华守的无酵节，你们要吃无酵饼七日。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496235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無酵节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40386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15-21</a:t>
            </a: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496235" y="3683726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3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835742"/>
              </p:ext>
            </p:extLst>
          </p:nvPr>
        </p:nvGraphicFramePr>
        <p:xfrm>
          <a:off x="228600" y="599420"/>
          <a:ext cx="8534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76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115434"/>
              </p:ext>
            </p:extLst>
          </p:nvPr>
        </p:nvGraphicFramePr>
        <p:xfrm>
          <a:off x="685800" y="25146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68580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犹太历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逾越节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43835" y="3706835"/>
            <a:ext cx="18365" cy="34691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40537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14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5819001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23:11 </a:t>
            </a:r>
            <a:r>
              <a:rPr lang="zh-CN" altLang="en-US" sz="2800" dirty="0"/>
              <a:t>他要把这一捆在耶和华面前摇一摇，使你们得蒙悦纳。祭司要在</a:t>
            </a:r>
            <a:r>
              <a:rPr lang="zh-CN" altLang="en-US" sz="2800" b="1" dirty="0">
                <a:solidFill>
                  <a:srgbClr val="FF0000"/>
                </a:solidFill>
              </a:rPr>
              <a:t>安息日的次日</a:t>
            </a:r>
            <a:r>
              <a:rPr lang="zh-CN" altLang="en-US" sz="2800" dirty="0"/>
              <a:t>把这捆摇一摇。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無酵节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40386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15-21</a:t>
            </a: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496235" y="3683726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77235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初熟节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583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逾越節，無酵節，初熟節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67516"/>
              </p:ext>
            </p:extLst>
          </p:nvPr>
        </p:nvGraphicFramePr>
        <p:xfrm>
          <a:off x="72025" y="2286000"/>
          <a:ext cx="90678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475"/>
                <a:gridCol w="1133475"/>
                <a:gridCol w="1133475"/>
                <a:gridCol w="1133475"/>
                <a:gridCol w="1133475"/>
                <a:gridCol w="1133475"/>
                <a:gridCol w="1133475"/>
                <a:gridCol w="1133475"/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19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21</a:t>
                      </a:r>
                      <a:endParaRPr lang="en-US" sz="2400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逾越节</a:t>
                      </a:r>
                      <a:endParaRPr lang="en-US" sz="2400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无酵节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安息日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献禾捆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星期四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星期五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星期六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>
                          <a:solidFill>
                            <a:srgbClr val="FF0000"/>
                          </a:solidFill>
                        </a:rPr>
                        <a:t>星期日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星期一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星期二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星期三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星期四</a:t>
                      </a:r>
                      <a:endParaRPr lang="en-US" sz="2400" dirty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zh-CN" altLang="en-US" sz="2400" b="1" dirty="0" smtClean="0"/>
                        <a:t>逾越节的晚餐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b="1" dirty="0" smtClean="0"/>
                        <a:t>耶稣受难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b="1" dirty="0" smtClean="0"/>
                        <a:t>耶稣复活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5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逾越節，無酵節，初熟節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哥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林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多前書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5:7】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你们既是无酵的面，应当把旧酵除净，好使你们成为新团。因为我们逾越节的羔羊基督已经被杀献祭了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哥林多前書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15:20】 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但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基督已经从死里复活，成为睡了之人初熟的果子。</a:t>
            </a:r>
          </a:p>
        </p:txBody>
      </p:sp>
    </p:spTree>
    <p:extLst>
      <p:ext uri="{BB962C8B-B14F-4D97-AF65-F5344CB8AC3E}">
        <p14:creationId xmlns:p14="http://schemas.microsoft.com/office/powerpoint/2010/main" val="330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耶和华的节期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和華的七個節期（</a:t>
            </a:r>
            <a:r>
              <a:rPr lang="en-US" altLang="zh-TW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TW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燈油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陳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設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餅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，和神的名（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禧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年（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9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317013"/>
              </p:ext>
            </p:extLst>
          </p:nvPr>
        </p:nvGraphicFramePr>
        <p:xfrm>
          <a:off x="228600" y="599420"/>
          <a:ext cx="8534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76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52887"/>
              </p:ext>
            </p:extLst>
          </p:nvPr>
        </p:nvGraphicFramePr>
        <p:xfrm>
          <a:off x="685800" y="25146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68580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犹太历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逾越节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43835" y="3706835"/>
            <a:ext cx="18365" cy="34691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40537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14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5819001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23:15 </a:t>
            </a:r>
            <a:r>
              <a:rPr lang="zh-CN" altLang="en-US" sz="2800" dirty="0"/>
              <a:t>你们要从安息日的次日，</a:t>
            </a:r>
            <a:r>
              <a:rPr lang="zh-CN" altLang="en-US" sz="2800" b="1" dirty="0">
                <a:solidFill>
                  <a:srgbClr val="FF0000"/>
                </a:solidFill>
              </a:rPr>
              <a:t>献禾捆为摇祭的那日</a:t>
            </a:r>
            <a:r>
              <a:rPr lang="zh-CN" altLang="en-US" sz="2800" dirty="0"/>
              <a:t>算起，要满了</a:t>
            </a:r>
            <a:r>
              <a:rPr lang="zh-CN" altLang="en-US" sz="2800" b="1" dirty="0">
                <a:solidFill>
                  <a:srgbClr val="FF0000"/>
                </a:solidFill>
              </a:rPr>
              <a:t>七个安息日</a:t>
            </a:r>
            <a:r>
              <a:rPr lang="zh-CN" altLang="en-US" sz="2800" dirty="0"/>
              <a:t>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無酵节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40386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15-21</a:t>
            </a: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496235" y="3683726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77235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初熟节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63035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五旬</a:t>
            </a:r>
            <a:r>
              <a:rPr lang="zh-CN" altLang="en-US" sz="2800" b="1" dirty="0" smtClean="0"/>
              <a:t>节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791635" y="3733193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五旬節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使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徒行传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2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1-4】 2:1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五旬节到了，门徒都聚集在一处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忽然从天上有响声下来，好像一阵大风吹过，充满了他们所坐的屋子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又有舌头如火焰显现出来，分开落在他们各人头上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2:4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他们就都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被圣灵充满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，按着圣灵所赐的口才，说起别国的话来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使徒行传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 2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41】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于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是领受他话的人，就受了洗，那一天，门徒约添了三千人。</a:t>
            </a:r>
          </a:p>
        </p:txBody>
      </p:sp>
    </p:spTree>
    <p:extLst>
      <p:ext uri="{BB962C8B-B14F-4D97-AF65-F5344CB8AC3E}">
        <p14:creationId xmlns:p14="http://schemas.microsoft.com/office/powerpoint/2010/main" val="305649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五旬節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利未记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23:17】 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从你们的住处取出细面伊法十分之二，加酵，烤成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两个摇祭的饼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，当作初熟之物献给耶和华。</a:t>
            </a:r>
          </a:p>
        </p:txBody>
      </p:sp>
    </p:spTree>
    <p:extLst>
      <p:ext uri="{BB962C8B-B14F-4D97-AF65-F5344CB8AC3E}">
        <p14:creationId xmlns:p14="http://schemas.microsoft.com/office/powerpoint/2010/main" val="21570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五旬節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利未记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17】 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从你们的住处取出细面伊法十分之二，加酵，烤成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两个摇祭的饼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，当作初熟之物献给耶和华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约翰福音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16】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另外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有羊，不是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这圈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里的。我必须领他们来，他们也要听我的声音。并且要合成一群，归一个牧人了。</a:t>
            </a:r>
          </a:p>
        </p:txBody>
      </p:sp>
    </p:spTree>
    <p:extLst>
      <p:ext uri="{BB962C8B-B14F-4D97-AF65-F5344CB8AC3E}">
        <p14:creationId xmlns:p14="http://schemas.microsoft.com/office/powerpoint/2010/main" val="135061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388041"/>
              </p:ext>
            </p:extLst>
          </p:nvPr>
        </p:nvGraphicFramePr>
        <p:xfrm>
          <a:off x="228600" y="599420"/>
          <a:ext cx="8534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76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028322"/>
              </p:ext>
            </p:extLst>
          </p:nvPr>
        </p:nvGraphicFramePr>
        <p:xfrm>
          <a:off x="685800" y="25146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68580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犹太历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逾越节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43835" y="3706835"/>
            <a:ext cx="18365" cy="34691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40537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14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5819001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23:24 </a:t>
            </a:r>
            <a:r>
              <a:rPr lang="zh-CN" altLang="en-US" sz="2800" dirty="0"/>
              <a:t>你晓谕以色列人说，</a:t>
            </a:r>
            <a:r>
              <a:rPr lang="zh-CN" altLang="en-US" sz="2800" b="1" dirty="0">
                <a:solidFill>
                  <a:srgbClr val="FF0000"/>
                </a:solidFill>
              </a:rPr>
              <a:t>七月初一</a:t>
            </a:r>
            <a:r>
              <a:rPr lang="zh-CN" altLang="en-US" sz="2800" dirty="0"/>
              <a:t>，你们要守为圣安息日，要</a:t>
            </a:r>
            <a:r>
              <a:rPr lang="zh-CN" altLang="en-US" sz="2800" dirty="0">
                <a:solidFill>
                  <a:srgbClr val="FF0000"/>
                </a:solidFill>
              </a:rPr>
              <a:t>吹角</a:t>
            </a:r>
            <a:r>
              <a:rPr lang="zh-CN" altLang="en-US" sz="2800" dirty="0"/>
              <a:t>作纪念，当有圣会。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無酵节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40386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15-21</a:t>
            </a: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496235" y="3683726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77235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初熟节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63035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五旬</a:t>
            </a:r>
            <a:r>
              <a:rPr lang="zh-CN" altLang="en-US" sz="2800" b="1" dirty="0" smtClean="0"/>
              <a:t>节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791635" y="3733193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198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吹角节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108848" y="41148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</a:t>
            </a:r>
            <a:endParaRPr lang="en-US" sz="2000" b="1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248400" y="3733800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82435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赎罪日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931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696466"/>
              </p:ext>
            </p:extLst>
          </p:nvPr>
        </p:nvGraphicFramePr>
        <p:xfrm>
          <a:off x="228600" y="599420"/>
          <a:ext cx="8534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76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058007"/>
              </p:ext>
            </p:extLst>
          </p:nvPr>
        </p:nvGraphicFramePr>
        <p:xfrm>
          <a:off x="685800" y="25146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68580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犹太历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逾越节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43835" y="3706835"/>
            <a:ext cx="18365" cy="34691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40537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14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5819001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23:27 </a:t>
            </a:r>
            <a:r>
              <a:rPr lang="zh-CN" altLang="en-US" sz="2800" dirty="0">
                <a:solidFill>
                  <a:srgbClr val="FF0000"/>
                </a:solidFill>
              </a:rPr>
              <a:t>七月初十</a:t>
            </a:r>
            <a:r>
              <a:rPr lang="zh-CN" altLang="en-US" sz="2800" dirty="0"/>
              <a:t>是赎罪日，你们要守为圣会，并要刻苦己心，也要将火祭献给耶和华。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無酵节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40386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15-21</a:t>
            </a: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496235" y="3683726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77235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初熟节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63035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五旬</a:t>
            </a:r>
            <a:r>
              <a:rPr lang="zh-CN" altLang="en-US" sz="2800" b="1" dirty="0" smtClean="0"/>
              <a:t>节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791635" y="3733193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198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吹角节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108848" y="41148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</a:t>
            </a:r>
            <a:endParaRPr lang="en-US" sz="2000" b="1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248400" y="3733800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82435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赎罪日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400800" y="41148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10</a:t>
            </a:r>
            <a:endParaRPr lang="en-US" sz="2000" b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477000" y="3733800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4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045583"/>
              </p:ext>
            </p:extLst>
          </p:nvPr>
        </p:nvGraphicFramePr>
        <p:xfrm>
          <a:off x="228600" y="599420"/>
          <a:ext cx="8534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76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331918"/>
              </p:ext>
            </p:extLst>
          </p:nvPr>
        </p:nvGraphicFramePr>
        <p:xfrm>
          <a:off x="685800" y="25146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68580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犹太历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逾越节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43835" y="3706835"/>
            <a:ext cx="18365" cy="34691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40537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14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5819001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23:34 </a:t>
            </a:r>
            <a:r>
              <a:rPr lang="zh-CN" altLang="en-US" sz="2800" dirty="0"/>
              <a:t>你晓谕以色列人说，这七月十五日是住棚节，要在耶和华面前守这节七日。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無酵节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40386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15-21</a:t>
            </a: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496235" y="3683726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77235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初熟节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63035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五旬</a:t>
            </a:r>
            <a:r>
              <a:rPr lang="zh-CN" altLang="en-US" sz="2800" b="1" dirty="0" smtClean="0"/>
              <a:t>节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791635" y="3733193"/>
            <a:ext cx="18365" cy="381607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198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吹角节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108848" y="41148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</a:t>
            </a:r>
            <a:endParaRPr lang="en-US" sz="2000" b="1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248400" y="3733800"/>
            <a:ext cx="18365" cy="381607"/>
          </a:xfrm>
          <a:prstGeom prst="straightConnector1">
            <a:avLst/>
          </a:prstGeom>
          <a:ln w="38100" cmpd="sng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82435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赎罪日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400800" y="41148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10</a:t>
            </a:r>
            <a:endParaRPr lang="en-US" sz="2000" b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477000" y="3733800"/>
            <a:ext cx="18365" cy="381607"/>
          </a:xfrm>
          <a:prstGeom prst="straightConnector1">
            <a:avLst/>
          </a:prstGeom>
          <a:ln w="38100" cmpd="sng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781800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住棚节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705600" y="41148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15-21</a:t>
            </a:r>
            <a:endParaRPr lang="en-US" sz="2000" b="1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6763435" y="3733800"/>
            <a:ext cx="18365" cy="381607"/>
          </a:xfrm>
          <a:prstGeom prst="straightConnector1">
            <a:avLst/>
          </a:prstGeom>
          <a:ln w="38100" cmpd="sng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79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吹角節，贖罪日，住棚節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马太福音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24:31 】 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他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要差遣使者，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用号筒的大声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，将他的选民，从四方，从天这边到天那边，都招聚了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来。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哥林多前书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15:52】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就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在一霎时，眨眼之间，号筒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末次吹响的时候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。因号筒要响，死人要复活成为不朽坏的，我们也要改变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466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吹角節，贖罪日，住棚節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利未记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23:43】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好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叫你们世世代代知道，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我领以色列人出埃及地的时候曾使他们住在棚里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。我是耶和华你们的神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启示录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11:15】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七位天使吹号，天上就有大声音说，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世上的国，成了我主和主基督的国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启示录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20:4】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又看见几个宝座，也有坐在上面的，并有审判的权柄赐给他们。我又看见那些因为给耶稣作见证，并为神之道被斩者的灵魂，和那没有拜过兽与兽像，也没有在额上和手上受过它印记之人的灵魂，他们都复活了，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与基督一同作王一千年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761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灯油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耶和华晓谕摩西说，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要吩咐以色列人，把那为点灯捣成的清橄榄油拿来给你，使灯常常点着。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在会幕中法柜的幔子外，亚伦从晚上到早晨必在耶和华面前经理这灯。这要作你们世世代代永远的定例。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他要在耶和华面前常收拾精金灯台上的灯。</a:t>
            </a:r>
          </a:p>
        </p:txBody>
      </p:sp>
    </p:spTree>
    <p:extLst>
      <p:ext uri="{BB962C8B-B14F-4D97-AF65-F5344CB8AC3E}">
        <p14:creationId xmlns:p14="http://schemas.microsoft.com/office/powerpoint/2010/main" val="339059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耶和华的节期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你晓谕以色列人说，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耶和华的节期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，你们要宣告为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圣会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的节期。</a:t>
            </a:r>
          </a:p>
        </p:txBody>
      </p:sp>
    </p:spTree>
    <p:extLst>
      <p:ext uri="{BB962C8B-B14F-4D97-AF65-F5344CB8AC3E}">
        <p14:creationId xmlns:p14="http://schemas.microsoft.com/office/powerpoint/2010/main" val="391216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陈设饼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47" y="10668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你要取细面，烤成十二个饼，每饼用面伊法十分之二。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要把饼摆列两行（行或作摞下同），每行六个，在耶和华面前精金的桌子上。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又要把净乳香放在每行饼上，作为纪念，就是作为火祭献给耶和华。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每安息日要常摆在耶和华面前，这为以色列人作永远的约。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这饼是要给亚伦和他子孙的，他们要在圣处吃，为永远的定例，因为在献给耶和华的火祭中是至圣的。</a:t>
            </a:r>
          </a:p>
        </p:txBody>
      </p:sp>
    </p:spTree>
    <p:extLst>
      <p:ext uri="{BB962C8B-B14F-4D97-AF65-F5344CB8AC3E}">
        <p14:creationId xmlns:p14="http://schemas.microsoft.com/office/powerpoint/2010/main" val="348784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那亵渎耶和华名的，必被治死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24:13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耶和华晓谕摩西说，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24:14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把那咒诅圣名的人带到营外。叫听见的人都放手在他头上，全会众就要用石头打死他。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24:15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你要晓谕以色列人说，凡咒诅神的，必担当他的罪。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那亵渎耶和华名的，必被治死，全会众总要用石头打死他。不管是寄居的是本地人，他亵渎耶和华名的时候，必被治死。</a:t>
            </a:r>
          </a:p>
        </p:txBody>
      </p:sp>
    </p:spTree>
    <p:extLst>
      <p:ext uri="{BB962C8B-B14F-4D97-AF65-F5344CB8AC3E}">
        <p14:creationId xmlns:p14="http://schemas.microsoft.com/office/powerpoint/2010/main" val="372829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司法审判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24:17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打死人的，必被治死。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24:18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打死牲畜的，必赔上牲畜，以命偿命。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24:19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人若使他邻舍的身体有残疾，他怎样行，也要照样向他行，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24:20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以伤还伤，以眼还眼，以牙还牙。他怎样叫人的身体有残疾，也要照样向他行。</a:t>
            </a:r>
          </a:p>
          <a:p>
            <a:pPr marL="0" indent="0">
              <a:buNone/>
            </a:pP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24:21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打死牲畜的，必赔上牲畜，打死人的，必被治死。</a:t>
            </a:r>
          </a:p>
        </p:txBody>
      </p:sp>
    </p:spTree>
    <p:extLst>
      <p:ext uri="{BB962C8B-B14F-4D97-AF65-F5344CB8AC3E}">
        <p14:creationId xmlns:p14="http://schemas.microsoft.com/office/powerpoint/2010/main" val="386935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耶和华的节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期：安息日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六日要作工，第七日是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圣安息日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，当有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圣会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，你们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什么工都不可作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。这是在你们一切的住处向耶和华守的安息日。</a:t>
            </a:r>
          </a:p>
        </p:txBody>
      </p:sp>
    </p:spTree>
    <p:extLst>
      <p:ext uri="{BB962C8B-B14F-4D97-AF65-F5344CB8AC3E}">
        <p14:creationId xmlns:p14="http://schemas.microsoft.com/office/powerpoint/2010/main" val="229673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安息日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创世记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 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天地万物都造齐了。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到第七日，神造物的工已经完毕，就在第七日歇了他一切的工，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安息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了。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神赐福给第七日，定为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圣日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，因为在这日神歇了他一切创造的工，就安息了。</a:t>
            </a:r>
          </a:p>
        </p:txBody>
      </p:sp>
    </p:spTree>
    <p:extLst>
      <p:ext uri="{BB962C8B-B14F-4D97-AF65-F5344CB8AC3E}">
        <p14:creationId xmlns:p14="http://schemas.microsoft.com/office/powerpoint/2010/main" val="423964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希伯来书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3:7-11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3:7 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圣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灵有话说，你们今日若听他的话，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就不可硬着心，像在旷野惹他发怒，试探他的时候一样。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在那里，你们的祖宗试我探我，并且观看我的作为，有四十年之久。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所以我厌烦那世代的人，说，他们心里常常迷糊，竟不晓得我的作为。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3:11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我就在怒中起誓说，他们断不可进入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我的安息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084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希伯来书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3:16-19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那时听见他话惹他发怒的是谁呢？岂不是跟着摩西从埃及出来的众人吗？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3:17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神四十年之久，又厌烦谁呢？岂不是那些犯罪尸首倒在旷野的人吗？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3:18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又向谁起誓，不容他们进入他的安息呢？岂不是向那些不信从的人吗？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3:19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这样看来，他们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不能进入安息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，是因为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不信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的缘故了。</a:t>
            </a:r>
          </a:p>
        </p:txBody>
      </p:sp>
    </p:spTree>
    <p:extLst>
      <p:ext uri="{BB962C8B-B14F-4D97-AF65-F5344CB8AC3E}">
        <p14:creationId xmlns:p14="http://schemas.microsoft.com/office/powerpoint/2010/main" val="197095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希伯来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书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4:9-11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这样看来，必另有一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安息日的安息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为神的子民存留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因为那进入安息的，乃是歇了自己的工，正如神歇了他的工一样。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4:11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所以我们务必竭力进入那安息，免得有人学那不信从的样子跌倒了。</a:t>
            </a:r>
          </a:p>
        </p:txBody>
      </p:sp>
    </p:spTree>
    <p:extLst>
      <p:ext uri="{BB962C8B-B14F-4D97-AF65-F5344CB8AC3E}">
        <p14:creationId xmlns:p14="http://schemas.microsoft.com/office/powerpoint/2010/main" val="8936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以色列的季节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036964"/>
              </p:ext>
            </p:extLst>
          </p:nvPr>
        </p:nvGraphicFramePr>
        <p:xfrm>
          <a:off x="228600" y="1862554"/>
          <a:ext cx="8534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502920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雨季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旱季</a:t>
                      </a:r>
                      <a:endParaRPr lang="en-US" sz="3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雨季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  <a:tr h="486175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春雨</a:t>
                      </a:r>
                      <a:r>
                        <a:rPr lang="en-US" altLang="zh-CN" sz="2800" dirty="0" smtClean="0"/>
                        <a:t>/</a:t>
                      </a:r>
                      <a:r>
                        <a:rPr lang="zh-CN" altLang="en-US" sz="2800" dirty="0" smtClean="0"/>
                        <a:t>晚雨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2800" dirty="0" smtClean="0"/>
                        <a:t>秋雨</a:t>
                      </a:r>
                      <a:r>
                        <a:rPr lang="en-US" altLang="zh-CN" sz="2800" dirty="0" smtClean="0"/>
                        <a:t>/</a:t>
                      </a:r>
                      <a:r>
                        <a:rPr lang="zh-CN" altLang="en-US" sz="2800" dirty="0" smtClean="0"/>
                        <a:t>早雨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339334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7072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171941</TotalTime>
  <Words>10458</Words>
  <Application>Microsoft Office PowerPoint</Application>
  <PresentationFormat>On-screen Show (4:3)</PresentationFormat>
  <Paragraphs>696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三谷基督徒會堂 成人主日學</vt:lpstr>
      <vt:lpstr>耶和华的节期</vt:lpstr>
      <vt:lpstr>耶和华的节期</vt:lpstr>
      <vt:lpstr>耶和华的节期：安息日</vt:lpstr>
      <vt:lpstr>安息日</vt:lpstr>
      <vt:lpstr>希伯来书3:7-11</vt:lpstr>
      <vt:lpstr>希伯来书3:16-19</vt:lpstr>
      <vt:lpstr>希伯来书4:9-11</vt:lpstr>
      <vt:lpstr>以色列的季节</vt:lpstr>
      <vt:lpstr>以色列的季节</vt:lpstr>
      <vt:lpstr>PowerPoint Presentation</vt:lpstr>
      <vt:lpstr>以色列的季节</vt:lpstr>
      <vt:lpstr>PowerPoint Presentation</vt:lpstr>
      <vt:lpstr>出埃及記12：2-14</vt:lpstr>
      <vt:lpstr>出埃及記12：2-14</vt:lpstr>
      <vt:lpstr>PowerPoint Presentation</vt:lpstr>
      <vt:lpstr>PowerPoint Presentation</vt:lpstr>
      <vt:lpstr>逾越節，無酵節，初熟節</vt:lpstr>
      <vt:lpstr>逾越節，無酵節，初熟節</vt:lpstr>
      <vt:lpstr>PowerPoint Presentation</vt:lpstr>
      <vt:lpstr>五旬節</vt:lpstr>
      <vt:lpstr>五旬節</vt:lpstr>
      <vt:lpstr>五旬節</vt:lpstr>
      <vt:lpstr>PowerPoint Presentation</vt:lpstr>
      <vt:lpstr>PowerPoint Presentation</vt:lpstr>
      <vt:lpstr>PowerPoint Presentation</vt:lpstr>
      <vt:lpstr>吹角節，贖罪日，住棚節</vt:lpstr>
      <vt:lpstr>吹角節，贖罪日，住棚節</vt:lpstr>
      <vt:lpstr>灯油</vt:lpstr>
      <vt:lpstr>陈设饼</vt:lpstr>
      <vt:lpstr>那亵渎耶和华名的，必被治死</vt:lpstr>
      <vt:lpstr>司法审判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611</cp:revision>
  <cp:lastPrinted>2019-06-02T15:44:23Z</cp:lastPrinted>
  <dcterms:created xsi:type="dcterms:W3CDTF">2014-12-20T19:43:08Z</dcterms:created>
  <dcterms:modified xsi:type="dcterms:W3CDTF">2021-05-16T15:56:17Z</dcterms:modified>
</cp:coreProperties>
</file>