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375" r:id="rId3"/>
    <p:sldId id="257" r:id="rId4"/>
    <p:sldId id="374" r:id="rId5"/>
    <p:sldId id="333" r:id="rId6"/>
    <p:sldId id="334" r:id="rId7"/>
    <p:sldId id="335" r:id="rId8"/>
    <p:sldId id="336" r:id="rId9"/>
    <p:sldId id="337" r:id="rId10"/>
    <p:sldId id="339" r:id="rId11"/>
    <p:sldId id="342" r:id="rId12"/>
    <p:sldId id="343" r:id="rId13"/>
    <p:sldId id="340" r:id="rId14"/>
    <p:sldId id="341" r:id="rId15"/>
    <p:sldId id="344" r:id="rId16"/>
    <p:sldId id="345" r:id="rId17"/>
    <p:sldId id="346" r:id="rId18"/>
    <p:sldId id="348" r:id="rId19"/>
    <p:sldId id="349" r:id="rId20"/>
    <p:sldId id="332" r:id="rId21"/>
    <p:sldId id="351" r:id="rId22"/>
    <p:sldId id="373" r:id="rId23"/>
    <p:sldId id="352" r:id="rId24"/>
    <p:sldId id="353" r:id="rId25"/>
    <p:sldId id="354" r:id="rId26"/>
    <p:sldId id="355" r:id="rId27"/>
    <p:sldId id="356" r:id="rId28"/>
    <p:sldId id="357" r:id="rId29"/>
    <p:sldId id="358" r:id="rId30"/>
    <p:sldId id="359" r:id="rId31"/>
    <p:sldId id="360" r:id="rId32"/>
    <p:sldId id="361" r:id="rId33"/>
    <p:sldId id="362" r:id="rId34"/>
    <p:sldId id="364" r:id="rId35"/>
    <p:sldId id="366" r:id="rId36"/>
    <p:sldId id="367" r:id="rId37"/>
    <p:sldId id="368" r:id="rId38"/>
    <p:sldId id="369" r:id="rId39"/>
    <p:sldId id="370" r:id="rId40"/>
    <p:sldId id="371" r:id="rId41"/>
    <p:sldId id="372" r:id="rId42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0496" autoAdjust="0"/>
  </p:normalViewPr>
  <p:slideViewPr>
    <p:cSldViewPr>
      <p:cViewPr varScale="1">
        <p:scale>
          <a:sx n="58" d="100"/>
          <a:sy n="58" d="100"/>
        </p:scale>
        <p:origin x="-164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5085793-4952-4EC9-AD43-A2D8E28C51C3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DFFB6782-E22B-44B8-BE55-B98FFE70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4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31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应许，安然居住（两次</a:t>
            </a:r>
            <a:r>
              <a:rPr lang="en-US" altLang="zh-CN" sz="1800" dirty="0" smtClean="0"/>
              <a:t>18.19</a:t>
            </a:r>
            <a:r>
              <a:rPr lang="zh-CN" altLang="en-US" sz="1800" dirty="0" smtClean="0"/>
              <a:t>）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25:21 </a:t>
            </a:r>
            <a:r>
              <a:rPr lang="zh-CN" altLang="en-US" sz="1800" dirty="0" smtClean="0"/>
              <a:t>我必在第六年将我所命的福赐给你们，地便生三年的土产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需要信心。以色列人沒有守</a:t>
            </a:r>
            <a:r>
              <a:rPr lang="en-US" altLang="zh-CN" sz="1800" dirty="0" smtClean="0"/>
              <a:t>70</a:t>
            </a:r>
            <a:r>
              <a:rPr lang="zh-CN" altLang="en-US" sz="1800" dirty="0" smtClean="0"/>
              <a:t>個安息年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在神要求人遵行祂的旨意之前，总是先用恩典来印证祂的信实：在旷野，神让百姓先在第六天收获双倍的吗哪，然后才有信心在第七天守安息日（出十六</a:t>
            </a:r>
            <a:r>
              <a:rPr lang="en-US" altLang="zh-CN" sz="1800" dirty="0" smtClean="0"/>
              <a:t>29</a:t>
            </a:r>
            <a:r>
              <a:rPr lang="zh-CN" altLang="en-US" sz="1800" dirty="0" smtClean="0"/>
              <a:t>）；将来到了迦南地，神也是先赐下「三年的土产」（</a:t>
            </a:r>
            <a:r>
              <a:rPr lang="en-US" altLang="zh-CN" sz="1800" dirty="0" smtClean="0"/>
              <a:t>21</a:t>
            </a:r>
            <a:r>
              <a:rPr lang="zh-CN" altLang="en-US" sz="1800" dirty="0" smtClean="0"/>
              <a:t>节），然后才让百姓有信心遵守禧年。因为神「知道我们的本体，思念我们不过是尘土」（诗一百零三</a:t>
            </a:r>
            <a:r>
              <a:rPr lang="en-US" altLang="zh-CN" sz="1800" dirty="0" smtClean="0"/>
              <a:t>14</a:t>
            </a:r>
            <a:r>
              <a:rPr lang="zh-CN" altLang="en-US" sz="1800" dirty="0" smtClean="0"/>
              <a:t>），所以总是用爱来吸引我们追求祂、用恩典来带领我们走天路。人若以为可以靠自己的努力来「遵行、谨守」神的旨意，是「因为不知道神的义，想要立自己的义，就不服神的义了」（罗十</a:t>
            </a:r>
            <a:r>
              <a:rPr lang="en-US" altLang="zh-CN" sz="1800" dirty="0" smtClean="0"/>
              <a:t>3</a:t>
            </a:r>
            <a:r>
              <a:rPr lang="zh-CN" altLang="en-US" sz="1800" dirty="0" smtClean="0"/>
              <a:t>），结果就把律法变成了「不能负的轭」（徒十五</a:t>
            </a:r>
            <a:r>
              <a:rPr lang="en-US" altLang="zh-CN" sz="1800" dirty="0" smtClean="0"/>
              <a:t>10</a:t>
            </a:r>
            <a:r>
              <a:rPr lang="zh-CN" altLang="en-US" sz="1800" dirty="0" smtClean="0"/>
              <a:t>）。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地不可永卖，因为地是我的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你们在我面前是客旅，是寄居的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如果我们「承认自己在世上是客旅，是寄居的」（来十一</a:t>
            </a:r>
            <a:r>
              <a:rPr lang="en-US" altLang="zh-CN" sz="1800" dirty="0" smtClean="0"/>
              <a:t>13</a:t>
            </a:r>
            <a:r>
              <a:rPr lang="zh-CN" altLang="en-US" sz="1800" dirty="0" smtClean="0"/>
              <a:t>），就不应该计较今生暂时的生活方式，而应该「羡慕一个更美的家乡，就是在天上的」（来十一</a:t>
            </a:r>
            <a:r>
              <a:rPr lang="en-US" altLang="zh-CN" sz="1800" dirty="0" smtClean="0"/>
              <a:t>16</a:t>
            </a:r>
            <a:r>
              <a:rPr lang="zh-CN" altLang="en-US" sz="1800" dirty="0" smtClean="0"/>
              <a:t>）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赎回地点条例。路德記</a:t>
            </a:r>
            <a:r>
              <a:rPr lang="en-US" altLang="zh-CN" sz="1800" dirty="0" smtClean="0"/>
              <a:t>Kinsman Redemption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神自己是這樣做的，耶穌是我們的</a:t>
            </a:r>
            <a:r>
              <a:rPr lang="en-US" altLang="zh-CN" sz="1800" dirty="0" smtClean="0"/>
              <a:t>Redeemer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赎回地点条例。路德記</a:t>
            </a:r>
            <a:r>
              <a:rPr lang="en-US" altLang="zh-CN" sz="1800" dirty="0" smtClean="0"/>
              <a:t>Kinsman Redemption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神自己是這樣做的，耶穌是我們的</a:t>
            </a:r>
            <a:r>
              <a:rPr lang="en-US" altLang="zh-CN" sz="1800" dirty="0" smtClean="0"/>
              <a:t>Redeemer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城內的房屋不一樣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利未人有例外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利未人的房屋是神所分配的产业，所以「可以随时赎回」（</a:t>
            </a:r>
            <a:r>
              <a:rPr lang="en-US" altLang="zh-CN" sz="1800" dirty="0" smtClean="0"/>
              <a:t>32</a:t>
            </a:r>
            <a:r>
              <a:rPr lang="zh-CN" altLang="en-US" sz="1800" dirty="0" smtClean="0"/>
              <a:t>节）。利未人卖房子的原因，可能是因为蒙召到圣殿事奉（申十八</a:t>
            </a:r>
            <a:r>
              <a:rPr lang="en-US" altLang="zh-CN" sz="1800" dirty="0" smtClean="0"/>
              <a:t>6-8</a:t>
            </a:r>
            <a:r>
              <a:rPr lang="zh-CN" altLang="en-US" sz="1800" dirty="0" smtClean="0"/>
              <a:t>）。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神把「以色列中出产的十分之一」（民十八</a:t>
            </a:r>
            <a:r>
              <a:rPr lang="en-US" altLang="zh-CN" sz="1800" dirty="0" smtClean="0"/>
              <a:t>21</a:t>
            </a:r>
            <a:r>
              <a:rPr lang="zh-CN" altLang="en-US" sz="1800" dirty="0" smtClean="0"/>
              <a:t>）赐给利未人为业，如果利未人因为缺乏才卖房子，一定是属灵上发生了问题：不是以色列人远离神，没有奉献十分之一，就是利未人自己不守地位，失去了神的祝福。但神还是会在祂的信实里把他们领回来，在禧年把房子归还给利未人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利未人可以卖城里的房子，但是不能卖「各城郊野之地」，因为这是神给「他们永远的产业」，神要用这些「郊野之地」不住地提醒他们：「我就是你的分，是你的产业」（民十八</a:t>
            </a:r>
            <a:r>
              <a:rPr lang="en-US" altLang="zh-CN" sz="1800" dirty="0" smtClean="0"/>
              <a:t>21</a:t>
            </a:r>
            <a:r>
              <a:rPr lang="zh-CN" altLang="en-US" sz="1800" dirty="0" smtClean="0"/>
              <a:t>）。人一次得着了神为产业，就能永远享用神。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禧年的第一部分，地和房屋；第二部分，贫穷的人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禧年的第二部分，贫穷的人，成为奴仆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不可卖为奴仆。即使是卖为了奴仆，也不可对待他像奴仆。不可严严地辖管他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25:41 </a:t>
            </a:r>
            <a:r>
              <a:rPr lang="zh-CN" altLang="en-US" sz="1800" dirty="0" smtClean="0"/>
              <a:t>到了禧年，他和他儿女要离开你，一同出去归回本家，到他祖宗的地业那里去。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例外，以色列人之外的人不能得到禧年的好处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人被赎，价值的计算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人被赎与地被赎的原则相同，按照到禧年的时间计算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Lev 23:5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正月十四日，黄昏的时候，是耶和华的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逾越节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</a:p>
          <a:p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Lev 23:6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这月十五日是向耶和华守的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无酵节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，你们要吃无酵饼七日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</a:p>
          <a:p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Lev 23:11 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他要把这一捆在耶和华面前摇一摇，使你们得蒙悦纳。祭司要在</a:t>
            </a:r>
            <a:r>
              <a:rPr lang="zh-CN" alt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安息日的次日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把这捆摇一摇。</a:t>
            </a:r>
            <a:endParaRPr lang="en-US" altLang="zh-C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Lev 23:24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你晓谕以色列人说，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七月初一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，你们要守为圣安息日，要吹角作纪念，当有圣会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</a:p>
          <a:p>
            <a:endParaRPr lang="en-US" altLang="zh-C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Lev 23:27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七月初十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是赎罪日，你们要守为圣会，并要刻苦己心，也要将火祭献给耶和华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</a:t>
            </a:r>
            <a:r>
              <a:rPr lang="en-US" altLang="zh-CN" sz="1800" dirty="0" smtClean="0"/>
              <a:t>23:34 </a:t>
            </a:r>
            <a:r>
              <a:rPr lang="zh-CN" altLang="en-US" sz="1800" dirty="0" smtClean="0"/>
              <a:t>你晓谕以色列人说，这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七月十五日是住棚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节（收藏节）</a:t>
            </a:r>
            <a:r>
              <a:rPr lang="zh-CN" altLang="en-US" sz="1800" dirty="0" smtClean="0"/>
              <a:t>，</a:t>
            </a:r>
            <a:r>
              <a:rPr lang="zh-CN" altLang="en-US" sz="1800" dirty="0" smtClean="0"/>
              <a:t>要在耶和华面前守这节七日。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23:35 </a:t>
            </a:r>
            <a:r>
              <a:rPr lang="zh-CN" altLang="en-US" sz="1800" dirty="0" smtClean="0"/>
              <a:t>第一日当有圣会，什么劳碌的工都不可作。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23:36 </a:t>
            </a:r>
            <a:r>
              <a:rPr lang="zh-CN" altLang="en-US" sz="1800" dirty="0" smtClean="0"/>
              <a:t>七日内要将火祭献给耶和华。第八日当守圣会，要将火祭献给耶和华。这是严肃会，什么劳碌的工都不可作。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23:37 </a:t>
            </a:r>
            <a:r>
              <a:rPr lang="zh-CN" altLang="en-US" sz="1800" dirty="0" smtClean="0"/>
              <a:t>这是耶和华的节期，就是你们要宣告为圣会的节期，要将火祭，燔祭，素祭，祭物，并奠祭，各归各日，献给耶和华。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23:38 </a:t>
            </a:r>
            <a:r>
              <a:rPr lang="zh-CN" altLang="en-US" sz="1800" dirty="0" smtClean="0"/>
              <a:t>这是在耶和华的安息日以外，又在你们的供物和所许的愿，并甘心献给耶和华的以外。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23:39 </a:t>
            </a:r>
            <a:r>
              <a:rPr lang="zh-CN" altLang="en-US" sz="1800" dirty="0" smtClean="0"/>
              <a:t>你们</a:t>
            </a:r>
            <a:r>
              <a:rPr lang="zh-CN" altLang="en-US" sz="1800" b="1" dirty="0" smtClean="0"/>
              <a:t>收藏了地的出产</a:t>
            </a:r>
            <a:r>
              <a:rPr lang="zh-CN" altLang="en-US" sz="1800" dirty="0" smtClean="0"/>
              <a:t>，就从七月十五日起，要守耶和华的节七日。第一日为圣安息，第八日也为圣安息。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23:40 </a:t>
            </a:r>
            <a:r>
              <a:rPr lang="zh-CN" altLang="en-US" sz="1800" dirty="0" smtClean="0"/>
              <a:t>第一日要拿美好树上的果子和棕树上的枝子，与茂密树的枝条并河旁的柳枝，在耶和华你们的神面前欢乐七日。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23:41 </a:t>
            </a:r>
            <a:r>
              <a:rPr lang="zh-CN" altLang="en-US" sz="1800" dirty="0" smtClean="0"/>
              <a:t>每年七月间，要向耶和华守这节七日。这为你们世世代代永远的定例。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23:42 </a:t>
            </a:r>
            <a:r>
              <a:rPr lang="zh-CN" altLang="en-US" sz="1800" dirty="0" smtClean="0"/>
              <a:t>你们要住在棚里七日，凡以色列家的人都要住在棚里，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23:43 </a:t>
            </a:r>
            <a:r>
              <a:rPr lang="zh-CN" altLang="en-US" sz="1800" dirty="0" smtClean="0"/>
              <a:t>好叫你们世世代代知道，</a:t>
            </a:r>
            <a:r>
              <a:rPr lang="zh-CN" altLang="en-US" sz="1800" b="1" dirty="0" smtClean="0"/>
              <a:t>我领以色列人出埃及地的时候曾使他们住在棚里</a:t>
            </a:r>
            <a:r>
              <a:rPr lang="zh-CN" altLang="en-US" sz="1800" dirty="0" smtClean="0"/>
              <a:t>。我是耶和华你们的神。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zh-CN" altLang="en-US" sz="1800" dirty="0" smtClean="0"/>
              <a:t>神的恩典，神的心意</a:t>
            </a:r>
            <a:endParaRPr lang="en-US" altLang="zh-CN" sz="1800" dirty="0" smtClean="0"/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zh-CN" altLang="en-US" sz="1800" dirty="0" smtClean="0"/>
              <a:t>基督是那将要来的禧年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Isa 61:2 </a:t>
            </a:r>
            <a:r>
              <a:rPr lang="zh-CN" altLang="en-US" sz="1800" dirty="0" smtClean="0"/>
              <a:t>报告耶和华的恩年，和我们神报仇的日子。恩典有时间段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下面我们来看</a:t>
            </a:r>
            <a:r>
              <a:rPr lang="en-US" altLang="zh-CN" sz="1800" dirty="0" smtClean="0"/>
              <a:t>26</a:t>
            </a:r>
            <a:r>
              <a:rPr lang="zh-CN" altLang="en-US" sz="1800" dirty="0" smtClean="0"/>
              <a:t>章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26</a:t>
            </a:r>
            <a:r>
              <a:rPr lang="zh-CN" altLang="en-US" sz="1800" dirty="0" smtClean="0"/>
              <a:t>章我的題目是“祝福與詛咒”，其实应该是“赐福與詛咒”，因为祝福这个词，通常只用于人，有希望你得到好处的意思，希望你蒙福，人“祝福”人，圣经中有很多这样的例子。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但是神不“祝福”人，神只“賜福”人，因为神是万福之源，不是愿你蒙福，神是直接赐福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Gen 12:2 </a:t>
            </a:r>
            <a:r>
              <a:rPr lang="zh-CN" altLang="en-US" sz="1800" dirty="0" smtClean="0"/>
              <a:t>我必叫你成为大国，我必赐福给你，叫你的名为大，你也要叫别人得福。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Gen 12:3 </a:t>
            </a:r>
            <a:r>
              <a:rPr lang="zh-CN" altLang="en-US" sz="1800" dirty="0" smtClean="0"/>
              <a:t>为你祝福的，我必赐福与他。那咒诅你的，我必咒诅他，地上的万族都要因你得福。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dirty="0" smtClean="0"/>
              <a:t>這是我們中文</a:t>
            </a:r>
            <a:r>
              <a:rPr lang="zh-CN" altLang="en-US" sz="1800" dirty="0" smtClean="0"/>
              <a:t>圣经</a:t>
            </a:r>
            <a:r>
              <a:rPr lang="zh-TW" altLang="en-US" sz="1800" dirty="0" smtClean="0"/>
              <a:t>表達的好處。</a:t>
            </a:r>
            <a:endParaRPr lang="en-US" altLang="zh-TW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同样“詛咒”这个词分量不够，只是口头讲的意思。为了保持一致，这两节的翻译应该是，咒诅你的，我必降灾给他。</a:t>
            </a:r>
            <a:endParaRPr lang="zh-TW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所以</a:t>
            </a:r>
            <a:r>
              <a:rPr lang="en-US" altLang="zh-CN" sz="1800" dirty="0" smtClean="0"/>
              <a:t>26</a:t>
            </a:r>
            <a:r>
              <a:rPr lang="zh-CN" altLang="en-US" sz="1800" dirty="0" smtClean="0"/>
              <a:t>章正确题目应该是“赐福與降灾灾”，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b="1" dirty="0" smtClean="0"/>
              <a:t>26</a:t>
            </a:r>
            <a:r>
              <a:rPr lang="zh-CN" altLang="en-US" sz="1800" b="1" dirty="0" smtClean="0"/>
              <a:t>章的結構</a:t>
            </a:r>
            <a:r>
              <a:rPr lang="zh-CN" altLang="en-US" sz="1800" dirty="0" smtClean="0"/>
              <a:t>是由三個“若是”“如果”，和三個“我就要”構成。如果有上面的条件，就一定会有下面的结果。完全不会有例外。这就是“约”的意义。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这也就是，前面为什么要提出“祝福”与“赐福”呢？就是想要让大家知道，“赐福”这个词的分量远远重于“祝福”；同样“诅咒”应该是“降灾”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在三个“若是，我就”结构句之前，神先提了三个基本的要求：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1. </a:t>
            </a:r>
            <a:r>
              <a:rPr lang="zh-TW" altLang="en-US" sz="1800" dirty="0" smtClean="0"/>
              <a:t>不可敬拜偶像</a:t>
            </a:r>
            <a:r>
              <a:rPr lang="zh-CN" altLang="en-US" sz="1800" dirty="0" smtClean="0"/>
              <a:t>，不可制作偶像，不可有偶像。為什麼因為神不允許有一個錯誤的發表，聖潔公義全能的耶和華神只有一個完全的發表，那就是耶穌。羅馬書提到不虔就不義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4:24 [</a:t>
            </a:r>
            <a:r>
              <a:rPr lang="en-US" altLang="zh-CN" sz="1800" dirty="0" err="1" smtClean="0"/>
              <a:t>cbgb</a:t>
            </a:r>
            <a:r>
              <a:rPr lang="en-US" altLang="zh-CN" sz="1800" dirty="0" smtClean="0"/>
              <a:t>] </a:t>
            </a:r>
            <a:r>
              <a:rPr lang="zh-CN" altLang="en-US" sz="1800" dirty="0" smtClean="0"/>
              <a:t>　神是（个）灵所以拜他的，必须用心灵和诚实（真理）拜他。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偶像的原義是虛無的東西，沒有價值的東西，偶像對於我們今天的基督徒就是神之外一切沒有價值事物人（我們自己）。各种的神像，偶像，柱像，石像。 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+mj-lt"/>
              <a:buNone/>
            </a:pPr>
            <a:r>
              <a:rPr lang="en-US" altLang="zh-CN" sz="1800" dirty="0" smtClean="0"/>
              <a:t>2. </a:t>
            </a:r>
            <a:r>
              <a:rPr lang="zh-CN" altLang="en-US" sz="1800" dirty="0" smtClean="0"/>
              <a:t>要守耶和華的安息日（複數）。不去敬拜偶像的良藥之一是守耶和華的安息，守安息的核心是仰賴神的供應，依靠神已經完成的工作，而不是靠自己的努力去勝過罪。</a:t>
            </a:r>
            <a:endParaRPr lang="en-US" altLang="zh-CN" sz="1800" dirty="0" smtClean="0"/>
          </a:p>
          <a:p>
            <a:pPr marL="0" indent="0">
              <a:buFont typeface="+mj-lt"/>
              <a:buNone/>
            </a:pPr>
            <a:endParaRPr lang="en-US" altLang="zh-CN" sz="1800" dirty="0" smtClean="0"/>
          </a:p>
          <a:p>
            <a:pPr marL="0" indent="0">
              <a:buFont typeface="+mj-lt"/>
              <a:buNone/>
            </a:pPr>
            <a:r>
              <a:rPr lang="en-US" altLang="zh-CN" sz="1800" dirty="0" smtClean="0"/>
              <a:t>3.</a:t>
            </a:r>
            <a:r>
              <a:rPr lang="en-US" altLang="zh-CN" sz="1800" baseline="0" dirty="0" smtClean="0"/>
              <a:t> </a:t>
            </a:r>
            <a:r>
              <a:rPr lang="zh-CN" altLang="en-US" sz="1800" dirty="0" smtClean="0"/>
              <a:t>敬畏耶和華的聖所。</a:t>
            </a:r>
            <a:r>
              <a:rPr lang="zh-TW" altLang="en-US" sz="1800" dirty="0" smtClean="0"/>
              <a:t>不去敬拜偶像的良藥之</a:t>
            </a:r>
            <a:r>
              <a:rPr lang="zh-CN" altLang="en-US" sz="1800" dirty="0" smtClean="0"/>
              <a:t>二</a:t>
            </a:r>
            <a:r>
              <a:rPr lang="zh-TW" altLang="en-US" sz="1800" dirty="0" smtClean="0"/>
              <a:t>是敬畏耶和華的聖所</a:t>
            </a:r>
            <a:r>
              <a:rPr lang="zh-CN" altLang="en-US" sz="1800" dirty="0" smtClean="0"/>
              <a:t>，聖所是敬拜神的地方，表明的是神的同在，就是神本身。以西结书神的荣耀一点一点地离开圣殿，没有神荣耀的圣殿就只是一个建筑。</a:t>
            </a:r>
            <a:r>
              <a:rPr lang="en-US" altLang="zh-CN" sz="1800" dirty="0" smtClean="0"/>
              <a:t>Our bodies are the sanctuary of God, and we must be careful to use them for God’s glory (1 Co 6:15-20). The Holy Spirit of God lives in us, and we must not grieve Him by using His temple for ungodly purposes (</a:t>
            </a:r>
            <a:r>
              <a:rPr lang="en-US" altLang="zh-CN" sz="1800" dirty="0" err="1" smtClean="0"/>
              <a:t>Eph</a:t>
            </a:r>
            <a:r>
              <a:rPr lang="en-US" altLang="zh-CN" sz="1800" dirty="0" smtClean="0"/>
              <a:t> 4:30, 17-32).</a:t>
            </a:r>
          </a:p>
          <a:p>
            <a:pPr marL="0" indent="0">
              <a:buFont typeface="+mj-lt"/>
              <a:buNone/>
            </a:pPr>
            <a:endParaRPr lang="en-US" altLang="zh-CN" sz="1800" dirty="0" smtClean="0"/>
          </a:p>
          <a:p>
            <a:pPr marL="0" indent="0">
              <a:buFont typeface="+mj-lt"/>
              <a:buNone/>
            </a:pPr>
            <a:r>
              <a:rPr lang="zh-CN" altLang="en-US" sz="1800" dirty="0" smtClean="0"/>
              <a:t>三个条件，前两个是行为上的，第三个是态度上的，心里的。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先看条件：遵行我的律例，谨守我的诫命。其实真正的含义是，活在神的话语的管理底下，而不是简单地字面上的遵守。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Act 7:40 </a:t>
            </a:r>
            <a:r>
              <a:rPr lang="zh-CN" altLang="en-US" sz="1800" dirty="0" smtClean="0"/>
              <a:t>对亚伦说，你且为我们造些神像，在我们前面引路。因为领我们出埃及地的那个摩西，我们不知道他遭了什么事。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Act 7:41 </a:t>
            </a:r>
            <a:r>
              <a:rPr lang="zh-CN" altLang="en-US" sz="1800" dirty="0" smtClean="0"/>
              <a:t>那时，他们造了一个牛犊，又拿祭物献给那像，欢喜自己手中的工作。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Act 7:42 </a:t>
            </a:r>
            <a:r>
              <a:rPr lang="zh-CN" altLang="en-US" sz="1800" dirty="0" smtClean="0"/>
              <a:t>神就转脸不顾，任凭他们事奉天上的日月星辰，正如先知书上所写的说，</a:t>
            </a:r>
            <a:r>
              <a:rPr lang="zh-CN" altLang="en-US" sz="1800" b="1" dirty="0" smtClean="0"/>
              <a:t>以色列家阿，你们四十年间在旷野，岂是将牺牲和祭物献给我吗</a:t>
            </a:r>
            <a:r>
              <a:rPr lang="zh-CN" altLang="en-US" sz="1800" dirty="0" smtClean="0"/>
              <a:t>？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Act 7:43 </a:t>
            </a:r>
            <a:r>
              <a:rPr lang="zh-CN" altLang="en-US" sz="1800" b="1" dirty="0" smtClean="0"/>
              <a:t>你们抬着摩洛的帐幕，和理番神的星。就是你们所造为要敬拜的像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旧约的要求基本上是行为的，十诫之中，只有最后一个是是涉及心思意念的，不要贪恋别人的东西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应许：按时降雨</a:t>
            </a:r>
            <a:r>
              <a:rPr lang="en-US" altLang="zh-CN" sz="1800" dirty="0" smtClean="0"/>
              <a:t>-》</a:t>
            </a:r>
            <a:r>
              <a:rPr lang="zh-CN" altLang="en-US" sz="1800" dirty="0" smtClean="0"/>
              <a:t>食物</a:t>
            </a:r>
            <a:r>
              <a:rPr lang="en-US" altLang="zh-CN" sz="1800" dirty="0" smtClean="0"/>
              <a:t>-》</a:t>
            </a:r>
            <a:r>
              <a:rPr lang="zh-CN" altLang="en-US" sz="1800" dirty="0" smtClean="0"/>
              <a:t>神是他们的供应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26:10 </a:t>
            </a:r>
            <a:r>
              <a:rPr lang="zh-CN" altLang="en-US" sz="1800" dirty="0" smtClean="0"/>
              <a:t>你们要吃陈粮，又因新粮挪开陈粮。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应许</a:t>
            </a:r>
            <a:r>
              <a:rPr lang="en-US" altLang="zh-CN" sz="1800" dirty="0" smtClean="0"/>
              <a:t>1</a:t>
            </a:r>
            <a:r>
              <a:rPr lang="zh-CN" altLang="en-US" sz="1800" dirty="0" smtClean="0"/>
              <a:t>：雨</a:t>
            </a:r>
            <a:r>
              <a:rPr lang="en-US" altLang="zh-CN" sz="1800" dirty="0" smtClean="0"/>
              <a:t>-&gt;</a:t>
            </a:r>
            <a:r>
              <a:rPr lang="zh-CN" altLang="en-US" sz="1800" dirty="0" smtClean="0"/>
              <a:t>食物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应许</a:t>
            </a:r>
            <a:r>
              <a:rPr lang="en-US" altLang="zh-CN" sz="1800" dirty="0" smtClean="0"/>
              <a:t>2</a:t>
            </a:r>
            <a:r>
              <a:rPr lang="zh-CN" altLang="en-US" sz="1800" dirty="0" smtClean="0"/>
              <a:t>：安然居住</a:t>
            </a:r>
            <a:r>
              <a:rPr lang="en-US" altLang="zh-CN" sz="1800" dirty="0" smtClean="0"/>
              <a:t>-》</a:t>
            </a:r>
            <a:r>
              <a:rPr lang="zh-CN" altLang="en-US" sz="1800" dirty="0" smtClean="0"/>
              <a:t>安全</a:t>
            </a:r>
            <a:r>
              <a:rPr lang="en-US" altLang="zh-CN" sz="1800" dirty="0" smtClean="0"/>
              <a:t>-》</a:t>
            </a:r>
            <a:r>
              <a:rPr lang="zh-CN" altLang="en-US" sz="1800" dirty="0" smtClean="0"/>
              <a:t>神是他们的保护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下面</a:t>
            </a:r>
            <a:r>
              <a:rPr lang="en-US" altLang="zh-CN" sz="1800" dirty="0" smtClean="0"/>
              <a:t>6</a:t>
            </a:r>
            <a:r>
              <a:rPr lang="zh-CN" altLang="en-US" sz="1800" dirty="0" smtClean="0"/>
              <a:t>到</a:t>
            </a:r>
            <a:r>
              <a:rPr lang="en-US" altLang="zh-CN" sz="1800" dirty="0" smtClean="0"/>
              <a:t>8</a:t>
            </a:r>
            <a:r>
              <a:rPr lang="zh-CN" altLang="en-US" sz="1800" dirty="0" smtClean="0"/>
              <a:t>节</a:t>
            </a:r>
            <a:endParaRPr lang="en-US" altLang="zh-CN" sz="1800" dirty="0" smtClean="0"/>
          </a:p>
          <a:p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Lev 26:6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我要赐平安在你们的地上，你们躺卧，无人惊吓。我要叫恶兽从你们的地上息灭，刀剑也必不经过你们的地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</a:p>
          <a:p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Lev 26:7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你们要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追赶仇敌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，他们必倒在你们刀下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</a:p>
          <a:p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Lev 26:8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你们五个人要追赶一百人，一百人要追赶一万人，仇敌必倒在你们刀下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诗篇</a:t>
            </a:r>
            <a:r>
              <a:rPr lang="en-US" altLang="zh-CN" sz="1800" dirty="0" smtClean="0"/>
              <a:t>20:7 </a:t>
            </a:r>
            <a:r>
              <a:rPr lang="zh-CN" altLang="en-US" sz="1800" dirty="0" smtClean="0"/>
              <a:t>有人靠车，有人靠马。但我们要题到耶和华我们神的名。这就是以色列人的历史，进迦南的时侯，约书亚记。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 耶稣基督受试探的时候，也是这两个人的基本的需求：食物和安全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应许</a:t>
            </a:r>
            <a:r>
              <a:rPr lang="en-US" altLang="zh-CN" sz="1800" dirty="0" smtClean="0"/>
              <a:t>1</a:t>
            </a:r>
            <a:r>
              <a:rPr lang="zh-CN" altLang="en-US" sz="1800" dirty="0" smtClean="0"/>
              <a:t>：雨</a:t>
            </a:r>
            <a:r>
              <a:rPr lang="en-US" altLang="zh-CN" sz="1800" dirty="0" smtClean="0"/>
              <a:t>-&gt;</a:t>
            </a:r>
            <a:r>
              <a:rPr lang="zh-CN" altLang="en-US" sz="1800" dirty="0" smtClean="0"/>
              <a:t>食物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应许</a:t>
            </a:r>
            <a:r>
              <a:rPr lang="en-US" altLang="zh-CN" sz="1800" dirty="0" smtClean="0"/>
              <a:t>2</a:t>
            </a:r>
            <a:r>
              <a:rPr lang="zh-CN" altLang="en-US" sz="1800" dirty="0" smtClean="0"/>
              <a:t>：安全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应许</a:t>
            </a:r>
            <a:r>
              <a:rPr lang="en-US" altLang="zh-CN" sz="1800" dirty="0" smtClean="0"/>
              <a:t>3</a:t>
            </a:r>
            <a:r>
              <a:rPr lang="zh-CN" altLang="en-US" sz="1800" dirty="0" smtClean="0"/>
              <a:t>：生养众多</a:t>
            </a:r>
            <a:r>
              <a:rPr lang="en-US" altLang="zh-CN" sz="1800" dirty="0" smtClean="0"/>
              <a:t>-》</a:t>
            </a:r>
            <a:r>
              <a:rPr lang="zh-CN" altLang="en-US" sz="1800" dirty="0" smtClean="0"/>
              <a:t>神是他们的丰富。神造人的时候，大洪水之后以后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Psm</a:t>
            </a:r>
            <a:r>
              <a:rPr lang="en-US" altLang="zh-CN" sz="1800" dirty="0" smtClean="0"/>
              <a:t> 127:3 </a:t>
            </a:r>
            <a:r>
              <a:rPr lang="zh-CN" altLang="en-US" sz="1800" dirty="0" smtClean="0"/>
              <a:t>儿女是耶和华所赐的产业。所怀的胎是他所给的赏赐。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Psm</a:t>
            </a:r>
            <a:r>
              <a:rPr lang="en-US" altLang="zh-CN" sz="1800" dirty="0" smtClean="0"/>
              <a:t> 127:4 </a:t>
            </a:r>
            <a:r>
              <a:rPr lang="zh-CN" altLang="en-US" sz="1800" dirty="0" smtClean="0"/>
              <a:t>少年时所生的儿女，好像勇士手中的箭。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Psm</a:t>
            </a:r>
            <a:r>
              <a:rPr lang="en-US" altLang="zh-CN" sz="1800" dirty="0" smtClean="0"/>
              <a:t> 127:5 </a:t>
            </a:r>
            <a:r>
              <a:rPr lang="zh-CN" altLang="en-US" sz="1800" b="1" dirty="0" smtClean="0"/>
              <a:t>箭袋充满的人便为有福</a:t>
            </a:r>
            <a:r>
              <a:rPr lang="zh-CN" altLang="en-US" sz="1800" dirty="0" smtClean="0"/>
              <a:t>。他们在城门口和仇敌说话的时候，必不至于羞愧。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应许</a:t>
            </a:r>
            <a:r>
              <a:rPr lang="en-US" altLang="zh-CN" sz="1800" dirty="0" smtClean="0"/>
              <a:t>1</a:t>
            </a:r>
            <a:r>
              <a:rPr lang="zh-CN" altLang="en-US" sz="1800" dirty="0" smtClean="0"/>
              <a:t>：雨</a:t>
            </a:r>
            <a:r>
              <a:rPr lang="en-US" altLang="zh-CN" sz="1800" dirty="0" smtClean="0"/>
              <a:t>-&gt;</a:t>
            </a:r>
            <a:r>
              <a:rPr lang="zh-CN" altLang="en-US" sz="1800" dirty="0" smtClean="0"/>
              <a:t>食物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应许</a:t>
            </a:r>
            <a:r>
              <a:rPr lang="en-US" altLang="zh-CN" sz="1800" dirty="0" smtClean="0"/>
              <a:t>2</a:t>
            </a:r>
            <a:r>
              <a:rPr lang="zh-CN" altLang="en-US" sz="1800" dirty="0" smtClean="0"/>
              <a:t>：安全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应许</a:t>
            </a:r>
            <a:r>
              <a:rPr lang="en-US" altLang="zh-CN" sz="1800" dirty="0" smtClean="0"/>
              <a:t>3</a:t>
            </a:r>
            <a:r>
              <a:rPr lang="zh-CN" altLang="en-US" sz="1800" dirty="0" smtClean="0"/>
              <a:t>：生养众多。神造人的时候，大洪水之后以后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应许</a:t>
            </a:r>
            <a:r>
              <a:rPr lang="en-US" altLang="zh-CN" sz="1800" dirty="0" smtClean="0"/>
              <a:t>4</a:t>
            </a:r>
            <a:r>
              <a:rPr lang="zh-CN" altLang="en-US" sz="1800" dirty="0" smtClean="0"/>
              <a:t>：立我的帐幕</a:t>
            </a:r>
            <a:r>
              <a:rPr lang="en-US" altLang="zh-CN" sz="1800" dirty="0" smtClean="0"/>
              <a:t>-》</a:t>
            </a:r>
            <a:r>
              <a:rPr lang="zh-CN" altLang="en-US" sz="1800" dirty="0" smtClean="0"/>
              <a:t>神的同在。摩西知道这是最大的应许，最大的赐福。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运用，这些应许对基督徒还有效吗？成功神学？富裕健康和成功的基督徒？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这是旧约</a:t>
            </a:r>
            <a:r>
              <a:rPr lang="zh-CN" altLang="en-US" sz="1800" dirty="0" smtClean="0"/>
              <a:t>。律法是启蒙的老师，就像教导小孩子。希伯来书</a:t>
            </a:r>
            <a:r>
              <a:rPr lang="en-US" altLang="zh-CN" sz="1800" dirty="0" smtClean="0"/>
              <a:t>11</a:t>
            </a:r>
            <a:r>
              <a:rPr lang="zh-CN" altLang="en-US" sz="1800" dirty="0" smtClean="0"/>
              <a:t>章的下半部因着信他们得到的是苦难。等候那看不见的家乡，上帝之城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上次有姐妹提到的一个问题，“</a:t>
            </a:r>
            <a:r>
              <a:rPr lang="en-US" altLang="zh-CN" sz="1800" dirty="0" smtClean="0"/>
              <a:t>God Bless America?”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先看条件：不听从，不遵守（行为）；厌弃，厌恶（心里）；背约。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诅咒之一：惊惶 </a:t>
            </a:r>
            <a:r>
              <a:rPr lang="en-US" altLang="zh-CN" sz="1800" dirty="0" smtClean="0"/>
              <a:t>(sudden terror)</a:t>
            </a:r>
            <a:r>
              <a:rPr lang="zh-CN" altLang="en-US" sz="1800" dirty="0" smtClean="0"/>
              <a:t>。包括：疾病，仇敌的攻击，败在仇敌面前，被恨恶你们的人辖管。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与前面赐福对比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26:6 </a:t>
            </a:r>
            <a:r>
              <a:rPr lang="zh-CN" altLang="en-US" sz="1800" dirty="0" smtClean="0"/>
              <a:t>我要赐平安在你们的地上，你们躺卧，无人惊吓。我要叫恶兽从你们的地上息灭，刀剑也必不经过你们的地。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26:7 </a:t>
            </a:r>
            <a:r>
              <a:rPr lang="zh-CN" altLang="en-US" sz="1800" dirty="0" smtClean="0"/>
              <a:t>你们要追赶仇敌，他们必倒在你们刀下。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Lev 26:8 </a:t>
            </a:r>
            <a:r>
              <a:rPr lang="zh-CN" altLang="en-US" sz="1800" dirty="0" smtClean="0"/>
              <a:t>你们五个人要追赶一百人，一百人要追赶一万人，仇敌必倒在你们刀下。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18</a:t>
            </a:r>
            <a:r>
              <a:rPr lang="zh-CN" altLang="en-US" sz="1800" dirty="0" smtClean="0"/>
              <a:t>加倍惩罚，逐渐加强（七倍）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诅咒之二：白白地劳力。天如铁（不下雨），地如铜（地里长不出东西来了）。</a:t>
            </a:r>
            <a:r>
              <a:rPr lang="zh-CN" altLang="en-US" sz="1800" b="1" dirty="0" smtClean="0">
                <a:solidFill>
                  <a:schemeClr val="tx1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前面还能长出来，只是仇敌会抢去，这里不长了</a:t>
            </a:r>
            <a:endParaRPr lang="en-US" altLang="zh-CN" sz="1800" dirty="0" smtClean="0">
              <a:solidFill>
                <a:schemeClr val="tx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上一次课没有讲完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從節期转到年（更长的时期）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从人到地，“地就要向耶和华守安息”，“第七年，地要守圣安息，就是向耶和华守的安息”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诅咒之三：野兽出没。人数减少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2Ki 17:24 </a:t>
            </a:r>
            <a:r>
              <a:rPr lang="zh-CN" altLang="en-US" sz="1800" dirty="0" smtClean="0"/>
              <a:t>亚述王从巴比伦，古他，亚瓦，哈马，和西法瓦音迁移人来，安置在撒玛利亚的城邑，代替以色列人。他们就得了撒玛利亚，住在其中。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2Ki 17:25 </a:t>
            </a:r>
            <a:r>
              <a:rPr lang="zh-CN" altLang="en-US" sz="1800" dirty="0" smtClean="0"/>
              <a:t>他们才住那里的时候，不敬畏耶和华，所以耶和华叫狮子进入他们中间，咬死了些人。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诅咒之四：刀剑，粮食缺乏，吃不饱。被围困，战争饥荒和瘟疫往往是并行的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诅咒之五：赶出这地，被地吐出来。人在饥荒中会失去人性，吃儿子的肉。王下六</a:t>
            </a:r>
            <a:r>
              <a:rPr lang="en-US" altLang="zh-CN" sz="1800" dirty="0" smtClean="0"/>
              <a:t>28-29</a:t>
            </a:r>
            <a:r>
              <a:rPr lang="zh-CN" altLang="en-US" sz="1800" dirty="0" smtClean="0"/>
              <a:t>，亚兰王围困北国以色列国的时候就发生过。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众圣所成为荒场，神已经离开，我也不闻你们馨香的香气，已经没有了和好的机会。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诅咒之五：赶出这地，被地吐出来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可以说这五个诅咒都与地有关，最后一个最严重被赶出这地。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同样的问题：这些诅咒对基督徒还有效吗？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Gal 3:10 </a:t>
            </a:r>
            <a:r>
              <a:rPr lang="zh-CN" altLang="en-US" sz="1800" dirty="0" smtClean="0"/>
              <a:t>凡以行律法为本的，都是被咒诅的。因为经上记着，凡不常照律法书上所记一切之事去行的，就被咒诅。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Gal 3:11 </a:t>
            </a:r>
            <a:r>
              <a:rPr lang="zh-CN" altLang="en-US" sz="1800" dirty="0" smtClean="0"/>
              <a:t>没有一个人靠着律法在神面前称义，这是明显的。因为经上说，义人必因信得生。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Gal 3:12 </a:t>
            </a:r>
            <a:r>
              <a:rPr lang="zh-CN" altLang="en-US" sz="1800" dirty="0" smtClean="0"/>
              <a:t>律法原不本乎信，只说，行这些事的，就必因此活着。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Gal 3:13 </a:t>
            </a:r>
            <a:r>
              <a:rPr lang="zh-CN" altLang="en-US" sz="1800" dirty="0" smtClean="0"/>
              <a:t>基督既为我们受了咒诅，（受原文作成）就赎出我们脱离律法的咒诅。因为经上记着，凡挂在木头上都是被咒诅的。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Gal 3:14 </a:t>
            </a:r>
            <a:r>
              <a:rPr lang="zh-CN" altLang="en-US" sz="1800" dirty="0" smtClean="0"/>
              <a:t>这便叫亚伯拉罕的福，因基督耶稣可以临到外邦人，使我们因信得着所应许的圣灵。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但是神管教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12:5 </a:t>
            </a:r>
            <a:r>
              <a:rPr lang="zh-CN" altLang="en-US" sz="1800" dirty="0" smtClean="0"/>
              <a:t>你们又忘了那劝你们如同劝儿子的话，说，我儿，你不可轻看主的管教，被他责备的时候，也不可灰心。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12:6 </a:t>
            </a:r>
            <a:r>
              <a:rPr lang="zh-CN" altLang="en-US" sz="1800" dirty="0" smtClean="0"/>
              <a:t>因为主所爱的他必管教，又鞭打凡所收纳的儿子。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12:7 </a:t>
            </a:r>
            <a:r>
              <a:rPr lang="zh-CN" altLang="en-US" sz="1800" dirty="0" smtClean="0"/>
              <a:t>你们所忍受的，是神管教你们，待你们如同待儿子。焉有儿子不被父亲管教的呢？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12:8 </a:t>
            </a:r>
            <a:r>
              <a:rPr lang="zh-CN" altLang="en-US" sz="1800" dirty="0" smtClean="0"/>
              <a:t>管教原是众子所共受的，你们若不受管教，就是私子，不是儿子了。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12:9 </a:t>
            </a:r>
            <a:r>
              <a:rPr lang="zh-CN" altLang="en-US" sz="1800" dirty="0" smtClean="0"/>
              <a:t>再者，我们曾有生身的父管教我们，我们尚且敬重他，何况万灵的父，我们岂不更当顺服他得生吗？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12:10 </a:t>
            </a:r>
            <a:r>
              <a:rPr lang="zh-CN" altLang="en-US" sz="1800" dirty="0" smtClean="0"/>
              <a:t>生身的父都是暂随己意管教我们。惟有万灵的父管教我们，是要我们得益处，使我们在他的圣洁上有分。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Heb</a:t>
            </a:r>
            <a:r>
              <a:rPr lang="en-US" altLang="zh-CN" sz="1800" dirty="0" smtClean="0"/>
              <a:t> 12:11 </a:t>
            </a:r>
            <a:r>
              <a:rPr lang="zh-CN" altLang="en-US" sz="1800" dirty="0" smtClean="0"/>
              <a:t>凡管教的事，当时不觉得快乐，反觉得愁苦。后来却为那经练过的人，结出平安的果子，就是义。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及时回头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应许之五：守约施慈爱的神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这里有一个条件：承认自己的罪</a:t>
            </a:r>
            <a:r>
              <a:rPr lang="en-US" altLang="zh-CN" sz="1800" dirty="0" smtClean="0"/>
              <a:t>-》</a:t>
            </a:r>
            <a:r>
              <a:rPr lang="zh-CN" altLang="en-US" sz="1800" dirty="0" smtClean="0"/>
              <a:t>当得的报应</a:t>
            </a:r>
            <a:r>
              <a:rPr lang="en-US" altLang="zh-CN" sz="1800" dirty="0" smtClean="0"/>
              <a:t>-》</a:t>
            </a:r>
            <a:r>
              <a:rPr lang="zh-CN" altLang="en-US" sz="1800" dirty="0" smtClean="0"/>
              <a:t>服了罪孽的刑罚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利未记的结束有点奇怪，对神许愿要怎样实现，反悔怎么处理？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许愿是对神所作过的承诺。有人说我从来没对神作过任何承诺，几乎可以肯定你从来没有把自己交托给神。我们在受洗的时候其实是承诺过，耶稣是我的救主，也是我生命的主。我们若是通过这口里承认心里相信得救，我们岂不也可能因反悔得祸呢？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还有，我们可能在困难危险的时候都许过愿，但最后怎么样了呢？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我们也在感恩的时候许过愿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神从来没有要求我们许愿，许愿是我们自己决定要做的。但我们一旦做了，就不是说反悔就反悔了。神是守约的神，祂憎恶背约。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Eze</a:t>
            </a:r>
            <a:r>
              <a:rPr lang="en-US" altLang="zh-CN" sz="1800" dirty="0" smtClean="0"/>
              <a:t> 17:15 </a:t>
            </a:r>
            <a:r>
              <a:rPr lang="zh-CN" altLang="en-US" sz="1800" dirty="0" smtClean="0"/>
              <a:t>他却背叛巴比伦王，打发使者往埃及去，要他们给他马匹和多民。他岂能亨通呢？行这样事的人岂能逃脱呢？他背约岂能逃脱呢？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Eze</a:t>
            </a:r>
            <a:r>
              <a:rPr lang="en-US" altLang="zh-CN" sz="1800" dirty="0" smtClean="0"/>
              <a:t> 17:16 </a:t>
            </a:r>
            <a:r>
              <a:rPr lang="zh-CN" altLang="en-US" sz="1800" dirty="0" smtClean="0"/>
              <a:t>他轻看向王所起的誓，背弃王与他所立的约。主耶和华说，我指着我的永生起誓，他定要死在立他作王，巴比伦王的京都。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Eze</a:t>
            </a:r>
            <a:r>
              <a:rPr lang="en-US" altLang="zh-CN" sz="1800" dirty="0" smtClean="0"/>
              <a:t> 17:17 </a:t>
            </a:r>
            <a:r>
              <a:rPr lang="zh-CN" altLang="en-US" sz="1800" dirty="0" smtClean="0"/>
              <a:t>敌人筑垒造台，与他打仗的时候，为要剪除多人，法老虽领大军队和大群众，还是不能帮助他。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Eze</a:t>
            </a:r>
            <a:r>
              <a:rPr lang="en-US" altLang="zh-CN" sz="1800" dirty="0" smtClean="0"/>
              <a:t> 17:18 </a:t>
            </a:r>
            <a:r>
              <a:rPr lang="zh-CN" altLang="en-US" sz="1800" dirty="0" smtClean="0"/>
              <a:t>他轻看誓言，背弃盟约，已经投降，却又作这一切的事，他必不能逃脱。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Eze</a:t>
            </a:r>
            <a:r>
              <a:rPr lang="en-US" altLang="zh-CN" sz="1800" dirty="0" smtClean="0"/>
              <a:t> 17:19 </a:t>
            </a:r>
            <a:r>
              <a:rPr lang="zh-CN" altLang="en-US" sz="1800" dirty="0" smtClean="0"/>
              <a:t>所以主耶和华如此说，我指着我的永生起誓，他既轻看指我所起的誓，背弃指我所立的约，我必要使这罪归在他头上。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申命记</a:t>
            </a:r>
            <a:r>
              <a:rPr lang="en-US" altLang="zh-CN" sz="1800" dirty="0" smtClean="0"/>
              <a:t>23:21 </a:t>
            </a:r>
            <a:r>
              <a:rPr lang="zh-CN" altLang="en-US" sz="1800" dirty="0" smtClean="0"/>
              <a:t>你向耶和华你的　神许愿，偿还不可迟延。因为耶和华你的　神必定向你追讨，你不偿还就有罪。</a:t>
            </a:r>
            <a:r>
              <a:rPr lang="en-US" altLang="zh-CN" sz="1800" dirty="0" smtClean="0"/>
              <a:t>23:22 </a:t>
            </a:r>
            <a:r>
              <a:rPr lang="zh-CN" altLang="en-US" sz="1800" dirty="0" smtClean="0"/>
              <a:t>你若不许愿，倒无罪。</a:t>
            </a:r>
            <a:r>
              <a:rPr lang="en-US" altLang="zh-CN" sz="1800" dirty="0" smtClean="0"/>
              <a:t>23:23 </a:t>
            </a:r>
            <a:r>
              <a:rPr lang="zh-CN" altLang="en-US" sz="1800" dirty="0" smtClean="0"/>
              <a:t>你嘴里所出的，就是你口中应许</a:t>
            </a:r>
            <a:r>
              <a:rPr lang="zh-CN" altLang="en-US" sz="1800" b="1" dirty="0" smtClean="0"/>
              <a:t>甘心所献</a:t>
            </a:r>
            <a:r>
              <a:rPr lang="zh-CN" altLang="en-US" sz="1800" dirty="0" smtClean="0"/>
              <a:t>的，要照你向耶和华你　神所许的愿谨守遵行。   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对神许愿以后要反悔怎么办？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这里讲的是什么呢？如果你把一个人许愿了，如何去还这个愿呢？把估价的钱给圣所。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是重男轻女吗？是按服侍的力量，也按照年龄。</a:t>
            </a: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利未记的结束有点奇怪，对神许愿以后要反悔怎么办？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许愿是对神所作过的承诺。有人说我从来没对神作过任何承诺，几乎可以肯定你从来没有把自己交托给神。我们在受洗的时候其实是承诺过，耶稣是我的救主，也是我生命的主。我们若是通过这口里承认心里相信得救，我们岂不也可能因反悔得祸呢？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还有，我们可能在困难危险的时候都许过愿，但最后怎么样了呢？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我们也在感恩的时候许过愿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神从来没有要求我们许愿，许愿是我们自己决定要做的。但我们一旦做了，就不是说反悔就反悔了。神是守约的神，祂憎恶背约。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Eze</a:t>
            </a:r>
            <a:r>
              <a:rPr lang="en-US" altLang="zh-CN" sz="1800" dirty="0" smtClean="0"/>
              <a:t> 17:15 </a:t>
            </a:r>
            <a:r>
              <a:rPr lang="zh-CN" altLang="en-US" sz="1800" dirty="0" smtClean="0"/>
              <a:t>他却背叛巴比伦王，打发使者往埃及去，要他们给他马匹和多民。他岂能亨通呢？行这样事的人岂能逃脱呢？他背约岂能逃脱呢？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Eze</a:t>
            </a:r>
            <a:r>
              <a:rPr lang="en-US" altLang="zh-CN" sz="1800" dirty="0" smtClean="0"/>
              <a:t> 17:16 </a:t>
            </a:r>
            <a:r>
              <a:rPr lang="zh-CN" altLang="en-US" sz="1800" dirty="0" smtClean="0"/>
              <a:t>他轻看向王所起的誓，背弃王与他所立的约。主耶和华说，我指着我的永生起誓，他定要死在立他作王，巴比伦王的京都。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Eze</a:t>
            </a:r>
            <a:r>
              <a:rPr lang="en-US" altLang="zh-CN" sz="1800" dirty="0" smtClean="0"/>
              <a:t> 17:17 </a:t>
            </a:r>
            <a:r>
              <a:rPr lang="zh-CN" altLang="en-US" sz="1800" dirty="0" smtClean="0"/>
              <a:t>敌人筑垒造台，与他打仗的时候，为要剪除多人，法老虽领大军队和大群众，还是不能帮助他。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Eze</a:t>
            </a:r>
            <a:r>
              <a:rPr lang="en-US" altLang="zh-CN" sz="1800" dirty="0" smtClean="0"/>
              <a:t> 17:18 </a:t>
            </a:r>
            <a:r>
              <a:rPr lang="zh-CN" altLang="en-US" sz="1800" dirty="0" smtClean="0"/>
              <a:t>他轻看誓言，背弃盟约，已经投降，却又作这一切的事，他必不能逃脱。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Eze</a:t>
            </a:r>
            <a:r>
              <a:rPr lang="en-US" altLang="zh-CN" sz="1800" dirty="0" smtClean="0"/>
              <a:t> 17:19 </a:t>
            </a:r>
            <a:r>
              <a:rPr lang="zh-CN" altLang="en-US" sz="1800" dirty="0" smtClean="0"/>
              <a:t>所以主耶和华如此说，我指着我的永生起誓，他既轻看指我所起的誓，背弃指我所立的约，我必要使这罪归在他头上。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申命记</a:t>
            </a:r>
            <a:r>
              <a:rPr lang="en-US" altLang="zh-CN" sz="1800" dirty="0" smtClean="0"/>
              <a:t>23:21 </a:t>
            </a:r>
            <a:r>
              <a:rPr lang="zh-CN" altLang="en-US" sz="1800" dirty="0" smtClean="0"/>
              <a:t>你向耶和华你的　神许愿，偿还不可迟延。因为耶和华你的　神必定向你追讨，你不偿还就有罪。</a:t>
            </a:r>
            <a:r>
              <a:rPr lang="en-US" altLang="zh-CN" sz="1800" dirty="0" smtClean="0"/>
              <a:t>23:22 </a:t>
            </a:r>
            <a:r>
              <a:rPr lang="zh-CN" altLang="en-US" sz="1800" dirty="0" smtClean="0"/>
              <a:t>你若不许愿，倒无罪。</a:t>
            </a:r>
            <a:r>
              <a:rPr lang="en-US" altLang="zh-CN" sz="1800" dirty="0" smtClean="0"/>
              <a:t>23:23 </a:t>
            </a:r>
            <a:r>
              <a:rPr lang="zh-CN" altLang="en-US" sz="1800" dirty="0" smtClean="0"/>
              <a:t>你嘴里所出的，就是你口中应许</a:t>
            </a:r>
            <a:r>
              <a:rPr lang="zh-CN" altLang="en-US" sz="1800" b="1" dirty="0" smtClean="0"/>
              <a:t>甘心所献</a:t>
            </a:r>
            <a:r>
              <a:rPr lang="zh-CN" altLang="en-US" sz="1800" dirty="0" smtClean="0"/>
              <a:t>的，要照你向耶和华你　神所许的愿谨守遵行。   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对神许愿以后要反悔怎么办？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smtClean="0"/>
              <a:t>这里讲的是什么呢？如果你把一个人许愿了，如何去还这个愿呢？把估价的钱给圣所。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是重男轻女吗？是按服侍的力量，也按照年龄。</a:t>
            </a: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利未记的结束有点奇怪，对神许愿以后要反悔怎么办？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许愿是对神所作过的承诺。有人说我从来没对神作过任何承诺，几乎可以肯定你从来没有把自己交托给神。我们在受洗的时候其实是承诺过，耶稣是我的救主，也是我生命的主。我们若是通过这口里承认心里相信得救，我们岂不也可能因反悔得祸呢？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还有，我们可能在困难危险的时候都许过愿，但最后怎么样了呢？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我们也在感恩的时候许过愿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神从来没有要求我们许愿，许愿是我们自己决定要做的。但我们一旦做了，就不是说反悔就反悔了。神是守约的神，祂憎恶背约。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Eze</a:t>
            </a:r>
            <a:r>
              <a:rPr lang="en-US" altLang="zh-CN" sz="1800" dirty="0" smtClean="0"/>
              <a:t> 17:15 </a:t>
            </a:r>
            <a:r>
              <a:rPr lang="zh-CN" altLang="en-US" sz="1800" dirty="0" smtClean="0"/>
              <a:t>他却背叛巴比伦王，打发使者往埃及去，要他们给他马匹和多民。他岂能亨通呢？行这样事的人岂能逃脱呢？他背约岂能逃脱呢？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Eze</a:t>
            </a:r>
            <a:r>
              <a:rPr lang="en-US" altLang="zh-CN" sz="1800" dirty="0" smtClean="0"/>
              <a:t> 17:16 </a:t>
            </a:r>
            <a:r>
              <a:rPr lang="zh-CN" altLang="en-US" sz="1800" dirty="0" smtClean="0"/>
              <a:t>他轻看向王所起的誓，背弃王与他所立的约。主耶和华说，我指着我的永生起誓，他定要死在立他作王，巴比伦王的京都。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Eze</a:t>
            </a:r>
            <a:r>
              <a:rPr lang="en-US" altLang="zh-CN" sz="1800" dirty="0" smtClean="0"/>
              <a:t> 17:17 </a:t>
            </a:r>
            <a:r>
              <a:rPr lang="zh-CN" altLang="en-US" sz="1800" dirty="0" smtClean="0"/>
              <a:t>敌人筑垒造台，与他打仗的时候，为要剪除多人，法老虽领大军队和大群众，还是不能帮助他。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Eze</a:t>
            </a:r>
            <a:r>
              <a:rPr lang="en-US" altLang="zh-CN" sz="1800" dirty="0" smtClean="0"/>
              <a:t> 17:18 </a:t>
            </a:r>
            <a:r>
              <a:rPr lang="zh-CN" altLang="en-US" sz="1800" dirty="0" smtClean="0"/>
              <a:t>他轻看誓言，背弃盟约，已经投降，却又作这一切的事，他必不能逃脱。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err="1" smtClean="0"/>
              <a:t>Eze</a:t>
            </a:r>
            <a:r>
              <a:rPr lang="en-US" altLang="zh-CN" sz="1800" dirty="0" smtClean="0"/>
              <a:t> 17:19 </a:t>
            </a:r>
            <a:r>
              <a:rPr lang="zh-CN" altLang="en-US" sz="1800" dirty="0" smtClean="0"/>
              <a:t>所以主耶和华如此说，我指着我的永生起誓，他既轻看指我所起的誓，背弃指我所立的约，我必要使这罪归在他头上。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申命记</a:t>
            </a:r>
            <a:r>
              <a:rPr lang="en-US" altLang="zh-CN" sz="1800" dirty="0" smtClean="0"/>
              <a:t>23:21 </a:t>
            </a:r>
            <a:r>
              <a:rPr lang="zh-CN" altLang="en-US" sz="1800" dirty="0" smtClean="0"/>
              <a:t>你向耶和华你的　神许愿，偿还不可迟延。因为耶和华你的　神必定向你追讨，你不偿还就有罪。</a:t>
            </a:r>
            <a:r>
              <a:rPr lang="en-US" altLang="zh-CN" sz="1800" dirty="0" smtClean="0"/>
              <a:t>23:22 </a:t>
            </a:r>
            <a:r>
              <a:rPr lang="zh-CN" altLang="en-US" sz="1800" dirty="0" smtClean="0"/>
              <a:t>你若不许愿，倒无罪。</a:t>
            </a:r>
            <a:r>
              <a:rPr lang="en-US" altLang="zh-CN" sz="1800" dirty="0" smtClean="0"/>
              <a:t>23:23 </a:t>
            </a:r>
            <a:r>
              <a:rPr lang="zh-CN" altLang="en-US" sz="1800" dirty="0" smtClean="0"/>
              <a:t>你嘴里所出的，就是你口中应许</a:t>
            </a:r>
            <a:r>
              <a:rPr lang="zh-CN" altLang="en-US" sz="1800" b="1" dirty="0" smtClean="0"/>
              <a:t>甘心所献</a:t>
            </a:r>
            <a:r>
              <a:rPr lang="zh-CN" altLang="en-US" sz="1800" dirty="0" smtClean="0"/>
              <a:t>的，要照你向耶和华你　神所许的愿谨守遵行。   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对神许愿以后要反悔怎么办？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smtClean="0"/>
              <a:t>这里讲的是什么呢？如果你把一个人许愿了，如何去还这个愿呢？把估价的钱给圣所。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是重男轻女吗？是按服侍的力量，也按照年龄。</a:t>
            </a: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smtClean="0"/>
              <a:t>上一次课没有讲完</a:t>
            </a:r>
            <a:endParaRPr lang="en-US" altLang="zh-CN" sz="180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從節期转到年（更长的时期）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从人到地，“地就要向耶和华守安息”，“第七年，地要守圣安息，就是向耶和华守的安息”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Gen 8:20 </a:t>
            </a:r>
            <a:r>
              <a:rPr lang="zh-CN" altLang="en-US" sz="1800" dirty="0" smtClean="0"/>
              <a:t>挪亚为耶和华筑了一座坛，拿各类洁净的牲畜，飞鸟献在坛上为燔祭。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Gen 8:21 </a:t>
            </a:r>
            <a:r>
              <a:rPr lang="zh-CN" altLang="en-US" sz="1800" dirty="0" smtClean="0"/>
              <a:t>耶和华闻那馨香之气，就心里说，</a:t>
            </a:r>
            <a:r>
              <a:rPr lang="zh-CN" altLang="en-US" sz="1800" b="1" dirty="0" smtClean="0"/>
              <a:t>我不再因人的缘故咒诅地</a:t>
            </a:r>
            <a:r>
              <a:rPr lang="zh-CN" altLang="en-US" sz="1800" dirty="0" smtClean="0"/>
              <a:t>（人从小时心里怀着恶念），也不再按着我才行的，灭各种的活物了。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Gen 8:22 </a:t>
            </a:r>
            <a:r>
              <a:rPr lang="zh-CN" altLang="en-US" sz="1800" dirty="0" smtClean="0"/>
              <a:t>地还存留的时候，稼穑，寒暑，冬夏，昼夜就永不停息了。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神三次吩咐地要「向耶和华守安息」（</a:t>
            </a:r>
            <a:r>
              <a:rPr lang="en-US" altLang="zh-CN" sz="1800" dirty="0" smtClean="0"/>
              <a:t>2</a:t>
            </a:r>
            <a:r>
              <a:rPr lang="zh-CN" altLang="en-US" sz="1800" dirty="0" smtClean="0"/>
              <a:t>、</a:t>
            </a:r>
            <a:r>
              <a:rPr lang="en-US" altLang="zh-CN" sz="1800" dirty="0" smtClean="0"/>
              <a:t>4</a:t>
            </a:r>
            <a:r>
              <a:rPr lang="zh-CN" altLang="en-US" sz="1800" dirty="0" smtClean="0"/>
              <a:t>、</a:t>
            </a:r>
            <a:r>
              <a:rPr lang="en-US" altLang="zh-CN" sz="1800" dirty="0" smtClean="0"/>
              <a:t>5</a:t>
            </a:r>
            <a:r>
              <a:rPr lang="zh-CN" altLang="en-US" sz="1800" dirty="0" smtClean="0"/>
              <a:t>节），表明地的真正主人是神（</a:t>
            </a:r>
            <a:r>
              <a:rPr lang="en-US" altLang="zh-CN" sz="1800" dirty="0" smtClean="0"/>
              <a:t>23</a:t>
            </a:r>
            <a:r>
              <a:rPr lang="zh-CN" altLang="en-US" sz="1800" dirty="0" smtClean="0"/>
              <a:t>节）。神设立七年一次的「安息年」（</a:t>
            </a:r>
            <a:r>
              <a:rPr lang="en-US" altLang="zh-CN" sz="1800" dirty="0" smtClean="0"/>
              <a:t>6</a:t>
            </a:r>
            <a:r>
              <a:rPr lang="zh-CN" altLang="en-US" sz="1800" dirty="0" smtClean="0"/>
              <a:t>节），并不是为了提高出产的休耕技术，而是神要赐给地完全的「圣安息」（</a:t>
            </a:r>
            <a:r>
              <a:rPr lang="en-US" altLang="zh-CN" sz="1800" dirty="0" smtClean="0"/>
              <a:t>4</a:t>
            </a:r>
            <a:r>
              <a:rPr lang="zh-CN" altLang="en-US" sz="1800" dirty="0" smtClean="0"/>
              <a:t>节），让安息年成为安息日的延伸。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当地「守圣安息」（</a:t>
            </a:r>
            <a:r>
              <a:rPr lang="en-US" altLang="zh-CN" sz="1800" dirty="0" smtClean="0"/>
              <a:t>5</a:t>
            </a:r>
            <a:r>
              <a:rPr lang="zh-CN" altLang="en-US" sz="1800" dirty="0" smtClean="0"/>
              <a:t>节）的时候，并不是没有出产，而是要求地主「不可耕种田地，也不可修理葡萄园」（</a:t>
            </a:r>
            <a:r>
              <a:rPr lang="en-US" altLang="zh-CN" sz="1800" dirty="0" smtClean="0"/>
              <a:t>4</a:t>
            </a:r>
            <a:r>
              <a:rPr lang="zh-CN" altLang="en-US" sz="1800" dirty="0" smtClean="0"/>
              <a:t>节），因此出产也不归个人所有。神自己会让田地和葡萄园有出产，并且这出产要丰盛到一个地步，可以成为所有人、牲畜和走兽的供应（</a:t>
            </a:r>
            <a:r>
              <a:rPr lang="en-US" altLang="zh-CN" sz="1800" dirty="0" smtClean="0"/>
              <a:t>6-7</a:t>
            </a:r>
            <a:r>
              <a:rPr lang="zh-CN" altLang="en-US" sz="1800" dirty="0" smtClean="0"/>
              <a:t>节；出二十三</a:t>
            </a:r>
            <a:r>
              <a:rPr lang="en-US" altLang="zh-CN" sz="1800" dirty="0" smtClean="0"/>
              <a:t>11</a:t>
            </a:r>
            <a:r>
              <a:rPr lang="zh-CN" altLang="en-US" sz="1800" dirty="0" smtClean="0"/>
              <a:t>）。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因此，安息年不仅要让地得安息，同时也要让所有出于地的生命都得着安息。这一年是神的百姓彼此豁免债务的「豁免年」（申十五</a:t>
            </a:r>
            <a:r>
              <a:rPr lang="en-US" altLang="zh-CN" sz="1800" dirty="0" smtClean="0"/>
              <a:t>1-3</a:t>
            </a:r>
            <a:r>
              <a:rPr lang="zh-CN" altLang="en-US" sz="1800" dirty="0" smtClean="0"/>
              <a:t>），这一年的住棚节也是以色列人学习律法的时间（申三十一</a:t>
            </a:r>
            <a:r>
              <a:rPr lang="en-US" altLang="zh-CN" sz="1800" dirty="0" smtClean="0"/>
              <a:t>10-13</a:t>
            </a:r>
            <a:r>
              <a:rPr lang="zh-CN" altLang="en-US" sz="1800" dirty="0" smtClean="0"/>
              <a:t>）。在安息年里，神的百姓不再注意糊口谋生、积攒地上的财富，而是专心与神相交、彼此相交，凭信心在安息里享用神作供应，学习和经历「先求祂的国和祂的义，这些东西都要加给你们了」（太六</a:t>
            </a:r>
            <a:r>
              <a:rPr lang="en-US" altLang="zh-CN" sz="1800" dirty="0" smtClean="0"/>
              <a:t>33</a:t>
            </a:r>
            <a:r>
              <a:rPr lang="zh-CN" altLang="en-US" sz="1800" dirty="0" smtClean="0"/>
              <a:t>）。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当基督再来建立国度、「万物复兴的时候」（徒三</a:t>
            </a:r>
            <a:r>
              <a:rPr lang="en-US" altLang="zh-CN" sz="1800" dirty="0" smtClean="0"/>
              <a:t>21</a:t>
            </a:r>
            <a:r>
              <a:rPr lang="zh-CN" altLang="en-US" sz="1800" dirty="0" smtClean="0"/>
              <a:t>），地将真正恢复安息、脱离咒诅，成为住在其上的人和一切生物的供应，千年国度才是真正的安息年。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安息年的条例要到「你们到了我所赐你们那地的时候」（</a:t>
            </a:r>
            <a:r>
              <a:rPr lang="en-US" altLang="zh-CN" sz="1800" dirty="0" smtClean="0"/>
              <a:t>2</a:t>
            </a:r>
            <a:r>
              <a:rPr lang="zh-CN" altLang="en-US" sz="1800" dirty="0" smtClean="0"/>
              <a:t>节）才实行，当以色列被掳巴比伦、被驱逐外邦之后就不再适用。但是，神借着安息年所显明的心意却是永远不变的。因为「这些原是后事的影儿，那形体却是基督」（西二</a:t>
            </a:r>
            <a:r>
              <a:rPr lang="en-US" altLang="zh-CN" sz="1800" dirty="0" smtClean="0"/>
              <a:t>17</a:t>
            </a:r>
            <a:r>
              <a:rPr lang="zh-CN" altLang="en-US" sz="1800" dirty="0" smtClean="0"/>
              <a:t>节），安息日、安息年的设立，都是要引导人认识安息的主。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后来以色列人没有好好遵守安息年（耶三十四</a:t>
            </a:r>
            <a:r>
              <a:rPr lang="en-US" altLang="zh-CN" sz="1800" dirty="0" smtClean="0"/>
              <a:t>13-17</a:t>
            </a:r>
            <a:r>
              <a:rPr lang="zh-CN" altLang="en-US" sz="1800" dirty="0" smtClean="0"/>
              <a:t>），所以神就使他们被掳巴比伦，使地「享受安息」（利二十六</a:t>
            </a:r>
            <a:r>
              <a:rPr lang="en-US" altLang="zh-CN" sz="1800" dirty="0" smtClean="0"/>
              <a:t>34-35</a:t>
            </a:r>
            <a:r>
              <a:rPr lang="zh-CN" altLang="en-US" sz="1800" dirty="0" smtClean="0"/>
              <a:t>、</a:t>
            </a:r>
            <a:r>
              <a:rPr lang="en-US" altLang="zh-CN" sz="1800" dirty="0" smtClean="0"/>
              <a:t>43</a:t>
            </a:r>
            <a:r>
              <a:rPr lang="zh-CN" altLang="en-US" sz="1800" dirty="0" smtClean="0"/>
              <a:t>），「直满了七十年」（代下三十六</a:t>
            </a:r>
            <a:r>
              <a:rPr lang="en-US" altLang="zh-CN" sz="1800" dirty="0" smtClean="0"/>
              <a:t>21</a:t>
            </a:r>
            <a:r>
              <a:rPr lang="zh-CN" altLang="en-US" sz="1800" dirty="0" smtClean="0"/>
              <a:t>）。被掳归回的犹太人重新「发咒起誓」（尼十</a:t>
            </a:r>
            <a:r>
              <a:rPr lang="en-US" altLang="zh-CN" sz="1800" dirty="0" smtClean="0"/>
              <a:t>31</a:t>
            </a:r>
            <a:r>
              <a:rPr lang="zh-CN" altLang="en-US" sz="1800" dirty="0" smtClean="0"/>
              <a:t>），谨守遵行安息日和安息年的条例（尼十</a:t>
            </a:r>
            <a:r>
              <a:rPr lang="en-US" altLang="zh-CN" sz="1800" dirty="0" smtClean="0"/>
              <a:t>31</a:t>
            </a:r>
            <a:r>
              <a:rPr lang="zh-CN" altLang="en-US" sz="1800" dirty="0" smtClean="0"/>
              <a:t>）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时间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宣告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宗旨：回归产业，各归本家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dirty="0" smtClean="0"/>
              <a:t>每</a:t>
            </a:r>
            <a:r>
              <a:rPr lang="en-US" altLang="zh-TW" sz="1800" dirty="0" smtClean="0"/>
              <a:t>49</a:t>
            </a:r>
            <a:r>
              <a:rPr lang="zh-TW" altLang="en-US" sz="1800" dirty="0" smtClean="0"/>
              <a:t>年</a:t>
            </a:r>
            <a:r>
              <a:rPr lang="en-US" altLang="zh-TW" sz="1800" dirty="0" smtClean="0"/>
              <a:t>(</a:t>
            </a:r>
            <a:r>
              <a:rPr lang="zh-TW" altLang="en-US" sz="1800" dirty="0" smtClean="0"/>
              <a:t>七個安息年</a:t>
            </a:r>
            <a:r>
              <a:rPr lang="en-US" altLang="zh-TW" sz="1800" dirty="0" smtClean="0"/>
              <a:t>)</a:t>
            </a:r>
            <a:r>
              <a:rPr lang="zh-TW" altLang="en-US" sz="1800" dirty="0" smtClean="0"/>
              <a:t>後的一年</a:t>
            </a:r>
            <a:r>
              <a:rPr lang="en-US" altLang="zh-TW" sz="1800" dirty="0" smtClean="0"/>
              <a:t>(</a:t>
            </a:r>
            <a:r>
              <a:rPr lang="zh-TW" altLang="en-US" sz="1800" dirty="0" smtClean="0"/>
              <a:t>第</a:t>
            </a:r>
            <a:r>
              <a:rPr lang="en-US" altLang="zh-TW" sz="1800" dirty="0" smtClean="0"/>
              <a:t>50</a:t>
            </a:r>
            <a:r>
              <a:rPr lang="zh-TW" altLang="en-US" sz="1800" dirty="0" smtClean="0"/>
              <a:t>年</a:t>
            </a:r>
            <a:r>
              <a:rPr lang="en-US" altLang="zh-TW" sz="1800" dirty="0" smtClean="0"/>
              <a:t>)</a:t>
            </a:r>
            <a:r>
              <a:rPr lang="zh-TW" altLang="en-US" sz="1800" dirty="0" smtClean="0"/>
              <a:t>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dirty="0" smtClean="0"/>
              <a:t>該年贖罪日</a:t>
            </a:r>
            <a:r>
              <a:rPr lang="en-US" altLang="zh-TW" sz="1800" dirty="0" smtClean="0"/>
              <a:t>(7</a:t>
            </a:r>
            <a:r>
              <a:rPr lang="zh-TW" altLang="en-US" sz="1800" dirty="0" smtClean="0"/>
              <a:t>月</a:t>
            </a:r>
            <a:r>
              <a:rPr lang="en-US" altLang="zh-TW" sz="1800" dirty="0" smtClean="0"/>
              <a:t>10</a:t>
            </a:r>
            <a:r>
              <a:rPr lang="zh-TW" altLang="en-US" sz="1800" dirty="0" smtClean="0"/>
              <a:t>日</a:t>
            </a:r>
            <a:r>
              <a:rPr lang="en-US" altLang="zh-TW" sz="1800" dirty="0" smtClean="0"/>
              <a:t>)</a:t>
            </a:r>
            <a:r>
              <a:rPr lang="zh-TW" altLang="en-US" sz="1800" dirty="0" smtClean="0"/>
              <a:t>在遍地吹角，展開禧年。</a:t>
            </a:r>
            <a:endParaRPr lang="en-US" altLang="zh-TW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「七」是完全的数字，「七个安息年」（</a:t>
            </a:r>
            <a:r>
              <a:rPr lang="en-US" altLang="zh-CN" sz="1800" dirty="0" smtClean="0"/>
              <a:t>8</a:t>
            </a:r>
            <a:r>
              <a:rPr lang="zh-CN" altLang="en-US" sz="1800" dirty="0" smtClean="0"/>
              <a:t>节）过去了，第五十年就是完全的安息：「禧年」。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「角声」（</a:t>
            </a:r>
            <a:r>
              <a:rPr lang="en-US" altLang="zh-CN" sz="1800" dirty="0" smtClean="0"/>
              <a:t>9</a:t>
            </a:r>
            <a:r>
              <a:rPr lang="zh-CN" altLang="en-US" sz="1800" dirty="0" smtClean="0"/>
              <a:t>节）是神降临西奈山的记号（出十九</a:t>
            </a:r>
            <a:r>
              <a:rPr lang="en-US" altLang="zh-CN" sz="1800" dirty="0" smtClean="0"/>
              <a:t>13</a:t>
            </a:r>
            <a:r>
              <a:rPr lang="zh-CN" altLang="en-US" sz="1800" dirty="0" smtClean="0"/>
              <a:t>、</a:t>
            </a:r>
            <a:r>
              <a:rPr lang="en-US" altLang="zh-CN" sz="1800" dirty="0" smtClean="0"/>
              <a:t>16</a:t>
            </a:r>
            <a:r>
              <a:rPr lang="zh-CN" altLang="en-US" sz="1800" dirty="0" smtClean="0"/>
              <a:t>），提醒百姓立约之民的严肃身分。平时只有「七月初一」吹角节才吹角（二十三</a:t>
            </a:r>
            <a:r>
              <a:rPr lang="en-US" altLang="zh-CN" sz="1800" dirty="0" smtClean="0"/>
              <a:t>24</a:t>
            </a:r>
            <a:r>
              <a:rPr lang="zh-CN" altLang="en-US" sz="1800" dirty="0" smtClean="0"/>
              <a:t>），「七月初十」（</a:t>
            </a:r>
            <a:r>
              <a:rPr lang="en-US" altLang="zh-CN" sz="1800" dirty="0" smtClean="0"/>
              <a:t>9</a:t>
            </a:r>
            <a:r>
              <a:rPr lang="zh-CN" altLang="en-US" sz="1800" dirty="0" smtClean="0"/>
              <a:t>节）赎罪日是不吹角的。但在第七个安息年的赎罪日那天，却要「在遍地发出角声」（</a:t>
            </a:r>
            <a:r>
              <a:rPr lang="en-US" altLang="zh-CN" sz="1800" dirty="0" smtClean="0"/>
              <a:t>9</a:t>
            </a:r>
            <a:r>
              <a:rPr lang="zh-CN" altLang="en-US" sz="1800" dirty="0" smtClean="0"/>
              <a:t>节），宣告恩典的「禧年」临到。</a:t>
            </a:r>
            <a:endParaRPr lang="zh-TW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时间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宣告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宗旨：回归产业，各归本家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申命记</a:t>
            </a:r>
            <a:r>
              <a:rPr lang="en-US" altLang="zh-CN" sz="1800" dirty="0" smtClean="0"/>
              <a:t>15:5 </a:t>
            </a:r>
            <a:r>
              <a:rPr lang="zh-CN" altLang="en-US" sz="1800" dirty="0" smtClean="0"/>
              <a:t>你若留意听从耶和华你　神的话，谨守遵行我今日所吩咐你这一切的命令，就必在你们中间没有穷人了（在耶和华你　神所赐你为业的地上，耶和华必大大赐福与你）。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申命记</a:t>
            </a:r>
            <a:r>
              <a:rPr lang="en-US" altLang="zh-CN" sz="1800" dirty="0" smtClean="0"/>
              <a:t>15:11</a:t>
            </a:r>
            <a:r>
              <a:rPr lang="zh-CN" altLang="en-US" sz="1800" dirty="0" smtClean="0"/>
              <a:t>原来那地上的穷人永不断绝。所以我吩咐你说，总要向你地上困苦穷乏的弟兄松开手。 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首先，禧年是一個額外的安息年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安息日，安息年，和禧年的區別。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安息日，什么工都不可做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安息年，不要耕种田地，不要修理葡萄园，不要收藏地的出产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禧年是一个额外的安息年，“各人要归自己的地业”，地回归，人回归原来自由的身份</a:t>
            </a:r>
            <a:endParaRPr lang="en-US" altLang="zh-CN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因为有这个禧年，买卖土地有关的细则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「彼此不可亏负」，指土地买卖要公道，既禁止买主乘人之危，压价购买，也禁止卖主漫天要价。「彼此不可亏负」的原因，是因为对神的「敬畏」，所以不可亏负有神形象的人。而对于不敬畏神的人来说，只有永远的利益，没有永远的道德。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我们的见证</a:t>
            </a:r>
            <a:endParaRPr lang="en-US" altLang="zh-CN" sz="18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TW" sz="1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dirty="0" smtClean="0"/>
              <a:t>買賣</a:t>
            </a:r>
            <a:r>
              <a:rPr lang="en-US" altLang="zh-TW" sz="1800" dirty="0" smtClean="0"/>
              <a:t>(</a:t>
            </a:r>
            <a:r>
              <a:rPr lang="zh-TW" altLang="en-US" sz="1800" dirty="0" smtClean="0"/>
              <a:t>租</a:t>
            </a:r>
            <a:r>
              <a:rPr lang="en-US" altLang="zh-TW" sz="1800" dirty="0" smtClean="0"/>
              <a:t>)</a:t>
            </a:r>
            <a:r>
              <a:rPr lang="zh-TW" altLang="en-US" sz="1800" dirty="0" smtClean="0"/>
              <a:t>土地都以禧年為期限，期限長者價格高，期限短者價格低。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 sz="1800" dirty="0" smtClean="0"/>
              <a:t>土地出售後，賣者可隨時贖回。若不贖回，禧年就物歸原主。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00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0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9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4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6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1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8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3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7200"/>
                    </a14:imgEffect>
                    <a14:imgEffect>
                      <a14:saturation sat="3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5EF15-3EF8-4F9E-8F11-377A17F2942F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三谷基督徒會堂</a:t>
            </a:r>
            <a: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/>
            </a:r>
            <a:br>
              <a:rPr lang="en-US" altLang="zh-TW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</a:br>
            <a:r>
              <a:rPr lang="zh-TW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成人主日學</a:t>
            </a:r>
            <a:endParaRPr 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514600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利未記</a:t>
            </a:r>
            <a:r>
              <a:rPr lang="en-US" altLang="zh-CN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26-27</a:t>
            </a:r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章</a:t>
            </a:r>
            <a:endParaRPr lang="en-US" altLang="zh-CN" sz="4000" b="1" dirty="0" smtClean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第</a:t>
            </a:r>
            <a:r>
              <a:rPr lang="zh-CN" altLang="en-US" sz="40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十二</a:t>
            </a:r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課 </a:t>
            </a:r>
            <a:r>
              <a:rPr lang="zh-CN" altLang="en-US" sz="40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祝福</a:t>
            </a:r>
            <a:r>
              <a:rPr lang="zh-CN" altLang="en-US" sz="40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與</a:t>
            </a:r>
            <a:r>
              <a:rPr lang="zh-CN" altLang="en-US" sz="40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咒诅</a:t>
            </a:r>
          </a:p>
          <a:p>
            <a:endParaRPr lang="zh-CN" altLang="en-US" sz="40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0</a:t>
            </a:r>
            <a:r>
              <a:rPr lang="en-US" altLang="zh-CN" dirty="0" smtClean="0">
                <a:solidFill>
                  <a:schemeClr val="tx1"/>
                </a:solidFill>
              </a:rPr>
              <a:t>5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en-US" altLang="zh-CN" dirty="0" smtClean="0">
                <a:solidFill>
                  <a:schemeClr val="tx1"/>
                </a:solidFill>
              </a:rPr>
              <a:t>23</a:t>
            </a:r>
            <a:r>
              <a:rPr lang="en-US" dirty="0" smtClean="0">
                <a:solidFill>
                  <a:schemeClr val="tx1"/>
                </a:solidFill>
              </a:rPr>
              <a:t>/202</a:t>
            </a:r>
            <a:r>
              <a:rPr lang="en-US" altLang="zh-CN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AutoShape 2" descr="http://www.desktopnexus.com/dl/inline/893590/1920x1080/ngdon64tcf1b6lvle5iigbvku05495d5e2f26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5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禧年中神的供應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25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18-22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25:18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我的律例，你们要遵行，我的典章，你们要谨守，就可以在那地上安然居住。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25:19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地必出土产，你们就要吃饱，在那地上安然居住。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25:20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你们若说，这第七年我们不耕种，也不收藏土产，吃什么呢？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25:21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我必在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第六年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将我所命的福赐给你们，地便生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三年的土产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25:22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第八年，你们要耕种，也要吃陈粮，等到第九年出产收来的时候，你们还吃陈粮。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6110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贖回地的條例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25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23-28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25:23 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地不可永卖，因为地是我的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，你们在我面前是客旅，是寄居的。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25:24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在你们所得为业的全地，也要准人将地赎回。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25:25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你的弟兄（弟兄指本国人说下同）若渐渐穷乏，卖了几分地业，他至近的亲属就要来把弟兄所卖的赎回。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4135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贖回地的條例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25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23-28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25:26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若没有能给他赎回的，他自己渐渐富足，能够赎回，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25:27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就要算出卖地的年数，把余剩年数的价值还那买主，自己便归回自己的地业。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25:28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倘若不能为自己得回所卖的，仍要存在买主的手里直到禧年，到了禧年，地业要出买主的手，自己便归回自己的地业。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9680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禧年和房屋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25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29-34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25:29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人若卖城内的住宅，卖了以后，一年之内可以赎回，在一整年，必有赎回的权柄。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25:30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若在一整年之内不赎回，这城内的房屋就定准永归买主，世世代代为业，在禧年也不得出买主的手。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25:31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但房屋在无城墙的村庄里，要看如乡下的田地一样，可以赎回，到了禧年，都要出买主的手。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0867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禧年和房屋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25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29-34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25:32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然而利未人所得为业的城邑，其中的房屋，利未人可以随时赎回。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25:33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若是一个利未人不将所卖的房屋赎回，是在所得为业的城内，到了禧年就要出买主的手，因为利未人城邑的房屋是他们在以色列人中的产业。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25:34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只是他们各城郊野之地不可卖，因为是他们永远的产业。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2732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禧年和穷人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25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35-55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25:35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你的弟兄在你那里若渐渐贫穷，手中缺乏，你就要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帮补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他，使他与你同住，像外人和寄居的一样。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25:36 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不可向他取利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也不可向他多要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，只要敬畏你的神，使你的弟兄与你同住。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25:37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你借钱给他，不可向他取利，借粮给他，也不可向他多要。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25:38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我是耶和华你们的神，曾领你们从埃及地出来，为要把迦南地赐给你们，要作你们的神。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4131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禧年和穷人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25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35-55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25:39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你的弟兄若在你那里渐渐穷乏，将自己卖给你，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不可叫他像奴仆服事你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25:40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他要在你那里像雇工人和寄居的一样，要服事你直到禧年。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25:41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到了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禧年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他和他儿女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要离开你，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一同出去归回本家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，到他祖宗的地业那里去。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25:42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因为他们是我的仆人，是我从埃及地领出来的，不可卖为奴仆。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25:43 </a:t>
            </a:r>
            <a:r>
              <a:rPr lang="zh-CN" altLang="en-US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不可严严地辖管他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，只要敬畏你的神。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8465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禧年和穷人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25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35-55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25:44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至于你的奴仆，婢女，可以从你四围的国中买。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25:45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并且那寄居在你们中间的外人和他们的家属，在你们地上所生的，你们也可以从其中买人，他们要作你们的产业。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25:46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你们要将他们遗留给你们的子孙为产业，要永远从他们中间拣出奴仆，只是你们的弟兄以色列人，你们不可严严地辖管。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9737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禧年和穷人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25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35-55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25:47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住在你那里的外人，或是寄居的，若渐渐富足，你的弟兄却渐渐穷乏，将自己卖给那外人，或是寄居的，或是外人的宗族，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25:48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卖了以后，可以将他赎回。无论是他的弟兄，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25:49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或伯叔，伯叔的儿子，本家的近支，都可以赎他。他自己若渐渐富足，也可以自赎。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25:50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他要和买主计算，从卖自己的那年起，算到禧年，所卖的价值照着年数多少，好像工人每年的工价。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5895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禧年和穷人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25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35-55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25:51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若缺少的年数多，就要按着年数从买价中偿还他的赎价。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25:52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若到禧年只缺少几年，就要按着年数和买主计算，偿还他的赎价。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25:53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他和买主同住，要像每年雇的工人，买主不可严严地辖管他。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25:54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他若不这样被赎，到了禧年，要和他的儿女一同出去。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25:55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因为以色列人都是我的仆人，是我从埃及地领出来的。我是耶和华你们的神。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3222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7008116"/>
              </p:ext>
            </p:extLst>
          </p:nvPr>
        </p:nvGraphicFramePr>
        <p:xfrm>
          <a:off x="228600" y="599420"/>
          <a:ext cx="85344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  <a:gridCol w="711200"/>
              </a:tblGrid>
              <a:tr h="1063526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二月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三月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四月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五月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六月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七月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八月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九月</a:t>
                      </a:r>
                      <a:endParaRPr lang="en-US" sz="24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十二月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762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阳历</a:t>
            </a:r>
            <a:endParaRPr lang="en-US" sz="28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806158"/>
              </p:ext>
            </p:extLst>
          </p:nvPr>
        </p:nvGraphicFramePr>
        <p:xfrm>
          <a:off x="685800" y="2514600"/>
          <a:ext cx="83820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685800"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十二月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一月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二月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三月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四月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五月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六月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七月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八月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九月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400" dirty="0" smtClean="0"/>
                        <a:t>十月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19050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犹太历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81200" y="4343400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逾越节</a:t>
            </a:r>
            <a:endParaRPr lang="en-US" sz="2800" b="1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2343835" y="3706835"/>
            <a:ext cx="18365" cy="346915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57400" y="405375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14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438400" y="4343400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無酵节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362200" y="4038600"/>
            <a:ext cx="782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15-21</a:t>
            </a:r>
            <a:endParaRPr lang="en-US" sz="2000" b="1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2496235" y="3683726"/>
            <a:ext cx="18365" cy="381607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77235" y="4343400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初熟节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563035" y="4330005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五旬</a:t>
            </a:r>
            <a:r>
              <a:rPr lang="zh-CN" altLang="en-US" sz="2800" b="1" dirty="0" smtClean="0"/>
              <a:t>节</a:t>
            </a:r>
            <a:endParaRPr lang="en-US" sz="2800" b="1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3791635" y="3733193"/>
            <a:ext cx="18365" cy="381607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019800" y="4343400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吹角节</a:t>
            </a:r>
            <a:endParaRPr 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108848" y="411480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1</a:t>
            </a:r>
            <a:endParaRPr lang="en-US" sz="2000" b="1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6248400" y="3733800"/>
            <a:ext cx="18365" cy="381607"/>
          </a:xfrm>
          <a:prstGeom prst="straightConnector1">
            <a:avLst/>
          </a:prstGeom>
          <a:ln w="38100" cmpd="sng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382435" y="4330005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赎罪日</a:t>
            </a:r>
            <a:endParaRPr 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400800" y="411480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10</a:t>
            </a:r>
            <a:endParaRPr lang="en-US" sz="2000" b="1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6477000" y="3733800"/>
            <a:ext cx="18365" cy="381607"/>
          </a:xfrm>
          <a:prstGeom prst="straightConnector1">
            <a:avLst/>
          </a:prstGeom>
          <a:ln w="38100" cmpd="sng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781800" y="4330005"/>
            <a:ext cx="3231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住棚节</a:t>
            </a:r>
            <a:endParaRPr lang="en-US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705600" y="4114800"/>
            <a:ext cx="7825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15-22</a:t>
            </a:r>
            <a:endParaRPr lang="en-US" sz="2000" b="1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6763435" y="3733800"/>
            <a:ext cx="18365" cy="381607"/>
          </a:xfrm>
          <a:prstGeom prst="straightConnector1">
            <a:avLst/>
          </a:prstGeom>
          <a:ln w="38100" cmpd="sng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555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新约与禧年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路加福音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】 </a:t>
            </a: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4:17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有人把先知以赛亚的书交给他，他就打开，找到一处写着说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4:18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主的灵在我身上，因为他用膏膏我，叫我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传福音给贫穷的人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。差遣我报告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被掳的得释放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，瞎眼的得看见，叫那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受压制的得自由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4:19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报告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神悦纳人的禧年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4:20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于是把书卷起来，交还执事，就坐下。会堂里的人都定睛看他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4:21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耶稣对他们说，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今天这经应验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在你们耳中了。</a:t>
            </a:r>
          </a:p>
        </p:txBody>
      </p:sp>
    </p:spTree>
    <p:extLst>
      <p:ext uri="{BB962C8B-B14F-4D97-AF65-F5344CB8AC3E}">
        <p14:creationId xmlns:p14="http://schemas.microsoft.com/office/powerpoint/2010/main" val="257072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祝福与赐福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91200"/>
          </a:xfrm>
        </p:spPr>
        <p:txBody>
          <a:bodyPr>
            <a:noAutofit/>
          </a:bodyPr>
          <a:lstStyle/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【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创世记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】12:2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我必叫你成为大国，我必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赐福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给你，叫你的名为大，你也要叫别人得福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12:3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为你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祝福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的，我必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赐福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与他。那咒诅你的，我必咒诅他，地上的万族都要因你得福。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8203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三个“若是”与“我就”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91200"/>
          </a:xfrm>
        </p:spPr>
        <p:txBody>
          <a:bodyPr>
            <a:noAutofit/>
          </a:bodyPr>
          <a:lstStyle/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26:3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若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遵行我的律例，谨守我的诫命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en-US" altLang="zh-TW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26:4 </a:t>
            </a:r>
            <a:r>
              <a:rPr lang="zh-TW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我</a:t>
            </a:r>
            <a:r>
              <a:rPr lang="zh-TW" altLang="en-US" sz="2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就</a:t>
            </a:r>
            <a:r>
              <a:rPr lang="en-US" altLang="zh-TW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</a:p>
          <a:p>
            <a:pPr marL="0" indent="0">
              <a:buNone/>
            </a:pPr>
            <a:endParaRPr lang="en-US" altLang="zh-CN" sz="28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26:14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若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不听从我，不遵行我的诫命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26:15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厌弃我的律例，厌恶我的典章，不遵行我一切的诫命，背弃我的约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26:16 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我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待你们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就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要这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样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</a:p>
          <a:p>
            <a:pPr marL="0" indent="0">
              <a:buNone/>
            </a:pPr>
            <a:endParaRPr lang="en-US" altLang="zh-CN" sz="28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26:40 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他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们要承认自己的罪和他们祖宗的罪，就是干犯我的那罪，并且承认自己行事与我反对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26:41 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我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所以行事与他们反对，把他们带到仇敌之地。那时，他们未受割礼的心若谦卑了，他们也服了罪孽的刑罚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26:42 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我就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要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 </a:t>
            </a:r>
            <a:endParaRPr lang="zh-CN" altLang="en-US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4645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三个基本的要求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912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26:1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不可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作什么虚无的神像，不可立雕刻的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偶像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或是柱像，也不可在你们的地上安什么錾成的石像，向它跪拜，因为我是耶和华你们的神。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要守我的安息日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敬我的圣所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。我是耶和华。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0972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应许之一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91200"/>
          </a:xfrm>
        </p:spPr>
        <p:txBody>
          <a:bodyPr>
            <a:noAutofit/>
          </a:bodyPr>
          <a:lstStyle/>
          <a:p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26:3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你们若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遵行我的律例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谨守我的诫命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26:4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我就</a:t>
            </a: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</a:p>
          <a:p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26:4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我就给你们降下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时</a:t>
            </a:r>
            <a:r>
              <a:rPr lang="zh-CN" altLang="en-US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雨 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(rain </a:t>
            </a: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in its 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season)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叫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地生出土产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，田野的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树木结果子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3792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应许之二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91200"/>
          </a:xfrm>
        </p:spPr>
        <p:txBody>
          <a:bodyPr>
            <a:noAutofit/>
          </a:bodyPr>
          <a:lstStyle/>
          <a:p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26:3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你们若遵行我的律例，谨守我的诫命，</a:t>
            </a: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26:4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我就</a:t>
            </a: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26:4 </a:t>
            </a:r>
            <a:r>
              <a:rPr lang="zh-CN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我就给你们降下</a:t>
            </a:r>
            <a:r>
              <a:rPr lang="zh-CN" altLang="en-US" sz="24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时雨 </a:t>
            </a:r>
            <a:r>
              <a:rPr lang="en-US" altLang="zh-CN" sz="24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(rain in its season)</a:t>
            </a:r>
            <a:r>
              <a:rPr lang="zh-CN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，叫地生出土产，田野的树木结果子。</a:t>
            </a:r>
            <a:endParaRPr lang="en-US" altLang="zh-CN" sz="24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26:5 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你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们打粮食要打到摘葡萄的时候，摘葡萄要摘到撒种的时候，并且要吃得饱足，在你们的地上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安然居</a:t>
            </a:r>
            <a:r>
              <a:rPr lang="zh-CN" altLang="en-US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住 </a:t>
            </a:r>
            <a:r>
              <a:rPr lang="en-US" altLang="zh-CN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(live in </a:t>
            </a:r>
            <a:r>
              <a:rPr lang="en-US" altLang="zh-CN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safety)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 </a:t>
            </a:r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1305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应许之三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91200"/>
          </a:xfrm>
        </p:spPr>
        <p:txBody>
          <a:bodyPr>
            <a:noAutofit/>
          </a:bodyPr>
          <a:lstStyle/>
          <a:p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26:3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你们若遵行我的律例，谨守我的诫命，</a:t>
            </a: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26:4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我就</a:t>
            </a: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26:4 </a:t>
            </a:r>
            <a:r>
              <a:rPr lang="zh-CN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我就给你们降下</a:t>
            </a:r>
            <a:r>
              <a:rPr lang="zh-CN" altLang="en-US" sz="24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时雨 </a:t>
            </a:r>
            <a:r>
              <a:rPr lang="en-US" altLang="zh-CN" sz="24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(rain in its season)</a:t>
            </a:r>
            <a:r>
              <a:rPr lang="zh-CN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，叫地生出土产，田野的树木结果子。</a:t>
            </a:r>
            <a:endParaRPr lang="en-US" altLang="zh-CN" sz="24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26:5 </a:t>
            </a:r>
            <a:r>
              <a:rPr lang="zh-CN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你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们打粮食要打到摘葡萄的时候，摘葡萄要摘到撒种的时候，并且要吃得饱足，在你们的地上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安然居</a:t>
            </a:r>
            <a:r>
              <a:rPr lang="zh-CN" altLang="en-US" sz="24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住 </a:t>
            </a:r>
            <a:r>
              <a:rPr lang="en-US" altLang="zh-CN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(live in </a:t>
            </a:r>
            <a:r>
              <a:rPr lang="en-US" altLang="zh-CN" sz="24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safety)</a:t>
            </a:r>
            <a:r>
              <a:rPr lang="zh-CN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sz="24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26:9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我要眷顾你们，使你们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生养众</a:t>
            </a:r>
            <a:r>
              <a:rPr lang="zh-CN" altLang="en-US" sz="36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多</a:t>
            </a:r>
            <a:r>
              <a:rPr lang="en-US" altLang="zh-CN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(make you fruitful, and multiply you)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也要与你们坚定所立的约。</a:t>
            </a:r>
          </a:p>
        </p:txBody>
      </p:sp>
    </p:spTree>
    <p:extLst>
      <p:ext uri="{BB962C8B-B14F-4D97-AF65-F5344CB8AC3E}">
        <p14:creationId xmlns:p14="http://schemas.microsoft.com/office/powerpoint/2010/main" val="187254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应许之四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0"/>
            <a:ext cx="9067800" cy="5943600"/>
          </a:xfrm>
        </p:spPr>
        <p:txBody>
          <a:bodyPr>
            <a:noAutofit/>
          </a:bodyPr>
          <a:lstStyle/>
          <a:p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26:3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你们若遵行我的律例，谨守我的诫命，</a:t>
            </a: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26:4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我就</a:t>
            </a: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26:4 </a:t>
            </a:r>
            <a:r>
              <a:rPr lang="zh-CN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我就给你们降下</a:t>
            </a:r>
            <a:r>
              <a:rPr lang="zh-CN" altLang="en-US" sz="24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时雨 </a:t>
            </a:r>
            <a:r>
              <a:rPr lang="en-US" altLang="zh-CN" sz="24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(rain in its season)</a:t>
            </a:r>
            <a:r>
              <a:rPr lang="zh-CN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，叫地生出土产，田野的树木结果子。</a:t>
            </a:r>
            <a:endParaRPr lang="en-US" altLang="zh-CN" sz="24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26:5 </a:t>
            </a:r>
            <a:r>
              <a:rPr lang="zh-CN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你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们打粮食要打到摘葡萄的时候，摘葡萄要摘到撒种的时候，并且要吃得饱足，在你们的地上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安然居</a:t>
            </a:r>
            <a:r>
              <a:rPr lang="zh-CN" altLang="en-US" sz="24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住 </a:t>
            </a:r>
            <a:r>
              <a:rPr lang="en-US" altLang="zh-CN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(live in </a:t>
            </a:r>
            <a:r>
              <a:rPr lang="en-US" altLang="zh-CN" sz="24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safety)</a:t>
            </a:r>
            <a:r>
              <a:rPr lang="zh-CN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sz="24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26:9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我要眷顾你们，使你们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生养众</a:t>
            </a:r>
            <a:r>
              <a:rPr lang="zh-CN" altLang="en-US" sz="24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多</a:t>
            </a:r>
            <a:r>
              <a:rPr lang="en-US" altLang="zh-CN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(make you fruitful, and multiply you)</a:t>
            </a:r>
            <a:r>
              <a:rPr lang="zh-CN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也要与你们坚定所立的约</a:t>
            </a:r>
            <a:r>
              <a:rPr lang="zh-CN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sz="24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26:11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我要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在你们中间立我的帐幕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，我的心也不厌恶你们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26:12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我要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在你们中间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行走，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我要作你们的神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你们要作我的子民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2320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咒诅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之一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91200"/>
          </a:xfrm>
        </p:spPr>
        <p:txBody>
          <a:bodyPr>
            <a:noAutofit/>
          </a:bodyPr>
          <a:lstStyle/>
          <a:p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26:14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若不听从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我，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不遵行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我的诫命，</a:t>
            </a:r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26:15 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厌弃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我的律例，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厌恶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我的典章，不遵行我一切的诫命，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背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弃我的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约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26:16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我待你们就要这样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</a:p>
          <a:p>
            <a:endParaRPr lang="en-US" altLang="zh-CN" sz="28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26:16 …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我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必命定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惊</a:t>
            </a:r>
            <a:r>
              <a:rPr lang="zh-CN" altLang="en-US" sz="2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惶 </a:t>
            </a:r>
            <a:r>
              <a:rPr lang="en-US" altLang="zh-CN" sz="2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(</a:t>
            </a:r>
            <a:r>
              <a:rPr lang="en-US" altLang="zh-CN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sudden terror)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叫眼目干瘪，精神消耗的痨病热病辖制你们。你们也要白白地撒种，因为仇敌要吃你们所种的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26:17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我要向你们变脸，你们就要败在仇敌面前。恨恶你们的，必辖管你们，无人追赶，你们却要逃跑。</a:t>
            </a:r>
          </a:p>
          <a:p>
            <a:endParaRPr lang="en-US" altLang="zh-CN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5918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咒诅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之二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91200"/>
          </a:xfrm>
        </p:spPr>
        <p:txBody>
          <a:bodyPr>
            <a:noAutofit/>
          </a:bodyPr>
          <a:lstStyle/>
          <a:p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26:14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你们若不听从我，不遵行我的诫命，</a:t>
            </a:r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26:15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厌弃我的律例，厌恶我的典章，不遵行我一切的诫命，背弃我的约，</a:t>
            </a:r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26:16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我待你们就要这样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</a:p>
          <a:p>
            <a:endParaRPr lang="en-US" altLang="zh-CN" sz="28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26:18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你们因这些事若还不听从我，我就要为你们的罪加七倍惩罚你们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26:19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我必断绝你们因势力而有的骄傲，又要使覆你们的天如铁，载你们的地如铜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26:20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你们要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白白地劳</a:t>
            </a:r>
            <a:r>
              <a:rPr lang="zh-CN" altLang="en-US" sz="2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力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因为你们的地不出土产，其上的树木也不结果子。</a:t>
            </a:r>
          </a:p>
          <a:p>
            <a:endParaRPr lang="en-US" altLang="zh-CN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770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利未记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25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章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安息年（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1-7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禧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年（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8-55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禧年的宣告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禧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年与土地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禧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年与房屋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禧</a:t>
            </a:r>
            <a:r>
              <a:rPr lang="zh-CN" altLang="en-US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年与穷人</a:t>
            </a:r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endParaRPr lang="en-US" altLang="zh-CN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endParaRPr lang="zh-CN" altLang="en-US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7924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咒诅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之三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91200"/>
          </a:xfrm>
        </p:spPr>
        <p:txBody>
          <a:bodyPr>
            <a:noAutofit/>
          </a:bodyPr>
          <a:lstStyle/>
          <a:p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26:14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你们若不听从我，不遵行我的诫命，</a:t>
            </a:r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26:15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厌弃我的律例，厌恶我的典章，不遵行我一切的诫命，背弃我的约，</a:t>
            </a:r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26:16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我待你们就要这样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</a:p>
          <a:p>
            <a:endParaRPr lang="en-US" altLang="zh-CN" sz="28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26:21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你们行事若与我反对，不肯听从我，我就要按你们的罪加七倍降灾与你们。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26:22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我也要打发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野地的走兽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到你们中间，抢吃你们的儿女，吞灭你们的牲畜，使你们的人数减少，道路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荒凉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endParaRPr lang="en-US" altLang="zh-CN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0835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咒诅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之四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91200"/>
          </a:xfrm>
        </p:spPr>
        <p:txBody>
          <a:bodyPr>
            <a:noAutofit/>
          </a:bodyPr>
          <a:lstStyle/>
          <a:p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26:14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你们若不听从我，不遵行我的诫命，</a:t>
            </a:r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26:15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厌弃我的律例，厌恶我的典章，不遵行我一切的诫命，背弃我的约，</a:t>
            </a:r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26:16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我待你们就要这样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</a:p>
          <a:p>
            <a:endParaRPr lang="en-US" altLang="zh-CN" sz="28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26:23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你们因这些事若仍不改正归我，行事与我反对，</a:t>
            </a:r>
          </a:p>
          <a:p>
            <a:pPr marL="0" indent="0">
              <a:buNone/>
            </a:pP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26:24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我就要行事与你们反对，因你们的罪击打你们七次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26:25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我又要使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刀剑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临到你们，报复你们背约的仇，聚集你们在各城内，降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瘟疫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在你们中间，也必将你们交在仇敌的手中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26:26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我要折断你们的杖，就是断绝你们的粮。那时，必有十个女人在一个炉子给你们烤饼，按分量秤给你们，你们要吃，也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吃不饱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endParaRPr lang="en-US" altLang="zh-CN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7055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诅咒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之五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91200"/>
          </a:xfrm>
        </p:spPr>
        <p:txBody>
          <a:bodyPr>
            <a:noAutofit/>
          </a:bodyPr>
          <a:lstStyle/>
          <a:p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26:14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你们若不听从我，不遵行我的诫命，</a:t>
            </a:r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26:15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厌弃我的律例，厌恶我的典章，不遵行我一切的诫命，背弃我的约，</a:t>
            </a:r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26:16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我待你们就要这样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</a:p>
          <a:p>
            <a:endParaRPr lang="en-US" altLang="zh-CN" sz="28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26:27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你们因这一切的事若不听从我，却行事与我反对，</a:t>
            </a:r>
          </a:p>
          <a:p>
            <a:pPr marL="0" indent="0">
              <a:buNone/>
            </a:pPr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26:28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我就要发烈怒，行事与你们反对，又因你们的罪惩罚你们七次</a:t>
            </a:r>
            <a:r>
              <a:rPr lang="zh-CN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26:29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并且你们要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吃儿子的肉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，也要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吃女儿的肉</a:t>
            </a:r>
            <a:r>
              <a:rPr lang="zh-CN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26:30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我又要毁坏你们的丘坛，砍下你们的日像，把你们的尸首扔在你们偶像的身上，我的心也必厌恶你们</a:t>
            </a:r>
            <a:r>
              <a:rPr lang="zh-CN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26:31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我要使你们的城邑变为荒凉，使你们的众圣所成为荒场，我也不闻你们馨香的香气</a:t>
            </a:r>
            <a:r>
              <a:rPr lang="zh-CN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26:32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我要使地成为荒场，住在其上的仇敌就因此诧异</a:t>
            </a:r>
            <a:r>
              <a:rPr lang="zh-CN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26:33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我要把你们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散在列邦中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，我也要拔刀追赶你们。你们的地要成为荒场，你们的城邑要变为荒凉。</a:t>
            </a:r>
          </a:p>
          <a:p>
            <a:endParaRPr lang="en-US" altLang="zh-CN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5484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诅咒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之五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91200"/>
          </a:xfrm>
        </p:spPr>
        <p:txBody>
          <a:bodyPr>
            <a:noAutofit/>
          </a:bodyPr>
          <a:lstStyle/>
          <a:p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26:14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你们若不听从我，不遵行我的诫命，</a:t>
            </a:r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26:15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厌弃我的律例，厌恶我的典章，不遵行我一切的诫命，背弃我的约，</a:t>
            </a:r>
            <a:r>
              <a:rPr lang="en-US" altLang="zh-CN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26:16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我待你们就要这样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…</a:t>
            </a:r>
          </a:p>
          <a:p>
            <a:endParaRPr lang="en-US" altLang="zh-CN" sz="28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26:34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你们在仇敌之地居住的时候，你们的地荒凉要享受众安息，正在那时候，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地要歇息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，享受安息</a:t>
            </a:r>
            <a:r>
              <a:rPr lang="zh-CN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26:35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地多时为荒场，就要多时歇息，地这样歇息，是你们住在其上的安息年所不能得的</a:t>
            </a:r>
            <a:r>
              <a:rPr lang="zh-CN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26:36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至于你们剩下的人，我要使他们在仇敌之地心惊胆怯。叶子被风吹的响声，要追赶他们，他们要逃避，像人逃避刀剑，无人追赶，却要跌倒</a:t>
            </a:r>
            <a:r>
              <a:rPr lang="zh-CN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26:37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无人追赶，他们要彼此撞跌，像在刀剑之前。你们在仇敌面前也必站立不住</a:t>
            </a:r>
            <a:r>
              <a:rPr lang="zh-CN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26:38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你们要在列邦中灭亡，仇敌之地要吞吃你们</a:t>
            </a:r>
            <a:r>
              <a:rPr lang="zh-CN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26:39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你们剩下的人必因自己的罪孽和祖宗的罪孽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在仇敌之地消灭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endParaRPr lang="en-US" altLang="zh-CN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4649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应许之五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91200"/>
          </a:xfrm>
        </p:spPr>
        <p:txBody>
          <a:bodyPr>
            <a:noAutofit/>
          </a:bodyPr>
          <a:lstStyle/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26:40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他们要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承认自己的罪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和他们祖宗的罪，就是干犯我的那罪，并且承认自己行事与我反对</a:t>
            </a:r>
            <a:r>
              <a:rPr lang="zh-CN" altLang="en-US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26:41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我所以行事与他们反对，把他们带到仇敌之地。那时，他们未受割礼的心若谦卑了，他们</a:t>
            </a:r>
            <a:r>
              <a:rPr lang="zh-CN" altLang="en-US" sz="2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也服了罪孽的刑罚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</a:p>
          <a:p>
            <a:pPr marL="0" indent="0">
              <a:buNone/>
            </a:pPr>
            <a:endParaRPr lang="en-US" altLang="zh-CN" sz="28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26:42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我就要记念我与雅各所立的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约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，与以撒所立的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约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，与亚伯拉罕所立的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约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，并要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记念这地</a:t>
            </a:r>
            <a:r>
              <a:rPr lang="zh-CN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26:43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他们离开这地，地在荒废无人的时候就要享受安息。并且他们要服罪孽的刑罚，因为他们厌弃了我的典章，心中厌恶了我的律例</a:t>
            </a:r>
            <a:r>
              <a:rPr lang="zh-CN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26:44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虽是这样，他们在仇敌之地，我却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不厌弃他们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，也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不厌恶他们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，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将他们尽行灭绝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，也</a:t>
            </a:r>
            <a:r>
              <a:rPr lang="zh-CN" altLang="en-US" sz="24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不背弃我与他们所立的约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，因为我是耶和华他们的神</a:t>
            </a:r>
            <a:r>
              <a:rPr lang="zh-CN" altLang="en-US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26:45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我却要为他们的缘故记念我与他们先祖所立的约。他们的先祖是我在列邦人眼前，从埃及地领出来的，为要作他们的神。我是耶和华。</a:t>
            </a:r>
          </a:p>
          <a:p>
            <a:endParaRPr lang="en-US" altLang="zh-CN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2931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许愿：人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91200"/>
          </a:xfrm>
        </p:spPr>
        <p:txBody>
          <a:bodyPr>
            <a:noAutofit/>
          </a:bodyPr>
          <a:lstStyle/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27:1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耶和华对摩西说，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27:2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你晓谕以色列人说，人还特许的愿，被许的人要按你所估的价值归给耶和华。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27:3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你估定的，从二十岁到六十岁的男人，要按圣所的平，估定价银五十舍客勒。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27:4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若是女人，你要估定三十舍客勒。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27:5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若是从五岁到二十岁，男子你要估定二十舍客勒，女子估定十舍客勒。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27:6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若是从一月到五岁，男子你要估定五舍客勒，女子估定三舍客勒。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27:7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若是从六十岁以上，男人你要估定十五舍客勒，女人估定十舍客勒。</a:t>
            </a:r>
          </a:p>
          <a:p>
            <a:r>
              <a:rPr lang="en-US" altLang="zh-CN" sz="24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27:8 </a:t>
            </a:r>
            <a:r>
              <a:rPr lang="zh-CN" altLang="en-US" sz="2400" b="1" dirty="0">
                <a:latin typeface="DengXian" panose="02010600030101010101" pitchFamily="2" charset="-122"/>
                <a:ea typeface="DengXian" panose="02010600030101010101" pitchFamily="2" charset="-122"/>
              </a:rPr>
              <a:t>他若贫穷，不能照你所估定的价，就要把他带到祭司面前，祭司要按许愿人的力量估定他的价。</a:t>
            </a:r>
          </a:p>
          <a:p>
            <a:endParaRPr lang="en-US" altLang="zh-CN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9839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许愿：牲畜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91200"/>
          </a:xfrm>
        </p:spPr>
        <p:txBody>
          <a:bodyPr>
            <a:noAutofit/>
          </a:bodyPr>
          <a:lstStyle/>
          <a:p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  <a:t>Lev 27:9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所许的若是牲畜，就是人献给耶和华为供物的，凡这一类献给耶和华的，都要成为圣。</a:t>
            </a:r>
          </a:p>
          <a:p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  <a:t>Lev 27:10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人不可改换，也不可更换，或是好的换坏的，或是坏的换好的。若以牲畜更换牲畜，所许的与所换的都要成为圣。</a:t>
            </a:r>
          </a:p>
          <a:p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  <a:t>Lev 27:11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若牲畜不洁净，是不可献给耶和华为供物的，就要把牲畜安置在祭司面前。</a:t>
            </a:r>
          </a:p>
          <a:p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  <a:t>Lev 27:12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祭司就要估定价值，牲畜是好是坏，祭司怎样估定，就要以怎样为是。</a:t>
            </a:r>
          </a:p>
          <a:p>
            <a:r>
              <a:rPr lang="en-US" altLang="zh-CN" b="1" dirty="0">
                <a:latin typeface="DengXian" panose="02010600030101010101" pitchFamily="2" charset="-122"/>
                <a:ea typeface="DengXian" panose="02010600030101010101" pitchFamily="2" charset="-122"/>
              </a:rPr>
              <a:t>Lev 27:13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他若一定要赎回，就要在你所估定的价值以外加上五分之一。</a:t>
            </a:r>
          </a:p>
          <a:p>
            <a:endParaRPr lang="en-US" altLang="zh-CN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3592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许愿：房屋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912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27:14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人将房屋分别为圣，归给耶和华，祭司就要估定价值。房屋是好是坏，祭司怎样估定，就要以怎样为定。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27:15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将房屋分别为圣的人，若要赎回房屋，就必在你所估定的价值以外加上五分之一，房屋仍旧归他。</a:t>
            </a:r>
          </a:p>
          <a:p>
            <a:endParaRPr lang="en-US" altLang="zh-CN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9178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许愿：地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91200"/>
          </a:xfrm>
        </p:spPr>
        <p:txBody>
          <a:bodyPr>
            <a:noAutofit/>
          </a:bodyPr>
          <a:lstStyle/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27:16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人若将承受为业的几分地分别为圣，归给耶和华，你要按这地撒种多少估定价值，若撒大麦一贺梅珥，要估价五十舍客勒。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27:17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他若从禧年将地分别为圣，就要以你所估定的价为定。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27:18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倘若他在禧年以后将地分别为圣，祭司就要按着未到禧年所剩的年数推算价值，也要从你所估的减去价值。</a:t>
            </a:r>
          </a:p>
          <a:p>
            <a:r>
              <a:rPr lang="en-US" altLang="zh-CN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27:19 </a:t>
            </a:r>
            <a:r>
              <a:rPr lang="zh-CN" altLang="en-US" b="1" dirty="0">
                <a:latin typeface="DengXian" panose="02010600030101010101" pitchFamily="2" charset="-122"/>
                <a:ea typeface="DengXian" panose="02010600030101010101" pitchFamily="2" charset="-122"/>
              </a:rPr>
              <a:t>将地分别为圣的人若定要把地赎回，他便要在你所估的价值以外加上五分之一，地就准定归他。</a:t>
            </a:r>
          </a:p>
          <a:p>
            <a:endParaRPr lang="en-US" altLang="zh-CN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9068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许愿：地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91200"/>
          </a:xfrm>
        </p:spPr>
        <p:txBody>
          <a:bodyPr>
            <a:noAutofit/>
          </a:bodyPr>
          <a:lstStyle/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27:20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他若不赎回那地，或是将地卖给别人，就再不能赎了。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27:21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但到了禧年，那地从买主手下出来的时候，就要归耶和华为圣，和永献的地一样，要归祭司为业。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27:22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他若将所买的一块地，不是承受为业的，分别为圣归给耶和华，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27:23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祭司就要将你所估的价值给他推算到禧年。当日，他要以你所估的价银为圣，归给耶和华。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27:24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到了禧年，那地要归卖主，就是那承受为业的原主。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27:25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凡你所估定的价银都要按着圣所的平，二十季拉为一舍客勒。</a:t>
            </a:r>
          </a:p>
          <a:p>
            <a:endParaRPr lang="en-US" altLang="zh-CN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6411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安息年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25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1-7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25:1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耶和华在西乃山对摩西说，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你晓谕以色列人说，你们到了我所赐你们那地的时候，地就要向耶和华守安息。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25:3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六年要耕种田地，也要修理葡萄园，收藏地的出产。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25:4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第七年，地要守圣安息，就是向耶和华守的安息，不可耕种田地，也不可修理葡萄园。</a:t>
            </a:r>
          </a:p>
        </p:txBody>
      </p:sp>
    </p:spTree>
    <p:extLst>
      <p:ext uri="{BB962C8B-B14F-4D97-AF65-F5344CB8AC3E}">
        <p14:creationId xmlns:p14="http://schemas.microsoft.com/office/powerpoint/2010/main" val="147703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许愿：其它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91200"/>
          </a:xfrm>
        </p:spPr>
        <p:txBody>
          <a:bodyPr>
            <a:noAutofit/>
          </a:bodyPr>
          <a:lstStyle/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27:26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惟独牲畜中头生的，无论是牛是羊，既归耶和华，谁也不可再分别为圣，因为这是耶和华的。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27:27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若是不洁净的牲畜生的，就要按你所估定的价值加上五分之一赎回，若不赎回，就要按你所估定的价值卖了。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27:28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但一切永献的，就是人从他所有永献给耶和华的，无论是人，是牲畜，是他承受为业的地，都不可卖，也不可赎。凡永献的是归给耶和华为至圣。</a:t>
            </a:r>
          </a:p>
          <a:p>
            <a:endParaRPr lang="en-US" altLang="zh-CN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4890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许愿：其它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91200"/>
          </a:xfrm>
        </p:spPr>
        <p:txBody>
          <a:bodyPr>
            <a:noAutofit/>
          </a:bodyPr>
          <a:lstStyle/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27:29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凡从人中当灭的都不可赎，必被治死。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27:30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地上所有的，无论是地上的种子是树上的果子，十分之一是耶和华的，是归给耶和华为圣的。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27:31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人若要赎这十分之一的什么物，就要加上五分之一。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27:32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凡牛群羊群中，一切从杖下经过的，每第十只要归给耶和华为圣。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27:33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不可问是好是坏，也不可更换，若定要更换，所更换的与本来的牲畜都要成为圣，不可赎回。</a:t>
            </a:r>
          </a:p>
          <a:p>
            <a:r>
              <a:rPr lang="en-US" altLang="zh-CN" sz="28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27:34 </a:t>
            </a:r>
            <a:r>
              <a:rPr lang="zh-CN" altLang="en-US" sz="2800" b="1" dirty="0">
                <a:latin typeface="DengXian" panose="02010600030101010101" pitchFamily="2" charset="-122"/>
                <a:ea typeface="DengXian" panose="02010600030101010101" pitchFamily="2" charset="-122"/>
              </a:rPr>
              <a:t>这就是耶和华在西乃山为以色列人所吩咐摩西的命令。</a:t>
            </a:r>
          </a:p>
          <a:p>
            <a:endParaRPr lang="en-US" altLang="zh-CN" sz="28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0316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安息年</a:t>
            </a:r>
            <a:r>
              <a:rPr lang="en-US" altLang="zh-CN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25</a:t>
            </a:r>
            <a:r>
              <a:rPr lang="zh-CN" altLang="en-US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1-7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25:5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遗落自长的庄稼不可收割，没有修理的葡萄树也不可摘取葡萄。这年，地要守圣安息。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25:6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地在安息年所出的，要给你和你的仆人，婢女，雇工人，并寄居的外人当食物。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25:7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这年的土产也要给你的牲畜和你地上的走兽当食物。</a:t>
            </a:r>
          </a:p>
        </p:txBody>
      </p:sp>
    </p:spTree>
    <p:extLst>
      <p:ext uri="{BB962C8B-B14F-4D97-AF65-F5344CB8AC3E}">
        <p14:creationId xmlns:p14="http://schemas.microsoft.com/office/powerpoint/2010/main" val="146136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禧年</a:t>
            </a:r>
            <a:r>
              <a:rPr lang="en-US" altLang="zh-CN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25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8-13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25:8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你要计算七个安息年，就是七七年。这便为你成了七个安息年，共是四十九年。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25:9 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当年七月初十日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，你要大发角声，这日就是赎罪日，要在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遍地发出角声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25:10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第五十年，你们要当作圣年，在遍地给一切的居民宣告自由。这年必为你们的禧年，各人要归自己的产业，各归本家。</a:t>
            </a:r>
          </a:p>
        </p:txBody>
      </p:sp>
    </p:spTree>
    <p:extLst>
      <p:ext uri="{BB962C8B-B14F-4D97-AF65-F5344CB8AC3E}">
        <p14:creationId xmlns:p14="http://schemas.microsoft.com/office/powerpoint/2010/main" val="273721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禧年</a:t>
            </a:r>
            <a:r>
              <a:rPr lang="en-US" altLang="zh-CN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25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8-13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25:8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你要计算七个安息年，就是七七年。这便为你成了七个安息年，共是四十九年。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25:9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当年七月初十日，你要大发角声，这日就是赎罪日，要在遍地发出角声。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25:10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第五十年，你们要当作圣年，在遍地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给一切的居民宣告自由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。这年必为你们的禧年，各人要归自己的产业，各归本家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4061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禧年</a:t>
            </a:r>
            <a:r>
              <a:rPr lang="en-US" altLang="zh-CN" sz="48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25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8-13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25:11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第五十年要作为你们的禧年。这年不可耕种，地中自长的，不可收割，没有修理的葡萄树也不可摘取葡萄。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25:12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因为这是禧年，你们要当作圣年，吃地中自出的土产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25:13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这禧年，你们各人要归自己的地业。</a:t>
            </a:r>
            <a:endParaRPr lang="zh-CN" altLang="en-US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9075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禧年和土地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25</a:t>
            </a:r>
            <a:r>
              <a:rPr lang="zh-CN" altLang="en-US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：</a:t>
            </a:r>
            <a:r>
              <a:rPr lang="en-US" altLang="zh-CN" sz="4800" b="1" dirty="0" smtClean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14-28</a:t>
            </a:r>
            <a:endParaRPr lang="en-US" sz="4800" b="1" dirty="0">
              <a:solidFill>
                <a:srgbClr val="FF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9067800" cy="5334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25:14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你若卖什么给邻舍，或是从邻舍的手中买什么，</a:t>
            </a:r>
            <a:r>
              <a:rPr lang="zh-CN" altLang="en-US" sz="36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彼此不可亏负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25:15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你要按禧年以后的年数向邻舍买，他也要按年数的收成卖给你。</a:t>
            </a:r>
          </a:p>
          <a:p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25:16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年岁若多，要照数加添价值，年岁若少，要照数减去价值，因为他照收成的数目卖给你。</a:t>
            </a:r>
          </a:p>
          <a:p>
            <a:endParaRPr lang="zh-CN" altLang="en-US" sz="36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5049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172343</TotalTime>
  <Words>12832</Words>
  <Application>Microsoft Office PowerPoint</Application>
  <PresentationFormat>On-screen Show (4:3)</PresentationFormat>
  <Paragraphs>500</Paragraphs>
  <Slides>41</Slides>
  <Notes>41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三谷基督徒會堂 成人主日學</vt:lpstr>
      <vt:lpstr>PowerPoint Presentation</vt:lpstr>
      <vt:lpstr>利未记25章</vt:lpstr>
      <vt:lpstr>安息年25：1-7</vt:lpstr>
      <vt:lpstr>安息年25：1-7</vt:lpstr>
      <vt:lpstr>禧年25：8-13</vt:lpstr>
      <vt:lpstr>禧年25：8-13</vt:lpstr>
      <vt:lpstr>禧年25：8-13</vt:lpstr>
      <vt:lpstr>禧年和土地25：14-28</vt:lpstr>
      <vt:lpstr>禧年中神的供應25：18-22</vt:lpstr>
      <vt:lpstr>贖回地的條例25：23-28</vt:lpstr>
      <vt:lpstr>贖回地的條例25：23-28</vt:lpstr>
      <vt:lpstr>禧年和房屋25：29-34</vt:lpstr>
      <vt:lpstr>禧年和房屋25：29-34</vt:lpstr>
      <vt:lpstr>禧年和穷人25：35-55</vt:lpstr>
      <vt:lpstr>禧年和穷人25：35-55</vt:lpstr>
      <vt:lpstr>禧年和穷人25：35-55</vt:lpstr>
      <vt:lpstr>禧年和穷人25：35-55</vt:lpstr>
      <vt:lpstr>禧年和穷人25：35-55</vt:lpstr>
      <vt:lpstr>新约与禧年</vt:lpstr>
      <vt:lpstr>祝福与赐福</vt:lpstr>
      <vt:lpstr>三个“若是”与“我就”</vt:lpstr>
      <vt:lpstr>三个基本的要求</vt:lpstr>
      <vt:lpstr>应许之一</vt:lpstr>
      <vt:lpstr>应许之二</vt:lpstr>
      <vt:lpstr>应许之三</vt:lpstr>
      <vt:lpstr>应许之四</vt:lpstr>
      <vt:lpstr>咒诅之一</vt:lpstr>
      <vt:lpstr>咒诅之二</vt:lpstr>
      <vt:lpstr>咒诅之三</vt:lpstr>
      <vt:lpstr>咒诅之四</vt:lpstr>
      <vt:lpstr>诅咒之五</vt:lpstr>
      <vt:lpstr>诅咒之五</vt:lpstr>
      <vt:lpstr>应许之五</vt:lpstr>
      <vt:lpstr>许愿：人</vt:lpstr>
      <vt:lpstr>许愿：牲畜</vt:lpstr>
      <vt:lpstr>许愿：房屋</vt:lpstr>
      <vt:lpstr>许愿：地</vt:lpstr>
      <vt:lpstr>许愿：地</vt:lpstr>
      <vt:lpstr>许愿：其它</vt:lpstr>
      <vt:lpstr>许愿：其它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Meaning of Christmas</dc:title>
  <dc:creator>Guocai</dc:creator>
  <cp:lastModifiedBy>test</cp:lastModifiedBy>
  <cp:revision>610</cp:revision>
  <cp:lastPrinted>2019-06-02T15:44:23Z</cp:lastPrinted>
  <dcterms:created xsi:type="dcterms:W3CDTF">2014-12-20T19:43:08Z</dcterms:created>
  <dcterms:modified xsi:type="dcterms:W3CDTF">2021-05-23T17:59:42Z</dcterms:modified>
</cp:coreProperties>
</file>