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9" r:id="rId3"/>
    <p:sldId id="296" r:id="rId4"/>
    <p:sldId id="311" r:id="rId5"/>
    <p:sldId id="314" r:id="rId6"/>
    <p:sldId id="313" r:id="rId7"/>
    <p:sldId id="312" r:id="rId8"/>
    <p:sldId id="292" r:id="rId9"/>
    <p:sldId id="322" r:id="rId10"/>
    <p:sldId id="321" r:id="rId11"/>
    <p:sldId id="320" r:id="rId12"/>
    <p:sldId id="319" r:id="rId13"/>
    <p:sldId id="326" r:id="rId14"/>
    <p:sldId id="325" r:id="rId15"/>
    <p:sldId id="323" r:id="rId16"/>
    <p:sldId id="341" r:id="rId17"/>
    <p:sldId id="317" r:id="rId18"/>
    <p:sldId id="333" r:id="rId19"/>
    <p:sldId id="334" r:id="rId20"/>
    <p:sldId id="335" r:id="rId21"/>
    <p:sldId id="332" r:id="rId22"/>
    <p:sldId id="331" r:id="rId23"/>
    <p:sldId id="330" r:id="rId24"/>
    <p:sldId id="340" r:id="rId25"/>
    <p:sldId id="342" r:id="rId26"/>
    <p:sldId id="339" r:id="rId27"/>
    <p:sldId id="338" r:id="rId28"/>
    <p:sldId id="337" r:id="rId29"/>
    <p:sldId id="324" r:id="rId30"/>
    <p:sldId id="329" r:id="rId31"/>
    <p:sldId id="336" r:id="rId32"/>
    <p:sldId id="328" r:id="rId33"/>
    <p:sldId id="316" r:id="rId34"/>
    <p:sldId id="315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2" autoAdjust="0"/>
    <p:restoredTop sz="94667" autoAdjust="0"/>
  </p:normalViewPr>
  <p:slideViewPr>
    <p:cSldViewPr snapToGrid="0">
      <p:cViewPr varScale="1">
        <p:scale>
          <a:sx n="61" d="100"/>
          <a:sy n="61" d="100"/>
        </p:scale>
        <p:origin x="72" y="648"/>
      </p:cViewPr>
      <p:guideLst/>
    </p:cSldViewPr>
  </p:slideViewPr>
  <p:outlineViewPr>
    <p:cViewPr>
      <p:scale>
        <a:sx n="33" d="100"/>
        <a:sy n="33" d="100"/>
      </p:scale>
      <p:origin x="0" y="-9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A04D-DE13-451E-80FF-C30099B4769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4086-5229-4585-BA7D-F0FD7B58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9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3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4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8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7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0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26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40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07448-6D42-418F-870D-886FD3A75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0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5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1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93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6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019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08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394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1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73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07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85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822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7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68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22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738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80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75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70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00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5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0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3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利未记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第一讲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创世记</a:t>
            </a:r>
            <a:r>
              <a:rPr lang="en-US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23-24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23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耶和华神便打发他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出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伊甸园去，耕种他所自出之土。</a:t>
            </a:r>
            <a:endParaRPr lang="en-US" altLang="zh-CN" sz="3200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404242"/>
                </a:solidFill>
                <a:latin typeface="Roboto Condensed"/>
              </a:rPr>
              <a:t>24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 于是把他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赶出去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了。又在伊甸园的东边安设基路伯和四面转动发火焰的剑，要把守生命树的道路。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464722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诗篇</a:t>
            </a:r>
            <a:r>
              <a:rPr lang="en-US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lang="zh-CN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b="1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耶和华的筹算永远立定，祂心中的思念万代常存</a:t>
            </a:r>
            <a:endParaRPr lang="en-US" altLang="zh-CN" sz="3200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r>
              <a:rPr lang="en-US" altLang="en-US" sz="3200" b="1" dirty="0"/>
              <a:t>But the </a:t>
            </a:r>
            <a:r>
              <a:rPr lang="en-US" altLang="en-US" sz="3200" b="1" dirty="0">
                <a:solidFill>
                  <a:srgbClr val="FF0000"/>
                </a:solidFill>
              </a:rPr>
              <a:t>plans of the LORD </a:t>
            </a:r>
            <a:r>
              <a:rPr lang="en-US" altLang="en-US" sz="3200" b="1" dirty="0"/>
              <a:t>stand firm forever, </a:t>
            </a:r>
            <a:r>
              <a:rPr lang="en-US" altLang="en-US" sz="3200" b="1" dirty="0">
                <a:solidFill>
                  <a:srgbClr val="FF0000"/>
                </a:solidFill>
              </a:rPr>
              <a:t>the purposes of his heart </a:t>
            </a:r>
            <a:r>
              <a:rPr lang="en-US" altLang="en-US" sz="3200" b="1" dirty="0"/>
              <a:t>through all generations.</a:t>
            </a:r>
          </a:p>
        </p:txBody>
      </p:sp>
    </p:spTree>
    <p:extLst>
      <p:ext uri="{BB962C8B-B14F-4D97-AF65-F5344CB8AC3E}">
        <p14:creationId xmlns:p14="http://schemas.microsoft.com/office/powerpoint/2010/main" val="246871369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希伯来书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8-10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亚伯拉罕因着信，蒙召的时候，就遵命出去，往将来要得为业的地方去。出去的时候，还不知往哪里去。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9</a:t>
            </a:r>
            <a:r>
              <a:rPr lang="zh-CN" altLang="en-US" sz="3200" b="1" dirty="0"/>
              <a:t>他因着信，就在所应许之地作客，好像在异地居住帐棚，与那同蒙一个应许的以撒，雅各一样。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en-US" sz="3200" b="1" dirty="0"/>
              <a:t>10</a:t>
            </a:r>
            <a:r>
              <a:rPr lang="zh-CN" altLang="en-US" sz="3200" b="1" dirty="0"/>
              <a:t>因为</a:t>
            </a:r>
            <a:r>
              <a:rPr lang="zh-CN" altLang="en-US" sz="3200" b="1" dirty="0">
                <a:solidFill>
                  <a:srgbClr val="FF0000"/>
                </a:solidFill>
              </a:rPr>
              <a:t>他等候那座有根基的城，就是神所经营所建造的。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0143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i="0" dirty="0">
                <a:solidFill>
                  <a:srgbClr val="2A2A2A"/>
                </a:solidFill>
                <a:effectLst/>
                <a:latin typeface="Roboto Condensed"/>
              </a:rPr>
              <a:t>哥林多前书</a:t>
            </a:r>
            <a:r>
              <a:rPr lang="en-US" altLang="zh-CN" b="1" i="0" dirty="0">
                <a:solidFill>
                  <a:srgbClr val="2A2A2A"/>
                </a:solidFill>
                <a:effectLst/>
                <a:latin typeface="Roboto Condensed"/>
              </a:rPr>
              <a:t>5</a:t>
            </a:r>
            <a:r>
              <a:rPr lang="zh-CN" altLang="en-US" b="1" dirty="0">
                <a:solidFill>
                  <a:srgbClr val="2A2A2A"/>
                </a:solidFill>
                <a:latin typeface="Roboto Condensed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你们既是无酵的面，应当把旧酵除净，好使你们成为新团。因为我们</a:t>
            </a:r>
            <a:r>
              <a:rPr lang="zh-CN" altLang="en-US" sz="3200" b="1" dirty="0">
                <a:solidFill>
                  <a:srgbClr val="FF0000"/>
                </a:solidFill>
              </a:rPr>
              <a:t>逾越节的羔羊基督</a:t>
            </a:r>
            <a:r>
              <a:rPr lang="zh-CN" altLang="en-US" sz="3200" b="1" dirty="0"/>
              <a:t>已经被杀献祭了。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所以，我们守这节不可用旧酵，也不可用恶毒（或作阴毒），邪恶的酵，只用诚实真正的无酵饼。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343298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035170"/>
            <a:ext cx="8084029" cy="5141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7	   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又将约书念给百姓听。他们说，</a:t>
            </a:r>
            <a:r>
              <a:rPr lang="zh-CN" altLang="en-US" sz="3200" b="1" dirty="0">
                <a:solidFill>
                  <a:srgbClr val="FF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耶和华所吩咐的，我们都必遵行。</a:t>
            </a:r>
            <a:endParaRPr lang="en-US" altLang="zh-C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	      8	   </a:t>
            </a:r>
            <a:r>
              <a:rPr lang="zh-CN" altLang="en-US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摩西将血洒在百姓身上，说，你看，这是立约的血，是耶和华按这一切话与你们立约的凭据。</a:t>
            </a:r>
            <a:endParaRPr lang="en-US" altLang="zh-C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32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罗马书</a:t>
            </a:r>
            <a:r>
              <a:rPr 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原来体贴肉体的，就是与神为仇。因为不服神的律法，也是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不能</a:t>
            </a:r>
            <a:r>
              <a:rPr lang="zh-CN" altLang="en-US" sz="32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服。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7171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8-9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8</a:t>
            </a:r>
            <a:r>
              <a:rPr lang="zh-CN" altLang="en-US" sz="3200" b="1" dirty="0"/>
              <a:t>又当为我造圣所，使我可以住在他们中间。</a:t>
            </a:r>
          </a:p>
          <a:p>
            <a:r>
              <a:rPr lang="en-US" altLang="zh-CN" sz="3200" b="1" dirty="0"/>
              <a:t>9</a:t>
            </a:r>
            <a:r>
              <a:rPr lang="zh-CN" altLang="en-US" sz="3200" b="1" dirty="0"/>
              <a:t>制造帐幕和其中的一切器具都要照我所指示你的样式。</a:t>
            </a:r>
          </a:p>
        </p:txBody>
      </p:sp>
    </p:spTree>
    <p:extLst>
      <p:ext uri="{BB962C8B-B14F-4D97-AF65-F5344CB8AC3E}">
        <p14:creationId xmlns:p14="http://schemas.microsoft.com/office/powerpoint/2010/main" val="3188229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出</a:t>
            </a:r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埃及记</a:t>
            </a:r>
            <a:r>
              <a:rPr lang="en-US" alt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en-US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34</a:t>
            </a:r>
            <a:r>
              <a:rPr lang="zh-CN" altLang="en-US" sz="3200" b="1" dirty="0"/>
              <a:t>当时，云彩遮盖会幕，耶和华的荣光就充满了帐幕。</a:t>
            </a:r>
            <a:endParaRPr lang="en-US" altLang="zh-CN" sz="3200" b="1" dirty="0"/>
          </a:p>
          <a:p>
            <a:r>
              <a:rPr lang="en-US" altLang="zh-CN" sz="3200" b="1" dirty="0"/>
              <a:t>35</a:t>
            </a:r>
            <a:r>
              <a:rPr lang="zh-CN" altLang="en-US" sz="3200" b="1" dirty="0"/>
              <a:t>摩西</a:t>
            </a:r>
            <a:r>
              <a:rPr lang="zh-CN" altLang="en-US" sz="3200" b="1" dirty="0">
                <a:solidFill>
                  <a:srgbClr val="FF0000"/>
                </a:solidFill>
              </a:rPr>
              <a:t>不能</a:t>
            </a:r>
            <a:r>
              <a:rPr lang="zh-CN" altLang="en-US" sz="3200" b="1" dirty="0"/>
              <a:t>进会幕，因为云彩停在其上，并且耶和华的荣光充满了帐幕。</a:t>
            </a:r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206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马可福音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b="1" dirty="0">
                <a:latin typeface="SimSun" panose="02010600030101010101" pitchFamily="2" charset="-122"/>
                <a:cs typeface="Times New Roman" panose="02020603050405020304" pitchFamily="18" charset="0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37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耶稣大声喊叫，气就断了。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38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殿里的幔子，从上到下裂为两半。</a:t>
            </a:r>
            <a:endParaRPr lang="en-US" altLang="en-US" sz="32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451373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希伯来书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+mn-ea"/>
                <a:cs typeface="Times New Roman" panose="02020603050405020304" pitchFamily="18" charset="0"/>
              </a:rPr>
              <a:t>19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弟兄们，我们既因耶稣的血，得以坦然进入至圣所，</a:t>
            </a:r>
            <a:endParaRPr lang="en-US" altLang="zh-CN" sz="3200" b="1" i="0" dirty="0">
              <a:solidFill>
                <a:srgbClr val="404242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sz="3200" b="1" dirty="0">
                <a:effectLst/>
                <a:latin typeface="+mn-ea"/>
                <a:cs typeface="Times New Roman" panose="02020603050405020304" pitchFamily="18" charset="0"/>
              </a:rPr>
              <a:t>20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是借着祂给我们开了一条又新又活的路从幔子经过，这幔子就是祂的身体。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588540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870" y="346840"/>
            <a:ext cx="2933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创世记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创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出埃及记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出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利未记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利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民数记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民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申命记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申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约书亚记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士师记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士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路得记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得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撒母耳记上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撒母耳记下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列王纪上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王上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列王纪下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王下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历代志上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代上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历代志下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代下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以斯拉记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拉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尼希米记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尼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以斯帖记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斯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6765" y="346841"/>
            <a:ext cx="19534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约伯记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诗篇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诗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箴言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箴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传道书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传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雅歌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歌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0179" y="346841"/>
            <a:ext cx="47454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以赛亚书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赛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耶利米书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耶利米哀歌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哀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以西结书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结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但以理书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但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何西阿书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何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约珥书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珥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阿摩司书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摩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俄巴底亚书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俄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约拿书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拿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弥迦书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弥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那鸿书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鸿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哈巴谷书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哈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西番雅书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番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哈该书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该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撒迦利亚书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亚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玛拉基书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</a:t>
            </a: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200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870" y="346840"/>
            <a:ext cx="2933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latin typeface="+mn-ea"/>
              </a:rPr>
              <a:t>创世记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创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出埃及记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出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solidFill>
                  <a:srgbClr val="FF0000"/>
                </a:solidFill>
                <a:latin typeface="+mn-ea"/>
              </a:rPr>
              <a:t>利未记</a:t>
            </a:r>
            <a:r>
              <a:rPr lang="en-US" altLang="zh-CN" sz="23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300" b="1" dirty="0">
                <a:solidFill>
                  <a:srgbClr val="FF0000"/>
                </a:solidFill>
                <a:latin typeface="+mn-ea"/>
              </a:rPr>
              <a:t>利</a:t>
            </a:r>
            <a:r>
              <a:rPr lang="en-US" altLang="zh-CN" sz="2300" b="1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民数记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民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申命记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申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endParaRPr lang="en-US" altLang="zh-CN" sz="2300" b="1" dirty="0">
              <a:latin typeface="+mn-ea"/>
            </a:endParaRPr>
          </a:p>
          <a:p>
            <a:r>
              <a:rPr lang="zh-CN" altLang="en-US" sz="2300" b="1" dirty="0">
                <a:latin typeface="+mn-ea"/>
              </a:rPr>
              <a:t>约书亚记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书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士师记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士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路得记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得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撒母耳记上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撒上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撒母耳记下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撒下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列王纪上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王上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列王纪下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王下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历代志上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代上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历代志下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代下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以斯拉记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拉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尼希米记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尼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以斯帖记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斯</a:t>
            </a:r>
            <a:r>
              <a:rPr lang="en-US" altLang="zh-CN" sz="2300" b="1" dirty="0">
                <a:latin typeface="+mn-ea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6765" y="346841"/>
            <a:ext cx="19534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latin typeface="+mn-ea"/>
              </a:rPr>
              <a:t>约伯记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约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诗篇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诗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箴言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箴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传道书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传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雅歌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歌</a:t>
            </a:r>
            <a:r>
              <a:rPr lang="en-US" altLang="zh-CN" sz="2300" b="1" dirty="0">
                <a:latin typeface="+mn-ea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0179" y="346841"/>
            <a:ext cx="47454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latin typeface="+mn-ea"/>
              </a:rPr>
              <a:t>以赛亚书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赛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耶利米书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耶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耶利米哀歌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哀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以西结书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结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但以理书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但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endParaRPr lang="en-US" altLang="zh-CN" sz="2300" b="1" dirty="0">
              <a:latin typeface="+mn-ea"/>
            </a:endParaRPr>
          </a:p>
          <a:p>
            <a:r>
              <a:rPr lang="zh-CN" altLang="en-US" sz="2300" b="1" dirty="0">
                <a:latin typeface="+mn-ea"/>
              </a:rPr>
              <a:t>何西阿书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何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约珥书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珥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阿摩司书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摩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俄巴底亚书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俄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约拿书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拿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弥迦书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弥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那鸿书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鸿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哈巴谷书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哈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西番雅书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番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哈该书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该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撒迦利亚书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亚</a:t>
            </a:r>
            <a:r>
              <a:rPr lang="en-US" altLang="zh-CN" sz="2300" b="1" dirty="0">
                <a:latin typeface="+mn-ea"/>
              </a:rPr>
              <a:t>)</a:t>
            </a:r>
          </a:p>
          <a:p>
            <a:r>
              <a:rPr lang="zh-CN" altLang="en-US" sz="2300" b="1" dirty="0">
                <a:latin typeface="+mn-ea"/>
              </a:rPr>
              <a:t>玛拉基书</a:t>
            </a:r>
            <a:r>
              <a:rPr lang="en-US" altLang="zh-CN" sz="2300" b="1" dirty="0">
                <a:latin typeface="+mn-ea"/>
              </a:rPr>
              <a:t>(</a:t>
            </a:r>
            <a:r>
              <a:rPr lang="zh-CN" altLang="en-US" sz="2300" b="1" dirty="0">
                <a:latin typeface="+mn-ea"/>
              </a:rPr>
              <a:t>玛</a:t>
            </a:r>
            <a:r>
              <a:rPr lang="en-US" altLang="zh-CN" sz="2300" b="1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95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978" y="49476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马太福音 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马可福音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路加福音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约翰福音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使徒行传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0EB95-E546-48AE-BB12-F94FB4B38A8E}"/>
              </a:ext>
            </a:extLst>
          </p:cNvPr>
          <p:cNvSpPr/>
          <p:nvPr/>
        </p:nvSpPr>
        <p:spPr>
          <a:xfrm>
            <a:off x="3173380" y="425512"/>
            <a:ext cx="27972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罗马书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哥林多前书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哥林多后书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加拉太书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以弗所书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腓立比书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歌罗西书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帖撒罗尼迦前书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帖撒罗尼迦后书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提摩太前书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提摩太后书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提多书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腓利门书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5D719-5E58-4189-9BC3-4A8D4F2FC392}"/>
              </a:ext>
            </a:extLst>
          </p:cNvPr>
          <p:cNvSpPr/>
          <p:nvPr/>
        </p:nvSpPr>
        <p:spPr>
          <a:xfrm>
            <a:off x="6541694" y="425512"/>
            <a:ext cx="2141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希伯来书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雅各书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彼得前书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彼得后书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约翰一书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约翰二书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约翰三书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犹大书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启示录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1919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574" y="1086928"/>
            <a:ext cx="8695426" cy="5090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32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埃及记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17:14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耶和华对摩西说，我要将亚玛力的名号从天下全然涂抹了，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你要将这话写在书上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作纪念，又念给约书亚听。</a:t>
            </a:r>
            <a:endParaRPr lang="en-US" altLang="zh-CN" sz="3200" b="1" dirty="0">
              <a:solidFill>
                <a:srgbClr val="222222"/>
              </a:solidFill>
              <a:effectLst/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24:4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摩西将耶和华的命令都写上。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清早起来，在山下筑一座坛，按以色列十二支派立十二根柱子，</a:t>
            </a:r>
            <a:endParaRPr lang="en-US" altLang="zh-CN" sz="3200" b="1" dirty="0">
              <a:solidFill>
                <a:srgbClr val="222222"/>
              </a:solidFill>
              <a:effectLst/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34:27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耶和华吩咐摩西说，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你要将这些话写上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，因为我是按这话与你和以色列人立约。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253368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7584" y="879895"/>
            <a:ext cx="8057073" cy="477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3200" b="1" dirty="0">
                <a:solidFill>
                  <a:srgbClr val="222222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民数记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33:2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摩西遵着耶和华的吩咐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记载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他们所行的路程，其路程乃是这样，</a:t>
            </a:r>
            <a:endParaRPr lang="en-US" altLang="zh-CN" sz="3200" b="1" dirty="0">
              <a:solidFill>
                <a:srgbClr val="222222"/>
              </a:solidFill>
              <a:effectLst/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申命记</a:t>
            </a: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31:9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摩西将这律法写出来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，交给抬耶和华约柜的祭司利未子孙和以色列的众长老。</a:t>
            </a:r>
            <a:endParaRPr lang="en-US" sz="3200" b="1" dirty="0">
              <a:solidFill>
                <a:srgbClr val="222222"/>
              </a:solidFill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22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当日摩西就写了一篇歌，教导以色列人。</a:t>
            </a:r>
            <a:endParaRPr lang="en-US" sz="3200" b="1" dirty="0">
              <a:solidFill>
                <a:srgbClr val="222222"/>
              </a:solidFill>
              <a:latin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24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摩西将这律法的话写在书上，及至写完了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7713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365" y="931653"/>
            <a:ext cx="8160589" cy="472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马可福音</a:t>
            </a:r>
            <a:r>
              <a:rPr 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10:3-5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 耶稣回答说，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+mn-ea"/>
              </a:rPr>
              <a:t>摩西吩咐你们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的是什么。</a:t>
            </a:r>
            <a:endParaRPr lang="en-US" altLang="zh-CN" sz="3200" b="1" dirty="0">
              <a:solidFill>
                <a:srgbClr val="222222"/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路加福音</a:t>
            </a:r>
            <a:r>
              <a:rPr 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20:28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夫子，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+mn-ea"/>
                <a:cs typeface="Arial" panose="020B0604020202020204" pitchFamily="34" charset="0"/>
              </a:rPr>
              <a:t>摩西为我们写着说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，人若有妻无子就死了，他兄弟当娶他的妻，为哥哥生子立后。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969380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使徒行传</a:t>
            </a:r>
            <a:r>
              <a:rPr lang="en-US" altLang="zh-CN" b="1" dirty="0"/>
              <a:t>7</a:t>
            </a:r>
            <a:r>
              <a:rPr lang="zh-CN" altLang="en-US" b="1" dirty="0"/>
              <a:t>：</a:t>
            </a:r>
            <a:r>
              <a:rPr lang="en-US" altLang="zh-CN" b="1" dirty="0"/>
              <a:t>22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摩西学了埃及人一切的学问，说话行事，都有才能。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99038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箴言</a:t>
            </a:r>
            <a:r>
              <a:rPr lang="en-US" altLang="zh-CN" b="1" dirty="0"/>
              <a:t>8</a:t>
            </a:r>
            <a:r>
              <a:rPr lang="zh-CN" altLang="en-US" b="1" dirty="0"/>
              <a:t>：</a:t>
            </a:r>
            <a:r>
              <a:rPr lang="en-US" altLang="zh-CN" b="1" dirty="0"/>
              <a:t>34-35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06358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67133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5751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759013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加拉太书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这样说来，律法是为什么有的呢？原是为过犯添上的，等候那蒙应许的子孙来到。并且是借天使经中保之手设立的。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317533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978" y="49476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马太福音 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马可福音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路加福音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约翰福音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使徒行传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0EB95-E546-48AE-BB12-F94FB4B38A8E}"/>
              </a:ext>
            </a:extLst>
          </p:cNvPr>
          <p:cNvSpPr/>
          <p:nvPr/>
        </p:nvSpPr>
        <p:spPr>
          <a:xfrm>
            <a:off x="3173380" y="425512"/>
            <a:ext cx="27972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罗马书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哥林多前书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哥林多后书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加拉太书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以弗所书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腓立比书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歌罗西书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帖撒罗尼迦前书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帖撒罗尼迦后书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提摩太前书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提摩太后书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提多书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腓利门书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5D719-5E58-4189-9BC3-4A8D4F2FC392}"/>
              </a:ext>
            </a:extLst>
          </p:cNvPr>
          <p:cNvSpPr/>
          <p:nvPr/>
        </p:nvSpPr>
        <p:spPr>
          <a:xfrm>
            <a:off x="6541694" y="425512"/>
            <a:ext cx="2141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希伯来书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雅各书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彼得前书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彼得后书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约翰一书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约翰二书 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约翰三书</a:t>
            </a:r>
            <a:br>
              <a:rPr lang="zh-CN" altLang="en-US" sz="2800" b="1" dirty="0"/>
            </a:br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犹大书</a:t>
            </a:r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sz="2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启示录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83439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5544" y="733647"/>
            <a:ext cx="7121156" cy="5443316"/>
          </a:xfrm>
        </p:spPr>
        <p:txBody>
          <a:bodyPr>
            <a:normAutofit/>
          </a:bodyPr>
          <a:lstStyle/>
          <a:p>
            <a:r>
              <a:rPr lang="zh-CN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马可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福音</a:t>
            </a:r>
            <a:r>
              <a:rPr 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8:12	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耶稣心里深深的叹息说，这世代为什么求神迹呢？我实在告诉你们，没有神迹给这世代看。</a:t>
            </a:r>
            <a:endParaRPr lang="en-US" altLang="zh-CN" sz="3200" b="1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马可福音</a:t>
            </a:r>
            <a:r>
              <a:rPr 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3:5	</a:t>
            </a:r>
            <a:r>
              <a:rPr lang="zh-CN" altLang="en-US" sz="3200" b="1" dirty="0">
                <a:solidFill>
                  <a:srgbClr val="222222"/>
                </a:solidFill>
                <a:effectLst/>
                <a:latin typeface="+mn-ea"/>
                <a:cs typeface="Arial" panose="020B0604020202020204" pitchFamily="34" charset="0"/>
              </a:rPr>
              <a:t>耶稣怒目周围看他们，忧愁他们的心刚硬，就对那人说，伸出手来。他把手一伸，手就复了原。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280793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8662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617650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0638135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6401389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04260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566"/>
            <a:ext cx="9288463" cy="69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约翰福音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b="1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39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你们查考圣经。因你们以为内中有永生。给我作见证的就是这经。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743377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哥林多后书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14-16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i="0" dirty="0">
                <a:solidFill>
                  <a:srgbClr val="404242"/>
                </a:solidFill>
                <a:effectLst/>
                <a:latin typeface="+mn-ea"/>
              </a:rPr>
              <a:t>14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但他们的心地刚硬。直到今日诵读旧约的时候，这帕子还没有揭去。这帕子在基督里已经废去了。</a:t>
            </a:r>
            <a:endParaRPr lang="en-US" altLang="zh-CN" sz="3200" b="1" i="0" dirty="0">
              <a:solidFill>
                <a:srgbClr val="404242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zh-CN" sz="3200" b="1" i="0" dirty="0">
                <a:solidFill>
                  <a:srgbClr val="404242"/>
                </a:solidFill>
                <a:effectLst/>
                <a:latin typeface="+mn-ea"/>
              </a:rPr>
              <a:t>15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然而直到今日，每逢诵读摩西书的时候，帕子还在他们心上。</a:t>
            </a:r>
            <a:endParaRPr lang="en-US" altLang="zh-CN" sz="3200" b="1" i="0" dirty="0">
              <a:solidFill>
                <a:srgbClr val="404242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404242"/>
                </a:solidFill>
                <a:latin typeface="+mn-ea"/>
              </a:rPr>
              <a:t>16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+mn-ea"/>
              </a:rPr>
              <a:t>但他们的心几时归向主，帕子就几时除去了</a:t>
            </a:r>
            <a:r>
              <a:rPr lang="zh-CN" altLang="en-US" b="0" i="0" dirty="0">
                <a:solidFill>
                  <a:srgbClr val="404242"/>
                </a:solidFill>
                <a:effectLst/>
                <a:latin typeface="Roboto Condensed"/>
              </a:rPr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56199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296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歌罗西书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16-17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i="0" dirty="0">
                <a:solidFill>
                  <a:srgbClr val="404242"/>
                </a:solidFill>
                <a:effectLst/>
                <a:latin typeface="Roboto Condensed"/>
              </a:rPr>
              <a:t>16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所以不拘在饮食上，或节期，月朔，安息日，都不可让人论断你们。</a:t>
            </a:r>
            <a:endParaRPr lang="en-US" altLang="zh-CN" sz="3200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404242"/>
                </a:solidFill>
                <a:latin typeface="Roboto Condensed"/>
              </a:rPr>
              <a:t>17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这些原是后事的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影儿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。那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形体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却是基督。  </a:t>
            </a:r>
            <a:endParaRPr lang="en-US" altLang="zh-CN" sz="3200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sz="3200" b="1" dirty="0"/>
              <a:t>These are a </a:t>
            </a:r>
            <a:r>
              <a:rPr lang="en-US" altLang="en-US" sz="3200" b="1" dirty="0">
                <a:solidFill>
                  <a:srgbClr val="FF0000"/>
                </a:solidFill>
              </a:rPr>
              <a:t>shadow</a:t>
            </a:r>
            <a:r>
              <a:rPr lang="en-US" altLang="en-US" sz="3200" b="1" dirty="0"/>
              <a:t> of the things that were to come; the </a:t>
            </a:r>
            <a:r>
              <a:rPr lang="en-US" altLang="en-US" sz="3200" b="1" dirty="0">
                <a:solidFill>
                  <a:srgbClr val="FF0000"/>
                </a:solidFill>
              </a:rPr>
              <a:t>reality</a:t>
            </a:r>
            <a:r>
              <a:rPr lang="en-US" altLang="en-US" sz="3200" b="1" dirty="0"/>
              <a:t>, however, is found in Christ</a:t>
            </a:r>
          </a:p>
        </p:txBody>
      </p:sp>
    </p:spTree>
    <p:extLst>
      <p:ext uri="{BB962C8B-B14F-4D97-AF65-F5344CB8AC3E}">
        <p14:creationId xmlns:p14="http://schemas.microsoft.com/office/powerpoint/2010/main" val="382942293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sz="4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希伯来书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他们供奉的事，本是天上事的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形状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和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Roboto Condensed"/>
              </a:rPr>
              <a:t>影像</a:t>
            </a:r>
            <a:r>
              <a:rPr lang="en-US" altLang="zh-CN" sz="3200" b="1" i="0" dirty="0">
                <a:effectLst/>
                <a:latin typeface="Roboto Condensed"/>
              </a:rPr>
              <a:t>(that is a </a:t>
            </a:r>
            <a:r>
              <a:rPr lang="en-US" altLang="zh-CN" sz="3200" b="1" i="0" dirty="0">
                <a:solidFill>
                  <a:srgbClr val="FF0000"/>
                </a:solidFill>
                <a:effectLst/>
                <a:latin typeface="Roboto Condensed"/>
              </a:rPr>
              <a:t>copy </a:t>
            </a:r>
            <a:r>
              <a:rPr lang="en-US" altLang="zh-CN" sz="3200" b="1" i="0" dirty="0">
                <a:effectLst/>
                <a:latin typeface="Roboto Condensed"/>
              </a:rPr>
              <a:t>and</a:t>
            </a:r>
            <a:r>
              <a:rPr lang="en-US" altLang="zh-CN" sz="3200" b="1" i="0" dirty="0">
                <a:solidFill>
                  <a:srgbClr val="FF0000"/>
                </a:solidFill>
                <a:effectLst/>
                <a:latin typeface="Roboto Condensed"/>
              </a:rPr>
              <a:t> shadow </a:t>
            </a:r>
            <a:r>
              <a:rPr lang="en-US" altLang="zh-CN" sz="3200" b="1" i="0" dirty="0">
                <a:effectLst/>
                <a:latin typeface="Roboto Condensed"/>
              </a:rPr>
              <a:t>of what is in heaven)</a:t>
            </a:r>
            <a:r>
              <a:rPr lang="zh-CN" altLang="en-US" sz="3200" b="1" i="0" dirty="0">
                <a:solidFill>
                  <a:srgbClr val="404242"/>
                </a:solidFill>
                <a:effectLst/>
                <a:latin typeface="Roboto Condensed"/>
              </a:rPr>
              <a:t>，正如摩西将要造帐幕的时候，蒙神警戒他，说，你要谨慎，作各样的物件，都要照着在山上指示你的样式。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653220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4" y="172528"/>
            <a:ext cx="7635455" cy="879895"/>
          </a:xfrm>
        </p:spPr>
        <p:txBody>
          <a:bodyPr/>
          <a:lstStyle/>
          <a:p>
            <a:pPr algn="ctr"/>
            <a:r>
              <a:rPr lang="zh-CN" sz="4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箴言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4400" dirty="0">
                <a:effectLst/>
                <a:latin typeface="SimSun" panose="02010600030101010101" pitchFamily="2" charset="-122"/>
                <a:cs typeface="Times New Roman" panose="02020603050405020304" pitchFamily="18" charset="0"/>
              </a:rPr>
              <a:t>22-31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2423"/>
            <a:ext cx="8522898" cy="5331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i="0" dirty="0">
                <a:solidFill>
                  <a:srgbClr val="404242"/>
                </a:solidFill>
                <a:effectLst/>
                <a:latin typeface="Roboto Condensed"/>
              </a:rPr>
              <a:t>22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在耶和华造化的起头，在太初创造万物之先，就有了我。</a:t>
            </a:r>
            <a:r>
              <a:rPr lang="en-US" altLang="zh-CN" b="1" i="0" dirty="0">
                <a:solidFill>
                  <a:srgbClr val="404242"/>
                </a:solidFill>
                <a:effectLst/>
                <a:latin typeface="Roboto Condensed"/>
              </a:rPr>
              <a:t>……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404242"/>
                </a:solidFill>
                <a:latin typeface="Roboto Condensed"/>
              </a:rPr>
              <a:t>26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耶和华还没有创造大地，和田野，并世上的土质，我已生出。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404242"/>
                </a:solidFill>
                <a:latin typeface="Roboto Condensed"/>
              </a:rPr>
              <a:t>27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立高天，我在那里。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4242"/>
                </a:solidFill>
                <a:effectLst/>
                <a:uLnTx/>
                <a:uFillTx/>
                <a:latin typeface="Roboto Condensed"/>
                <a:ea typeface="等线" panose="02010600030101010101" pitchFamily="2" charset="-122"/>
                <a:cs typeface="+mn-cs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在渊面的周围，划出圆圈，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404242"/>
                </a:solidFill>
                <a:latin typeface="Roboto Condensed"/>
              </a:rPr>
              <a:t>28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上使穹苍坚硬，下使渊源稳固，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404242"/>
                </a:solidFill>
                <a:latin typeface="Roboto Condensed"/>
              </a:rPr>
              <a:t>29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为沧海定出界限，使水不越过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的命令，立定大地的根基。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zh-CN" b="1" i="0" dirty="0">
                <a:solidFill>
                  <a:srgbClr val="404242"/>
                </a:solidFill>
                <a:effectLst/>
                <a:latin typeface="Roboto Condensed"/>
              </a:rPr>
              <a:t>30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那时，我在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那里为工师，日日为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所喜爱，常常在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面前踊跃，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404242"/>
                </a:solidFill>
                <a:latin typeface="Roboto Condensed"/>
              </a:rPr>
              <a:t>31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踊跃在</a:t>
            </a:r>
            <a:r>
              <a:rPr lang="zh-CN" altLang="en-US" b="1" dirty="0">
                <a:solidFill>
                  <a:srgbClr val="404242"/>
                </a:solidFill>
                <a:latin typeface="Roboto Condensed"/>
              </a:rPr>
              <a:t>祂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为人预备可住之地，也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Roboto Condensed"/>
              </a:rPr>
              <a:t>喜悦住在世人之间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。</a:t>
            </a:r>
            <a:endParaRPr lang="en-US" altLang="zh-CN" b="1" i="0" dirty="0">
              <a:solidFill>
                <a:srgbClr val="404242"/>
              </a:solidFill>
              <a:effectLst/>
              <a:latin typeface="Roboto Condensed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6430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21</a:t>
            </a:r>
            <a:r>
              <a:rPr lang="zh-CN" altLang="en-US" b="1" dirty="0"/>
              <a:t>：</a:t>
            </a:r>
            <a:r>
              <a:rPr lang="en-US" altLang="zh-CN" b="1" dirty="0"/>
              <a:t>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我听见有大声音从宝座出来说，看哪，神的帐幕在人间。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Roboto Condensed"/>
              </a:rPr>
              <a:t>祂要与人同住</a:t>
            </a:r>
            <a:r>
              <a:rPr lang="zh-CN" altLang="en-US" b="1" i="0" dirty="0">
                <a:solidFill>
                  <a:srgbClr val="404242"/>
                </a:solidFill>
                <a:effectLst/>
                <a:latin typeface="Roboto Condensed"/>
              </a:rPr>
              <a:t>，他们要作祂的子民，神要亲自与他们同在，作他们的神。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0345318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11361</TotalTime>
  <Words>2490</Words>
  <Application>Microsoft Office PowerPoint</Application>
  <PresentationFormat>On-screen Show (4:3)</PresentationFormat>
  <Paragraphs>194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等线</vt:lpstr>
      <vt:lpstr>Malgun Gothic</vt:lpstr>
      <vt:lpstr>Roboto Condensed</vt:lpstr>
      <vt:lpstr>SimSun</vt:lpstr>
      <vt:lpstr>Arial</vt:lpstr>
      <vt:lpstr>Arial</vt:lpstr>
      <vt:lpstr>Calibri</vt:lpstr>
      <vt:lpstr>Calibri Light</vt:lpstr>
      <vt:lpstr>Office Theme</vt:lpstr>
      <vt:lpstr>利未记</vt:lpstr>
      <vt:lpstr>PowerPoint Presentation</vt:lpstr>
      <vt:lpstr>PowerPoint Presentation</vt:lpstr>
      <vt:lpstr>约翰福音5：39</vt:lpstr>
      <vt:lpstr>哥林多后书3：14-16</vt:lpstr>
      <vt:lpstr>歌罗西书2：16-17</vt:lpstr>
      <vt:lpstr>希伯来书8：5</vt:lpstr>
      <vt:lpstr>箴言8：22-31</vt:lpstr>
      <vt:lpstr>启示录21：3</vt:lpstr>
      <vt:lpstr>创世记3：23-24</vt:lpstr>
      <vt:lpstr>诗篇33：11</vt:lpstr>
      <vt:lpstr>希伯来书11：8-10</vt:lpstr>
      <vt:lpstr>哥林多前书5章</vt:lpstr>
      <vt:lpstr> </vt:lpstr>
      <vt:lpstr>出埃及记25：8-9</vt:lpstr>
      <vt:lpstr>出埃及记40章</vt:lpstr>
      <vt:lpstr>马可福音15章</vt:lpstr>
      <vt:lpstr>希伯来书10章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使徒行传7：22</vt:lpstr>
      <vt:lpstr>箴言8：34-35</vt:lpstr>
      <vt:lpstr>PowerPoint Presentation</vt:lpstr>
      <vt:lpstr>PowerPoint Presentation</vt:lpstr>
      <vt:lpstr>PowerPoint Presentation</vt:lpstr>
      <vt:lpstr>加拉太书3：19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74</cp:revision>
  <dcterms:created xsi:type="dcterms:W3CDTF">2017-11-13T19:53:38Z</dcterms:created>
  <dcterms:modified xsi:type="dcterms:W3CDTF">2021-03-08T19:32:49Z</dcterms:modified>
</cp:coreProperties>
</file>