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7" r:id="rId2"/>
    <p:sldId id="316" r:id="rId3"/>
    <p:sldId id="341" r:id="rId4"/>
    <p:sldId id="342" r:id="rId5"/>
    <p:sldId id="317" r:id="rId6"/>
    <p:sldId id="320" r:id="rId7"/>
    <p:sldId id="319" r:id="rId8"/>
    <p:sldId id="318" r:id="rId9"/>
    <p:sldId id="343" r:id="rId10"/>
    <p:sldId id="315" r:id="rId11"/>
    <p:sldId id="501" r:id="rId12"/>
    <p:sldId id="499" r:id="rId13"/>
    <p:sldId id="330" r:id="rId14"/>
    <p:sldId id="329" r:id="rId15"/>
    <p:sldId id="328" r:id="rId16"/>
    <p:sldId id="327" r:id="rId17"/>
    <p:sldId id="326" r:id="rId18"/>
    <p:sldId id="331" r:id="rId19"/>
    <p:sldId id="325" r:id="rId20"/>
    <p:sldId id="505" r:id="rId21"/>
    <p:sldId id="324" r:id="rId22"/>
    <p:sldId id="506" r:id="rId23"/>
    <p:sldId id="502" r:id="rId24"/>
    <p:sldId id="339" r:id="rId25"/>
    <p:sldId id="334" r:id="rId26"/>
    <p:sldId id="503" r:id="rId27"/>
    <p:sldId id="504" r:id="rId28"/>
    <p:sldId id="336" r:id="rId29"/>
    <p:sldId id="338" r:id="rId30"/>
    <p:sldId id="337" r:id="rId31"/>
    <p:sldId id="333" r:id="rId32"/>
    <p:sldId id="332" r:id="rId33"/>
    <p:sldId id="322" r:id="rId34"/>
    <p:sldId id="300" r:id="rId35"/>
    <p:sldId id="321" r:id="rId36"/>
    <p:sldId id="323" r:id="rId37"/>
    <p:sldId id="335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3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AA04D-DE13-451E-80FF-C30099B47690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24086-5229-4585-BA7D-F0FD7B585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93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3927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558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94399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843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1168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8790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59327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2747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723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12801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2601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8984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45411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57660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2483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8992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4194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46918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43872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111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1799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33273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17637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84632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8035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2460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2685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1629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119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280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126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929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091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278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07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11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5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6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38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7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59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07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31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17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31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36193-A53A-408D-A530-F7EDE1E07D80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9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intersecting circles">
            <a:extLst>
              <a:ext uri="{FF2B5EF4-FFF2-40B4-BE49-F238E27FC236}">
                <a16:creationId xmlns:a16="http://schemas.microsoft.com/office/drawing/2014/main" id="{D2C4BFA1-2075-4901-9E24-E41D1FDD51F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6610" y="498348"/>
            <a:ext cx="7426997" cy="5861304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3" name="Rectangle 12" title="ribbon">
            <a:extLst>
              <a:ext uri="{FF2B5EF4-FFF2-40B4-BE49-F238E27FC236}">
                <a16:creationId xmlns:a16="http://schemas.microsoft.com/office/drawing/2014/main" id="{053FB2EE-284F-4C87-AB3D-BBF87A9FAB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9144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C4C3FC-6366-4C9F-8FBD-9DC12951B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776538"/>
            <a:ext cx="6858000" cy="1381188"/>
          </a:xfrm>
        </p:spPr>
        <p:txBody>
          <a:bodyPr anchor="ctr">
            <a:normAutofit/>
          </a:bodyPr>
          <a:lstStyle/>
          <a:p>
            <a:r>
              <a:rPr lang="zh-CN" altLang="en-US" sz="4000" b="1" dirty="0">
                <a:solidFill>
                  <a:schemeClr val="bg2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利未记</a:t>
            </a:r>
            <a:endParaRPr lang="en-US" sz="4000" b="1" dirty="0">
              <a:solidFill>
                <a:schemeClr val="bg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B8FD79-A181-4E22-B674-9D29EDCB88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495800"/>
            <a:ext cx="6858000" cy="762000"/>
          </a:xfrm>
        </p:spPr>
        <p:txBody>
          <a:bodyPr>
            <a:normAutofit/>
          </a:bodyPr>
          <a:lstStyle/>
          <a:p>
            <a:r>
              <a:rPr lang="zh-CN" altLang="en-US" sz="3200" dirty="0"/>
              <a:t>第二讲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56960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哥林多前书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200" b="1" dirty="0"/>
              <a:t>3</a:t>
            </a:r>
            <a:r>
              <a:rPr lang="zh-CN" altLang="en-US" sz="3200" b="1" dirty="0"/>
              <a:t>：</a:t>
            </a:r>
            <a:r>
              <a:rPr lang="en-US" altLang="zh-CN" sz="3200" b="1" dirty="0"/>
              <a:t>16</a:t>
            </a:r>
            <a:r>
              <a:rPr lang="zh-CN" altLang="en-US" sz="3200" b="1" dirty="0"/>
              <a:t>岂不知</a:t>
            </a:r>
            <a:r>
              <a:rPr lang="zh-CN" altLang="en-US" sz="3200" b="1" dirty="0">
                <a:solidFill>
                  <a:srgbClr val="FF0000"/>
                </a:solidFill>
              </a:rPr>
              <a:t>你们是神的殿</a:t>
            </a:r>
            <a:r>
              <a:rPr lang="zh-CN" altLang="en-US" sz="3200" b="1" dirty="0"/>
              <a:t>，神的灵住在你们里头吗？</a:t>
            </a:r>
            <a:endParaRPr lang="en-US" altLang="zh-CN" sz="3200" b="1" dirty="0"/>
          </a:p>
          <a:p>
            <a:endParaRPr lang="en-US" altLang="zh-CN" sz="3200" b="1" dirty="0"/>
          </a:p>
          <a:p>
            <a:r>
              <a:rPr lang="en-US" altLang="zh-CN" sz="3200" b="1" dirty="0"/>
              <a:t>6</a:t>
            </a:r>
            <a:r>
              <a:rPr lang="zh-CN" altLang="en-US" sz="3200" b="1" dirty="0"/>
              <a:t>：</a:t>
            </a:r>
            <a:r>
              <a:rPr lang="en-US" altLang="zh-CN" sz="3200" b="1" dirty="0"/>
              <a:t>19</a:t>
            </a:r>
            <a:r>
              <a:rPr lang="zh-CN" altLang="en-US" sz="3200" b="1" dirty="0"/>
              <a:t>岂不知你们的</a:t>
            </a:r>
            <a:r>
              <a:rPr lang="zh-CN" altLang="en-US" sz="3200" b="1" dirty="0">
                <a:solidFill>
                  <a:srgbClr val="FF0000"/>
                </a:solidFill>
              </a:rPr>
              <a:t>身子就是圣灵的殿</a:t>
            </a:r>
            <a:r>
              <a:rPr lang="zh-CN" altLang="en-US" sz="3200" b="1" dirty="0"/>
              <a:t>吗？这圣灵是从神而来，住在你们里头的。并且你们不是自己的人。</a:t>
            </a:r>
            <a:endParaRPr lang="en-US" altLang="zh-CN" sz="3200" b="1" dirty="0"/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5498116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C3B4F38-A816-4B46-B686-E5075A67A0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1" y="361"/>
            <a:ext cx="9143041" cy="685727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259B0D7E-1FD9-45D2-96CB-F280C2F6E007}"/>
              </a:ext>
            </a:extLst>
          </p:cNvPr>
          <p:cNvSpPr/>
          <p:nvPr/>
        </p:nvSpPr>
        <p:spPr>
          <a:xfrm>
            <a:off x="2760784" y="3044678"/>
            <a:ext cx="345403" cy="610683"/>
          </a:xfrm>
          <a:prstGeom prst="rect">
            <a:avLst/>
          </a:pr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82944" tIns="41472" rIns="82944" bIns="41472" anchor="ctr" anchorCtr="1" compatLnSpc="1">
            <a:noAutofit/>
          </a:bodyPr>
          <a:lstStyle/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altLang="en-US" sz="1633">
                <a:solidFill>
                  <a:srgbClr val="E7E6E6"/>
                </a:solidFill>
                <a:effectLst>
                  <a:outerShdw dist="19048" dir="2700000">
                    <a:srgbClr val="000000"/>
                  </a:outerShdw>
                </a:effectLst>
                <a:latin typeface="Calibri"/>
                <a:ea typeface="等线" pitchFamily="2"/>
              </a:rPr>
              <a:t>灵</a:t>
            </a:r>
            <a:endParaRPr lang="en-US" sz="1633">
              <a:solidFill>
                <a:srgbClr val="E7E6E6"/>
              </a:solidFill>
              <a:effectLst>
                <a:outerShdw dist="19048" dir="2700000">
                  <a:srgbClr val="000000"/>
                </a:outerShdw>
              </a:effectLst>
              <a:latin typeface="Calibri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E738A09-DADE-4EA4-873D-9A94DB931545}"/>
              </a:ext>
            </a:extLst>
          </p:cNvPr>
          <p:cNvSpPr/>
          <p:nvPr/>
        </p:nvSpPr>
        <p:spPr>
          <a:xfrm>
            <a:off x="3650208" y="1613670"/>
            <a:ext cx="345403" cy="3226612"/>
          </a:xfrm>
          <a:prstGeom prst="rect">
            <a:avLst/>
          </a:pr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82944" tIns="41472" rIns="82944" bIns="41472" anchor="ctr" anchorCtr="1" compatLnSpc="1">
            <a:noAutofit/>
          </a:bodyPr>
          <a:lstStyle/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altLang="en-US" sz="1633">
                <a:solidFill>
                  <a:srgbClr val="FFFFFF"/>
                </a:solidFill>
                <a:latin typeface="Calibri"/>
                <a:ea typeface="等线" pitchFamily="2"/>
              </a:rPr>
              <a:t>魂：</a:t>
            </a:r>
            <a:endParaRPr lang="en-US" sz="1633">
              <a:solidFill>
                <a:srgbClr val="FFFFFF"/>
              </a:solidFill>
              <a:latin typeface="Calibri"/>
              <a:ea typeface="等线" pitchFamily="2"/>
            </a:endParaRPr>
          </a:p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33">
              <a:solidFill>
                <a:srgbClr val="FFFFFF"/>
              </a:solidFill>
              <a:latin typeface="Calibri"/>
              <a:ea typeface="等线" pitchFamily="2"/>
            </a:endParaRPr>
          </a:p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altLang="en-US" sz="1633">
                <a:solidFill>
                  <a:srgbClr val="FFFFFF"/>
                </a:solidFill>
                <a:latin typeface="Calibri"/>
                <a:ea typeface="等线" pitchFamily="2"/>
              </a:rPr>
              <a:t>心思意念</a:t>
            </a:r>
            <a:endParaRPr lang="en-US" sz="1633">
              <a:solidFill>
                <a:srgbClr val="FFFFFF"/>
              </a:solidFill>
              <a:latin typeface="Calibri"/>
              <a:ea typeface="等线" pitchFamily="2"/>
            </a:endParaRPr>
          </a:p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33">
              <a:solidFill>
                <a:srgbClr val="FFFFFF"/>
              </a:solidFill>
              <a:latin typeface="Calibri"/>
              <a:ea typeface="等线" pitchFamily="2"/>
            </a:endParaRPr>
          </a:p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altLang="en-US" sz="1633">
                <a:solidFill>
                  <a:srgbClr val="FFFFFF"/>
                </a:solidFill>
                <a:latin typeface="Calibri"/>
                <a:ea typeface="等线" pitchFamily="2"/>
              </a:rPr>
              <a:t>情感</a:t>
            </a:r>
            <a:endParaRPr lang="en-US" sz="1633">
              <a:solidFill>
                <a:srgbClr val="FFFFFF"/>
              </a:solidFill>
              <a:latin typeface="Calibri"/>
              <a:ea typeface="等线" pitchFamily="2"/>
            </a:endParaRPr>
          </a:p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33">
              <a:solidFill>
                <a:srgbClr val="FFFFFF"/>
              </a:solidFill>
              <a:latin typeface="Calibri"/>
              <a:ea typeface="等线" pitchFamily="2"/>
            </a:endParaRPr>
          </a:p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altLang="en-US" sz="1633">
                <a:solidFill>
                  <a:srgbClr val="FFFFFF"/>
                </a:solidFill>
                <a:latin typeface="Calibri"/>
                <a:ea typeface="等线" pitchFamily="2"/>
              </a:rPr>
              <a:t>意志</a:t>
            </a:r>
            <a:endParaRPr lang="en-US" sz="1633">
              <a:solidFill>
                <a:srgbClr val="FFFFFF"/>
              </a:solidFill>
              <a:latin typeface="Calibri"/>
              <a:ea typeface="等线" pitchFamily="2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B7B1775-BEB5-4AF9-81EA-9C97E5957985}"/>
              </a:ext>
            </a:extLst>
          </p:cNvPr>
          <p:cNvSpPr/>
          <p:nvPr/>
        </p:nvSpPr>
        <p:spPr>
          <a:xfrm>
            <a:off x="4694083" y="829801"/>
            <a:ext cx="448553" cy="5043874"/>
          </a:xfrm>
          <a:prstGeom prst="rect">
            <a:avLst/>
          </a:pr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82944" tIns="41472" rIns="82944" bIns="41472" anchor="ctr" anchorCtr="1" compatLnSpc="1">
            <a:noAutofit/>
          </a:bodyPr>
          <a:lstStyle/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altLang="en-US" sz="1633">
                <a:solidFill>
                  <a:srgbClr val="FFFFFF"/>
                </a:solidFill>
                <a:latin typeface="Calibri"/>
                <a:ea typeface="等线" pitchFamily="2"/>
              </a:rPr>
              <a:t>身体</a:t>
            </a:r>
            <a:endParaRPr lang="en-US" sz="1633">
              <a:solidFill>
                <a:srgbClr val="FFFFFF"/>
              </a:solidFill>
              <a:latin typeface="Calibri"/>
              <a:ea typeface="等线" pitchFamily="2"/>
            </a:endParaRPr>
          </a:p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33">
              <a:solidFill>
                <a:srgbClr val="FFFFFF"/>
              </a:solidFill>
              <a:latin typeface="Calibri"/>
            </a:endParaRPr>
          </a:p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33">
              <a:solidFill>
                <a:srgbClr val="FFFFFF"/>
              </a:solidFill>
              <a:latin typeface="Calibri"/>
            </a:endParaRPr>
          </a:p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altLang="en-US" sz="1633">
                <a:solidFill>
                  <a:srgbClr val="FFFFFF"/>
                </a:solidFill>
                <a:latin typeface="Calibri"/>
                <a:ea typeface="等线" pitchFamily="2"/>
              </a:rPr>
              <a:t>表现</a:t>
            </a:r>
            <a:endParaRPr lang="en-US" sz="1633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8DB02CB6-C11B-4C65-B14B-8EDE716DA1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1" y="361"/>
            <a:ext cx="9143041" cy="685727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3166479-9636-4F20-AAC5-D97C14B6B2F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99335" y="1474417"/>
            <a:ext cx="8229604" cy="4525922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 descr="至圣所_360百科">
            <a:extLst>
              <a:ext uri="{FF2B5EF4-FFF2-40B4-BE49-F238E27FC236}">
                <a16:creationId xmlns:a16="http://schemas.microsoft.com/office/drawing/2014/main" id="{858185D8-39B8-43FD-B565-09EDEA188D3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7196" y="366484"/>
            <a:ext cx="8229604" cy="4525922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5" name="Straight Arrow Connector 5">
            <a:extLst>
              <a:ext uri="{FF2B5EF4-FFF2-40B4-BE49-F238E27FC236}">
                <a16:creationId xmlns:a16="http://schemas.microsoft.com/office/drawing/2014/main" id="{691F54AB-F67E-46B0-B637-DCDDA7041B85}"/>
              </a:ext>
            </a:extLst>
          </p:cNvPr>
          <p:cNvCxnSpPr/>
          <p:nvPr/>
        </p:nvCxnSpPr>
        <p:spPr>
          <a:xfrm>
            <a:off x="2442742" y="2716553"/>
            <a:ext cx="0" cy="2406279"/>
          </a:xfrm>
          <a:prstGeom prst="straightConnector1">
            <a:avLst/>
          </a:prstGeom>
          <a:noFill/>
          <a:ln w="57150" cap="flat">
            <a:solidFill>
              <a:srgbClr val="002060"/>
            </a:solidFill>
            <a:prstDash val="solid"/>
            <a:miter/>
            <a:tailEnd type="arrow"/>
          </a:ln>
        </p:spPr>
      </p:cxnSp>
      <p:sp>
        <p:nvSpPr>
          <p:cNvPr id="6" name="Rectangle 7">
            <a:extLst>
              <a:ext uri="{FF2B5EF4-FFF2-40B4-BE49-F238E27FC236}">
                <a16:creationId xmlns:a16="http://schemas.microsoft.com/office/drawing/2014/main" id="{22D0389B-DBB7-4971-9F70-C083E3F01456}"/>
              </a:ext>
            </a:extLst>
          </p:cNvPr>
          <p:cNvSpPr/>
          <p:nvPr/>
        </p:nvSpPr>
        <p:spPr>
          <a:xfrm>
            <a:off x="1513040" y="5122832"/>
            <a:ext cx="1886752" cy="729177"/>
          </a:xfrm>
          <a:prstGeom prst="rect">
            <a:avLst/>
          </a:pr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82944" tIns="41472" rIns="82944" bIns="41472" anchor="ctr" anchorCtr="1" compatLnSpc="1">
            <a:noAutofit/>
          </a:bodyPr>
          <a:lstStyle/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altLang="en-US" sz="1633">
                <a:solidFill>
                  <a:srgbClr val="FFFFFF"/>
                </a:solidFill>
                <a:latin typeface="Calibri"/>
                <a:ea typeface="等线" pitchFamily="2"/>
              </a:rPr>
              <a:t>施恩座</a:t>
            </a:r>
            <a:endParaRPr lang="en-US" sz="1633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sz="4400" b="1" dirty="0">
                <a:solidFill>
                  <a:srgbClr val="22222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约翰福音</a:t>
            </a:r>
            <a:r>
              <a:rPr lang="en-US" sz="4400" b="1" dirty="0">
                <a:solidFill>
                  <a:srgbClr val="222222"/>
                </a:solidFill>
                <a:effectLst/>
                <a:latin typeface="SimSun" panose="02010600030101010101" pitchFamily="2" charset="-122"/>
                <a:cs typeface="Arial" panose="020B0604020202020204" pitchFamily="34" charset="0"/>
              </a:rPr>
              <a:t>7:37-39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节期的末日，就是最大之日，耶稣站着高声说，人若渴了，可以到我这里来喝。</a:t>
            </a:r>
            <a:endParaRPr lang="en-US" altLang="zh-CN" sz="3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信我的人，就如经上所说，</a:t>
            </a:r>
            <a:r>
              <a:rPr lang="zh-CN" altLang="en-US" sz="32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从他腹中要流出活水的江河来。</a:t>
            </a:r>
            <a:endParaRPr lang="en-US" altLang="zh-CN" sz="3200" b="1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耶稣这话是指着信他之人，要受</a:t>
            </a:r>
            <a:r>
              <a:rPr lang="zh-CN" altLang="en-US" sz="32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圣灵</a:t>
            </a:r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说的，那时还没有赐下圣灵来，因为耶稣尚未得着荣耀。</a:t>
            </a:r>
            <a:endParaRPr lang="en-US" altLang="en-US" sz="3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7763391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sz="4400" b="1" dirty="0">
                <a:solidFill>
                  <a:srgbClr val="22222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箴言</a:t>
            </a:r>
            <a:r>
              <a:rPr lang="en-US" altLang="zh-CN" sz="4400" b="1" dirty="0">
                <a:solidFill>
                  <a:srgbClr val="22222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8</a:t>
            </a:r>
            <a:r>
              <a:rPr lang="zh-CN" altLang="en-US" b="1" dirty="0">
                <a:solidFill>
                  <a:srgbClr val="222222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b="1" i="0" dirty="0">
                <a:solidFill>
                  <a:srgbClr val="404242"/>
                </a:solidFill>
                <a:effectLst/>
                <a:latin typeface="Roboto Condensed"/>
              </a:rPr>
              <a:t>34</a:t>
            </a:r>
            <a:r>
              <a:rPr lang="zh-CN" altLang="en-US" sz="3200" b="1" i="0" dirty="0">
                <a:solidFill>
                  <a:srgbClr val="404242"/>
                </a:solidFill>
                <a:effectLst/>
                <a:latin typeface="Roboto Condensed"/>
              </a:rPr>
              <a:t>听从我，</a:t>
            </a:r>
            <a:r>
              <a:rPr lang="zh-CN" altLang="en-US" sz="3200" b="1" i="0" dirty="0">
                <a:solidFill>
                  <a:srgbClr val="FF0000"/>
                </a:solidFill>
                <a:effectLst/>
                <a:latin typeface="Roboto Condensed"/>
              </a:rPr>
              <a:t>日日</a:t>
            </a:r>
            <a:r>
              <a:rPr lang="zh-CN" altLang="en-US" sz="3200" b="1" i="0" dirty="0">
                <a:solidFill>
                  <a:srgbClr val="404242"/>
                </a:solidFill>
                <a:effectLst/>
                <a:latin typeface="Roboto Condensed"/>
              </a:rPr>
              <a:t>在我门口仰望，在我门框旁边等候的，那人便为有福。</a:t>
            </a:r>
            <a:br>
              <a:rPr lang="zh-CN" altLang="en-US" sz="3200" b="1" dirty="0"/>
            </a:br>
            <a:r>
              <a:rPr lang="en-US" sz="3200" b="1" i="0" dirty="0">
                <a:solidFill>
                  <a:srgbClr val="4A4C4C"/>
                </a:solidFill>
                <a:effectLst/>
                <a:latin typeface="Roboto Condensed"/>
              </a:rPr>
              <a:t>Blessed is the man who listens to me, watching 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Roboto Condensed"/>
              </a:rPr>
              <a:t>daily</a:t>
            </a:r>
            <a:r>
              <a:rPr lang="en-US" sz="3200" b="1" i="0" dirty="0">
                <a:solidFill>
                  <a:srgbClr val="4A4C4C"/>
                </a:solidFill>
                <a:effectLst/>
                <a:latin typeface="Roboto Condensed"/>
              </a:rPr>
              <a:t> at my doors, waiting at my doorway.</a:t>
            </a:r>
          </a:p>
          <a:p>
            <a:r>
              <a:rPr lang="en-US" altLang="zh-CN" sz="3200" b="1" dirty="0"/>
              <a:t>35</a:t>
            </a:r>
            <a:r>
              <a:rPr lang="zh-CN" altLang="en-US" sz="3200" b="1" dirty="0"/>
              <a:t>因为寻得我的，就寻得生命，也必蒙耶和华的恩惠。</a:t>
            </a:r>
          </a:p>
          <a:p>
            <a:r>
              <a:rPr lang="en-US" altLang="en-US" sz="3200" b="1" dirty="0"/>
              <a:t>For whoever finds me finds life and receives favor from the LORD.</a:t>
            </a:r>
          </a:p>
        </p:txBody>
      </p:sp>
    </p:spTree>
    <p:extLst>
      <p:ext uri="{BB962C8B-B14F-4D97-AF65-F5344CB8AC3E}">
        <p14:creationId xmlns:p14="http://schemas.microsoft.com/office/powerpoint/2010/main" val="192881927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以弗所书</a:t>
            </a:r>
            <a:r>
              <a:rPr lang="en-US" altLang="zh-CN" b="1" dirty="0"/>
              <a:t>4:5-6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/>
              <a:t>一主，一信，一洗，一神，就是众人的父，超乎众人之上，</a:t>
            </a:r>
            <a:r>
              <a:rPr lang="zh-CN" altLang="en-US" sz="3200" b="1" dirty="0">
                <a:solidFill>
                  <a:srgbClr val="FF0000"/>
                </a:solidFill>
              </a:rPr>
              <a:t>贯乎众人之中</a:t>
            </a:r>
            <a:r>
              <a:rPr lang="zh-CN" altLang="en-US" sz="3200" b="1" dirty="0"/>
              <a:t>，也住在众人</a:t>
            </a:r>
            <a:r>
              <a:rPr lang="zh-CN" altLang="en-US" sz="3200" b="1" dirty="0">
                <a:solidFill>
                  <a:srgbClr val="FF0000"/>
                </a:solidFill>
              </a:rPr>
              <a:t>之内</a:t>
            </a:r>
            <a:r>
              <a:rPr lang="zh-CN" altLang="en-US" sz="3200" b="1" dirty="0"/>
              <a:t>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8810366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sz="4400" dirty="0">
                <a:solidFill>
                  <a:srgbClr val="404242"/>
                </a:solidFill>
                <a:effectLst/>
                <a:ea typeface="Microsoft YaHei" panose="020B0503020204020204" pitchFamily="34" charset="-122"/>
                <a:cs typeface="Microsoft YaHei" panose="020B0503020204020204" pitchFamily="34" charset="-122"/>
              </a:rPr>
              <a:t>出埃及记</a:t>
            </a:r>
            <a:endParaRPr lang="en-US" altLang="en-US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/>
              <a:t>19</a:t>
            </a:r>
            <a:r>
              <a:rPr lang="zh-CN" altLang="en-US" sz="3200" b="1" dirty="0"/>
              <a:t>：</a:t>
            </a:r>
            <a:r>
              <a:rPr lang="en-US" altLang="zh-CN" sz="3200" b="1" dirty="0"/>
              <a:t>17-18</a:t>
            </a:r>
            <a:r>
              <a:rPr lang="zh-CN" altLang="en-US" sz="3200" b="1" dirty="0"/>
              <a:t>摩西率领百姓出营迎接神，都站在山下。西乃全山冒烟，因为耶和华在火中降于山上。山的烟气上腾，如烧窑一般，遍山大大地震动。</a:t>
            </a:r>
            <a:endParaRPr lang="en-US" altLang="zh-CN" sz="3200" b="1" dirty="0"/>
          </a:p>
          <a:p>
            <a:pPr marL="0" indent="0">
              <a:buNone/>
            </a:pPr>
            <a:r>
              <a:rPr lang="en-US" altLang="en-US" sz="3200" b="1" dirty="0"/>
              <a:t>20</a:t>
            </a:r>
            <a:r>
              <a:rPr lang="zh-CN" altLang="en-US" sz="3200" b="1" dirty="0"/>
              <a:t>：</a:t>
            </a:r>
            <a:r>
              <a:rPr lang="en-US" altLang="zh-CN" sz="3200" b="1" dirty="0"/>
              <a:t>18-19</a:t>
            </a:r>
            <a:r>
              <a:rPr lang="zh-CN" altLang="en-US" sz="3200" b="1" dirty="0"/>
              <a:t>众百姓见雷轰，闪电，角声，山上冒烟，就都发颤，远远地站立。对摩西说，求你和我们说话，我们必听，</a:t>
            </a:r>
            <a:r>
              <a:rPr lang="zh-CN" altLang="en-US" sz="3200" b="1" dirty="0">
                <a:solidFill>
                  <a:srgbClr val="FF0000"/>
                </a:solidFill>
              </a:rPr>
              <a:t>不要神和我们说话，恐怕我们死亡。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201389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希伯来书</a:t>
            </a:r>
            <a:r>
              <a:rPr lang="en-US" altLang="zh-CN" b="1" dirty="0"/>
              <a:t>10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3200" b="1" dirty="0"/>
              <a:t>5.</a:t>
            </a:r>
            <a:r>
              <a:rPr lang="zh-CN" altLang="en-US" sz="3200" b="1" dirty="0"/>
              <a:t>所以基督到世上来的时候，就说，神啊</a:t>
            </a:r>
            <a:r>
              <a:rPr lang="en-US" altLang="zh-CN" sz="3200" b="1" dirty="0"/>
              <a:t>,</a:t>
            </a:r>
            <a:r>
              <a:rPr lang="zh-CN" altLang="en-US" sz="3200" b="1" dirty="0"/>
              <a:t>祭物和礼物是祢不愿意的，祢曾给我预备了身体。</a:t>
            </a:r>
            <a:endParaRPr lang="en-US" altLang="zh-CN" sz="3200" b="1" dirty="0"/>
          </a:p>
          <a:p>
            <a:pPr marL="0" indent="0">
              <a:buNone/>
            </a:pPr>
            <a:r>
              <a:rPr lang="en-US" altLang="zh-CN" sz="3200" b="1" dirty="0"/>
              <a:t>6</a:t>
            </a:r>
            <a:r>
              <a:rPr lang="zh-CN" altLang="en-US" sz="3200" b="1" dirty="0"/>
              <a:t>燔祭和赎罪祭是祢不喜欢的。</a:t>
            </a:r>
            <a:endParaRPr lang="en-US" altLang="zh-CN" sz="3200" b="1" dirty="0"/>
          </a:p>
          <a:p>
            <a:pPr marL="0" indent="0">
              <a:buNone/>
            </a:pPr>
            <a:r>
              <a:rPr lang="en-US" altLang="zh-CN" sz="3200" b="1" dirty="0"/>
              <a:t>7</a:t>
            </a:r>
            <a:r>
              <a:rPr lang="zh-CN" altLang="en-US" sz="3200" b="1" dirty="0"/>
              <a:t>那时我说，神啊，我来了为要照祢的旨意行。我的事在</a:t>
            </a:r>
            <a:r>
              <a:rPr lang="zh-CN" altLang="en-US" sz="3200" b="1" dirty="0">
                <a:solidFill>
                  <a:srgbClr val="FF0000"/>
                </a:solidFill>
              </a:rPr>
              <a:t>经卷上已经记载了</a:t>
            </a:r>
            <a:r>
              <a:rPr lang="en-US" altLang="zh-CN" sz="3200" b="1" dirty="0"/>
              <a:t>……</a:t>
            </a:r>
          </a:p>
          <a:p>
            <a:pPr marL="0" indent="0">
              <a:buNone/>
            </a:pPr>
            <a:r>
              <a:rPr lang="en-US" altLang="en-US" sz="3200" b="1" dirty="0"/>
              <a:t>10.</a:t>
            </a:r>
            <a:r>
              <a:rPr lang="zh-CN" altLang="en-US" sz="3200" b="1" dirty="0"/>
              <a:t> 我们凭这旨意，靠耶稣基督只一次献上</a:t>
            </a:r>
            <a:r>
              <a:rPr lang="zh-CN" altLang="en-US" sz="3200" b="1" dirty="0">
                <a:solidFill>
                  <a:srgbClr val="FF0000"/>
                </a:solidFill>
              </a:rPr>
              <a:t>祂的身体</a:t>
            </a:r>
            <a:r>
              <a:rPr lang="zh-CN" altLang="en-US" sz="3200" b="1" dirty="0"/>
              <a:t>，就得以成圣。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95044647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罗马书</a:t>
            </a:r>
            <a:r>
              <a:rPr lang="en-US" altLang="zh-CN" b="1" dirty="0"/>
              <a:t>12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/>
              <a:t>1.</a:t>
            </a:r>
            <a:r>
              <a:rPr lang="zh-CN" altLang="en-US" sz="3200" b="1" dirty="0"/>
              <a:t>所以弟兄们，我以神的慈悲劝你们，</a:t>
            </a:r>
            <a:r>
              <a:rPr lang="zh-CN" altLang="en-US" sz="3200" b="1" dirty="0">
                <a:solidFill>
                  <a:srgbClr val="FF0000"/>
                </a:solidFill>
              </a:rPr>
              <a:t>将身体献上，当作活祭</a:t>
            </a:r>
            <a:r>
              <a:rPr lang="zh-CN" altLang="en-US" sz="3200" b="1" dirty="0"/>
              <a:t>，是圣洁的，是神所喜悦的。你们如此事奉，乃是理所当然的。</a:t>
            </a:r>
            <a:endParaRPr lang="en-US" altLang="zh-CN" sz="3200" b="1" dirty="0"/>
          </a:p>
          <a:p>
            <a:pPr marL="0" indent="0">
              <a:buNone/>
            </a:pPr>
            <a:r>
              <a:rPr lang="en-US" altLang="en-US" sz="3200" b="1" dirty="0"/>
              <a:t>2.</a:t>
            </a:r>
            <a:r>
              <a:rPr lang="zh-CN" altLang="en-US" sz="3200" b="1" dirty="0"/>
              <a:t> 不要效法这个世界。只要心意更新而变化，叫你们</a:t>
            </a:r>
            <a:r>
              <a:rPr lang="zh-CN" altLang="en-US" sz="3200" b="1" dirty="0">
                <a:solidFill>
                  <a:srgbClr val="FF0000"/>
                </a:solidFill>
              </a:rPr>
              <a:t>察验</a:t>
            </a:r>
            <a:r>
              <a:rPr lang="zh-CN" altLang="en-US" sz="3200" b="1" dirty="0"/>
              <a:t>何为</a:t>
            </a:r>
            <a:r>
              <a:rPr lang="zh-CN" altLang="en-US" sz="3200" b="1" dirty="0">
                <a:solidFill>
                  <a:srgbClr val="FF0000"/>
                </a:solidFill>
              </a:rPr>
              <a:t>神的</a:t>
            </a:r>
            <a:r>
              <a:rPr lang="zh-CN" altLang="en-US" sz="3200" b="1" dirty="0"/>
              <a:t>善良，纯全可喜悦的</a:t>
            </a:r>
            <a:r>
              <a:rPr lang="zh-CN" altLang="en-US" sz="3200" b="1" dirty="0">
                <a:solidFill>
                  <a:srgbClr val="FF0000"/>
                </a:solidFill>
              </a:rPr>
              <a:t>旨意。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671896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五祭的次序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/>
              <a:t>燔祭，</a:t>
            </a:r>
            <a:endParaRPr lang="en-US" altLang="zh-CN" sz="3200" b="1" dirty="0"/>
          </a:p>
          <a:p>
            <a:r>
              <a:rPr lang="zh-CN" altLang="en-US" sz="3200" b="1" dirty="0"/>
              <a:t>素祭，</a:t>
            </a:r>
            <a:endParaRPr lang="en-US" altLang="zh-CN" sz="3200" b="1" dirty="0"/>
          </a:p>
          <a:p>
            <a:r>
              <a:rPr lang="zh-CN" altLang="en-US" sz="3200" b="1" dirty="0"/>
              <a:t>平安祭，</a:t>
            </a:r>
            <a:endParaRPr lang="en-US" altLang="zh-CN" sz="3200" b="1" dirty="0"/>
          </a:p>
          <a:p>
            <a:r>
              <a:rPr lang="zh-CN" altLang="en-US" sz="3200" b="1" dirty="0"/>
              <a:t>赎罪祭，</a:t>
            </a:r>
            <a:endParaRPr lang="en-US" altLang="zh-CN" sz="3200" b="1" dirty="0"/>
          </a:p>
          <a:p>
            <a:r>
              <a:rPr lang="zh-CN" altLang="en-US" sz="3200" b="1" dirty="0"/>
              <a:t>赎愆罪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55639561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罗马书</a:t>
            </a:r>
            <a:r>
              <a:rPr lang="en-US" altLang="zh-CN" b="1" dirty="0"/>
              <a:t>12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/>
              <a:t>1.</a:t>
            </a:r>
            <a:r>
              <a:rPr lang="zh-CN" altLang="en-US" sz="3200" b="1" dirty="0"/>
              <a:t>所以弟兄们，我以</a:t>
            </a:r>
            <a:r>
              <a:rPr lang="zh-CN" altLang="en-US" sz="3200" b="1" dirty="0">
                <a:solidFill>
                  <a:srgbClr val="FF0000"/>
                </a:solidFill>
              </a:rPr>
              <a:t>神的慈悲</a:t>
            </a:r>
            <a:r>
              <a:rPr lang="zh-CN" altLang="en-US" sz="3200" b="1" dirty="0"/>
              <a:t>劝你们，将身体献上，当作活祭，是圣洁的，是神所喜悦的。你们如此事奉，乃是理所当然的。</a:t>
            </a:r>
            <a:endParaRPr lang="en-US" altLang="zh-CN" sz="3200" b="1" dirty="0"/>
          </a:p>
          <a:p>
            <a:pPr marL="0" indent="0">
              <a:buNone/>
            </a:pPr>
            <a:r>
              <a:rPr lang="en-US" altLang="en-US" sz="3200" b="1" dirty="0"/>
              <a:t>2.</a:t>
            </a:r>
            <a:r>
              <a:rPr lang="zh-CN" altLang="en-US" sz="3200" b="1" dirty="0"/>
              <a:t> 不要效法这个世界。只要心意更新而变化，叫你们</a:t>
            </a:r>
            <a:r>
              <a:rPr lang="zh-CN" altLang="en-US" sz="3200" b="1" dirty="0">
                <a:solidFill>
                  <a:srgbClr val="FF0000"/>
                </a:solidFill>
              </a:rPr>
              <a:t>察验</a:t>
            </a:r>
            <a:r>
              <a:rPr lang="zh-CN" altLang="en-US" sz="3200" b="1" dirty="0"/>
              <a:t>何为神的善良，纯全可喜悦的</a:t>
            </a:r>
            <a:r>
              <a:rPr lang="zh-CN" altLang="en-US" sz="3200" b="1" dirty="0">
                <a:solidFill>
                  <a:srgbClr val="FF0000"/>
                </a:solidFill>
              </a:rPr>
              <a:t>旨意</a:t>
            </a:r>
            <a:r>
              <a:rPr lang="zh-CN" altLang="en-US" sz="3200" b="1" dirty="0"/>
              <a:t>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15574543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彼得前书</a:t>
            </a:r>
            <a:r>
              <a:rPr lang="en-US" altLang="zh-CN" b="1" dirty="0"/>
              <a:t>2</a:t>
            </a:r>
            <a:r>
              <a:rPr lang="zh-CN" altLang="en-US" b="1" dirty="0"/>
              <a:t>：</a:t>
            </a:r>
            <a:r>
              <a:rPr lang="en-US" altLang="zh-CN" b="1" dirty="0"/>
              <a:t>21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/>
              <a:t>你们蒙召原是为此。因基督也为你们受过苦，给你们留下榜样，叫你们</a:t>
            </a:r>
            <a:r>
              <a:rPr lang="zh-CN" altLang="en-US" sz="3200" b="1" dirty="0">
                <a:solidFill>
                  <a:srgbClr val="FF0000"/>
                </a:solidFill>
              </a:rPr>
              <a:t>跟随祂的脚踪行。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594839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希伯来书</a:t>
            </a:r>
            <a:r>
              <a:rPr lang="en-US" altLang="zh-CN" b="1" dirty="0"/>
              <a:t>4:15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/>
              <a:t>因我们的大祭司，并非不能体恤我们的软弱。祂也曾</a:t>
            </a:r>
            <a:r>
              <a:rPr lang="zh-CN" altLang="en-US" sz="3200" b="1" dirty="0">
                <a:solidFill>
                  <a:srgbClr val="FF0000"/>
                </a:solidFill>
              </a:rPr>
              <a:t>凡事</a:t>
            </a:r>
            <a:r>
              <a:rPr lang="zh-CN" altLang="en-US" sz="3200" b="1" dirty="0"/>
              <a:t>受过试探，与我们一样。只是</a:t>
            </a:r>
            <a:r>
              <a:rPr lang="zh-CN" altLang="en-US" sz="3200" b="1" dirty="0">
                <a:solidFill>
                  <a:srgbClr val="FF0000"/>
                </a:solidFill>
              </a:rPr>
              <a:t>祂没有犯罪</a:t>
            </a:r>
            <a:r>
              <a:rPr lang="zh-CN" altLang="en-US" sz="3200" b="1" dirty="0"/>
              <a:t>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00401197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五祭的次序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/>
              <a:t>燔祭，</a:t>
            </a:r>
            <a:endParaRPr lang="en-US" altLang="zh-CN" sz="3200" b="1" dirty="0"/>
          </a:p>
          <a:p>
            <a:r>
              <a:rPr lang="zh-CN" altLang="en-US" sz="3200" b="1" dirty="0"/>
              <a:t>素祭，</a:t>
            </a:r>
            <a:endParaRPr lang="en-US" altLang="zh-CN" sz="3200" b="1" dirty="0"/>
          </a:p>
          <a:p>
            <a:r>
              <a:rPr lang="zh-CN" altLang="en-US" sz="3200" b="1" dirty="0"/>
              <a:t>平安祭，</a:t>
            </a:r>
            <a:endParaRPr lang="en-US" altLang="zh-CN" sz="3200" b="1" dirty="0"/>
          </a:p>
          <a:p>
            <a:r>
              <a:rPr lang="zh-CN" altLang="en-US" sz="3200" b="1" dirty="0"/>
              <a:t>赎罪祭，</a:t>
            </a:r>
            <a:endParaRPr lang="en-US" altLang="zh-CN" sz="3200" b="1" dirty="0"/>
          </a:p>
          <a:p>
            <a:r>
              <a:rPr lang="zh-CN" altLang="en-US" sz="3200" b="1" dirty="0"/>
              <a:t>赎愆罪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06143128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8DB02CB6-C11B-4C65-B14B-8EDE716DA1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1" y="361"/>
            <a:ext cx="9143041" cy="685727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3166479-9636-4F20-AAC5-D97C14B6B2F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99335" y="1474417"/>
            <a:ext cx="8229604" cy="4525922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 descr="至圣所_360百科">
            <a:extLst>
              <a:ext uri="{FF2B5EF4-FFF2-40B4-BE49-F238E27FC236}">
                <a16:creationId xmlns:a16="http://schemas.microsoft.com/office/drawing/2014/main" id="{858185D8-39B8-43FD-B565-09EDEA188D3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7196" y="366484"/>
            <a:ext cx="8229604" cy="4525922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5" name="Straight Arrow Connector 5">
            <a:extLst>
              <a:ext uri="{FF2B5EF4-FFF2-40B4-BE49-F238E27FC236}">
                <a16:creationId xmlns:a16="http://schemas.microsoft.com/office/drawing/2014/main" id="{691F54AB-F67E-46B0-B637-DCDDA7041B85}"/>
              </a:ext>
            </a:extLst>
          </p:cNvPr>
          <p:cNvCxnSpPr/>
          <p:nvPr/>
        </p:nvCxnSpPr>
        <p:spPr>
          <a:xfrm>
            <a:off x="2442742" y="2716553"/>
            <a:ext cx="0" cy="2406279"/>
          </a:xfrm>
          <a:prstGeom prst="straightConnector1">
            <a:avLst/>
          </a:prstGeom>
          <a:noFill/>
          <a:ln w="57150" cap="flat">
            <a:solidFill>
              <a:srgbClr val="002060"/>
            </a:solidFill>
            <a:prstDash val="solid"/>
            <a:miter/>
            <a:tailEnd type="arrow"/>
          </a:ln>
        </p:spPr>
      </p:cxnSp>
      <p:sp>
        <p:nvSpPr>
          <p:cNvPr id="6" name="Rectangle 7">
            <a:extLst>
              <a:ext uri="{FF2B5EF4-FFF2-40B4-BE49-F238E27FC236}">
                <a16:creationId xmlns:a16="http://schemas.microsoft.com/office/drawing/2014/main" id="{22D0389B-DBB7-4971-9F70-C083E3F01456}"/>
              </a:ext>
            </a:extLst>
          </p:cNvPr>
          <p:cNvSpPr/>
          <p:nvPr/>
        </p:nvSpPr>
        <p:spPr>
          <a:xfrm>
            <a:off x="1513040" y="5122832"/>
            <a:ext cx="1886752" cy="729177"/>
          </a:xfrm>
          <a:prstGeom prst="rect">
            <a:avLst/>
          </a:pr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82944" tIns="41472" rIns="82944" bIns="41472" anchor="ctr" anchorCtr="1" compatLnSpc="1">
            <a:noAutofit/>
          </a:bodyPr>
          <a:lstStyle/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altLang="en-US" sz="1633">
                <a:solidFill>
                  <a:srgbClr val="FFFFFF"/>
                </a:solidFill>
                <a:latin typeface="Calibri"/>
                <a:ea typeface="等线" pitchFamily="2"/>
              </a:rPr>
              <a:t>施恩座</a:t>
            </a:r>
            <a:endParaRPr lang="en-US" sz="1633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1633076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约翰福音</a:t>
            </a:r>
            <a:endParaRPr lang="en-US" altLang="en-US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200" b="1" dirty="0"/>
              <a:t>4:34</a:t>
            </a:r>
            <a:r>
              <a:rPr lang="zh-CN" altLang="en-US" sz="3200" b="1" dirty="0"/>
              <a:t>耶稣说，我的食物，就是遵行差我来者的旨意，作成祂的工。</a:t>
            </a:r>
            <a:endParaRPr lang="en-US" altLang="en-US" sz="3200" b="1" dirty="0"/>
          </a:p>
          <a:p>
            <a:r>
              <a:rPr lang="en-US" altLang="en-US" sz="3200" b="1" dirty="0"/>
              <a:t>6:38</a:t>
            </a:r>
            <a:r>
              <a:rPr lang="zh-CN" altLang="en-US" sz="3200" b="1" dirty="0"/>
              <a:t>因为我从天上降下来，不是要按自己的意思行，乃是要按那差我来者的意思行。</a:t>
            </a:r>
            <a:endParaRPr lang="en-US" altLang="zh-CN" sz="3200" b="1" dirty="0"/>
          </a:p>
          <a:p>
            <a:endParaRPr lang="en-US" altLang="zh-CN" sz="3200" b="1" dirty="0"/>
          </a:p>
          <a:p>
            <a:r>
              <a:rPr lang="en-US" altLang="zh-CN" sz="3200" b="1" dirty="0"/>
              <a:t>22:42</a:t>
            </a:r>
            <a:r>
              <a:rPr lang="zh-CN" altLang="en-US" sz="3200" b="1" dirty="0"/>
              <a:t>（耶稣）说，父啊，祢若愿意，就把这杯撤去。然而不要成就我的意思，只要成就祢的意思。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22032760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93914" y="767443"/>
            <a:ext cx="8850086" cy="48332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3200" b="1" dirty="0"/>
              <a:t>诗篇</a:t>
            </a:r>
            <a:r>
              <a:rPr lang="en-US" altLang="zh-CN" sz="3200" b="1" dirty="0"/>
              <a:t>119:9 </a:t>
            </a:r>
            <a:r>
              <a:rPr lang="zh-CN" altLang="en-US" sz="3200" b="1" dirty="0"/>
              <a:t>少年人用什么洁净他的行为呢？是要遵行祢的话。</a:t>
            </a:r>
            <a:endParaRPr lang="en-US" altLang="zh-CN" sz="3200" b="1" dirty="0"/>
          </a:p>
          <a:p>
            <a:pPr marL="0" indent="0">
              <a:buNone/>
            </a:pPr>
            <a:r>
              <a:rPr lang="zh-CN" altLang="en-US" sz="3200" b="1" dirty="0"/>
              <a:t>以弗所书</a:t>
            </a:r>
            <a:r>
              <a:rPr lang="en-US" altLang="zh-CN" sz="3200" b="1" dirty="0"/>
              <a:t>5:26 </a:t>
            </a:r>
            <a:r>
              <a:rPr lang="zh-CN" altLang="en-US" sz="3200" b="1" dirty="0"/>
              <a:t>要用水借着道，把教会洗净，成为圣洁，</a:t>
            </a:r>
            <a:endParaRPr lang="en-US" altLang="zh-CN" sz="3200" b="1" dirty="0"/>
          </a:p>
        </p:txBody>
      </p:sp>
    </p:spTree>
    <p:extLst>
      <p:ext uri="{BB962C8B-B14F-4D97-AF65-F5344CB8AC3E}">
        <p14:creationId xmlns:p14="http://schemas.microsoft.com/office/powerpoint/2010/main" val="1779586688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93914" y="767443"/>
            <a:ext cx="8850086" cy="48332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3200" b="1" dirty="0"/>
              <a:t>约翰福音</a:t>
            </a:r>
            <a:r>
              <a:rPr lang="en-US" altLang="zh-CN" sz="3200" b="1" dirty="0"/>
              <a:t>7:38 </a:t>
            </a:r>
            <a:r>
              <a:rPr lang="zh-CN" altLang="en-US" sz="3200" b="1" dirty="0"/>
              <a:t>信我的人，就如经上所说，从他腹中要流出活水的江河来。</a:t>
            </a:r>
            <a:endParaRPr lang="en-US" altLang="zh-CN" sz="3200" b="1" dirty="0"/>
          </a:p>
          <a:p>
            <a:pPr marL="0" indent="0">
              <a:buNone/>
            </a:pPr>
            <a:r>
              <a:rPr lang="en-US" altLang="zh-CN" sz="3200" b="1" dirty="0"/>
              <a:t>39 </a:t>
            </a:r>
            <a:r>
              <a:rPr lang="zh-CN" altLang="en-US" sz="3200" b="1" dirty="0"/>
              <a:t>耶稣这话是指着信祂之人，要受圣灵说的，那时还没有赐下圣灵来，因为耶稣尚未得着荣耀。</a:t>
            </a:r>
            <a:endParaRPr lang="en-US" altLang="zh-CN" sz="3200" b="1" dirty="0"/>
          </a:p>
        </p:txBody>
      </p:sp>
    </p:spTree>
    <p:extLst>
      <p:ext uri="{BB962C8B-B14F-4D97-AF65-F5344CB8AC3E}">
        <p14:creationId xmlns:p14="http://schemas.microsoft.com/office/powerpoint/2010/main" val="3437936305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93914" y="767443"/>
            <a:ext cx="8850086" cy="48332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3200" b="1" dirty="0"/>
              <a:t> </a:t>
            </a:r>
          </a:p>
          <a:p>
            <a:pPr marL="0" indent="0">
              <a:buNone/>
            </a:pPr>
            <a:r>
              <a:rPr lang="zh-CN" altLang="en-US" sz="3200" b="1" dirty="0"/>
              <a:t>约翰福音</a:t>
            </a:r>
            <a:r>
              <a:rPr lang="en-US" altLang="zh-CN" sz="3200" b="1" dirty="0"/>
              <a:t>6:63  </a:t>
            </a:r>
            <a:r>
              <a:rPr lang="zh-CN" altLang="en-US" sz="3200" b="1" dirty="0"/>
              <a:t>叫人活着的乃是灵，肉体是无益的。我对你们所说的</a:t>
            </a:r>
            <a:r>
              <a:rPr lang="zh-CN" altLang="en-US" sz="3200" b="1" dirty="0">
                <a:solidFill>
                  <a:srgbClr val="FF0000"/>
                </a:solidFill>
              </a:rPr>
              <a:t>话</a:t>
            </a:r>
            <a:r>
              <a:rPr lang="zh-CN" altLang="en-US" sz="3200" b="1" dirty="0"/>
              <a:t>，就是</a:t>
            </a:r>
            <a:r>
              <a:rPr lang="zh-CN" altLang="en-US" sz="3200" b="1" dirty="0">
                <a:solidFill>
                  <a:srgbClr val="FF0000"/>
                </a:solidFill>
              </a:rPr>
              <a:t>灵</a:t>
            </a:r>
            <a:r>
              <a:rPr lang="zh-CN" altLang="en-US" sz="3200" b="1" dirty="0"/>
              <a:t>，就是</a:t>
            </a:r>
            <a:r>
              <a:rPr lang="zh-CN" altLang="en-US" sz="3200" b="1" dirty="0">
                <a:solidFill>
                  <a:srgbClr val="FF0000"/>
                </a:solidFill>
              </a:rPr>
              <a:t>生命</a:t>
            </a:r>
            <a:r>
              <a:rPr lang="zh-CN" altLang="en-US" sz="3200" b="1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87425967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以弗所书</a:t>
            </a:r>
            <a:r>
              <a:rPr lang="en-US" altLang="zh-CN" b="1" dirty="0"/>
              <a:t>5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1.</a:t>
            </a:r>
            <a:r>
              <a:rPr lang="zh-CN" altLang="en-US" b="1" dirty="0"/>
              <a:t>所以你们该效法神，好像蒙慈爱的儿女一样。</a:t>
            </a:r>
            <a:endParaRPr lang="en-US" altLang="zh-CN" b="1" dirty="0"/>
          </a:p>
          <a:p>
            <a:r>
              <a:rPr lang="en-US" altLang="zh-CN" b="1" dirty="0"/>
              <a:t>2.</a:t>
            </a:r>
            <a:r>
              <a:rPr lang="zh-CN" altLang="en-US" b="1" dirty="0"/>
              <a:t>也要凭爱心行事，正如基督爱我们，为我们舍了自己，当作馨香的供物，和祭物，献与神。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1415179616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犹大书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200" b="1" dirty="0"/>
              <a:t>1</a:t>
            </a:r>
            <a:r>
              <a:rPr lang="zh-CN" altLang="en-US" sz="3200" b="1" dirty="0"/>
              <a:t>：</a:t>
            </a:r>
            <a:r>
              <a:rPr lang="en-US" altLang="zh-CN" sz="3200" b="1" dirty="0"/>
              <a:t>4</a:t>
            </a:r>
            <a:r>
              <a:rPr lang="zh-CN" altLang="en-US" sz="3200" b="1" dirty="0"/>
              <a:t>因为有些人偷着进来，就是自古被定受刑罚的，是不虔诚的，将我们神的恩变作放纵情欲的机会，并且不认独一的主宰我们（我们或作和我们）主耶稣基督。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8923652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sz="4400" dirty="0">
                <a:effectLst/>
                <a:latin typeface="SimSun" panose="02010600030101010101" pitchFamily="2" charset="-122"/>
                <a:cs typeface="Times New Roman" panose="02020603050405020304" pitchFamily="18" charset="0"/>
              </a:rPr>
            </a:br>
            <a:endParaRPr lang="en-US" altLang="en-US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21" y="1035170"/>
            <a:ext cx="8084029" cy="51417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b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出埃及记</a:t>
            </a:r>
            <a:r>
              <a:rPr lang="en-US" altLang="zh-CN" sz="3200" b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24</a:t>
            </a:r>
            <a:r>
              <a:rPr lang="zh-CN" altLang="en-US" sz="3200" b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3200" b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7	   </a:t>
            </a:r>
            <a:r>
              <a:rPr lang="zh-CN" altLang="en-US" sz="3200" b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又将约书念给百姓听。他们说，</a:t>
            </a:r>
            <a:r>
              <a:rPr lang="zh-CN" altLang="en-US" sz="3200" b="1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耶和华所吩咐的，我们都必遵行。</a:t>
            </a:r>
            <a:endParaRPr lang="en-US" altLang="zh-CN" sz="3200" b="1" dirty="0">
              <a:solidFill>
                <a:srgbClr val="FF0000"/>
              </a:solidFill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3200" b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		      8	   </a:t>
            </a:r>
            <a:r>
              <a:rPr lang="zh-CN" altLang="en-US" sz="3200" b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摩西将血洒在百姓身上，说，你看，这是立约的血，是耶和华按这一切话与你们立约的凭据。</a:t>
            </a:r>
            <a:endParaRPr lang="en-US" altLang="zh-CN" sz="3200" b="1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3200" b="1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sz="3200" b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罗马书</a:t>
            </a:r>
            <a:r>
              <a:rPr lang="en-US" sz="3200" b="1" dirty="0">
                <a:effectLst/>
                <a:latin typeface="SimSun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zh-CN" sz="3200" b="1" dirty="0">
                <a:effectLst/>
                <a:latin typeface="SimSu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sz="3200" b="1" dirty="0">
                <a:effectLst/>
                <a:latin typeface="SimSu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zh-CN" altLang="en-US" sz="3200" b="1" dirty="0">
                <a:effectLst/>
                <a:latin typeface="SimSun" panose="02010600030101010101" pitchFamily="2" charset="-122"/>
                <a:cs typeface="Times New Roman" panose="02020603050405020304" pitchFamily="18" charset="0"/>
              </a:rPr>
              <a:t>原来体贴肉体的，就是与神为仇。因为不服神的律法，也是</a:t>
            </a:r>
            <a:r>
              <a:rPr lang="zh-CN" altLang="en-US" sz="3200" b="1" dirty="0">
                <a:solidFill>
                  <a:srgbClr val="FF0000"/>
                </a:solidFill>
                <a:effectLst/>
                <a:latin typeface="SimSun" panose="02010600030101010101" pitchFamily="2" charset="-122"/>
                <a:cs typeface="Times New Roman" panose="02020603050405020304" pitchFamily="18" charset="0"/>
              </a:rPr>
              <a:t>不能</a:t>
            </a:r>
            <a:r>
              <a:rPr lang="zh-CN" altLang="en-US" sz="3200" b="1" dirty="0">
                <a:effectLst/>
                <a:latin typeface="SimSun" panose="02010600030101010101" pitchFamily="2" charset="-122"/>
                <a:cs typeface="Times New Roman" panose="02020603050405020304" pitchFamily="18" charset="0"/>
              </a:rPr>
              <a:t>服。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071717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279E3-0350-4101-8A88-C8938EE8C2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8640" y="603504"/>
            <a:ext cx="7680960" cy="5742432"/>
          </a:xfrm>
        </p:spPr>
        <p:txBody>
          <a:bodyPr>
            <a:normAutofit/>
          </a:bodyPr>
          <a:lstStyle/>
          <a:p>
            <a:r>
              <a:rPr lang="zh-CN" altLang="en-US" sz="3200" b="1" dirty="0"/>
              <a:t>总结：</a:t>
            </a:r>
            <a:endParaRPr lang="en-US" altLang="zh-CN" sz="3200" b="1" dirty="0"/>
          </a:p>
          <a:p>
            <a:r>
              <a:rPr lang="zh-CN" altLang="en-US" sz="3200" b="1" dirty="0"/>
              <a:t>神人相会之处是在会幕</a:t>
            </a:r>
            <a:endParaRPr lang="en-US" altLang="zh-CN" sz="3200" b="1" dirty="0"/>
          </a:p>
          <a:p>
            <a:r>
              <a:rPr lang="zh-CN" altLang="en-US" sz="3200" b="1" dirty="0"/>
              <a:t>献祭的对象一定是神，所有祭物一定要带到会幕门口。</a:t>
            </a:r>
            <a:endParaRPr lang="en-US" altLang="zh-CN" sz="3200" b="1" dirty="0"/>
          </a:p>
          <a:p>
            <a:r>
              <a:rPr lang="zh-CN" altLang="en-US" sz="3200" b="1" dirty="0"/>
              <a:t>献祭要借着祭司（中保）才能蒙悦纳。</a:t>
            </a:r>
            <a:endParaRPr lang="en-US" altLang="zh-CN" sz="3200" b="1" dirty="0"/>
          </a:p>
          <a:p>
            <a:r>
              <a:rPr lang="zh-CN" altLang="en-US" sz="3200" b="1" dirty="0"/>
              <a:t>祭礼有五种：</a:t>
            </a:r>
            <a:endParaRPr lang="en-US" altLang="zh-CN" sz="3200" b="1" dirty="0"/>
          </a:p>
          <a:p>
            <a:r>
              <a:rPr lang="en-US" altLang="zh-CN" sz="3200" b="1" dirty="0"/>
              <a:t>1.</a:t>
            </a:r>
            <a:r>
              <a:rPr lang="zh-CN" altLang="en-US" sz="3200" b="1" dirty="0"/>
              <a:t>燔祭 </a:t>
            </a:r>
            <a:r>
              <a:rPr lang="en-US" altLang="zh-CN" sz="3200" b="1" dirty="0"/>
              <a:t>2.</a:t>
            </a:r>
            <a:r>
              <a:rPr lang="zh-CN" altLang="en-US" sz="3200" b="1" dirty="0"/>
              <a:t>素祭 </a:t>
            </a:r>
            <a:r>
              <a:rPr lang="en-US" altLang="zh-CN" sz="3200" b="1" dirty="0"/>
              <a:t>3.</a:t>
            </a:r>
            <a:r>
              <a:rPr lang="zh-CN" altLang="en-US" sz="3200" b="1" dirty="0"/>
              <a:t>平安祭 </a:t>
            </a:r>
            <a:r>
              <a:rPr lang="en-US" altLang="zh-CN" sz="3200" b="1" dirty="0"/>
              <a:t>4. </a:t>
            </a:r>
            <a:r>
              <a:rPr lang="zh-CN" altLang="en-US" sz="3200" b="1" dirty="0"/>
              <a:t>赎罪祭 </a:t>
            </a:r>
            <a:r>
              <a:rPr lang="en-US" altLang="zh-CN" sz="3200" b="1" dirty="0"/>
              <a:t>5. </a:t>
            </a:r>
            <a:r>
              <a:rPr lang="zh-CN" altLang="en-US" sz="3200" b="1" dirty="0"/>
              <a:t>赎愆祭。这五种祭礼，既是主耶稣作祭物的五方面的预表，也指我们基督徒生命的经历。</a:t>
            </a:r>
            <a:endParaRPr lang="en-US" altLang="zh-CN" sz="3200" b="1" dirty="0"/>
          </a:p>
          <a:p>
            <a:r>
              <a:rPr lang="zh-CN" altLang="en-US" sz="3200" b="1" dirty="0"/>
              <a:t>今天所讲的是燔祭</a:t>
            </a:r>
            <a:endParaRPr lang="en-US" altLang="zh-CN" sz="3200" b="1" dirty="0"/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23183390"/>
      </p:ext>
    </p:extLst>
  </p:cSld>
  <p:clrMapOvr>
    <a:masterClrMapping/>
  </p:clrMapOvr>
  <p:transition spd="slow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5250718"/>
      </p:ext>
    </p:extLst>
  </p:cSld>
  <p:clrMapOvr>
    <a:masterClrMapping/>
  </p:clrMapOvr>
  <p:transition spd="slow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0482149"/>
      </p:ext>
    </p:extLst>
  </p:cSld>
  <p:clrMapOvr>
    <a:masterClrMapping/>
  </p:clrMapOvr>
  <p:transition spd="slow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4153749"/>
      </p:ext>
    </p:extLst>
  </p:cSld>
  <p:clrMapOvr>
    <a:masterClrMapping/>
  </p:clrMapOvr>
  <p:transition spd="slow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3042603"/>
      </p:ext>
    </p:extLst>
  </p:cSld>
  <p:clrMapOvr>
    <a:masterClrMapping/>
  </p:clrMapOvr>
  <p:transition spd="slow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0173781"/>
      </p:ext>
    </p:extLst>
  </p:cSld>
  <p:clrMapOvr>
    <a:masterClrMapping/>
  </p:clrMapOvr>
  <p:transition spd="slow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1792" y="1170433"/>
            <a:ext cx="7534656" cy="3419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b="1" dirty="0"/>
              <a:t>歌罗西书</a:t>
            </a:r>
            <a:r>
              <a:rPr lang="en-US" altLang="zh-CN" sz="3200" b="1" dirty="0"/>
              <a:t>1:21</a:t>
            </a:r>
            <a:r>
              <a:rPr lang="zh-CN" altLang="en-US" sz="3200" b="1" dirty="0"/>
              <a:t>既然借着祂在十字架上所流的血，成就了和平，便借着祂叫万有，无论是地上的，天上的，都与自己和好了。</a:t>
            </a:r>
          </a:p>
          <a:p>
            <a:pPr marL="0" indent="0">
              <a:buNone/>
            </a:pPr>
            <a:endParaRPr lang="en-US" altLang="zh-CN" sz="3200" b="1" dirty="0"/>
          </a:p>
          <a:p>
            <a:pPr marL="0" indent="0">
              <a:buNone/>
            </a:pPr>
            <a:r>
              <a:rPr lang="zh-CN" altLang="en-US" sz="3200" b="1" dirty="0"/>
              <a:t>罗马书</a:t>
            </a:r>
            <a:r>
              <a:rPr lang="en-US" altLang="zh-CN" sz="3200" b="1" dirty="0"/>
              <a:t>5:1</a:t>
            </a:r>
            <a:r>
              <a:rPr lang="zh-CN" altLang="en-US" sz="3200" b="1" dirty="0"/>
              <a:t>我们既因信称义，就借着我们的主耶稣基督，得与神相和。</a:t>
            </a:r>
            <a:endParaRPr lang="en-US" altLang="zh-CN" sz="3200" b="1" dirty="0"/>
          </a:p>
        </p:txBody>
      </p:sp>
    </p:spTree>
    <p:extLst>
      <p:ext uri="{BB962C8B-B14F-4D97-AF65-F5344CB8AC3E}">
        <p14:creationId xmlns:p14="http://schemas.microsoft.com/office/powerpoint/2010/main" val="3685842686"/>
      </p:ext>
    </p:extLst>
  </p:cSld>
  <p:clrMapOvr>
    <a:masterClrMapping/>
  </p:clrMapOvr>
  <p:transition spd="slow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燔祭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/>
              <a:t>献祭物（牛羊鸟），按手，宰杀，剥皮，切块，水洗</a:t>
            </a:r>
            <a:r>
              <a:rPr lang="en-US" altLang="zh-CN" b="1" dirty="0"/>
              <a:t>……</a:t>
            </a:r>
          </a:p>
          <a:p>
            <a:r>
              <a:rPr lang="zh-CN" altLang="en-US" b="1" dirty="0"/>
              <a:t>献祭要借着祭司（中保）</a:t>
            </a:r>
            <a:endParaRPr lang="en-US" altLang="zh-CN" b="1" dirty="0"/>
          </a:p>
          <a:p>
            <a:r>
              <a:rPr lang="zh-CN" altLang="en-US" b="1" dirty="0"/>
              <a:t>蒙神悦纳。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9200834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400" b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出埃及记</a:t>
            </a:r>
            <a:r>
              <a:rPr lang="en-US" altLang="zh-CN" sz="4400" b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25</a:t>
            </a:r>
            <a:r>
              <a:rPr lang="zh-CN" altLang="en-US" sz="4400" b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4400" b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8-9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/>
              <a:t>8</a:t>
            </a:r>
            <a:r>
              <a:rPr lang="zh-CN" altLang="en-US" sz="3200" b="1" dirty="0"/>
              <a:t>又当为我造圣所，使我</a:t>
            </a:r>
            <a:r>
              <a:rPr lang="zh-CN" altLang="en-US" sz="3200" b="1" dirty="0">
                <a:solidFill>
                  <a:srgbClr val="FF0000"/>
                </a:solidFill>
              </a:rPr>
              <a:t>可以住在</a:t>
            </a:r>
            <a:r>
              <a:rPr lang="zh-CN" altLang="en-US" sz="3200" b="1" dirty="0"/>
              <a:t>他们中间。</a:t>
            </a:r>
          </a:p>
          <a:p>
            <a:r>
              <a:rPr lang="en-US" altLang="zh-CN" sz="3200" b="1" dirty="0"/>
              <a:t>9</a:t>
            </a:r>
            <a:r>
              <a:rPr lang="zh-CN" altLang="en-US" sz="3200" b="1" dirty="0"/>
              <a:t>制造帐幕和其中的一切器具都要照我所指示你的样式。</a:t>
            </a:r>
          </a:p>
        </p:txBody>
      </p:sp>
    </p:spTree>
    <p:extLst>
      <p:ext uri="{BB962C8B-B14F-4D97-AF65-F5344CB8AC3E}">
        <p14:creationId xmlns:p14="http://schemas.microsoft.com/office/powerpoint/2010/main" val="31882293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创世记</a:t>
            </a:r>
            <a:r>
              <a:rPr lang="en-US" altLang="zh-CN" b="1" dirty="0"/>
              <a:t>2:16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/>
              <a:t>耶和华神</a:t>
            </a:r>
            <a:r>
              <a:rPr lang="zh-CN" altLang="en-US" sz="3200" b="1" dirty="0">
                <a:solidFill>
                  <a:srgbClr val="FF0000"/>
                </a:solidFill>
              </a:rPr>
              <a:t>吩咐他说</a:t>
            </a:r>
            <a:r>
              <a:rPr lang="zh-CN" altLang="en-US" sz="3200" b="1" dirty="0"/>
              <a:t>，园中各样树上的果子，你可以随意吃。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02023881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255EC26-0C98-4D92-B0D1-043334E7947F}"/>
              </a:ext>
            </a:extLst>
          </p:cNvPr>
          <p:cNvCxnSpPr>
            <a:cxnSpLocks/>
          </p:cNvCxnSpPr>
          <p:nvPr/>
        </p:nvCxnSpPr>
        <p:spPr>
          <a:xfrm>
            <a:off x="2996588" y="3493008"/>
            <a:ext cx="304065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3B5756-10FE-4EB9-A110-14DA577EBF59}"/>
              </a:ext>
            </a:extLst>
          </p:cNvPr>
          <p:cNvCxnSpPr>
            <a:cxnSpLocks/>
          </p:cNvCxnSpPr>
          <p:nvPr/>
        </p:nvCxnSpPr>
        <p:spPr>
          <a:xfrm>
            <a:off x="3955055" y="3043961"/>
            <a:ext cx="947451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67AB5F1-E5EB-4F2B-A4AD-C7F777B015E9}"/>
              </a:ext>
            </a:extLst>
          </p:cNvPr>
          <p:cNvCxnSpPr>
            <a:cxnSpLocks/>
          </p:cNvCxnSpPr>
          <p:nvPr/>
        </p:nvCxnSpPr>
        <p:spPr>
          <a:xfrm flipH="1">
            <a:off x="2996588" y="3841178"/>
            <a:ext cx="661834" cy="150200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12C5911-6EC3-46BF-BFAB-BA29AD1146A8}"/>
              </a:ext>
            </a:extLst>
          </p:cNvPr>
          <p:cNvCxnSpPr>
            <a:cxnSpLocks/>
          </p:cNvCxnSpPr>
          <p:nvPr/>
        </p:nvCxnSpPr>
        <p:spPr>
          <a:xfrm>
            <a:off x="4417764" y="4340646"/>
            <a:ext cx="11017" cy="55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3EFB793-B1A3-4598-B4D3-98BF59CE6624}"/>
              </a:ext>
            </a:extLst>
          </p:cNvPr>
          <p:cNvCxnSpPr>
            <a:cxnSpLocks/>
          </p:cNvCxnSpPr>
          <p:nvPr/>
        </p:nvCxnSpPr>
        <p:spPr>
          <a:xfrm>
            <a:off x="4431534" y="3841178"/>
            <a:ext cx="0" cy="168070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D6EB250-832A-48E4-AB3F-59DCFFE2961B}"/>
              </a:ext>
            </a:extLst>
          </p:cNvPr>
          <p:cNvCxnSpPr>
            <a:cxnSpLocks/>
          </p:cNvCxnSpPr>
          <p:nvPr/>
        </p:nvCxnSpPr>
        <p:spPr>
          <a:xfrm>
            <a:off x="5097685" y="3902495"/>
            <a:ext cx="672850" cy="137414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0434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以弗所书</a:t>
            </a:r>
            <a:r>
              <a:rPr lang="en-US" altLang="zh-CN" b="1" dirty="0"/>
              <a:t>4:22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/>
              <a:t>……</a:t>
            </a:r>
            <a:r>
              <a:rPr lang="zh-CN" altLang="en-US" sz="3200" b="1" dirty="0"/>
              <a:t>这旧人是因私欲的迷惑，渐渐变坏的。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15672082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约书亚记</a:t>
            </a:r>
            <a:r>
              <a:rPr lang="en-US" altLang="zh-CN" b="1" dirty="0"/>
              <a:t>24:2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/>
              <a:t>约书亚对众民说，耶和华以色列的神如此说，古时你们的列祖，就是</a:t>
            </a:r>
            <a:r>
              <a:rPr lang="zh-CN" altLang="en-US" sz="3200" b="1" dirty="0">
                <a:solidFill>
                  <a:srgbClr val="FF0000"/>
                </a:solidFill>
              </a:rPr>
              <a:t>亚伯拉罕和拿鹤的父亲他拉</a:t>
            </a:r>
            <a:r>
              <a:rPr lang="zh-CN" altLang="en-US" sz="3200" b="1" dirty="0"/>
              <a:t>，住在大河那边</a:t>
            </a:r>
            <a:r>
              <a:rPr lang="zh-CN" altLang="en-US" sz="3200" b="1" dirty="0">
                <a:solidFill>
                  <a:srgbClr val="FF0000"/>
                </a:solidFill>
              </a:rPr>
              <a:t>事奉别神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45301844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81742" y="1534887"/>
            <a:ext cx="7658101" cy="3102428"/>
          </a:xfrm>
        </p:spPr>
        <p:txBody>
          <a:bodyPr/>
          <a:lstStyle/>
          <a:p>
            <a:r>
              <a:rPr lang="zh-CN" sz="3200" b="1" dirty="0">
                <a:solidFill>
                  <a:srgbClr val="22222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圣所</a:t>
            </a:r>
            <a:r>
              <a:rPr lang="en-US" sz="3200" b="1" dirty="0">
                <a:solidFill>
                  <a:srgbClr val="222222"/>
                </a:solidFill>
                <a:effectLst/>
                <a:latin typeface="SimSun" panose="02010600030101010101" pitchFamily="2" charset="-122"/>
                <a:cs typeface="Arial" panose="020B0604020202020204" pitchFamily="34" charset="0"/>
              </a:rPr>
              <a:t>(tabernacle)</a:t>
            </a:r>
            <a:endParaRPr lang="en-US" altLang="zh-CN" sz="3200" b="1" dirty="0">
              <a:solidFill>
                <a:srgbClr val="222222"/>
              </a:solidFill>
              <a:effectLst/>
              <a:latin typeface="SimSun" panose="02010600030101010101" pitchFamily="2" charset="-122"/>
              <a:cs typeface="Arial" panose="020B0604020202020204" pitchFamily="34" charset="0"/>
            </a:endParaRPr>
          </a:p>
          <a:p>
            <a:r>
              <a:rPr lang="zh-CN" sz="3200" b="1" dirty="0">
                <a:solidFill>
                  <a:srgbClr val="222222"/>
                </a:solidFill>
                <a:effectLst/>
                <a:latin typeface="SimSun" panose="02010600030101010101" pitchFamily="2" charset="-122"/>
                <a:cs typeface="Arial" panose="020B0604020202020204" pitchFamily="34" charset="0"/>
              </a:rPr>
              <a:t>会幕（</a:t>
            </a:r>
            <a:r>
              <a:rPr lang="en-US" sz="3200" b="1" dirty="0">
                <a:solidFill>
                  <a:srgbClr val="222222"/>
                </a:solidFill>
                <a:effectLst/>
                <a:latin typeface="SimSun" panose="02010600030101010101" pitchFamily="2" charset="-122"/>
                <a:cs typeface="Arial" panose="020B0604020202020204" pitchFamily="34" charset="0"/>
              </a:rPr>
              <a:t>the tent of </a:t>
            </a:r>
            <a:r>
              <a:rPr lang="en-US" sz="3200" b="1" dirty="0">
                <a:solidFill>
                  <a:srgbClr val="FF0000"/>
                </a:solidFill>
                <a:effectLst/>
                <a:latin typeface="SimSun" panose="02010600030101010101" pitchFamily="2" charset="-122"/>
                <a:cs typeface="Arial" panose="020B0604020202020204" pitchFamily="34" charset="0"/>
              </a:rPr>
              <a:t>meeting</a:t>
            </a:r>
            <a:r>
              <a:rPr lang="en-US" sz="3200" b="1" dirty="0">
                <a:solidFill>
                  <a:srgbClr val="222222"/>
                </a:solidFill>
                <a:effectLst/>
                <a:latin typeface="SimSun" panose="02010600030101010101" pitchFamily="2" charset="-122"/>
                <a:cs typeface="Arial" panose="020B0604020202020204" pitchFamily="34" charset="0"/>
              </a:rPr>
              <a:t>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5857519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44332</TotalTime>
  <Words>1918</Words>
  <Application>Microsoft Office PowerPoint</Application>
  <PresentationFormat>On-screen Show (4:3)</PresentationFormat>
  <Paragraphs>106</Paragraphs>
  <Slides>37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Roboto Condensed</vt:lpstr>
      <vt:lpstr>SimSun</vt:lpstr>
      <vt:lpstr>Arial</vt:lpstr>
      <vt:lpstr>Calibri</vt:lpstr>
      <vt:lpstr>Calibri Light</vt:lpstr>
      <vt:lpstr>Office Theme</vt:lpstr>
      <vt:lpstr>利未记</vt:lpstr>
      <vt:lpstr>罗马书12章</vt:lpstr>
      <vt:lpstr> </vt:lpstr>
      <vt:lpstr>出埃及记25：8-9</vt:lpstr>
      <vt:lpstr>创世记2:16</vt:lpstr>
      <vt:lpstr>PowerPoint Presentation</vt:lpstr>
      <vt:lpstr>以弗所书4:22</vt:lpstr>
      <vt:lpstr>约书亚记24:2</vt:lpstr>
      <vt:lpstr>PowerPoint Presentation</vt:lpstr>
      <vt:lpstr>哥林多前书</vt:lpstr>
      <vt:lpstr>PowerPoint Presentation</vt:lpstr>
      <vt:lpstr>PowerPoint Presentation</vt:lpstr>
      <vt:lpstr>约翰福音7:37-39</vt:lpstr>
      <vt:lpstr>箴言8章</vt:lpstr>
      <vt:lpstr>以弗所书4:5-6</vt:lpstr>
      <vt:lpstr>出埃及记</vt:lpstr>
      <vt:lpstr>希伯来书10章</vt:lpstr>
      <vt:lpstr>罗马书12章</vt:lpstr>
      <vt:lpstr>五祭的次序</vt:lpstr>
      <vt:lpstr>彼得前书2：21</vt:lpstr>
      <vt:lpstr>希伯来书4:15</vt:lpstr>
      <vt:lpstr>五祭的次序</vt:lpstr>
      <vt:lpstr>PowerPoint Presentation</vt:lpstr>
      <vt:lpstr>约翰福音</vt:lpstr>
      <vt:lpstr>PowerPoint Presentation</vt:lpstr>
      <vt:lpstr>PowerPoint Presentation</vt:lpstr>
      <vt:lpstr>PowerPoint Presentation</vt:lpstr>
      <vt:lpstr>以弗所书5章</vt:lpstr>
      <vt:lpstr>犹大书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燔祭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启示录</dc:title>
  <dc:creator>zunde yang</dc:creator>
  <cp:lastModifiedBy>zunde yang</cp:lastModifiedBy>
  <cp:revision>92</cp:revision>
  <dcterms:created xsi:type="dcterms:W3CDTF">2017-11-13T19:53:38Z</dcterms:created>
  <dcterms:modified xsi:type="dcterms:W3CDTF">2021-03-14T15:24:27Z</dcterms:modified>
</cp:coreProperties>
</file>