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399" r:id="rId4"/>
    <p:sldId id="397" r:id="rId5"/>
    <p:sldId id="395" r:id="rId6"/>
    <p:sldId id="398" r:id="rId7"/>
    <p:sldId id="396" r:id="rId8"/>
    <p:sldId id="373" r:id="rId9"/>
    <p:sldId id="372" r:id="rId10"/>
    <p:sldId id="374" r:id="rId11"/>
    <p:sldId id="375" r:id="rId12"/>
    <p:sldId id="400" r:id="rId13"/>
    <p:sldId id="376" r:id="rId14"/>
    <p:sldId id="401" r:id="rId15"/>
    <p:sldId id="384" r:id="rId16"/>
    <p:sldId id="385" r:id="rId17"/>
    <p:sldId id="402" r:id="rId18"/>
    <p:sldId id="379" r:id="rId19"/>
    <p:sldId id="378" r:id="rId20"/>
    <p:sldId id="387" r:id="rId21"/>
    <p:sldId id="388" r:id="rId22"/>
    <p:sldId id="389" r:id="rId23"/>
    <p:sldId id="390" r:id="rId24"/>
    <p:sldId id="391" r:id="rId25"/>
    <p:sldId id="392" r:id="rId26"/>
    <p:sldId id="393" r:id="rId27"/>
    <p:sldId id="394" r:id="rId2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496" autoAdjust="0"/>
  </p:normalViewPr>
  <p:slideViewPr>
    <p:cSldViewPr>
      <p:cViewPr varScale="1">
        <p:scale>
          <a:sx n="61" d="100"/>
          <a:sy n="61" d="100"/>
        </p:scale>
        <p:origin x="-2074"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40" cy="469424"/>
          </a:xfrm>
          <a:prstGeom prst="rect">
            <a:avLst/>
          </a:prstGeom>
        </p:spPr>
        <p:txBody>
          <a:bodyPr vert="horz" lIns="94218" tIns="47109" rIns="94218" bIns="47109" rtlCol="0"/>
          <a:lstStyle>
            <a:lvl1pPr algn="l">
              <a:defRPr sz="1200"/>
            </a:lvl1pPr>
          </a:lstStyle>
          <a:p>
            <a:endParaRPr lang="en-US"/>
          </a:p>
        </p:txBody>
      </p:sp>
      <p:sp>
        <p:nvSpPr>
          <p:cNvPr id="3" name="Date Placeholder 2"/>
          <p:cNvSpPr>
            <a:spLocks noGrp="1"/>
          </p:cNvSpPr>
          <p:nvPr>
            <p:ph type="dt" idx="1"/>
          </p:nvPr>
        </p:nvSpPr>
        <p:spPr>
          <a:xfrm>
            <a:off x="4023093" y="0"/>
            <a:ext cx="3077740" cy="469424"/>
          </a:xfrm>
          <a:prstGeom prst="rect">
            <a:avLst/>
          </a:prstGeom>
        </p:spPr>
        <p:txBody>
          <a:bodyPr vert="horz" lIns="94218" tIns="47109" rIns="94218" bIns="47109" rtlCol="0"/>
          <a:lstStyle>
            <a:lvl1pPr algn="r">
              <a:defRPr sz="1200"/>
            </a:lvl1pPr>
          </a:lstStyle>
          <a:p>
            <a:fld id="{B5085793-4952-4EC9-AD43-A2D8E28C51C3}" type="datetimeFigureOut">
              <a:rPr lang="en-US" smtClean="0"/>
              <a:t>12/5/2021</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18" tIns="47109" rIns="94218" bIns="47109"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18" tIns="47109" rIns="94218" bIns="4710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40" cy="469424"/>
          </a:xfrm>
          <a:prstGeom prst="rect">
            <a:avLst/>
          </a:prstGeom>
        </p:spPr>
        <p:txBody>
          <a:bodyPr vert="horz" lIns="94218" tIns="47109" rIns="94218" bIns="47109"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2"/>
            <a:ext cx="3077740" cy="469424"/>
          </a:xfrm>
          <a:prstGeom prst="rect">
            <a:avLst/>
          </a:prstGeom>
        </p:spPr>
        <p:txBody>
          <a:bodyPr vert="horz" lIns="94218" tIns="47109" rIns="94218" bIns="47109" rtlCol="0" anchor="b"/>
          <a:lstStyle>
            <a:lvl1pPr algn="r">
              <a:defRPr sz="1200"/>
            </a:lvl1pPr>
          </a:lstStyle>
          <a:p>
            <a:fld id="{DFFB6782-E22B-44B8-BE55-B98FFE7079DD}" type="slidenum">
              <a:rPr lang="en-US" smtClean="0"/>
              <a:t>‹#›</a:t>
            </a:fld>
            <a:endParaRPr lang="en-US"/>
          </a:p>
        </p:txBody>
      </p:sp>
    </p:spTree>
    <p:extLst>
      <p:ext uri="{BB962C8B-B14F-4D97-AF65-F5344CB8AC3E}">
        <p14:creationId xmlns:p14="http://schemas.microsoft.com/office/powerpoint/2010/main" val="392344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有人说圣经我已经读了好几遍了，读来都去就那些东西</a:t>
            </a:r>
            <a:endParaRPr lang="en-US" altLang="zh-CN" sz="1800" dirty="0"/>
          </a:p>
          <a:p>
            <a:r>
              <a:rPr lang="zh-CN" altLang="en-US" sz="1800" dirty="0"/>
              <a:t>有人抱怨，我们都在讲自己的看法，没有能给一个标准答案</a:t>
            </a:r>
            <a:endParaRPr lang="en-US" altLang="zh-CN" sz="1800" dirty="0"/>
          </a:p>
          <a:p>
            <a:r>
              <a:rPr lang="zh-CN" altLang="en-US" sz="1800" dirty="0"/>
              <a:t>神的话是活的</a:t>
            </a:r>
          </a:p>
          <a:p>
            <a:pPr marL="343929" indent="-343929">
              <a:buFont typeface="Arial" panose="020B0604020202020204" pitchFamily="34" charset="0"/>
              <a:buAutoNum type="arabicPeriod"/>
            </a:pPr>
            <a:endParaRPr lang="en-US" altLang="zh-CN" sz="1800" dirty="0"/>
          </a:p>
          <a:p>
            <a:pPr marL="343929" indent="-343929">
              <a:buFont typeface="Arial" panose="020B0604020202020204" pitchFamily="34" charset="0"/>
              <a:buAutoNum type="arabicPeriod"/>
            </a:pPr>
            <a:endParaRPr lang="en-US" altLang="zh-CN" sz="1800" dirty="0"/>
          </a:p>
          <a:p>
            <a:endParaRPr lang="en-US" altLang="zh-CN" sz="18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a:t>
            </a:fld>
            <a:endParaRPr lang="en-US"/>
          </a:p>
        </p:txBody>
      </p:sp>
    </p:spTree>
    <p:extLst>
      <p:ext uri="{BB962C8B-B14F-4D97-AF65-F5344CB8AC3E}">
        <p14:creationId xmlns:p14="http://schemas.microsoft.com/office/powerpoint/2010/main" val="125773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创世记有一个完全类似的语句，</a:t>
            </a:r>
            <a:r>
              <a:rPr lang="en-US" altLang="zh-CN" sz="1800" dirty="0"/>
              <a:t>5:1 </a:t>
            </a:r>
            <a:r>
              <a:rPr lang="zh-CN" altLang="en-US" sz="1800" dirty="0"/>
              <a:t>亚当的后代（亚当的家谱）记在下面。当神造人的日子，是照着自己的样式造的。亚当生塞特，亚当共活了九百三十岁就死了，塞特生以挪士之后，就死了</a:t>
            </a:r>
            <a:r>
              <a:rPr lang="en-US" altLang="zh-CN" sz="1800" dirty="0"/>
              <a:t>…</a:t>
            </a:r>
            <a:r>
              <a:rPr lang="zh-CN" altLang="en-US" sz="1800" dirty="0"/>
              <a:t>，创世记</a:t>
            </a:r>
            <a:r>
              <a:rPr lang="en-US" altLang="zh-CN" sz="1800" dirty="0"/>
              <a:t>5</a:t>
            </a:r>
            <a:r>
              <a:rPr lang="zh-CN" altLang="en-US" sz="1800" dirty="0"/>
              <a:t>章是一个死亡的家谱，因为在第三章讲到亚当犯罪，第四章讲到罪从亚当传给了他的儿子，出现了历史上的第一个谋杀，该隐杀了他的兄弟亚伯。到第五章讲到亚当的家谱，是</a:t>
            </a:r>
            <a:r>
              <a:rPr lang="zh-CN" altLang="en-US" sz="1800" b="1" dirty="0"/>
              <a:t>一个死亡的家谱</a:t>
            </a:r>
            <a:r>
              <a:rPr lang="zh-CN" altLang="en-US" sz="1800" dirty="0"/>
              <a:t>，通过死亡让我们看到原罪的传染性，因为“罪的工价就是死”，我们看见死就看见了死亡后面的罪。</a:t>
            </a:r>
            <a:endParaRPr lang="en-US" altLang="zh-CN" sz="1800" dirty="0"/>
          </a:p>
          <a:p>
            <a:endParaRPr lang="en-US" altLang="zh-CN" sz="1800" dirty="0"/>
          </a:p>
          <a:p>
            <a:r>
              <a:rPr lang="zh-CN" altLang="en-US" sz="1800" dirty="0"/>
              <a:t>马太福音第一章的家谱是</a:t>
            </a:r>
            <a:r>
              <a:rPr lang="zh-CN" altLang="en-US" sz="1800" b="1" dirty="0"/>
              <a:t>一个生的家谱</a:t>
            </a:r>
            <a:r>
              <a:rPr lang="zh-CN" altLang="en-US" sz="1800" dirty="0"/>
              <a:t>，亚伯拉罕生以撒。以撒生雅各。雅各生犹大和他的弟兄。</a:t>
            </a:r>
            <a:r>
              <a:rPr lang="en-US" altLang="zh-CN" sz="1800" dirty="0"/>
              <a:t>…</a:t>
            </a:r>
            <a:r>
              <a:rPr lang="zh-CN" altLang="en-US" sz="1800" dirty="0"/>
              <a:t>可以相信，马太在写这一章耶稣的家谱的时候，他也许想到了创世记中亚当的家谱，熟悉旧约圣经的犹太人读这一章的时候，也会想到创世记中另外有一个</a:t>
            </a:r>
            <a:r>
              <a:rPr lang="en-US" altLang="zh-CN" sz="1800" dirty="0"/>
              <a:t>“BIBLOS GENESEOS“</a:t>
            </a:r>
            <a:r>
              <a:rPr lang="zh-CN" altLang="en-US" sz="1800" dirty="0"/>
              <a:t>，在那里每一个人都死了，除了与神同行的以诺。马太福音的家谱着重生，并不是说家谱中的人没有死，而是通过”生”告诉我们，这里有一个亚当的</a:t>
            </a:r>
            <a:r>
              <a:rPr lang="en-US" altLang="zh-CN" sz="1800" dirty="0"/>
              <a:t>anti-type</a:t>
            </a:r>
            <a:r>
              <a:rPr lang="zh-CN" altLang="en-US" sz="1800" dirty="0"/>
              <a:t>，一个与亚当完全不同的人，亚当因着罪，带来的是死，耶稣因着被钉十字架，被埋葬，三天后复活，但来说是复活，是生命，完全逆反了亚当的死。马太福音最后以门徒的呼召做结束，所以你们要去，使</a:t>
            </a:r>
            <a:r>
              <a:rPr lang="zh-CN" altLang="en-US" sz="1800" b="1" dirty="0">
                <a:solidFill>
                  <a:srgbClr val="FF0000"/>
                </a:solidFill>
              </a:rPr>
              <a:t>万民</a:t>
            </a:r>
            <a:r>
              <a:rPr lang="zh-CN" altLang="en-US" sz="1800" dirty="0"/>
              <a:t>作我的门徒，给他们施洗归于父子圣灵的名。一代一代的基督徒，重复着这个大使命，延续着耶稣基督的家谱，不过这是一个属灵的家谱，确实是一个生的家谱。想一想，是谁在属灵上生了你呢？</a:t>
            </a:r>
            <a:endParaRPr lang="en-US" altLang="zh-CN" sz="1800" dirty="0"/>
          </a:p>
          <a:p>
            <a:endParaRPr lang="en-US" altLang="zh-CN" sz="1800" dirty="0"/>
          </a:p>
          <a:p>
            <a:r>
              <a:rPr lang="zh-CN" altLang="en-US" sz="1800" dirty="0"/>
              <a:t>对于犹太人，家谱很重要，家谱就是你的血缘的证明。能否继承产业，能否做利未人，能否做王，都与家谱有关。</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下面我们来看“亚伯拉罕的后裔”和“大卫的子孙”，后裔这子孙在这里原来的词都是“儿子” </a:t>
            </a:r>
            <a:r>
              <a:rPr lang="en-US" altLang="zh-CN" sz="1800" dirty="0"/>
              <a:t>the son of David, the son of Abraham</a:t>
            </a:r>
            <a:r>
              <a:rPr lang="zh-CN" altLang="en-US" sz="1800" dirty="0"/>
              <a:t>。</a:t>
            </a:r>
            <a:endParaRPr lang="en-US" altLang="zh-CN" sz="1800" dirty="0"/>
          </a:p>
          <a:p>
            <a:r>
              <a:rPr lang="zh-CN" altLang="en-US" sz="1800" dirty="0"/>
              <a:t>我们先看“亚伯拉罕的后裔”，为什么要提耶稣是“亚伯拉罕的后裔”呢？这与要成就（应验）</a:t>
            </a:r>
            <a:r>
              <a:rPr lang="zh-CN" altLang="en-US" sz="1800" b="1" dirty="0"/>
              <a:t>神对亚伯拉罕的应许有关，亚伯拉罕之约</a:t>
            </a:r>
            <a:r>
              <a:rPr lang="zh-CN" altLang="en-US" sz="1800" dirty="0"/>
              <a:t>。马太福音的目的，是要向犹太（旧约）背景的读者证明耶稣是基督，马太大量地引用旧约，直接引用有</a:t>
            </a:r>
            <a:r>
              <a:rPr lang="en-US" altLang="zh-CN" sz="1800" dirty="0"/>
              <a:t>50</a:t>
            </a:r>
            <a:r>
              <a:rPr lang="zh-CN" altLang="en-US" sz="1800" dirty="0"/>
              <a:t>多处，间接引用有</a:t>
            </a:r>
            <a:r>
              <a:rPr lang="en-US" altLang="zh-CN" sz="1800" dirty="0"/>
              <a:t>70</a:t>
            </a:r>
            <a:r>
              <a:rPr lang="zh-CN" altLang="en-US" sz="1800" dirty="0"/>
              <a:t>多处。“应验”这个词在马太福音中反复出现。</a:t>
            </a:r>
            <a:endParaRPr lang="en-US" altLang="zh-CN" sz="1800" dirty="0"/>
          </a:p>
          <a:p>
            <a:r>
              <a:rPr lang="zh-CN" altLang="en-US" sz="1800" dirty="0"/>
              <a:t>为什么耶稣的家谱要从亚伯拉罕开始呢，因为他是被呼召出来，是犹太人的起源。亚伯拉罕的后裔，重点在起源。</a:t>
            </a:r>
            <a:endParaRPr lang="en-US" altLang="zh-CN" sz="1800" dirty="0"/>
          </a:p>
          <a:p>
            <a:endParaRPr lang="en-US" altLang="zh-CN" sz="1800" dirty="0"/>
          </a:p>
          <a:p>
            <a:r>
              <a:rPr lang="zh-CN" altLang="en-US" sz="1800" b="1" dirty="0"/>
              <a:t>亚伯拉罕之约中提到“地上万国都必因你的后裔得福”，大使命中“使万民做我的门徒”，就是这一应许的实现</a:t>
            </a:r>
            <a:r>
              <a:rPr lang="zh-CN" altLang="en-US" sz="1800" dirty="0"/>
              <a:t>。</a:t>
            </a:r>
          </a:p>
          <a:p>
            <a:endParaRPr lang="zh-CN" altLang="en-US" sz="1800" dirty="0"/>
          </a:p>
          <a:p>
            <a:r>
              <a:rPr lang="en-US" altLang="zh-CN" sz="1800" dirty="0"/>
              <a:t> </a:t>
            </a:r>
          </a:p>
        </p:txBody>
      </p:sp>
      <p:sp>
        <p:nvSpPr>
          <p:cNvPr id="4" name="Slide Number Placeholder 3"/>
          <p:cNvSpPr>
            <a:spLocks noGrp="1"/>
          </p:cNvSpPr>
          <p:nvPr>
            <p:ph type="sldNum" sz="quarter" idx="10"/>
          </p:nvPr>
        </p:nvSpPr>
        <p:spPr/>
        <p:txBody>
          <a:bodyPr/>
          <a:lstStyle/>
          <a:p>
            <a:fld id="{DFFB6782-E22B-44B8-BE55-B98FFE7079DD}" type="slidenum">
              <a:rPr lang="en-US" smtClean="0"/>
              <a:t>11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b="1" dirty="0"/>
              <a:t>亚伯拉罕之约中提到“地上万国都必因你的后裔得福”，大使命中“使万民做我的门徒”，就是这一应许的实现</a:t>
            </a:r>
            <a:r>
              <a:rPr lang="zh-CN" altLang="en-US" sz="1800" dirty="0"/>
              <a:t>。</a:t>
            </a:r>
          </a:p>
          <a:p>
            <a:endParaRPr lang="zh-CN" altLang="en-US" sz="1800" dirty="0"/>
          </a:p>
          <a:p>
            <a:r>
              <a:rPr lang="en-US" altLang="zh-CN" sz="1800" dirty="0"/>
              <a:t> </a:t>
            </a:r>
          </a:p>
        </p:txBody>
      </p:sp>
      <p:sp>
        <p:nvSpPr>
          <p:cNvPr id="4" name="Slide Number Placeholder 3"/>
          <p:cNvSpPr>
            <a:spLocks noGrp="1"/>
          </p:cNvSpPr>
          <p:nvPr>
            <p:ph type="sldNum" sz="quarter" idx="10"/>
          </p:nvPr>
        </p:nvSpPr>
        <p:spPr/>
        <p:txBody>
          <a:bodyPr/>
          <a:lstStyle/>
          <a:p>
            <a:fld id="{DFFB6782-E22B-44B8-BE55-B98FFE7079DD}" type="slidenum">
              <a:rPr lang="en-US" smtClean="0"/>
              <a:t>12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我们再来看“大卫的子孙”。</a:t>
            </a:r>
            <a:endParaRPr lang="en-US" altLang="zh-CN" sz="1800" dirty="0"/>
          </a:p>
          <a:p>
            <a:r>
              <a:rPr lang="zh-CN" altLang="en-US" sz="1800" dirty="0"/>
              <a:t>为什么要提耶稣是“大卫的子孙”呢？大卫之约，与亚伯拉罕之约相同，都是无条件的约，因为是与弥赛亚有关的。</a:t>
            </a:r>
            <a:endParaRPr lang="en-US" altLang="zh-CN" sz="1800" dirty="0"/>
          </a:p>
          <a:p>
            <a:r>
              <a:rPr lang="zh-CN" altLang="en-US" sz="1800" dirty="0"/>
              <a:t>亚伯拉罕的后裔很多，大卫的后裔就少多了，作王的必须是大卫的子孙，而且要“出生在伯利恒”，马太福音一直的流动是</a:t>
            </a:r>
            <a:r>
              <a:rPr lang="zh-CN" altLang="en-US" sz="1800" b="1" dirty="0"/>
              <a:t>耶稣是那一个王</a:t>
            </a:r>
            <a:r>
              <a:rPr lang="zh-CN" altLang="en-US" sz="1800" dirty="0"/>
              <a:t>，而这时候犹太人没有大卫的子孙作王</a:t>
            </a:r>
            <a:r>
              <a:rPr lang="en-US" altLang="zh-CN" sz="1800" dirty="0"/>
              <a:t>600</a:t>
            </a:r>
            <a:r>
              <a:rPr lang="zh-CN" altLang="en-US" sz="1800" dirty="0"/>
              <a:t>年了（希律王不算数），就像一颗大树已经被砍伐了，经过</a:t>
            </a:r>
            <a:r>
              <a:rPr lang="en-US" altLang="zh-CN" sz="1800" dirty="0"/>
              <a:t>600</a:t>
            </a:r>
            <a:r>
              <a:rPr lang="zh-CN" altLang="en-US" sz="1800" dirty="0"/>
              <a:t>年之后，</a:t>
            </a:r>
            <a:r>
              <a:rPr lang="en-US" altLang="zh-CN" sz="1800" dirty="0"/>
              <a:t>Isa 11:1 </a:t>
            </a:r>
            <a:r>
              <a:rPr lang="zh-CN" altLang="en-US" sz="1800" dirty="0"/>
              <a:t>从耶西的本（原文作</a:t>
            </a:r>
            <a:r>
              <a:rPr lang="zh-CN" altLang="fr-FR" sz="1800" dirty="0"/>
              <a:t>墩</a:t>
            </a:r>
            <a:r>
              <a:rPr lang="zh-CN" altLang="en-US" sz="1800" dirty="0"/>
              <a:t>）必发一条，从他根生的枝子必结果实。在马太写马太福音的时候，犹太人的家谱是完全可以查证的。知道主后</a:t>
            </a:r>
            <a:r>
              <a:rPr lang="en-US" altLang="zh-CN" sz="1800" dirty="0"/>
              <a:t>70</a:t>
            </a:r>
            <a:r>
              <a:rPr lang="zh-CN" altLang="en-US" sz="1800" dirty="0"/>
              <a:t>年，圣殿被毁，家谱没有了。</a:t>
            </a:r>
          </a:p>
          <a:p>
            <a:endParaRPr lang="en-US" altLang="zh-CN" sz="1800" dirty="0"/>
          </a:p>
          <a:p>
            <a:endParaRPr lang="en-US" altLang="zh-CN" sz="18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sz="1800" dirty="0"/>
              <a:t>大卫的子孙 </a:t>
            </a:r>
            <a:r>
              <a:rPr lang="en-US" altLang="zh-CN" sz="1800" dirty="0"/>
              <a:t>= </a:t>
            </a:r>
            <a:r>
              <a:rPr lang="zh-CN" altLang="en-US" sz="1800" dirty="0"/>
              <a:t>弥赛亚。大卫的子孙，好像是一个耶稣不能不回应的一个称呼，因为这是一个信心的称呼。有很多的神迹与医治是耶稣出于怜悯主动做的，有一些是因为别人的请求做：</a:t>
            </a:r>
            <a:endParaRPr lang="en-US" altLang="zh-CN" sz="1800" dirty="0"/>
          </a:p>
          <a:p>
            <a:r>
              <a:rPr lang="en-US" altLang="zh-CN" sz="1800" dirty="0"/>
              <a:t>9:27 </a:t>
            </a:r>
            <a:r>
              <a:rPr lang="zh-CN" altLang="en-US" sz="1800" dirty="0"/>
              <a:t>耶稣从那里往前走，有两个瞎子跟着他，喊叫说，大卫的子孙，可怜我们吧。 </a:t>
            </a:r>
            <a:endParaRPr lang="en-US" altLang="zh-CN" sz="1800" dirty="0"/>
          </a:p>
          <a:p>
            <a:r>
              <a:rPr lang="en-US" altLang="zh-CN" sz="1800" dirty="0"/>
              <a:t>15:22 </a:t>
            </a:r>
            <a:r>
              <a:rPr lang="zh-CN" altLang="en-US" sz="1800" dirty="0"/>
              <a:t>有一个迦南妇人，从那地方出来，喊着说，主啊，大卫的子孙，可怜我。我女儿被鬼附得甚苦。</a:t>
            </a:r>
            <a:endParaRPr lang="en-US" altLang="zh-CN" sz="1800" dirty="0"/>
          </a:p>
          <a:p>
            <a:r>
              <a:rPr lang="en-US" altLang="zh-CN" sz="1800" dirty="0"/>
              <a:t>20:30 </a:t>
            </a:r>
            <a:r>
              <a:rPr lang="zh-CN" altLang="en-US" sz="1800" dirty="0"/>
              <a:t>有两个瞎子坐在路旁，听说是耶稣经过，就喊着说，主阿，大卫的子孙，可怜我们吧。</a:t>
            </a:r>
          </a:p>
          <a:p>
            <a:r>
              <a:rPr lang="en-US" altLang="zh-CN" sz="1800" dirty="0"/>
              <a:t>20:31 </a:t>
            </a:r>
            <a:r>
              <a:rPr lang="zh-CN" altLang="en-US" sz="1800" dirty="0"/>
              <a:t>众人责备他们，不许他们作声。他们却越发喊着说，主阿，大卫的子孙，可怜我们吧。</a:t>
            </a:r>
            <a:endParaRPr lang="en-US" altLang="zh-CN" sz="1800" dirty="0"/>
          </a:p>
          <a:p>
            <a:r>
              <a:rPr lang="en-US" altLang="zh-CN" sz="1800" dirty="0"/>
              <a:t>21:9 </a:t>
            </a:r>
            <a:r>
              <a:rPr lang="zh-CN" altLang="en-US" sz="1800" dirty="0"/>
              <a:t>前行后随的众人，喊着说，和散那归于大卫的子孙，（和散那原有求救的意思，在此乃称颂的话）奉主名来的，是应当称颂的。高高在上和散那。</a:t>
            </a:r>
          </a:p>
          <a:p>
            <a:endParaRPr lang="en-US" altLang="zh-CN" sz="1800" dirty="0"/>
          </a:p>
          <a:p>
            <a:endParaRPr lang="en-US" altLang="zh-CN" sz="18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这里有一个问题：</a:t>
            </a:r>
            <a:endParaRPr lang="en-US" altLang="zh-CN" sz="1800" dirty="0"/>
          </a:p>
          <a:p>
            <a:endParaRPr lang="en-US" altLang="zh-CN" sz="1800" dirty="0"/>
          </a:p>
          <a:p>
            <a:r>
              <a:rPr lang="zh-CN" altLang="en-US" sz="1800" dirty="0"/>
              <a:t>这个所罗巴伯就是带领犹太人建圣殿的那个所罗巴伯。</a:t>
            </a:r>
            <a:endParaRPr lang="en-US" altLang="zh-CN" sz="1800" dirty="0"/>
          </a:p>
          <a:p>
            <a:r>
              <a:rPr lang="en-US" altLang="zh-CN" sz="1800" dirty="0"/>
              <a:t>Hag 1:14 </a:t>
            </a:r>
            <a:r>
              <a:rPr lang="zh-CN" altLang="en-US" sz="1800" dirty="0"/>
              <a:t>耶和华激动犹大省长撒拉铁的儿子所罗巴伯，和约撒答的儿子大祭司约书亚，并剩下之百姓的心。他们就来为万军之耶和华他们神的殿做工。</a:t>
            </a:r>
            <a:endParaRPr lang="en-US" altLang="zh-CN" sz="1800" dirty="0"/>
          </a:p>
          <a:p>
            <a:r>
              <a:rPr lang="en-US" altLang="zh-CN" sz="1800" dirty="0" err="1"/>
              <a:t>Ezr</a:t>
            </a:r>
            <a:r>
              <a:rPr lang="en-US" altLang="zh-CN" sz="1800" dirty="0"/>
              <a:t> 5:2 </a:t>
            </a:r>
            <a:r>
              <a:rPr lang="zh-CN" altLang="en-US" sz="1800" dirty="0"/>
              <a:t>于是撒拉铁的儿子所罗巴伯，和约萨达的儿子耶书亚，都起来动手建造耶路撒冷神的殿，有神的先知在那里帮助他们。</a:t>
            </a:r>
          </a:p>
        </p:txBody>
      </p:sp>
      <p:sp>
        <p:nvSpPr>
          <p:cNvPr id="4" name="Slide Number Placeholder 3"/>
          <p:cNvSpPr>
            <a:spLocks noGrp="1"/>
          </p:cNvSpPr>
          <p:nvPr>
            <p:ph type="sldNum" sz="quarter" idx="10"/>
          </p:nvPr>
        </p:nvSpPr>
        <p:spPr/>
        <p:txBody>
          <a:bodyPr/>
          <a:lstStyle/>
          <a:p>
            <a:fld id="{DFFB6782-E22B-44B8-BE55-B98FFE7079DD}" type="slidenum">
              <a:rPr lang="en-US" smtClean="0"/>
              <a:t>16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这里有一个问题：</a:t>
            </a:r>
            <a:endParaRPr lang="en-US" altLang="zh-CN" sz="1800" dirty="0"/>
          </a:p>
          <a:p>
            <a:endParaRPr lang="en-US" altLang="zh-CN" sz="1800" dirty="0"/>
          </a:p>
          <a:p>
            <a:r>
              <a:rPr lang="zh-CN" altLang="en-US" sz="1800" dirty="0"/>
              <a:t>这个所罗巴伯就是带领犹太人建圣殿的那个所罗巴伯。</a:t>
            </a:r>
            <a:endParaRPr lang="en-US" altLang="zh-CN" sz="1800" dirty="0"/>
          </a:p>
          <a:p>
            <a:r>
              <a:rPr lang="en-US" altLang="zh-CN" sz="1800" dirty="0"/>
              <a:t>Hag 1:14 </a:t>
            </a:r>
            <a:r>
              <a:rPr lang="zh-CN" altLang="en-US" sz="1800" dirty="0"/>
              <a:t>耶和华激动犹大省长撒拉铁的儿子所罗巴伯，和约撒答的儿子大祭司约书亚，并剩下之百姓的心。他们就来为万军之耶和华他们神的殿做工。</a:t>
            </a:r>
            <a:endParaRPr lang="en-US" altLang="zh-CN" sz="1800" dirty="0"/>
          </a:p>
          <a:p>
            <a:r>
              <a:rPr lang="en-US" altLang="zh-CN" sz="1800" dirty="0" err="1"/>
              <a:t>Ezr</a:t>
            </a:r>
            <a:r>
              <a:rPr lang="en-US" altLang="zh-CN" sz="1800" dirty="0"/>
              <a:t> 5:2 </a:t>
            </a:r>
            <a:r>
              <a:rPr lang="zh-CN" altLang="en-US" sz="1800" dirty="0"/>
              <a:t>于是撒拉铁的儿子所罗巴伯，和约萨达的儿子耶书亚，都起来动手建造耶路撒冷神的殿，有神的先知在那里帮助他们。</a:t>
            </a:r>
          </a:p>
        </p:txBody>
      </p:sp>
      <p:sp>
        <p:nvSpPr>
          <p:cNvPr id="4" name="Slide Number Placeholder 3"/>
          <p:cNvSpPr>
            <a:spLocks noGrp="1"/>
          </p:cNvSpPr>
          <p:nvPr>
            <p:ph type="sldNum" sz="quarter" idx="10"/>
          </p:nvPr>
        </p:nvSpPr>
        <p:spPr/>
        <p:txBody>
          <a:bodyPr/>
          <a:lstStyle/>
          <a:p>
            <a:fld id="{DFFB6782-E22B-44B8-BE55-B98FFE7079DD}" type="slidenum">
              <a:rPr lang="en-US" smtClean="0"/>
              <a:t>17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a:t>16</a:t>
            </a:r>
            <a:r>
              <a:rPr lang="zh-CN" altLang="en-US" sz="1800" dirty="0"/>
              <a:t>节很特别，</a:t>
            </a:r>
            <a:r>
              <a:rPr lang="en-US" altLang="zh-CN" sz="1800" dirty="0"/>
              <a:t>2</a:t>
            </a:r>
            <a:r>
              <a:rPr lang="zh-CN" altLang="en-US" sz="1800" dirty="0"/>
              <a:t>节到</a:t>
            </a:r>
            <a:r>
              <a:rPr lang="en-US" altLang="zh-CN" sz="1800" dirty="0"/>
              <a:t>16</a:t>
            </a:r>
            <a:r>
              <a:rPr lang="zh-CN" altLang="en-US" sz="1800" dirty="0"/>
              <a:t>节前半节都是谁生谁，如果要按照这个模式，应该写约瑟生谁，但是</a:t>
            </a:r>
            <a:r>
              <a:rPr lang="en-US" altLang="zh-CN" sz="1800" dirty="0"/>
              <a:t>16</a:t>
            </a:r>
            <a:r>
              <a:rPr lang="zh-CN" altLang="en-US" sz="1800" dirty="0"/>
              <a:t>节后半节变了一下，“那称为基督的耶稣，是从马利亚生的”，因为后面我们就读到，耶稣不是约瑟生的，避开了耶哥尼雅的诅咒。</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那对大卫的应许又如何实现呢？这就必须提到路加福音的另一个家谱，玛利亚的家谱。</a:t>
            </a:r>
            <a:endParaRPr lang="en-US" altLang="zh-CN" sz="1800" dirty="0"/>
          </a:p>
          <a:p>
            <a:r>
              <a:rPr lang="zh-CN" altLang="en-US" sz="1800" dirty="0"/>
              <a:t>从马太的家谱，耶稣通过约瑟得到作王的法律上的权利（</a:t>
            </a:r>
            <a:r>
              <a:rPr lang="en-US" altLang="zh-CN" sz="1800" dirty="0"/>
              <a:t>Legal Right</a:t>
            </a:r>
            <a:r>
              <a:rPr lang="zh-CN" altLang="en-US" sz="1800" dirty="0"/>
              <a:t>）</a:t>
            </a:r>
            <a:endParaRPr lang="en-US" altLang="zh-CN" sz="1800" dirty="0"/>
          </a:p>
          <a:p>
            <a:r>
              <a:rPr lang="zh-CN" altLang="en-US" sz="1800" dirty="0"/>
              <a:t>从路加的家谱，耶稣通过玛利亚得到大卫真正的血缘，是名副其实的“大卫的子孙”</a:t>
            </a:r>
            <a:endParaRPr lang="en-US" altLang="zh-CN" sz="1800" dirty="0"/>
          </a:p>
          <a:p>
            <a:endParaRPr lang="en-US" altLang="zh-CN" sz="1800" dirty="0"/>
          </a:p>
          <a:p>
            <a:r>
              <a:rPr lang="zh-CN" altLang="en-US" sz="1800" dirty="0"/>
              <a:t>罗马书</a:t>
            </a:r>
            <a:r>
              <a:rPr lang="en-US" altLang="zh-CN" sz="1800" dirty="0"/>
              <a:t>1:3 </a:t>
            </a:r>
            <a:r>
              <a:rPr lang="zh-CN" altLang="en-US" sz="1800" dirty="0"/>
              <a:t>论到他儿子，我主耶稣基督。按肉体说，是从大卫后裔生的。 </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19</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6607" indent="-286607">
              <a:buFont typeface="Arial" panose="020B0604020202020204" pitchFamily="34" charset="0"/>
              <a:buChar char="•"/>
            </a:pPr>
            <a:r>
              <a:rPr lang="zh-CN" altLang="en-US" sz="1800" dirty="0"/>
              <a:t>为什么说神的話是活的</a:t>
            </a:r>
            <a:endParaRPr lang="en-US" altLang="zh-CN" sz="1800" dirty="0"/>
          </a:p>
          <a:p>
            <a:pPr marL="286607" indent="-286607">
              <a:buFont typeface="Arial" panose="020B0604020202020204" pitchFamily="34" charset="0"/>
              <a:buChar char="•"/>
            </a:pPr>
            <a:r>
              <a:rPr lang="en-US" altLang="zh-CN" sz="1800" dirty="0"/>
              <a:t>2Co 3:6 </a:t>
            </a:r>
            <a:r>
              <a:rPr lang="zh-CN" altLang="en-US" sz="1800" dirty="0"/>
              <a:t>他叫我们能承当这新约的执事。不是凭着字句，乃是凭着精意。因为那</a:t>
            </a:r>
            <a:r>
              <a:rPr lang="zh-CN" altLang="en-US" sz="1800" b="1" dirty="0"/>
              <a:t>字句是叫人死</a:t>
            </a:r>
            <a:r>
              <a:rPr lang="zh-CN" altLang="en-US" sz="1800" dirty="0"/>
              <a:t>，</a:t>
            </a:r>
            <a:r>
              <a:rPr lang="zh-CN" altLang="en-US" sz="1800" b="1" dirty="0"/>
              <a:t>精意</a:t>
            </a:r>
            <a:r>
              <a:rPr lang="zh-CN" altLang="en-US" sz="1800" dirty="0"/>
              <a:t>是叫人活。（精意或作圣灵）。</a:t>
            </a:r>
          </a:p>
        </p:txBody>
      </p:sp>
      <p:sp>
        <p:nvSpPr>
          <p:cNvPr id="4" name="Slide Number Placeholder 3"/>
          <p:cNvSpPr>
            <a:spLocks noGrp="1"/>
          </p:cNvSpPr>
          <p:nvPr>
            <p:ph type="sldNum" sz="quarter" idx="10"/>
          </p:nvPr>
        </p:nvSpPr>
        <p:spPr/>
        <p:txBody>
          <a:bodyPr/>
          <a:lstStyle/>
          <a:p>
            <a:fld id="{DFFB6782-E22B-44B8-BE55-B98FFE7079DD}" type="slidenum">
              <a:rPr lang="en-US" smtClean="0"/>
              <a:t>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这是耶稣神性的家谱。</a:t>
            </a:r>
            <a:endParaRPr lang="en-US" altLang="zh-CN" sz="1800" dirty="0"/>
          </a:p>
          <a:p>
            <a:r>
              <a:rPr lang="zh-CN" altLang="en-US" sz="1800" dirty="0"/>
              <a:t>你还信童女生子吗？童女生子是一个神迹。耶稣从马利亚得人性，从圣灵得神性。耶稣的神人二性取决于童女生子。</a:t>
            </a:r>
            <a:endParaRPr lang="en-US" altLang="zh-CN" sz="1800" dirty="0"/>
          </a:p>
          <a:p>
            <a:r>
              <a:rPr lang="en-US" altLang="zh-CN" sz="1800" dirty="0"/>
              <a:t>Gal 4:4 </a:t>
            </a:r>
            <a:r>
              <a:rPr lang="zh-CN" altLang="en-US" sz="1800" dirty="0"/>
              <a:t>及至时候满足，神就差遣他的儿子，为女子所生，且生在律法以下，</a:t>
            </a:r>
          </a:p>
          <a:p>
            <a:r>
              <a:rPr lang="en-US" altLang="zh-CN" sz="1800" dirty="0"/>
              <a:t>Gal 4:5 </a:t>
            </a:r>
            <a:r>
              <a:rPr lang="zh-CN" altLang="en-US" sz="1800" dirty="0"/>
              <a:t>要把律法以下的人赎出来，叫我们得着儿子的名分。</a:t>
            </a:r>
          </a:p>
          <a:p>
            <a:r>
              <a:rPr lang="en-US" altLang="zh-CN" sz="1800" dirty="0"/>
              <a:t>2Co 5:21 </a:t>
            </a:r>
            <a:r>
              <a:rPr lang="zh-CN" altLang="en-US" sz="1800" dirty="0"/>
              <a:t>神使那无罪的（无罪原文作不知罪），替我们成为罪。好叫我们在他里面成为神的义。</a:t>
            </a:r>
            <a:endParaRPr lang="en-US" altLang="zh-CN" sz="1800" dirty="0"/>
          </a:p>
          <a:p>
            <a:r>
              <a:rPr lang="en-US" altLang="zh-CN" sz="1800" dirty="0"/>
              <a:t>Rom 5:12 </a:t>
            </a:r>
            <a:r>
              <a:rPr lang="zh-CN" altLang="en-US" sz="1800" dirty="0"/>
              <a:t>这就如罪是从一人入了世界，死又是从罪来的，于是死就临到众人，因为众人都犯了罪。</a:t>
            </a:r>
            <a:endParaRPr lang="en-US" altLang="zh-CN" sz="1800" dirty="0"/>
          </a:p>
          <a:p>
            <a:endParaRPr lang="en-US" altLang="zh-CN" sz="1800" dirty="0"/>
          </a:p>
          <a:p>
            <a:r>
              <a:rPr lang="zh-TW" altLang="en-US" sz="1800" dirty="0"/>
              <a:t>尼西亞信經</a:t>
            </a:r>
            <a:r>
              <a:rPr lang="zh-CN" altLang="en-US" sz="1800" dirty="0"/>
              <a:t>：</a:t>
            </a:r>
            <a:r>
              <a:rPr lang="zh-TW" altLang="en-US" sz="1800" dirty="0"/>
              <a:t>我信獨一主耶穌基督，上帝的獨生子，在萬世以前為父所生，出于神而為神，</a:t>
            </a:r>
          </a:p>
          <a:p>
            <a:r>
              <a:rPr lang="zh-TW" altLang="en-US" sz="1800" dirty="0"/>
              <a:t>出于光而為光，出于真神而為真神，受生而非被造，與父一體，萬物都是借著</a:t>
            </a:r>
          </a:p>
          <a:p>
            <a:r>
              <a:rPr lang="zh-TW" altLang="en-US" sz="1800" dirty="0"/>
              <a:t>祂造的；為要拯救我們世人，從天降臨，因著聖靈，並從童女馬利亞成肉身，而為人；</a:t>
            </a:r>
            <a:endParaRPr lang="en-US" altLang="zh-TW" sz="1800" dirty="0"/>
          </a:p>
          <a:p>
            <a:endParaRPr lang="en-US" altLang="zh-CN" sz="1800" dirty="0"/>
          </a:p>
          <a:p>
            <a:r>
              <a:rPr lang="zh-CN" altLang="en-US" sz="1800" dirty="0"/>
              <a:t>使徒信经：我信我主耶稣基督，上帝的独生子；因着圣灵感孕，从童贞女马利亚所生；</a:t>
            </a:r>
            <a:endParaRPr lang="zh-TW"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犹太人的</a:t>
            </a:r>
            <a:r>
              <a:rPr lang="zh-TW" altLang="en-US" sz="1800" dirty="0"/>
              <a:t>许配</a:t>
            </a:r>
            <a:r>
              <a:rPr lang="zh-CN" altLang="en-US" sz="1800" dirty="0"/>
              <a:t>并不是我们现代的订婚，其实就是法律上的结婚，“</a:t>
            </a:r>
            <a:r>
              <a:rPr lang="zh-CN" altLang="en-US" sz="1800" b="1" dirty="0"/>
              <a:t>她丈夫</a:t>
            </a:r>
            <a:r>
              <a:rPr lang="zh-CN" altLang="en-US" sz="1800" dirty="0"/>
              <a:t>约瑟”，只是没有住在一起，一般是</a:t>
            </a:r>
            <a:r>
              <a:rPr lang="en-US" altLang="zh-CN" sz="1800" dirty="0"/>
              <a:t>12</a:t>
            </a:r>
            <a:r>
              <a:rPr lang="zh-CN" altLang="en-US" sz="1800" dirty="0"/>
              <a:t>月的时间。</a:t>
            </a:r>
            <a:endParaRPr lang="en-US" altLang="zh-CN" sz="1800" dirty="0"/>
          </a:p>
          <a:p>
            <a:r>
              <a:rPr lang="zh-CN" altLang="en-US" sz="1800" dirty="0"/>
              <a:t>义人的另一个定义：</a:t>
            </a:r>
            <a:endParaRPr lang="en-US" altLang="zh-CN" sz="1800" dirty="0"/>
          </a:p>
          <a:p>
            <a:r>
              <a:rPr lang="zh-CN" altLang="en-US" sz="1800" dirty="0"/>
              <a:t>不愿意明明地羞辱她</a:t>
            </a:r>
            <a:endParaRPr lang="en-US" altLang="zh-CN" sz="1800" dirty="0"/>
          </a:p>
          <a:p>
            <a:r>
              <a:rPr lang="en-US" altLang="zh-CN" sz="1800" dirty="0"/>
              <a:t>Mat 12:20 </a:t>
            </a:r>
            <a:r>
              <a:rPr lang="zh-CN" altLang="en-US" sz="1800" dirty="0"/>
              <a:t>压伤的芦苇，他不折断。将残的灯火，他不吹灭。等他施行公理，叫公理得胜。</a:t>
            </a:r>
          </a:p>
        </p:txBody>
      </p:sp>
      <p:sp>
        <p:nvSpPr>
          <p:cNvPr id="4" name="Slide Number Placeholder 3"/>
          <p:cNvSpPr>
            <a:spLocks noGrp="1"/>
          </p:cNvSpPr>
          <p:nvPr>
            <p:ph type="sldNum" sz="quarter" idx="10"/>
          </p:nvPr>
        </p:nvSpPr>
        <p:spPr/>
        <p:txBody>
          <a:bodyPr/>
          <a:lstStyle/>
          <a:p>
            <a:fld id="{DFFB6782-E22B-44B8-BE55-B98FFE7079DD}" type="slidenum">
              <a:rPr lang="en-US" smtClean="0"/>
              <a:t>21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耶稣，</a:t>
            </a:r>
            <a:r>
              <a:rPr lang="en-US" altLang="zh-CN" sz="1800" dirty="0" err="1"/>
              <a:t>Yeshua</a:t>
            </a:r>
            <a:r>
              <a:rPr lang="zh-CN" altLang="en-US" sz="1800" dirty="0"/>
              <a:t>，</a:t>
            </a:r>
            <a:r>
              <a:rPr lang="en-US" altLang="zh-CN" sz="1800" dirty="0"/>
              <a:t>“Yahweh (Jehovah) saves”</a:t>
            </a:r>
          </a:p>
          <a:p>
            <a:r>
              <a:rPr lang="en-US" altLang="zh-CN" sz="1800" dirty="0" err="1"/>
              <a:t>Jhn</a:t>
            </a:r>
            <a:r>
              <a:rPr lang="en-US" altLang="zh-CN" sz="1800" dirty="0"/>
              <a:t> 3:17 </a:t>
            </a:r>
            <a:r>
              <a:rPr lang="zh-CN" altLang="en-US" sz="1800" dirty="0"/>
              <a:t>因为神差他的儿子降世，不是要定世人的罪，（或作审判世人下同）乃是要叫世人因他得救。</a:t>
            </a:r>
            <a:endParaRPr lang="en-US" altLang="zh-CN" sz="1800" dirty="0"/>
          </a:p>
          <a:p>
            <a:r>
              <a:rPr lang="en-US" altLang="zh-CN" sz="1800" dirty="0"/>
              <a:t>Mat 9:13 </a:t>
            </a:r>
            <a:r>
              <a:rPr lang="zh-CN" altLang="en-US" sz="1800" dirty="0"/>
              <a:t>经上说，我喜爱怜恤，不喜爱祭祀。这句话的意思，你们且去揣摩。我来，本不是召义人，乃是召罪人。</a:t>
            </a:r>
            <a:endParaRPr lang="en-US" altLang="zh-CN" sz="1800" dirty="0"/>
          </a:p>
          <a:p>
            <a:r>
              <a:rPr lang="en-US" altLang="zh-CN" sz="1800" dirty="0" err="1"/>
              <a:t>Heb</a:t>
            </a:r>
            <a:r>
              <a:rPr lang="en-US" altLang="zh-CN" sz="1800" dirty="0"/>
              <a:t> 9:28 </a:t>
            </a:r>
            <a:r>
              <a:rPr lang="zh-CN" altLang="en-US" sz="1800" dirty="0"/>
              <a:t>象这样，基督既然一次被献，担当了多人的罪，将来要向那等候他的人第二次显现，并与罪无关，乃是为拯救他们。</a:t>
            </a:r>
            <a:endParaRPr lang="en-US" altLang="zh-CN" sz="1800" dirty="0"/>
          </a:p>
          <a:p>
            <a:r>
              <a:rPr lang="zh-CN" altLang="en-US" sz="1800" dirty="0"/>
              <a:t>两次来都与拯救有关，第一次拯救自己的百姓脱离罪，第二次拯救自己的百姓脱离肉体。</a:t>
            </a:r>
            <a:endParaRPr lang="en-US" altLang="zh-CN" sz="1800" dirty="0"/>
          </a:p>
          <a:p>
            <a:endParaRPr lang="en-US" altLang="zh-CN" sz="1800" dirty="0"/>
          </a:p>
          <a:p>
            <a:r>
              <a:rPr lang="zh-CN" altLang="en-US" sz="1800" dirty="0"/>
              <a:t>将自己的百姓从罪恶里救出来，罪疚与罪的辖制</a:t>
            </a:r>
            <a:r>
              <a:rPr lang="en-US" altLang="zh-CN" sz="1800" dirty="0"/>
              <a:t>(guilt and power of sin)</a:t>
            </a:r>
          </a:p>
          <a:p>
            <a:endParaRPr lang="en-US" altLang="zh-CN" sz="1800" dirty="0"/>
          </a:p>
          <a:p>
            <a:r>
              <a:rPr lang="zh-TW" altLang="en-US" sz="1800" dirty="0"/>
              <a:t>以马内利</a:t>
            </a:r>
            <a:endParaRPr lang="en-US" altLang="zh-CN" sz="1800" dirty="0"/>
          </a:p>
          <a:p>
            <a:r>
              <a:rPr lang="en-US" altLang="zh-CN" sz="1800" dirty="0"/>
              <a:t>1Ti 3:16 </a:t>
            </a:r>
            <a:r>
              <a:rPr lang="zh-CN" altLang="en-US" sz="1800" dirty="0"/>
              <a:t>大哉，敬虔的奥秘，无人不以为然，就是神在肉身显现，被圣灵称义，（或作在灵性称义），被天使看见，被传于外邦，被世人信服，被接在荣耀里。</a:t>
            </a:r>
            <a:endParaRPr lang="en-US" altLang="zh-CN" sz="1800" dirty="0"/>
          </a:p>
          <a:p>
            <a:r>
              <a:rPr lang="zh-CN" altLang="en-US" sz="1800" dirty="0"/>
              <a:t>马太福音结束：</a:t>
            </a:r>
            <a:endParaRPr lang="en-US" altLang="zh-CN" sz="1800" dirty="0"/>
          </a:p>
          <a:p>
            <a:r>
              <a:rPr lang="en-US" altLang="zh-CN" sz="1800" dirty="0"/>
              <a:t>Mat 28:20 </a:t>
            </a:r>
            <a:r>
              <a:rPr lang="zh-CN" altLang="en-US" sz="1800" dirty="0"/>
              <a:t>凡我所吩咐你们的，都教训他们遵守，我就常与你们同在，直到世界的末了（</a:t>
            </a:r>
            <a:r>
              <a:rPr lang="en-US" altLang="zh-CN" sz="1800" dirty="0"/>
              <a:t>I am with you always, to the very end of the age</a:t>
            </a:r>
            <a:r>
              <a:rPr lang="zh-CN" altLang="en-US" sz="1800" dirty="0"/>
              <a:t>）。</a:t>
            </a:r>
            <a:endParaRPr lang="en-US" altLang="zh-CN" sz="1800" dirty="0"/>
          </a:p>
          <a:p>
            <a:r>
              <a:rPr lang="en-US" altLang="zh-CN" sz="1800" dirty="0"/>
              <a:t>J C Ryle writes that Immanuel promises to be "with us daily to pardon and forgive; with us daily to sanctify and strengthen; with us daily to defend and keep; with us daily to lead and to guide; with us in sorrow, and with us in joy; with us in sickness, and with us in health; with us in life, and with us in death; with us in time, and with us in eternity.“</a:t>
            </a:r>
          </a:p>
          <a:p>
            <a:endParaRPr lang="en-US" altLang="zh-CN" sz="1800" dirty="0"/>
          </a:p>
          <a:p>
            <a:r>
              <a:rPr lang="en-US" altLang="zh-CN" sz="1800" dirty="0"/>
              <a:t>As Matthew Henry said "By the light of nature we see God as a God above us (Ps 19:1-2+); by the light of the law we see him as a God against us (Ro 3:19, 20+, Jas 2:10+, Col 2:14+); but by the light of the Gospel we see Him as EMMANUEL, GOD WITH US."</a:t>
            </a:r>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就遵着主使者的吩咐，把妻子娶过来</a:t>
            </a:r>
            <a:endParaRPr lang="en-US" altLang="zh-CN" sz="1800" dirty="0"/>
          </a:p>
          <a:p>
            <a:r>
              <a:rPr lang="zh-CN" altLang="en-US" sz="1800" dirty="0"/>
              <a:t>福音主中没有记载过约瑟说的任何一句话，都是他做了什么。</a:t>
            </a:r>
            <a:endParaRPr lang="en-US" altLang="zh-CN" sz="1800" dirty="0"/>
          </a:p>
          <a:p>
            <a:r>
              <a:rPr lang="zh-CN" altLang="en-US" sz="1800" dirty="0"/>
              <a:t>天主教认为马利亚一直是童女，与圣经不符，耶稣还有弟兄姐妹</a:t>
            </a:r>
          </a:p>
        </p:txBody>
      </p:sp>
      <p:sp>
        <p:nvSpPr>
          <p:cNvPr id="4" name="Slide Number Placeholder 3"/>
          <p:cNvSpPr>
            <a:spLocks noGrp="1"/>
          </p:cNvSpPr>
          <p:nvPr>
            <p:ph type="sldNum" sz="quarter" idx="10"/>
          </p:nvPr>
        </p:nvSpPr>
        <p:spPr/>
        <p:txBody>
          <a:bodyPr/>
          <a:lstStyle/>
          <a:p>
            <a:fld id="{DFFB6782-E22B-44B8-BE55-B98FFE7079DD}" type="slidenum">
              <a:rPr lang="en-US" smtClean="0"/>
              <a:t>23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玛利亚怀孕在以利沙伯怀孕之后</a:t>
            </a:r>
            <a:r>
              <a:rPr lang="en-US" altLang="zh-CN" sz="1800" dirty="0"/>
              <a:t>6</a:t>
            </a:r>
            <a:r>
              <a:rPr lang="zh-CN" altLang="en-US" sz="1800" dirty="0"/>
              <a:t>个月</a:t>
            </a:r>
            <a:endParaRPr lang="en-US" altLang="zh-CN" sz="1800" dirty="0"/>
          </a:p>
          <a:p>
            <a:r>
              <a:rPr lang="en-US" altLang="zh-CN" sz="1800" dirty="0" err="1"/>
              <a:t>Luk</a:t>
            </a:r>
            <a:r>
              <a:rPr lang="en-US" altLang="zh-CN" sz="1800" dirty="0"/>
              <a:t> 1:38 </a:t>
            </a:r>
            <a:r>
              <a:rPr lang="zh-CN" altLang="en-US" sz="1800" dirty="0"/>
              <a:t>马利亚说，我是主的使女，情愿照你的话成就在我身上。天使就离开她去了。</a:t>
            </a:r>
          </a:p>
          <a:p>
            <a:r>
              <a:rPr lang="en-US" altLang="zh-CN" sz="1800" dirty="0" err="1"/>
              <a:t>Luk</a:t>
            </a:r>
            <a:r>
              <a:rPr lang="en-US" altLang="zh-CN" sz="1800" dirty="0"/>
              <a:t> 1:39 </a:t>
            </a:r>
            <a:r>
              <a:rPr lang="zh-CN" altLang="en-US" sz="1800" dirty="0"/>
              <a:t>那时候马利亚起身，急忙往山地里去，来到犹大的一座城。</a:t>
            </a:r>
          </a:p>
          <a:p>
            <a:r>
              <a:rPr lang="en-US" altLang="zh-CN" sz="1800" dirty="0" err="1"/>
              <a:t>Luk</a:t>
            </a:r>
            <a:r>
              <a:rPr lang="en-US" altLang="zh-CN" sz="1800" dirty="0"/>
              <a:t> 1:40 </a:t>
            </a:r>
            <a:r>
              <a:rPr lang="zh-CN" altLang="en-US" sz="1800" dirty="0"/>
              <a:t>进了撒迦利亚的家，问以利沙伯安。</a:t>
            </a:r>
          </a:p>
          <a:p>
            <a:r>
              <a:rPr lang="en-US" altLang="zh-CN" sz="1800" dirty="0" err="1"/>
              <a:t>Luk</a:t>
            </a:r>
            <a:r>
              <a:rPr lang="en-US" altLang="zh-CN" sz="1800" dirty="0"/>
              <a:t> 1:41 </a:t>
            </a:r>
            <a:r>
              <a:rPr lang="zh-CN" altLang="en-US" sz="1800" dirty="0"/>
              <a:t>以利沙伯一听马利亚问安，所怀的胎就在腹里跳动，以利沙伯且被圣灵充满。</a:t>
            </a:r>
          </a:p>
          <a:p>
            <a:r>
              <a:rPr lang="en-US" altLang="zh-CN" sz="1800" dirty="0" err="1"/>
              <a:t>Luk</a:t>
            </a:r>
            <a:r>
              <a:rPr lang="en-US" altLang="zh-CN" sz="1800" dirty="0"/>
              <a:t> 1:42 </a:t>
            </a:r>
            <a:r>
              <a:rPr lang="zh-CN" altLang="en-US" sz="1800" dirty="0"/>
              <a:t>高声喊着说，你在妇女中是有福的，你所怀的胎也是有福的。</a:t>
            </a:r>
          </a:p>
          <a:p>
            <a:r>
              <a:rPr lang="en-US" altLang="zh-CN" sz="1800" dirty="0" err="1"/>
              <a:t>Luk</a:t>
            </a:r>
            <a:r>
              <a:rPr lang="en-US" altLang="zh-CN" sz="1800" dirty="0"/>
              <a:t> 1:43 </a:t>
            </a:r>
            <a:r>
              <a:rPr lang="zh-CN" altLang="en-US" sz="1800" dirty="0"/>
              <a:t>我主的母到我这里来，这是从哪里得的呢？</a:t>
            </a:r>
          </a:p>
          <a:p>
            <a:r>
              <a:rPr lang="en-US" altLang="zh-CN" sz="1800" dirty="0" err="1"/>
              <a:t>Luk</a:t>
            </a:r>
            <a:r>
              <a:rPr lang="en-US" altLang="zh-CN" sz="1800" dirty="0"/>
              <a:t> 1:44 </a:t>
            </a:r>
            <a:r>
              <a:rPr lang="zh-CN" altLang="en-US" sz="1800" dirty="0"/>
              <a:t>因为你问安的声音，一入我耳，我腹里的胎，就欢喜跳动。</a:t>
            </a:r>
          </a:p>
          <a:p>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玛利亚怀孕在以利沙伯怀孕之后</a:t>
            </a:r>
            <a:r>
              <a:rPr lang="en-US" altLang="zh-CN" sz="1800" dirty="0"/>
              <a:t>6</a:t>
            </a:r>
            <a:r>
              <a:rPr lang="zh-CN" altLang="en-US" sz="1800" dirty="0"/>
              <a:t>个月</a:t>
            </a:r>
            <a:endParaRPr lang="en-US" altLang="zh-CN" sz="1800" dirty="0"/>
          </a:p>
          <a:p>
            <a:r>
              <a:rPr lang="zh-CN" altLang="en-US" sz="1800" dirty="0"/>
              <a:t>第八班的服侍是在犹太历的四月的下半月</a:t>
            </a:r>
            <a:endParaRPr lang="en-US" altLang="zh-CN" sz="1800" dirty="0"/>
          </a:p>
          <a:p>
            <a:r>
              <a:rPr lang="zh-CN" altLang="en-US" sz="1800" dirty="0"/>
              <a:t>以利沙伯怀孕时间是在犹太历的四月到五月</a:t>
            </a:r>
          </a:p>
        </p:txBody>
      </p:sp>
      <p:sp>
        <p:nvSpPr>
          <p:cNvPr id="4" name="Slide Number Placeholder 3"/>
          <p:cNvSpPr>
            <a:spLocks noGrp="1"/>
          </p:cNvSpPr>
          <p:nvPr>
            <p:ph type="sldNum" sz="quarter" idx="10"/>
          </p:nvPr>
        </p:nvSpPr>
        <p:spPr/>
        <p:txBody>
          <a:bodyPr/>
          <a:lstStyle/>
          <a:p>
            <a:fld id="{DFFB6782-E22B-44B8-BE55-B98FFE7079DD}" type="slidenum">
              <a:rPr lang="en-US" smtClean="0"/>
              <a:t>25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约翰出生，</a:t>
            </a:r>
            <a:r>
              <a:rPr lang="en-US" altLang="zh-CN" sz="1800" dirty="0"/>
              <a:t>4</a:t>
            </a:r>
            <a:r>
              <a:rPr lang="zh-CN" altLang="en-US" sz="1800" dirty="0"/>
              <a:t>月</a:t>
            </a:r>
            <a:r>
              <a:rPr lang="en-US" altLang="zh-CN" sz="1800" dirty="0"/>
              <a:t>+280</a:t>
            </a:r>
            <a:r>
              <a:rPr lang="zh-CN" altLang="en-US" sz="1800" dirty="0"/>
              <a:t>天</a:t>
            </a:r>
            <a:r>
              <a:rPr lang="en-US" altLang="zh-CN" sz="1800" dirty="0"/>
              <a:t>=4</a:t>
            </a:r>
            <a:r>
              <a:rPr lang="zh-CN" altLang="en-US" sz="1800" dirty="0"/>
              <a:t>月</a:t>
            </a:r>
            <a:r>
              <a:rPr lang="en-US" altLang="zh-CN" sz="1800" dirty="0"/>
              <a:t>+9</a:t>
            </a:r>
            <a:r>
              <a:rPr lang="zh-CN" altLang="en-US" sz="1800" dirty="0"/>
              <a:t>月十天</a:t>
            </a:r>
            <a:r>
              <a:rPr lang="en-US" altLang="zh-CN" sz="1800" dirty="0"/>
              <a:t>=2</a:t>
            </a:r>
            <a:r>
              <a:rPr lang="zh-CN" altLang="en-US" sz="1800" dirty="0"/>
              <a:t>月中旬</a:t>
            </a:r>
            <a:endParaRPr lang="en-US" altLang="zh-CN" sz="1800" dirty="0"/>
          </a:p>
          <a:p>
            <a:r>
              <a:rPr lang="zh-CN" altLang="en-US" sz="1800" dirty="0"/>
              <a:t>耶稣出出生的日子应该是在犹太历</a:t>
            </a:r>
            <a:r>
              <a:rPr lang="en-US" altLang="zh-CN" sz="1800" dirty="0"/>
              <a:t>8</a:t>
            </a:r>
            <a:r>
              <a:rPr lang="zh-CN" altLang="en-US" sz="1800" dirty="0"/>
              <a:t>月中旬，应该是阳历的十月底。不太可能是在</a:t>
            </a:r>
            <a:r>
              <a:rPr lang="en-US" altLang="zh-CN" sz="1800" dirty="0"/>
              <a:t>12</a:t>
            </a:r>
            <a:r>
              <a:rPr lang="zh-CN" altLang="en-US" sz="1800" dirty="0"/>
              <a:t>底。</a:t>
            </a:r>
            <a:endParaRPr lang="en-US" altLang="zh-CN" sz="1800" dirty="0"/>
          </a:p>
          <a:p>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惟有耶稣，应验预言的那一位（按照应许生的）。生的惟一，死的惟一</a:t>
            </a:r>
            <a:endParaRPr lang="en-US" altLang="zh-CN" sz="1800" dirty="0"/>
          </a:p>
          <a:p>
            <a:r>
              <a:rPr lang="zh-CN" altLang="en-US" sz="1800" dirty="0"/>
              <a:t>耶稣</a:t>
            </a:r>
            <a:r>
              <a:rPr lang="en-US" altLang="zh-CN" sz="1800" dirty="0"/>
              <a:t>=</a:t>
            </a:r>
            <a:r>
              <a:rPr lang="zh-CN" altLang="en-US" sz="1800" dirty="0"/>
              <a:t>耶和华拯救，以马内利</a:t>
            </a:r>
            <a:r>
              <a:rPr lang="en-US" altLang="zh-CN" sz="1800" dirty="0"/>
              <a:t>=</a:t>
            </a:r>
            <a:r>
              <a:rPr lang="zh-CN" altLang="en-US" sz="1800" dirty="0"/>
              <a:t>神与人同在</a:t>
            </a:r>
          </a:p>
        </p:txBody>
      </p:sp>
      <p:sp>
        <p:nvSpPr>
          <p:cNvPr id="4" name="Slide Number Placeholder 3"/>
          <p:cNvSpPr>
            <a:spLocks noGrp="1"/>
          </p:cNvSpPr>
          <p:nvPr>
            <p:ph type="sldNum" sz="quarter" idx="10"/>
          </p:nvPr>
        </p:nvSpPr>
        <p:spPr/>
        <p:txBody>
          <a:bodyPr/>
          <a:lstStyle/>
          <a:p>
            <a:fld id="{DFFB6782-E22B-44B8-BE55-B98FFE7079DD}" type="slidenum">
              <a:rPr lang="en-US" smtClean="0"/>
              <a:t>27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如何读圣经？甘甜。</a:t>
            </a:r>
            <a:r>
              <a:rPr lang="en-US" altLang="zh-CN" sz="1800" dirty="0" err="1"/>
              <a:t>Psm</a:t>
            </a:r>
            <a:r>
              <a:rPr lang="en-US" altLang="zh-CN" sz="1800" dirty="0"/>
              <a:t> 19:10 </a:t>
            </a:r>
            <a:r>
              <a:rPr lang="zh-CN" altLang="en-US" sz="1800" dirty="0"/>
              <a:t>都比金子可羡慕，且比极多的精金可羡慕。比蜜甘甜，且比蜂房下滴的蜜甘甜。</a:t>
            </a:r>
          </a:p>
          <a:p>
            <a:pPr marL="286607" indent="-286607">
              <a:buFont typeface="Arial" panose="020B0604020202020204" pitchFamily="34" charset="0"/>
              <a:buChar char="•"/>
            </a:pPr>
            <a:r>
              <a:rPr lang="zh-CN" altLang="en-US" sz="1800" dirty="0"/>
              <a:t>处境化，明白当时说的是什么，上下文</a:t>
            </a:r>
          </a:p>
          <a:p>
            <a:pPr marL="286607" indent="-286607">
              <a:buFont typeface="Arial" panose="020B0604020202020204" pitchFamily="34" charset="0"/>
              <a:buChar char="•"/>
            </a:pPr>
            <a:r>
              <a:rPr lang="zh-CN" altLang="en-US" sz="1800" dirty="0"/>
              <a:t>研读与观察。经文的流动，为什么要这么写？</a:t>
            </a:r>
          </a:p>
          <a:p>
            <a:pPr marL="286607" indent="-286607">
              <a:buFont typeface="Arial" panose="020B0604020202020204" pitchFamily="34" charset="0"/>
              <a:buChar char="•"/>
            </a:pPr>
            <a:r>
              <a:rPr lang="zh-CN" altLang="en-US" sz="1800" dirty="0"/>
              <a:t>不怕提出问题。尤其是圣经中看似有矛盾的地方。</a:t>
            </a:r>
          </a:p>
          <a:p>
            <a:pPr marL="286607" indent="-286607">
              <a:buFont typeface="Arial" panose="020B0604020202020204" pitchFamily="34" charset="0"/>
              <a:buChar char="•"/>
            </a:pPr>
            <a:r>
              <a:rPr lang="zh-CN" altLang="en-US" sz="1800" dirty="0"/>
              <a:t>默想与运用。</a:t>
            </a:r>
            <a:r>
              <a:rPr lang="en-US" altLang="zh-CN" sz="1800" dirty="0" err="1"/>
              <a:t>Psm</a:t>
            </a:r>
            <a:r>
              <a:rPr lang="en-US" altLang="zh-CN" sz="1800" dirty="0"/>
              <a:t> 1:2 </a:t>
            </a:r>
            <a:r>
              <a:rPr lang="zh-CN" altLang="en-US" sz="1800" dirty="0"/>
              <a:t>惟喜爱耶和华的律法，昼夜思想，这人便为有福。</a:t>
            </a:r>
            <a:r>
              <a:rPr lang="en-US" altLang="zh-CN" sz="1800" dirty="0" err="1"/>
              <a:t>Psm</a:t>
            </a:r>
            <a:r>
              <a:rPr lang="en-US" altLang="zh-CN" sz="1800" dirty="0"/>
              <a:t> 1:3 </a:t>
            </a:r>
            <a:r>
              <a:rPr lang="zh-CN" altLang="en-US" sz="1800" dirty="0"/>
              <a:t>他要像一棵树栽在溪水旁，按时候结果子，叶子也不枯干。</a:t>
            </a:r>
          </a:p>
          <a:p>
            <a:r>
              <a:rPr lang="zh-CN" altLang="en-US" sz="1800" dirty="0"/>
              <a:t>从个人化开始，到个人化结束</a:t>
            </a:r>
          </a:p>
          <a:p>
            <a:pPr marL="286607" indent="-286607">
              <a:buFont typeface="Arial" panose="020B0604020202020204" pitchFamily="34" charset="0"/>
              <a:buChar char="•"/>
            </a:pPr>
            <a:r>
              <a:rPr lang="zh-CN" altLang="en-US" sz="1800" dirty="0"/>
              <a:t>警惕，</a:t>
            </a:r>
            <a:r>
              <a:rPr lang="en-US" altLang="zh-CN" sz="1800" dirty="0" err="1"/>
              <a:t>Jer</a:t>
            </a:r>
            <a:r>
              <a:rPr lang="en-US" altLang="zh-CN" sz="1800" dirty="0"/>
              <a:t> 17:9 </a:t>
            </a:r>
            <a:r>
              <a:rPr lang="zh-CN" altLang="en-US" sz="1800" dirty="0"/>
              <a:t>人心比万物都诡诈，坏到极处，谁能识透呢？不偏左右</a:t>
            </a:r>
            <a:endParaRPr lang="en-US" altLang="zh-CN" sz="1800" dirty="0"/>
          </a:p>
          <a:p>
            <a:r>
              <a:rPr lang="zh-CN" altLang="en-US" sz="1800" dirty="0"/>
              <a:t>我已经信主好多年了，还需要读福音书吗？</a:t>
            </a:r>
          </a:p>
          <a:p>
            <a:r>
              <a:rPr lang="zh-CN" altLang="en-US" sz="1800" dirty="0"/>
              <a:t>什么是福音？昆华弟兄</a:t>
            </a:r>
            <a:r>
              <a:rPr lang="en-US" altLang="zh-CN" sz="1800" dirty="0"/>
              <a:t>Grace</a:t>
            </a:r>
            <a:r>
              <a:rPr lang="zh-CN" altLang="en-US" sz="1800" dirty="0"/>
              <a:t>姐妹，以福音为中心的生活。</a:t>
            </a:r>
          </a:p>
        </p:txBody>
      </p:sp>
      <p:sp>
        <p:nvSpPr>
          <p:cNvPr id="4" name="Slide Number Placeholder 3"/>
          <p:cNvSpPr>
            <a:spLocks noGrp="1"/>
          </p:cNvSpPr>
          <p:nvPr>
            <p:ph type="sldNum" sz="quarter" idx="10"/>
          </p:nvPr>
        </p:nvSpPr>
        <p:spPr/>
        <p:txBody>
          <a:bodyPr/>
          <a:lstStyle/>
          <a:p>
            <a:fld id="{DFFB6782-E22B-44B8-BE55-B98FFE7079DD}" type="slidenum">
              <a:rPr lang="en-US" smtClean="0"/>
              <a:t>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研读为目的</a:t>
            </a:r>
            <a:endParaRPr lang="en-US" altLang="zh-CN" sz="1800" dirty="0"/>
          </a:p>
          <a:p>
            <a:r>
              <a:rPr lang="zh-CN" altLang="en-US" sz="1800" dirty="0"/>
              <a:t>看单张</a:t>
            </a:r>
          </a:p>
        </p:txBody>
      </p:sp>
      <p:sp>
        <p:nvSpPr>
          <p:cNvPr id="4" name="Slide Number Placeholder 3"/>
          <p:cNvSpPr>
            <a:spLocks noGrp="1"/>
          </p:cNvSpPr>
          <p:nvPr>
            <p:ph type="sldNum" sz="quarter" idx="10"/>
          </p:nvPr>
        </p:nvSpPr>
        <p:spPr/>
        <p:txBody>
          <a:bodyPr/>
          <a:lstStyle/>
          <a:p>
            <a:fld id="{DFFB6782-E22B-44B8-BE55-B98FFE7079DD}" type="slidenum">
              <a:rPr lang="en-US" smtClean="0"/>
              <a:t>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马太福音的结构</a:t>
            </a:r>
            <a:endParaRPr lang="en-US" altLang="zh-TW" sz="1800" dirty="0"/>
          </a:p>
          <a:p>
            <a:r>
              <a:rPr lang="zh-TW" altLang="en-US" sz="1800" dirty="0"/>
              <a:t>三部分</a:t>
            </a:r>
            <a:endParaRPr lang="en-US" altLang="zh-CN" sz="1800" dirty="0"/>
          </a:p>
          <a:p>
            <a:r>
              <a:rPr lang="zh-CN" altLang="en-US" sz="1800" dirty="0"/>
              <a:t>预备和传道</a:t>
            </a:r>
            <a:r>
              <a:rPr lang="en-US" altLang="zh-CN" sz="1800" dirty="0"/>
              <a:t>/</a:t>
            </a:r>
            <a:r>
              <a:rPr lang="zh-CN" altLang="en-US" sz="1800" dirty="0"/>
              <a:t>行神迹</a:t>
            </a:r>
            <a:r>
              <a:rPr lang="en-US" altLang="zh-CN" sz="1800" dirty="0"/>
              <a:t>=</a:t>
            </a:r>
            <a:r>
              <a:rPr lang="zh-CN" altLang="en-US" sz="1800" dirty="0"/>
              <a:t>他是谁？</a:t>
            </a:r>
            <a:endParaRPr lang="en-US" altLang="zh-CN" sz="1800" dirty="0"/>
          </a:p>
          <a:p>
            <a:r>
              <a:rPr lang="zh-CN" altLang="en-US" sz="1800" dirty="0"/>
              <a:t>受苦</a:t>
            </a:r>
            <a:r>
              <a:rPr lang="en-US" altLang="zh-CN" sz="1800" dirty="0"/>
              <a:t>=</a:t>
            </a:r>
            <a:r>
              <a:rPr lang="zh-CN" altLang="en-US" sz="1800" dirty="0"/>
              <a:t>他来做什么？</a:t>
            </a:r>
          </a:p>
        </p:txBody>
      </p:sp>
      <p:sp>
        <p:nvSpPr>
          <p:cNvPr id="4" name="Slide Number Placeholder 3"/>
          <p:cNvSpPr>
            <a:spLocks noGrp="1"/>
          </p:cNvSpPr>
          <p:nvPr>
            <p:ph type="sldNum" sz="quarter" idx="10"/>
          </p:nvPr>
        </p:nvSpPr>
        <p:spPr/>
        <p:txBody>
          <a:bodyPr/>
          <a:lstStyle/>
          <a:p>
            <a:fld id="{DFFB6782-E22B-44B8-BE55-B98FFE7079DD}" type="slidenum">
              <a:rPr lang="en-US" smtClean="0"/>
              <a:t>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三部分</a:t>
            </a:r>
          </a:p>
          <a:p>
            <a:r>
              <a:rPr lang="zh-CN" altLang="en-US" sz="1800" dirty="0"/>
              <a:t>预备和传道</a:t>
            </a:r>
            <a:r>
              <a:rPr lang="en-US" altLang="zh-CN" sz="1800" dirty="0"/>
              <a:t>/</a:t>
            </a:r>
            <a:r>
              <a:rPr lang="zh-CN" altLang="en-US" sz="1800" dirty="0"/>
              <a:t>行神迹</a:t>
            </a:r>
            <a:r>
              <a:rPr lang="en-US" altLang="zh-CN" sz="1800" dirty="0"/>
              <a:t>=</a:t>
            </a:r>
            <a:r>
              <a:rPr lang="zh-CN" altLang="en-US" sz="1800" dirty="0"/>
              <a:t>他是谁？</a:t>
            </a:r>
          </a:p>
          <a:p>
            <a:r>
              <a:rPr lang="zh-CN" altLang="en-US" sz="1800" dirty="0"/>
              <a:t>受苦</a:t>
            </a:r>
            <a:r>
              <a:rPr lang="en-US" altLang="zh-CN" sz="1800" dirty="0"/>
              <a:t>=</a:t>
            </a:r>
            <a:r>
              <a:rPr lang="zh-CN" altLang="en-US" sz="1800" dirty="0"/>
              <a:t>他来做什么？被杀和复活</a:t>
            </a:r>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先来看马太福音</a:t>
            </a:r>
            <a:r>
              <a:rPr lang="en-US" altLang="zh-CN" sz="1800" dirty="0"/>
              <a:t>1</a:t>
            </a:r>
            <a:r>
              <a:rPr lang="zh-CN" altLang="en-US" sz="1800" dirty="0"/>
              <a:t>章</a:t>
            </a:r>
            <a:r>
              <a:rPr lang="en-US" altLang="zh-CN" sz="1800" dirty="0"/>
              <a:t>1</a:t>
            </a:r>
            <a:r>
              <a:rPr lang="zh-CN" altLang="en-US" sz="1800" dirty="0"/>
              <a:t>节：亚伯拉罕的后裔，大卫的子孙，耶稣基督的家谱。这里的每一个词都很重要。</a:t>
            </a:r>
            <a:endParaRPr lang="en-US" altLang="zh-CN" sz="1800" dirty="0"/>
          </a:p>
          <a:p>
            <a:r>
              <a:rPr lang="zh-CN" altLang="en-US" sz="1800" dirty="0"/>
              <a:t>耶稣基督的家谱，这是原文的第一句话。我们也按这个顺序来开始。</a:t>
            </a:r>
            <a:r>
              <a:rPr lang="en-US" altLang="zh-CN" sz="1800" dirty="0"/>
              <a:t> </a:t>
            </a:r>
            <a:r>
              <a:rPr lang="zh-CN" altLang="en-US" sz="1800" dirty="0"/>
              <a:t>先看</a:t>
            </a:r>
            <a:r>
              <a:rPr lang="zh-CN" altLang="en-US" sz="1800" b="1" dirty="0"/>
              <a:t>耶稣基督</a:t>
            </a:r>
            <a:r>
              <a:rPr lang="zh-CN" altLang="en-US" sz="1800" dirty="0"/>
              <a:t>这四个字，然后看家谱这个词，然后来看“大卫的子孙”，最后看“亚伯拉罕的后裔”。</a:t>
            </a:r>
            <a:endParaRPr lang="en-US" altLang="zh-CN" sz="1800" dirty="0"/>
          </a:p>
          <a:p>
            <a:r>
              <a:rPr lang="en-US" altLang="zh-CN" sz="1800" dirty="0"/>
              <a:t>1. </a:t>
            </a:r>
            <a:r>
              <a:rPr lang="zh-CN" altLang="en-US" sz="1800" b="1" dirty="0"/>
              <a:t>耶稣基督</a:t>
            </a:r>
            <a:r>
              <a:rPr lang="zh-CN" altLang="en-US" sz="1800" dirty="0"/>
              <a:t>。把耶稣和基督放在一起，对于犹太背景的人是一个震惊，真的吗？我们的祖宗等了上千年的那位弥赛亚，就是这位被称为耶稣的约书亚吗？</a:t>
            </a:r>
            <a:endParaRPr lang="en-US" altLang="zh-CN" sz="1800" dirty="0"/>
          </a:p>
          <a:p>
            <a:r>
              <a:rPr lang="zh-CN" altLang="en-US" sz="1800" dirty="0"/>
              <a:t>弥赛亚耶稣，这就是福音。福音最最核心的问题是“耶稣是谁？”</a:t>
            </a:r>
            <a:endParaRPr lang="en-US" altLang="zh-CN" sz="1800" dirty="0"/>
          </a:p>
          <a:p>
            <a:r>
              <a:rPr lang="zh-CN" altLang="en-US" sz="1800" dirty="0"/>
              <a:t>什么是福音？我感觉我们华人教会传福音的时候，在把握福音的核心方面有缺失。我看到的一个结果是我们认为决志信主的人流失很大，这是我看到的现象，看到的结果。现在按按照马太福音一章一节来试图分析产生这一结果的原因，我们似乎总是在求人来决志，我们的中心是在求人决志，每次最后的呼召是布道会的高潮，有多少人举手成了衡量这个布道会是否成功的标志。我们传福音最常用的一个办法是，用生活得保守的见证来吸引人，这个方法本身并没有问题，但是常常缺乏这一个环节，就是讲耶稣是谁，还没有讲福音的核心就呼召，有时候甚至耶稣的名字一次都没有提到，然后就开始呼召。当我们用生活得保守的见证来吸引人，到这一步，其实我们只是把人领到了一个地步，耶稣是菩萨，然后就带领他决志，告诉他你重生得救，你真的确定吗？这并不是批评谁，只是在我们读福音书的时候，我们一直要问自己的一个问题，我所传的福音是与新约圣经与福音书相符的福音吗，这是我们在读福音书的时候一直要问自己的一个问题，要不然的话，你可能会说，福音书我已经读了好几遍了，听讲道也听了很多，该挖的都挖尽了。真的吗，你所传的福音与福音书新约圣经是不是真的相符合呢？你有没有清楚地回答耶稣是谁的问题呢？这是不是你福音的中心呢？</a:t>
            </a:r>
            <a:endParaRPr lang="en-US" altLang="zh-CN" sz="1800" dirty="0"/>
          </a:p>
          <a:p>
            <a:r>
              <a:rPr lang="zh-CN" altLang="en-US" sz="1800" dirty="0"/>
              <a:t>看过一个犹太音乐家信主的经历，弥赛亚是不是耶稣，是他最大的挣扎。使徒保罗的经历，从要铲除耶稣一党的人</a:t>
            </a:r>
            <a:r>
              <a:rPr lang="en-US" altLang="zh-CN" sz="1800" dirty="0"/>
              <a:t>-》</a:t>
            </a:r>
            <a:r>
              <a:rPr lang="zh-CN" altLang="en-US" sz="1800" dirty="0"/>
              <a:t>主啊，你是谁？</a:t>
            </a:r>
            <a:endParaRPr lang="en-US" altLang="zh-CN" sz="1800" dirty="0"/>
          </a:p>
          <a:p>
            <a:r>
              <a:rPr lang="zh-CN" altLang="en-US" sz="1800" dirty="0"/>
              <a:t>得救通过信，并不是我信有一位神就能得救，罗马书中对于得救的信是怎么讲，“口里承认耶稣是主，心里相信他从死里复活”，这样的人才得到救恩，这是你传福音要达到的目的。并不是说我带他做决志祷告说了这句话就成了。”主“在我们的文化中是一个陌生的概念，我们没有主</a:t>
            </a:r>
            <a:r>
              <a:rPr lang="en-US" altLang="zh-CN" sz="1800" dirty="0"/>
              <a:t>Lord</a:t>
            </a:r>
            <a:r>
              <a:rPr lang="zh-CN" altLang="en-US" sz="1800" dirty="0"/>
              <a:t>这个概念，我们只有皇帝，官老爷，上级这个概念，当我们说耶稣是主的时候，可能只是换了一个上级，最多换了一个菩萨，从前是求菩萨保平安，现在求耶稣保平安。不知道，</a:t>
            </a:r>
            <a:r>
              <a:rPr lang="zh-CN" altLang="en-US" sz="1800" b="1" dirty="0"/>
              <a:t>承认耶稣是”主“是意思就是，耶稣是你的全部，耶稣也是你的唯一</a:t>
            </a:r>
            <a:r>
              <a:rPr lang="zh-CN" altLang="en-US" sz="1800" dirty="0"/>
              <a:t>。</a:t>
            </a:r>
            <a:r>
              <a:rPr lang="en-US" altLang="zh-CN" sz="1800" dirty="0"/>
              <a:t>” Sola </a:t>
            </a:r>
            <a:r>
              <a:rPr lang="en-US" altLang="zh-CN" sz="1800" dirty="0" err="1"/>
              <a:t>Christus</a:t>
            </a:r>
            <a:r>
              <a:rPr lang="en-US" altLang="zh-CN" sz="1800" dirty="0"/>
              <a:t>”, </a:t>
            </a:r>
            <a:r>
              <a:rPr lang="zh-CN" altLang="en-US" sz="1800" dirty="0"/>
              <a:t>”</a:t>
            </a:r>
            <a:r>
              <a:rPr lang="en-US" altLang="zh-CN" sz="1800" dirty="0"/>
              <a:t>Christ Alone</a:t>
            </a:r>
            <a:r>
              <a:rPr lang="zh-CN" altLang="en-US" sz="1800" dirty="0"/>
              <a:t>“，你或者完全得到他，完全的伏在他之下，完全交给他；或者是完全没有交给他，得到他。只有这两个状态，没有中间地带。当然，在经历之中，有时候，我们听到人说，我是什么时候决志信主，过了多少年我才把自己完全交给主，对于这些人怎么讲呢？只能讲，救恩直到他完全把自己交托给主的时候才成就。所以我们不能机械地认为，谁谁只要跟你念过决志祷告的话，你就告诉他，你已经得救了，当你宣告救恩的时候，你的根据是什么呢？这根据只能是，你承认耶稣是主吗？什么才是承认耶稣是主呢？我不想直接给一个定义，因为我一旦定义了，就成了一个机械的标准，毕竟救恩的成功完全是圣灵的工作，（</a:t>
            </a:r>
            <a:r>
              <a:rPr lang="en-US" altLang="zh-CN" sz="1800" dirty="0"/>
              <a:t>1Co 12:3 </a:t>
            </a:r>
            <a:r>
              <a:rPr lang="zh-CN" altLang="en-US" sz="1800" dirty="0"/>
              <a:t>所以我告诉你们，被神的灵感动的，没有说耶稣是可咒诅的。</a:t>
            </a:r>
            <a:r>
              <a:rPr lang="zh-CN" altLang="en-US" sz="1800" b="1" dirty="0"/>
              <a:t>若不是被圣灵感动的，也没有能说耶稣是主的</a:t>
            </a:r>
            <a:r>
              <a:rPr lang="zh-CN" altLang="en-US" sz="1800" dirty="0"/>
              <a:t>），只要是圣灵的工作，你就无法给出一个完整的定义，圣灵像风一样吹动，祂的工作千变万化。我们只能观察他的生命，或者这说我们只能观察他的生活，看看在他的生活中有没有得救的证据，就是在圣经中告诉我们的一个得到救恩的人应该过一个什么样的生活。</a:t>
            </a:r>
            <a:endParaRPr lang="en-US" altLang="zh-CN" sz="1800" dirty="0"/>
          </a:p>
          <a:p>
            <a:endParaRPr lang="en-US" altLang="zh-CN" sz="1800" dirty="0"/>
          </a:p>
          <a:p>
            <a:r>
              <a:rPr lang="zh-CN" altLang="en-US" sz="1800" dirty="0"/>
              <a:t>福音的核心是耶稣是基督，是主，但并不是你说了这句话，你就把福音传清楚了，这是你要达到的目的，你可以说很多别的话，但是最后必须达到这一个境地，耶稣是主是基督。所以在很多时候，救恩并不是在人跟着念了决志的祷告词以后得着的，而是在后续的跟进中得着的，除非他在某一个时候说耶稣是主，救恩还没有临到他，我说这话的根据就是马太福音一章一节的这两个词“耶稣基督”。</a:t>
            </a:r>
            <a:endParaRPr lang="en-US" altLang="zh-CN" sz="1800" dirty="0"/>
          </a:p>
          <a:p>
            <a:r>
              <a:rPr lang="zh-CN" altLang="en-US" sz="1800" b="1" dirty="0"/>
              <a:t>耶稣是基督</a:t>
            </a:r>
            <a:r>
              <a:rPr lang="zh-CN" altLang="en-US" sz="1800" dirty="0"/>
              <a:t>，这是福音的中心，从这一个中心开始，到马太福音的最后一章</a:t>
            </a:r>
            <a:r>
              <a:rPr lang="en-US" altLang="zh-CN" sz="1800" dirty="0"/>
              <a:t>18</a:t>
            </a:r>
            <a:r>
              <a:rPr lang="zh-CN" altLang="en-US" sz="1800" dirty="0"/>
              <a:t>节，</a:t>
            </a:r>
            <a:r>
              <a:rPr lang="en-US" altLang="zh-CN" sz="1800" dirty="0"/>
              <a:t>28:18 </a:t>
            </a:r>
            <a:r>
              <a:rPr lang="zh-CN" altLang="en-US" sz="1800" dirty="0"/>
              <a:t>耶稣进前来，对他们说，天上，地下所有的权柄，都赐给我了。</a:t>
            </a:r>
            <a:r>
              <a:rPr lang="zh-CN" altLang="en-US" sz="1800" b="1" dirty="0"/>
              <a:t>这就是马太所要表明的，我们读了，就明白了为什么天上，地下所有的权柄，都赐给他了，从耶稣是基督到天上地下所以的权柄都给了他，这就是完整的福音</a:t>
            </a:r>
            <a:r>
              <a:rPr lang="zh-CN" altLang="en-US" sz="1800" dirty="0"/>
              <a:t>。如果你对于耶稣这一个确信是圣灵通过神的话给你的，你就必然会将自己全然交托给他，这就是福音必然会达到的结果，这就是罗马书所讲的“福音的大能”。</a:t>
            </a:r>
            <a:endParaRPr lang="en-US" altLang="zh-CN" sz="1800" dirty="0"/>
          </a:p>
          <a:p>
            <a:endParaRPr lang="en-US" altLang="zh-CN" sz="1800" dirty="0"/>
          </a:p>
          <a:p>
            <a:r>
              <a:rPr lang="zh-CN" altLang="en-US" sz="1800" b="1" dirty="0"/>
              <a:t>基督的含义受膏者</a:t>
            </a:r>
            <a:r>
              <a:rPr lang="zh-CN" altLang="en-US" sz="1800" dirty="0"/>
              <a:t>，是被圣膏油膏抹的人，预表被圣灵膏抹的人，后面我们会看到为什么被圣灵膏抹很重要。旧约中圣膏油的膏抹的人，</a:t>
            </a:r>
            <a:r>
              <a:rPr lang="en-US" altLang="zh-CN" sz="1800" dirty="0"/>
              <a:t>1</a:t>
            </a:r>
            <a:r>
              <a:rPr lang="zh-CN" altLang="en-US" sz="1800" dirty="0"/>
              <a:t>分别为圣，</a:t>
            </a:r>
            <a:r>
              <a:rPr lang="en-US" altLang="zh-CN" sz="1800" dirty="0"/>
              <a:t>2</a:t>
            </a:r>
            <a:r>
              <a:rPr lang="zh-CN" altLang="en-US" sz="1800" dirty="0"/>
              <a:t>被神授权，</a:t>
            </a:r>
            <a:r>
              <a:rPr lang="en-US" altLang="zh-CN" sz="1800" dirty="0"/>
              <a:t>3</a:t>
            </a:r>
            <a:r>
              <a:rPr lang="zh-CN" altLang="en-US" sz="1800" dirty="0"/>
              <a:t>被神赐予能力，</a:t>
            </a:r>
            <a:r>
              <a:rPr lang="en-US" altLang="zh-CN" sz="1800" dirty="0"/>
              <a:t>4</a:t>
            </a:r>
            <a:r>
              <a:rPr lang="zh-CN" altLang="en-US" sz="1800" dirty="0"/>
              <a:t>释放者，拯救者。犹太人的问题是他们只想要一个解放者，回复大卫世上的国，要恢复以色列人在世上的荣耀，不知道神的计划是分两步的，猜中了结局，没有猜中开始。若不接受死而复活的弥赛亚，也就没有第二次再来荣耀的弥赛亚。</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a:t>2. </a:t>
            </a:r>
            <a:r>
              <a:rPr lang="zh-CN" altLang="en-US" sz="1800" dirty="0"/>
              <a:t>家谱</a:t>
            </a:r>
            <a:r>
              <a:rPr lang="en-US" altLang="zh-CN" sz="1800" dirty="0"/>
              <a:t>"BIBLOS GENESEOS“ BOOK OF THE BEGINNING OF JESUS CHRIST</a:t>
            </a:r>
          </a:p>
          <a:p>
            <a:r>
              <a:rPr lang="zh-TW" altLang="en-US" sz="1800" dirty="0"/>
              <a:t>家谱</a:t>
            </a:r>
            <a:r>
              <a:rPr lang="en-US" altLang="zh-TW" sz="1800" dirty="0"/>
              <a:t>: </a:t>
            </a:r>
            <a:r>
              <a:rPr lang="zh-CN" altLang="en-US" sz="1800" dirty="0"/>
              <a:t>在希腊原文中有两个词组成，</a:t>
            </a:r>
            <a:r>
              <a:rPr lang="en-US" altLang="zh-CN" sz="1800" dirty="0"/>
              <a:t>BIBLOS GENESEOS</a:t>
            </a:r>
            <a:r>
              <a:rPr lang="zh-CN" altLang="en-US" sz="1800" dirty="0"/>
              <a:t>，</a:t>
            </a:r>
            <a:r>
              <a:rPr lang="en-US" altLang="zh-CN" sz="1800" dirty="0"/>
              <a:t>BIBLOS</a:t>
            </a:r>
            <a:r>
              <a:rPr lang="zh-CN" altLang="en-US" sz="1800" dirty="0"/>
              <a:t>原义是写了字的纸，书卷，或是记录，在新约圣经中翻译为“摩西的书”中的书，“生命簿”中的簿。</a:t>
            </a:r>
            <a:r>
              <a:rPr lang="en-US" altLang="zh-CN" sz="1800" dirty="0"/>
              <a:t>GENESEOS</a:t>
            </a:r>
            <a:r>
              <a:rPr lang="zh-CN" altLang="en-US" sz="1800" dirty="0"/>
              <a:t>原义是起源，旧约的创世记英文就是</a:t>
            </a:r>
            <a:r>
              <a:rPr lang="en-US" altLang="zh-CN" sz="1800" dirty="0"/>
              <a:t>Genesis</a:t>
            </a:r>
            <a:r>
              <a:rPr lang="zh-CN" altLang="en-US" sz="1800" dirty="0"/>
              <a:t>。所以耶稣基督的家谱也可以翻译为，</a:t>
            </a:r>
            <a:r>
              <a:rPr lang="zh-CN" altLang="en-US" sz="1800" b="1" dirty="0"/>
              <a:t>耶稣基督起源的记载</a:t>
            </a:r>
            <a:r>
              <a:rPr lang="zh-CN" altLang="en-US" sz="1800" dirty="0"/>
              <a:t>。</a:t>
            </a:r>
            <a:endParaRPr lang="en-US" altLang="zh-CN" sz="1800" dirty="0"/>
          </a:p>
          <a:p>
            <a:r>
              <a:rPr lang="zh-CN" altLang="en-US" sz="1800" dirty="0"/>
              <a:t>四本福音书都是从耶稣的起源开始的，</a:t>
            </a:r>
            <a:endParaRPr lang="en-US" altLang="zh-CN" sz="18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a:t>2. </a:t>
            </a:r>
            <a:r>
              <a:rPr lang="zh-CN" altLang="en-US" sz="1800" dirty="0"/>
              <a:t>家谱</a:t>
            </a:r>
            <a:r>
              <a:rPr lang="en-US" altLang="zh-CN" sz="1800" dirty="0"/>
              <a:t>"BIBLOS GENESEOS“ BOOK OF THE BEGINNING OF JESUS CHRIST</a:t>
            </a:r>
          </a:p>
          <a:p>
            <a:r>
              <a:rPr lang="zh-TW" altLang="en-US" sz="1800" dirty="0"/>
              <a:t>家谱</a:t>
            </a:r>
            <a:r>
              <a:rPr lang="en-US" altLang="zh-TW" sz="1800" dirty="0"/>
              <a:t>: </a:t>
            </a:r>
            <a:r>
              <a:rPr lang="zh-CN" altLang="en-US" sz="1800" dirty="0"/>
              <a:t>在希腊原文中有两个词组成，</a:t>
            </a:r>
            <a:r>
              <a:rPr lang="en-US" altLang="zh-CN" sz="1800" dirty="0"/>
              <a:t>BIBLOS GENESEOS</a:t>
            </a:r>
            <a:r>
              <a:rPr lang="zh-CN" altLang="en-US" sz="1800" dirty="0"/>
              <a:t>，</a:t>
            </a:r>
            <a:r>
              <a:rPr lang="en-US" altLang="zh-CN" sz="1800" dirty="0"/>
              <a:t>BIBLOS</a:t>
            </a:r>
            <a:r>
              <a:rPr lang="zh-CN" altLang="en-US" sz="1800" dirty="0"/>
              <a:t>原义是书卷，或是记录，在新约圣经中翻译为“摩西的书”中的书，“生命簿”中的簿。</a:t>
            </a:r>
            <a:r>
              <a:rPr lang="en-US" altLang="zh-CN" sz="1800" dirty="0"/>
              <a:t>GENESEOS</a:t>
            </a:r>
            <a:r>
              <a:rPr lang="zh-CN" altLang="en-US" sz="1800" dirty="0"/>
              <a:t>原义是起源，旧约的创世记英文就是</a:t>
            </a:r>
            <a:r>
              <a:rPr lang="en-US" altLang="zh-CN" sz="1800" dirty="0"/>
              <a:t>Genesis</a:t>
            </a:r>
            <a:r>
              <a:rPr lang="zh-CN" altLang="en-US" sz="1800" dirty="0"/>
              <a:t>。所以耶稣基督的家谱也可以翻译为，耶稣基督起源的记录。</a:t>
            </a:r>
            <a:endParaRPr lang="en-US" altLang="zh-CN" sz="1800" dirty="0"/>
          </a:p>
          <a:p>
            <a:r>
              <a:rPr lang="zh-CN" altLang="en-US" sz="1800" dirty="0"/>
              <a:t>四本福音书都是从</a:t>
            </a:r>
            <a:r>
              <a:rPr lang="zh-CN" altLang="en-US" sz="1800" b="1" dirty="0"/>
              <a:t>耶稣的起源开始的</a:t>
            </a:r>
            <a:r>
              <a:rPr lang="zh-CN" altLang="en-US" sz="1800" dirty="0"/>
              <a:t>，</a:t>
            </a:r>
            <a:endParaRPr lang="en-US" altLang="zh-CN" sz="1800" dirty="0"/>
          </a:p>
          <a:p>
            <a:r>
              <a:rPr lang="en-US" altLang="zh-CN" sz="1800" dirty="0"/>
              <a:t> </a:t>
            </a:r>
          </a:p>
        </p:txBody>
      </p:sp>
      <p:sp>
        <p:nvSpPr>
          <p:cNvPr id="4" name="Slide Number Placeholder 3"/>
          <p:cNvSpPr>
            <a:spLocks noGrp="1"/>
          </p:cNvSpPr>
          <p:nvPr>
            <p:ph type="sldNum" sz="quarter" idx="10"/>
          </p:nvPr>
        </p:nvSpPr>
        <p:spPr/>
        <p:txBody>
          <a:bodyPr/>
          <a:lstStyle/>
          <a:p>
            <a:fld id="{DFFB6782-E22B-44B8-BE55-B98FFE7079DD}" type="slidenum">
              <a:rPr lang="en-US" smtClean="0"/>
              <a:t>9</a:t>
            </a:fld>
            <a:endParaRPr lang="en-US"/>
          </a:p>
        </p:txBody>
      </p:sp>
    </p:spTree>
    <p:extLst>
      <p:ext uri="{BB962C8B-B14F-4D97-AF65-F5344CB8AC3E}">
        <p14:creationId xmlns:p14="http://schemas.microsoft.com/office/powerpoint/2010/main" val="2288100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021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79380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88519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093458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EF15-3EF8-4F9E-8F11-377A17F2942F}"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292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5EF15-3EF8-4F9E-8F11-377A17F2942F}"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3760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75EF15-3EF8-4F9E-8F11-377A17F2942F}"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922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75EF15-3EF8-4F9E-8F11-377A17F2942F}"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4133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EF15-3EF8-4F9E-8F11-377A17F2942F}"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786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2638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78113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3000"/>
            <a:lum bright="70000" contrast="-70000"/>
            <a:extLst>
              <a:ext uri="{BEBA8EAE-BF5A-486C-A8C5-ECC9F3942E4B}">
                <a14:imgProps xmlns:a14="http://schemas.microsoft.com/office/drawing/2010/main">
                  <a14:imgLayer r:embed="rId14">
                    <a14:imgEffect>
                      <a14:colorTemperature colorTemp="7200"/>
                    </a14:imgEffect>
                    <a14:imgEffect>
                      <a14:saturation sa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5EF15-3EF8-4F9E-8F11-377A17F2942F}" type="datetimeFigureOut">
              <a:rPr lang="en-US" smtClean="0"/>
              <a:t>12/5/2021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8ED36-A6FE-4E88-82AE-5122906DCF6E}" type="slidenum">
              <a:rPr lang="en-US" smtClean="0"/>
              <a:t>‹#›</a:t>
            </a:fld>
            <a:endParaRPr lang="en-US"/>
          </a:p>
        </p:txBody>
      </p:sp>
    </p:spTree>
    <p:extLst>
      <p:ext uri="{BB962C8B-B14F-4D97-AF65-F5344CB8AC3E}">
        <p14:creationId xmlns:p14="http://schemas.microsoft.com/office/powerpoint/2010/main" val="4246164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zh-TW" altLang="en-US" b="1" dirty="0" smtClean="0">
                <a:latin typeface="DengXian" panose="02010600030101010101" pitchFamily="2" charset="-122"/>
                <a:ea typeface="DengXian" panose="02010600030101010101" pitchFamily="2" charset="-122"/>
              </a:rPr>
              <a:t>三谷基督徒會堂</a:t>
            </a:r>
            <a:r>
              <a:rPr lang="en-US" altLang="zh-TW" b="1" dirty="0" smtClean="0">
                <a:latin typeface="DengXian" panose="02010600030101010101" pitchFamily="2" charset="-122"/>
                <a:ea typeface="DengXian" panose="02010600030101010101" pitchFamily="2" charset="-122"/>
              </a:rPr>
              <a:t/>
            </a:r>
            <a:br>
              <a:rPr lang="en-US" altLang="zh-TW" b="1" dirty="0" smtClean="0">
                <a:latin typeface="DengXian" panose="02010600030101010101" pitchFamily="2" charset="-122"/>
                <a:ea typeface="DengXian" panose="02010600030101010101" pitchFamily="2" charset="-122"/>
              </a:rPr>
            </a:br>
            <a:r>
              <a:rPr lang="zh-TW" altLang="en-US" sz="3600" b="1" dirty="0" smtClean="0">
                <a:latin typeface="DengXian" panose="02010600030101010101" pitchFamily="2" charset="-122"/>
                <a:ea typeface="DengXian" panose="02010600030101010101" pitchFamily="2" charset="-122"/>
              </a:rPr>
              <a:t>成人主日學</a:t>
            </a:r>
            <a:endParaRPr lang="en-US" sz="3600" b="1" dirty="0">
              <a:latin typeface="DengXian" panose="02010600030101010101" pitchFamily="2" charset="-122"/>
              <a:ea typeface="DengXian" panose="02010600030101010101" pitchFamily="2" charset="-122"/>
            </a:endParaRPr>
          </a:p>
        </p:txBody>
      </p:sp>
      <p:sp>
        <p:nvSpPr>
          <p:cNvPr id="3" name="Subtitle 2"/>
          <p:cNvSpPr>
            <a:spLocks noGrp="1"/>
          </p:cNvSpPr>
          <p:nvPr>
            <p:ph type="subTitle" idx="1"/>
          </p:nvPr>
        </p:nvSpPr>
        <p:spPr>
          <a:xfrm>
            <a:off x="1371600" y="3124200"/>
            <a:ext cx="6400800" cy="2514600"/>
          </a:xfrm>
        </p:spPr>
        <p:txBody>
          <a:bodyPr>
            <a:normAutofit fontScale="92500" lnSpcReduction="10000"/>
          </a:bodyPr>
          <a:lstStyle/>
          <a:p>
            <a:r>
              <a:rPr lang="zh-CN" altLang="en-US" sz="4000" b="1" dirty="0" smtClean="0">
                <a:solidFill>
                  <a:srgbClr val="FF0000"/>
                </a:solidFill>
                <a:latin typeface="DengXian" panose="02010600030101010101" pitchFamily="2" charset="-122"/>
                <a:ea typeface="DengXian" panose="02010600030101010101" pitchFamily="2" charset="-122"/>
              </a:rPr>
              <a:t>第</a:t>
            </a:r>
            <a:r>
              <a:rPr lang="zh-CN" altLang="en-US" sz="4000" b="1" dirty="0">
                <a:solidFill>
                  <a:srgbClr val="FF0000"/>
                </a:solidFill>
                <a:latin typeface="DengXian" panose="02010600030101010101" pitchFamily="2" charset="-122"/>
                <a:ea typeface="DengXian" panose="02010600030101010101" pitchFamily="2" charset="-122"/>
              </a:rPr>
              <a:t>一</a:t>
            </a:r>
            <a:r>
              <a:rPr lang="zh-CN" altLang="en-US" sz="4000" b="1" dirty="0" smtClean="0">
                <a:solidFill>
                  <a:srgbClr val="FF0000"/>
                </a:solidFill>
                <a:latin typeface="DengXian" panose="02010600030101010101" pitchFamily="2" charset="-122"/>
                <a:ea typeface="DengXian" panose="02010600030101010101" pitchFamily="2" charset="-122"/>
              </a:rPr>
              <a:t>課 耶稣的家谱 </a:t>
            </a:r>
            <a:endParaRPr lang="zh-CN" altLang="en-US" sz="4000" b="1" dirty="0">
              <a:solidFill>
                <a:srgbClr val="FF0000"/>
              </a:solidFill>
              <a:latin typeface="DengXian" panose="02010600030101010101" pitchFamily="2" charset="-122"/>
              <a:ea typeface="DengXian" panose="02010600030101010101" pitchFamily="2" charset="-122"/>
            </a:endParaRPr>
          </a:p>
          <a:p>
            <a:r>
              <a:rPr lang="zh-CN" altLang="en-US" sz="3900" b="1" dirty="0">
                <a:solidFill>
                  <a:srgbClr val="FF0000"/>
                </a:solidFill>
                <a:latin typeface="DengXian" panose="02010600030101010101" pitchFamily="2" charset="-122"/>
                <a:ea typeface="DengXian" panose="02010600030101010101" pitchFamily="2" charset="-122"/>
              </a:rPr>
              <a:t>马太福音第一</a:t>
            </a:r>
            <a:r>
              <a:rPr lang="zh-CN" altLang="en-US" sz="3900" b="1" dirty="0" smtClean="0">
                <a:solidFill>
                  <a:srgbClr val="FF0000"/>
                </a:solidFill>
                <a:latin typeface="DengXian" panose="02010600030101010101" pitchFamily="2" charset="-122"/>
                <a:ea typeface="DengXian" panose="02010600030101010101" pitchFamily="2" charset="-122"/>
              </a:rPr>
              <a:t>章</a:t>
            </a:r>
            <a:endParaRPr lang="en-US" altLang="zh-CN" sz="3900" b="1" dirty="0">
              <a:solidFill>
                <a:srgbClr val="FF0000"/>
              </a:solidFill>
              <a:latin typeface="DengXian" panose="02010600030101010101" pitchFamily="2" charset="-122"/>
              <a:ea typeface="DengXian" panose="02010600030101010101" pitchFamily="2" charset="-122"/>
            </a:endParaRPr>
          </a:p>
          <a:p>
            <a:endParaRPr lang="zh-CN" altLang="en-US" sz="4000" b="1" dirty="0">
              <a:solidFill>
                <a:srgbClr val="FF0000"/>
              </a:solidFill>
              <a:latin typeface="DengXian" panose="02010600030101010101" pitchFamily="2" charset="-122"/>
              <a:ea typeface="DengXian" panose="02010600030101010101" pitchFamily="2" charset="-122"/>
            </a:endParaRPr>
          </a:p>
          <a:p>
            <a:r>
              <a:rPr lang="en-US" altLang="zh-CN" dirty="0" smtClean="0">
                <a:solidFill>
                  <a:schemeClr val="tx1"/>
                </a:solidFill>
              </a:rPr>
              <a:t>12</a:t>
            </a:r>
            <a:r>
              <a:rPr lang="en-US" dirty="0" smtClean="0">
                <a:solidFill>
                  <a:schemeClr val="tx1"/>
                </a:solidFill>
              </a:rPr>
              <a:t>/</a:t>
            </a:r>
            <a:r>
              <a:rPr lang="en-US" altLang="zh-CN" dirty="0" smtClean="0">
                <a:solidFill>
                  <a:schemeClr val="tx1"/>
                </a:solidFill>
              </a:rPr>
              <a:t>05</a:t>
            </a:r>
            <a:r>
              <a:rPr lang="en-US" dirty="0" smtClean="0">
                <a:solidFill>
                  <a:schemeClr val="tx1"/>
                </a:solidFill>
              </a:rPr>
              <a:t>/202</a:t>
            </a:r>
            <a:r>
              <a:rPr lang="en-US" altLang="zh-CN" dirty="0" smtClean="0">
                <a:solidFill>
                  <a:schemeClr val="tx1"/>
                </a:solidFill>
              </a:rPr>
              <a:t>1</a:t>
            </a:r>
            <a:endParaRPr lang="en-US" dirty="0">
              <a:solidFill>
                <a:schemeClr val="tx1"/>
              </a:solidFill>
            </a:endParaRPr>
          </a:p>
        </p:txBody>
      </p:sp>
      <p:sp>
        <p:nvSpPr>
          <p:cNvPr id="4" name="AutoShape 2" descr="http://www.desktopnexus.com/dl/inline/893590/1920x1080/ngdon64tcf1b6lvle5iigbvku05495d5e2f261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6053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另一个家</a:t>
            </a:r>
            <a:r>
              <a:rPr lang="zh-CN" altLang="en-US" sz="4800" b="1" dirty="0" smtClean="0">
                <a:solidFill>
                  <a:srgbClr val="FF0000"/>
                </a:solidFill>
                <a:latin typeface="DengXian" panose="02010600030101010101" pitchFamily="2" charset="-122"/>
                <a:ea typeface="DengXian" panose="02010600030101010101" pitchFamily="2" charset="-122"/>
              </a:rPr>
              <a:t>谱</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029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创世记</a:t>
            </a:r>
            <a:r>
              <a:rPr lang="en-US" altLang="zh-CN" sz="3600" b="1" dirty="0" smtClean="0">
                <a:latin typeface="DengXian" panose="02010600030101010101" pitchFamily="2" charset="-122"/>
                <a:ea typeface="DengXian" panose="02010600030101010101" pitchFamily="2" charset="-122"/>
              </a:rPr>
              <a:t>】5:1 </a:t>
            </a:r>
            <a:r>
              <a:rPr lang="zh-CN" altLang="en-US" sz="3600" b="1" dirty="0">
                <a:latin typeface="DengXian" panose="02010600030101010101" pitchFamily="2" charset="-122"/>
                <a:ea typeface="DengXian" panose="02010600030101010101" pitchFamily="2" charset="-122"/>
              </a:rPr>
              <a:t>亚当的后</a:t>
            </a:r>
            <a:r>
              <a:rPr lang="zh-CN" altLang="en-US" sz="3600" b="1" dirty="0" smtClean="0">
                <a:latin typeface="DengXian" panose="02010600030101010101" pitchFamily="2" charset="-122"/>
                <a:ea typeface="DengXian" panose="02010600030101010101" pitchFamily="2" charset="-122"/>
              </a:rPr>
              <a:t>代</a:t>
            </a: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亚当的家谱）记</a:t>
            </a:r>
            <a:r>
              <a:rPr lang="zh-CN" altLang="en-US" sz="3600" b="1" dirty="0">
                <a:latin typeface="DengXian" panose="02010600030101010101" pitchFamily="2" charset="-122"/>
                <a:ea typeface="DengXian" panose="02010600030101010101" pitchFamily="2" charset="-122"/>
              </a:rPr>
              <a:t>在下面</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…5:4 </a:t>
            </a:r>
            <a:r>
              <a:rPr lang="zh-CN" altLang="en-US" sz="3600" b="1" dirty="0">
                <a:latin typeface="DengXian" panose="02010600030101010101" pitchFamily="2" charset="-122"/>
                <a:ea typeface="DengXian" panose="02010600030101010101" pitchFamily="2" charset="-122"/>
              </a:rPr>
              <a:t>亚当生塞特之后，又在世八百年，并且生儿养女</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5:5 </a:t>
            </a:r>
            <a:r>
              <a:rPr lang="zh-CN" altLang="en-US" sz="3600" b="1" dirty="0">
                <a:latin typeface="DengXian" panose="02010600030101010101" pitchFamily="2" charset="-122"/>
                <a:ea typeface="DengXian" panose="02010600030101010101" pitchFamily="2" charset="-122"/>
              </a:rPr>
              <a:t>亚当共活了九百三十岁</a:t>
            </a:r>
            <a:r>
              <a:rPr lang="zh-CN" altLang="en-US" sz="3600" b="1" dirty="0">
                <a:solidFill>
                  <a:srgbClr val="FF0000"/>
                </a:solidFill>
                <a:latin typeface="DengXian" panose="02010600030101010101" pitchFamily="2" charset="-122"/>
                <a:ea typeface="DengXian" panose="02010600030101010101" pitchFamily="2" charset="-122"/>
              </a:rPr>
              <a:t>就死了</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5:6 </a:t>
            </a:r>
            <a:r>
              <a:rPr lang="zh-CN" altLang="en-US" sz="3600" b="1" dirty="0">
                <a:latin typeface="DengXian" panose="02010600030101010101" pitchFamily="2" charset="-122"/>
                <a:ea typeface="DengXian" panose="02010600030101010101" pitchFamily="2" charset="-122"/>
              </a:rPr>
              <a:t>塞特活到一百零五岁，生了以挪士</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5:7 </a:t>
            </a:r>
            <a:r>
              <a:rPr lang="zh-CN" altLang="en-US" sz="3600" b="1" dirty="0">
                <a:latin typeface="DengXian" panose="02010600030101010101" pitchFamily="2" charset="-122"/>
                <a:ea typeface="DengXian" panose="02010600030101010101" pitchFamily="2" charset="-122"/>
              </a:rPr>
              <a:t>塞特生以挪士之后，又活了八百零七年，并且生儿养女</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5:8 </a:t>
            </a:r>
            <a:r>
              <a:rPr lang="zh-CN" altLang="en-US" sz="3600" b="1" dirty="0">
                <a:latin typeface="DengXian" panose="02010600030101010101" pitchFamily="2" charset="-122"/>
                <a:ea typeface="DengXian" panose="02010600030101010101" pitchFamily="2" charset="-122"/>
              </a:rPr>
              <a:t>塞特共活了九百一十二岁</a:t>
            </a:r>
            <a:r>
              <a:rPr lang="zh-CN" altLang="en-US" sz="3600" b="1" dirty="0">
                <a:solidFill>
                  <a:srgbClr val="FF0000"/>
                </a:solidFill>
                <a:latin typeface="DengXian" panose="02010600030101010101" pitchFamily="2" charset="-122"/>
                <a:ea typeface="DengXian" panose="02010600030101010101" pitchFamily="2" charset="-122"/>
              </a:rPr>
              <a:t>就死了</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a:t>
            </a:r>
            <a:endParaRPr lang="zh-CN" altLang="en-US" sz="3600" b="1" dirty="0">
              <a:latin typeface="DengXian" panose="02010600030101010101" pitchFamily="2" charset="-122"/>
              <a:ea typeface="DengXian" panose="02010600030101010101" pitchFamily="2" charset="-122"/>
            </a:endParaRPr>
          </a:p>
          <a:p>
            <a:pPr marL="0" indent="0">
              <a:buNone/>
            </a:pP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862831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17526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1:1 </a:t>
            </a:r>
            <a:r>
              <a:rPr lang="zh-CN" altLang="en-US" sz="3600" b="1" dirty="0">
                <a:solidFill>
                  <a:srgbClr val="FF0000"/>
                </a:solidFill>
                <a:latin typeface="DengXian" panose="02010600030101010101" pitchFamily="2" charset="-122"/>
                <a:ea typeface="DengXian" panose="02010600030101010101" pitchFamily="2" charset="-122"/>
              </a:rPr>
              <a:t>亚伯拉罕的后裔</a:t>
            </a:r>
            <a:r>
              <a:rPr lang="zh-CN" altLang="en-US" sz="3600" b="1" dirty="0">
                <a:latin typeface="DengXian" panose="02010600030101010101" pitchFamily="2" charset="-122"/>
                <a:ea typeface="DengXian" panose="02010600030101010101" pitchFamily="2" charset="-122"/>
              </a:rPr>
              <a:t>，大卫的子孙，耶稣基督的家谱。</a:t>
            </a: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14224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亚伯拉罕的后裔</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1816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创世记</a:t>
            </a:r>
            <a:r>
              <a:rPr lang="en-US" altLang="zh-CN" sz="3600" b="1" dirty="0" smtClean="0">
                <a:latin typeface="DengXian" panose="02010600030101010101" pitchFamily="2" charset="-122"/>
                <a:ea typeface="DengXian" panose="02010600030101010101" pitchFamily="2" charset="-122"/>
              </a:rPr>
              <a:t> 22:17-18】 </a:t>
            </a:r>
            <a:r>
              <a:rPr lang="zh-CN" altLang="en-US" sz="3600" b="1" dirty="0">
                <a:latin typeface="DengXian" panose="02010600030101010101" pitchFamily="2" charset="-122"/>
                <a:ea typeface="DengXian" panose="02010600030101010101" pitchFamily="2" charset="-122"/>
              </a:rPr>
              <a:t>论福，我必赐大福给你。论子孙，我必叫你的子孙多起来，如同天上的星，海边的沙。你子孙必得着仇敌的城门</a:t>
            </a:r>
            <a:r>
              <a:rPr lang="zh-CN" altLang="en-US" sz="3600" b="1" dirty="0" smtClean="0">
                <a:latin typeface="DengXian" panose="02010600030101010101" pitchFamily="2" charset="-122"/>
                <a:ea typeface="DengXian" panose="02010600030101010101" pitchFamily="2" charset="-122"/>
              </a:rPr>
              <a:t>，并</a:t>
            </a:r>
            <a:r>
              <a:rPr lang="zh-CN" altLang="en-US" sz="3600" b="1" dirty="0">
                <a:latin typeface="DengXian" panose="02010600030101010101" pitchFamily="2" charset="-122"/>
                <a:ea typeface="DengXian" panose="02010600030101010101" pitchFamily="2" charset="-122"/>
              </a:rPr>
              <a:t>且地上万国都必因你的</a:t>
            </a:r>
            <a:r>
              <a:rPr lang="zh-CN" altLang="en-US" sz="3600" b="1" dirty="0">
                <a:solidFill>
                  <a:srgbClr val="FF0000"/>
                </a:solidFill>
                <a:latin typeface="DengXian" panose="02010600030101010101" pitchFamily="2" charset="-122"/>
                <a:ea typeface="DengXian" panose="02010600030101010101" pitchFamily="2" charset="-122"/>
              </a:rPr>
              <a:t>后裔</a:t>
            </a:r>
            <a:r>
              <a:rPr lang="zh-CN" altLang="en-US" sz="3600" b="1" dirty="0">
                <a:latin typeface="DengXian" panose="02010600030101010101" pitchFamily="2" charset="-122"/>
                <a:ea typeface="DengXian" panose="02010600030101010101" pitchFamily="2" charset="-122"/>
              </a:rPr>
              <a:t>得福，因为你听从了我的话</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加拉太书</a:t>
            </a:r>
            <a:r>
              <a:rPr lang="en-US" altLang="zh-CN" sz="3600" b="1" dirty="0" smtClean="0">
                <a:latin typeface="DengXian" panose="02010600030101010101" pitchFamily="2" charset="-122"/>
                <a:ea typeface="DengXian" panose="02010600030101010101" pitchFamily="2" charset="-122"/>
              </a:rPr>
              <a:t>3</a:t>
            </a:r>
            <a:r>
              <a:rPr lang="en-US" altLang="zh-CN" sz="3600" b="1" dirty="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16】</a:t>
            </a:r>
            <a:r>
              <a:rPr lang="zh-CN" altLang="en-US" sz="3600" b="1" dirty="0">
                <a:latin typeface="DengXian" panose="02010600030101010101" pitchFamily="2" charset="-122"/>
                <a:ea typeface="DengXian" panose="02010600030101010101" pitchFamily="2" charset="-122"/>
              </a:rPr>
              <a:t>所应许的原是向亚伯拉罕和他子孙说的。神并不是说众子孙，指着许多人，乃是说</a:t>
            </a:r>
            <a:r>
              <a:rPr lang="zh-CN" altLang="en-US" sz="3600" b="1" dirty="0">
                <a:solidFill>
                  <a:srgbClr val="FF0000"/>
                </a:solidFill>
                <a:latin typeface="DengXian" panose="02010600030101010101" pitchFamily="2" charset="-122"/>
                <a:ea typeface="DengXian" panose="02010600030101010101" pitchFamily="2" charset="-122"/>
              </a:rPr>
              <a:t>你那一个子孙</a:t>
            </a:r>
            <a:r>
              <a:rPr lang="zh-CN" altLang="en-US" sz="3600" b="1" dirty="0">
                <a:latin typeface="DengXian" panose="02010600030101010101" pitchFamily="2" charset="-122"/>
                <a:ea typeface="DengXian" panose="02010600030101010101" pitchFamily="2" charset="-122"/>
              </a:rPr>
              <a:t>，</a:t>
            </a:r>
            <a:r>
              <a:rPr lang="zh-CN" altLang="en-US" sz="3600" b="1" dirty="0">
                <a:solidFill>
                  <a:srgbClr val="FF0000"/>
                </a:solidFill>
                <a:latin typeface="DengXian" panose="02010600030101010101" pitchFamily="2" charset="-122"/>
                <a:ea typeface="DengXian" panose="02010600030101010101" pitchFamily="2" charset="-122"/>
              </a:rPr>
              <a:t>指着一个人</a:t>
            </a:r>
            <a:r>
              <a:rPr lang="zh-CN" altLang="en-US" sz="3600" b="1" dirty="0">
                <a:latin typeface="DengXian" panose="02010600030101010101" pitchFamily="2" charset="-122"/>
                <a:ea typeface="DengXian" panose="02010600030101010101" pitchFamily="2" charset="-122"/>
              </a:rPr>
              <a:t>，就是</a:t>
            </a:r>
            <a:r>
              <a:rPr lang="zh-CN" altLang="en-US" sz="3600" b="1" dirty="0">
                <a:solidFill>
                  <a:srgbClr val="FF0000"/>
                </a:solidFill>
                <a:latin typeface="DengXian" panose="02010600030101010101" pitchFamily="2" charset="-122"/>
                <a:ea typeface="DengXian" panose="02010600030101010101" pitchFamily="2" charset="-122"/>
              </a:rPr>
              <a:t>基督</a:t>
            </a:r>
            <a:r>
              <a:rPr lang="zh-CN" altLang="en-US" sz="3600" b="1" dirty="0">
                <a:latin typeface="DengXian" panose="02010600030101010101" pitchFamily="2" charset="-122"/>
                <a:ea typeface="DengXian" panose="02010600030101010101" pitchFamily="2" charset="-122"/>
              </a:rPr>
              <a:t>。</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550817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17526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1:1 </a:t>
            </a:r>
            <a:r>
              <a:rPr lang="zh-CN" altLang="en-US" sz="3600" b="1" dirty="0">
                <a:latin typeface="DengXian" panose="02010600030101010101" pitchFamily="2" charset="-122"/>
                <a:ea typeface="DengXian" panose="02010600030101010101" pitchFamily="2" charset="-122"/>
              </a:rPr>
              <a:t>亚伯拉罕的后裔，</a:t>
            </a:r>
            <a:r>
              <a:rPr lang="zh-CN" altLang="en-US" sz="3600" b="1" dirty="0">
                <a:solidFill>
                  <a:srgbClr val="FF0000"/>
                </a:solidFill>
                <a:latin typeface="DengXian" panose="02010600030101010101" pitchFamily="2" charset="-122"/>
                <a:ea typeface="DengXian" panose="02010600030101010101" pitchFamily="2" charset="-122"/>
              </a:rPr>
              <a:t>大卫的子孙</a:t>
            </a:r>
            <a:r>
              <a:rPr lang="zh-CN" altLang="en-US" sz="3600" b="1" dirty="0">
                <a:latin typeface="DengXian" panose="02010600030101010101" pitchFamily="2" charset="-122"/>
                <a:ea typeface="DengXian" panose="02010600030101010101" pitchFamily="2" charset="-122"/>
              </a:rPr>
              <a:t>，耶稣基督的家谱。</a:t>
            </a: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238036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大卫的子孙</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864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撒母耳记下</a:t>
            </a:r>
            <a:r>
              <a:rPr lang="en-US" altLang="zh-CN" sz="3600" b="1" dirty="0" smtClean="0">
                <a:latin typeface="DengXian" panose="02010600030101010101" pitchFamily="2" charset="-122"/>
                <a:ea typeface="DengXian" panose="02010600030101010101" pitchFamily="2" charset="-122"/>
              </a:rPr>
              <a:t> 7:12-13】 </a:t>
            </a:r>
            <a:r>
              <a:rPr lang="zh-CN" altLang="en-US" sz="3600" b="1" dirty="0">
                <a:latin typeface="DengXian" panose="02010600030101010101" pitchFamily="2" charset="-122"/>
                <a:ea typeface="DengXian" panose="02010600030101010101" pitchFamily="2" charset="-122"/>
              </a:rPr>
              <a:t>你寿数满足，与你列祖同睡的时候，我必使你的后裔接续你的位。我也必坚定他的国</a:t>
            </a:r>
            <a:r>
              <a:rPr lang="zh-CN" altLang="en-US" sz="3600" b="1" dirty="0" smtClean="0">
                <a:latin typeface="DengXian" panose="02010600030101010101" pitchFamily="2" charset="-122"/>
                <a:ea typeface="DengXian" panose="02010600030101010101" pitchFamily="2" charset="-122"/>
              </a:rPr>
              <a:t>。他</a:t>
            </a:r>
            <a:r>
              <a:rPr lang="zh-CN" altLang="en-US" sz="3600" b="1" dirty="0">
                <a:latin typeface="DengXian" panose="02010600030101010101" pitchFamily="2" charset="-122"/>
                <a:ea typeface="DengXian" panose="02010600030101010101" pitchFamily="2" charset="-122"/>
              </a:rPr>
              <a:t>必为我的名建造殿宇。</a:t>
            </a:r>
            <a:r>
              <a:rPr lang="zh-CN" altLang="en-US" sz="3600" b="1" dirty="0">
                <a:solidFill>
                  <a:srgbClr val="FF0000"/>
                </a:solidFill>
                <a:latin typeface="DengXian" panose="02010600030101010101" pitchFamily="2" charset="-122"/>
                <a:ea typeface="DengXian" panose="02010600030101010101" pitchFamily="2" charset="-122"/>
              </a:rPr>
              <a:t>我必坚定他的国位，直到永远</a:t>
            </a:r>
            <a:r>
              <a:rPr lang="zh-CN" altLang="en-US" sz="3600" b="1" dirty="0">
                <a:latin typeface="DengXian" panose="02010600030101010101" pitchFamily="2" charset="-122"/>
                <a:ea typeface="DengXian" panose="02010600030101010101" pitchFamily="2" charset="-122"/>
              </a:rPr>
              <a:t>。（表面上看是在说所罗门，其实是在说耶稣）</a:t>
            </a:r>
          </a:p>
          <a:p>
            <a:pPr marL="0" indent="0">
              <a:buNone/>
            </a:pPr>
            <a:endParaRPr lang="zh-CN" altLang="en-US"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849316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9530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1:7 </a:t>
            </a:r>
            <a:r>
              <a:rPr lang="zh-CN" altLang="en-US" sz="3600" b="1" dirty="0">
                <a:latin typeface="DengXian" panose="02010600030101010101" pitchFamily="2" charset="-122"/>
                <a:ea typeface="DengXian" panose="02010600030101010101" pitchFamily="2" charset="-122"/>
              </a:rPr>
              <a:t>所罗门生罗波安。罗波安生亚比雅。亚比雅生亚撒。</a:t>
            </a:r>
          </a:p>
          <a:p>
            <a:pPr marL="0" indent="0">
              <a:buNone/>
            </a:pPr>
            <a:r>
              <a:rPr lang="en-US" altLang="zh-CN" sz="3600" b="1" dirty="0" smtClean="0">
                <a:latin typeface="DengXian" panose="02010600030101010101" pitchFamily="2" charset="-122"/>
                <a:ea typeface="DengXian" panose="02010600030101010101" pitchFamily="2" charset="-122"/>
              </a:rPr>
              <a:t>1:8 </a:t>
            </a:r>
            <a:r>
              <a:rPr lang="zh-CN" altLang="en-US" sz="3600" b="1" dirty="0">
                <a:latin typeface="DengXian" panose="02010600030101010101" pitchFamily="2" charset="-122"/>
                <a:ea typeface="DengXian" panose="02010600030101010101" pitchFamily="2" charset="-122"/>
              </a:rPr>
              <a:t>亚撒生约沙法。约沙法生约兰。约兰生乌西亚。</a:t>
            </a:r>
          </a:p>
          <a:p>
            <a:pPr marL="0" indent="0">
              <a:buNone/>
            </a:pPr>
            <a:r>
              <a:rPr lang="en-US" altLang="zh-CN" sz="3600" b="1" dirty="0" smtClean="0">
                <a:latin typeface="DengXian" panose="02010600030101010101" pitchFamily="2" charset="-122"/>
                <a:ea typeface="DengXian" panose="02010600030101010101" pitchFamily="2" charset="-122"/>
              </a:rPr>
              <a:t>1:9 </a:t>
            </a:r>
            <a:r>
              <a:rPr lang="zh-CN" altLang="en-US" sz="3600" b="1" dirty="0">
                <a:latin typeface="DengXian" panose="02010600030101010101" pitchFamily="2" charset="-122"/>
                <a:ea typeface="DengXian" panose="02010600030101010101" pitchFamily="2" charset="-122"/>
              </a:rPr>
              <a:t>乌西亚生约坦。约坦生亚哈斯。亚哈斯生希西家。</a:t>
            </a:r>
          </a:p>
          <a:p>
            <a:pPr marL="0" indent="0">
              <a:buNone/>
            </a:pPr>
            <a:r>
              <a:rPr lang="en-US" altLang="zh-CN" sz="3600" b="1" dirty="0" smtClean="0">
                <a:latin typeface="DengXian" panose="02010600030101010101" pitchFamily="2" charset="-122"/>
                <a:ea typeface="DengXian" panose="02010600030101010101" pitchFamily="2" charset="-122"/>
              </a:rPr>
              <a:t>1:10 </a:t>
            </a:r>
            <a:r>
              <a:rPr lang="zh-CN" altLang="en-US" sz="3600" b="1" dirty="0">
                <a:latin typeface="DengXian" panose="02010600030101010101" pitchFamily="2" charset="-122"/>
                <a:ea typeface="DengXian" panose="02010600030101010101" pitchFamily="2" charset="-122"/>
              </a:rPr>
              <a:t>希西家生玛拿西。玛拿西生亚们。亚们生约西亚。</a:t>
            </a:r>
          </a:p>
        </p:txBody>
      </p:sp>
    </p:spTree>
    <p:extLst>
      <p:ext uri="{BB962C8B-B14F-4D97-AF65-F5344CB8AC3E}">
        <p14:creationId xmlns:p14="http://schemas.microsoft.com/office/powerpoint/2010/main" val="1409483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1:11 </a:t>
            </a:r>
            <a:r>
              <a:rPr lang="zh-CN" altLang="en-US" b="1" dirty="0">
                <a:latin typeface="DengXian" panose="02010600030101010101" pitchFamily="2" charset="-122"/>
                <a:ea typeface="DengXian" panose="02010600030101010101" pitchFamily="2" charset="-122"/>
              </a:rPr>
              <a:t>百姓被迁到巴比伦的时候，约西亚生</a:t>
            </a:r>
            <a:r>
              <a:rPr lang="zh-CN" altLang="en-US" b="1" dirty="0">
                <a:solidFill>
                  <a:srgbClr val="FF0000"/>
                </a:solidFill>
                <a:latin typeface="DengXian" panose="02010600030101010101" pitchFamily="2" charset="-122"/>
                <a:ea typeface="DengXian" panose="02010600030101010101" pitchFamily="2" charset="-122"/>
              </a:rPr>
              <a:t>耶哥尼雅</a:t>
            </a:r>
            <a:r>
              <a:rPr lang="zh-CN" altLang="en-US" b="1" dirty="0">
                <a:latin typeface="DengXian" panose="02010600030101010101" pitchFamily="2" charset="-122"/>
                <a:ea typeface="DengXian" panose="02010600030101010101" pitchFamily="2" charset="-122"/>
              </a:rPr>
              <a:t>和他的弟兄</a:t>
            </a:r>
            <a:r>
              <a:rPr lang="zh-CN" altLang="en-US" b="1" dirty="0" smtClean="0">
                <a:latin typeface="DengXian" panose="02010600030101010101" pitchFamily="2" charset="-122"/>
                <a:ea typeface="DengXian" panose="02010600030101010101" pitchFamily="2" charset="-122"/>
              </a:rPr>
              <a:t>。</a:t>
            </a:r>
            <a:endParaRPr lang="en-US" altLang="zh-CN" b="1" dirty="0" smtClean="0">
              <a:latin typeface="DengXian" panose="02010600030101010101" pitchFamily="2" charset="-122"/>
              <a:ea typeface="DengXian" panose="02010600030101010101" pitchFamily="2" charset="-122"/>
            </a:endParaRPr>
          </a:p>
          <a:p>
            <a:pPr marL="0" indent="0">
              <a:buNone/>
            </a:pPr>
            <a:r>
              <a:rPr lang="en-US" altLang="zh-CN" b="1" dirty="0" smtClean="0">
                <a:latin typeface="DengXian" panose="02010600030101010101" pitchFamily="2" charset="-122"/>
                <a:ea typeface="DengXian" panose="02010600030101010101" pitchFamily="2" charset="-122"/>
              </a:rPr>
              <a:t>1:12 </a:t>
            </a:r>
            <a:r>
              <a:rPr lang="zh-CN" altLang="en-US" b="1" dirty="0">
                <a:latin typeface="DengXian" panose="02010600030101010101" pitchFamily="2" charset="-122"/>
                <a:ea typeface="DengXian" panose="02010600030101010101" pitchFamily="2" charset="-122"/>
              </a:rPr>
              <a:t>迁到巴比伦之后，耶哥尼雅生撒拉铁。撒拉铁生所罗巴伯。</a:t>
            </a:r>
          </a:p>
          <a:p>
            <a:pPr marL="0" indent="0">
              <a:buNone/>
            </a:pPr>
            <a:r>
              <a:rPr lang="en-US" altLang="zh-CN" b="1" dirty="0" smtClean="0">
                <a:latin typeface="DengXian" panose="02010600030101010101" pitchFamily="2" charset="-122"/>
                <a:ea typeface="DengXian" panose="02010600030101010101" pitchFamily="2" charset="-122"/>
              </a:rPr>
              <a:t>1:13 </a:t>
            </a:r>
            <a:r>
              <a:rPr lang="zh-CN" altLang="en-US" b="1" dirty="0">
                <a:latin typeface="DengXian" panose="02010600030101010101" pitchFamily="2" charset="-122"/>
                <a:ea typeface="DengXian" panose="02010600030101010101" pitchFamily="2" charset="-122"/>
              </a:rPr>
              <a:t>所罗巴伯生亚比玉。亚比玉生以利亚敬。以利亚敬生亚所。</a:t>
            </a:r>
          </a:p>
          <a:p>
            <a:pPr marL="0" indent="0">
              <a:buNone/>
            </a:pPr>
            <a:r>
              <a:rPr lang="en-US" altLang="zh-CN" b="1" dirty="0" smtClean="0">
                <a:latin typeface="DengXian" panose="02010600030101010101" pitchFamily="2" charset="-122"/>
                <a:ea typeface="DengXian" panose="02010600030101010101" pitchFamily="2" charset="-122"/>
              </a:rPr>
              <a:t>1:14 </a:t>
            </a:r>
            <a:r>
              <a:rPr lang="zh-CN" altLang="en-US" b="1" dirty="0">
                <a:latin typeface="DengXian" panose="02010600030101010101" pitchFamily="2" charset="-122"/>
                <a:ea typeface="DengXian" panose="02010600030101010101" pitchFamily="2" charset="-122"/>
              </a:rPr>
              <a:t>亚所生撒督。撒督生亚金。亚金生以律。</a:t>
            </a:r>
          </a:p>
          <a:p>
            <a:pPr marL="0" indent="0">
              <a:buNone/>
            </a:pPr>
            <a:r>
              <a:rPr lang="en-US" altLang="zh-CN" b="1" dirty="0" smtClean="0">
                <a:latin typeface="DengXian" panose="02010600030101010101" pitchFamily="2" charset="-122"/>
                <a:ea typeface="DengXian" panose="02010600030101010101" pitchFamily="2" charset="-122"/>
              </a:rPr>
              <a:t>1:15 </a:t>
            </a:r>
            <a:r>
              <a:rPr lang="zh-CN" altLang="en-US" b="1" dirty="0">
                <a:latin typeface="DengXian" panose="02010600030101010101" pitchFamily="2" charset="-122"/>
                <a:ea typeface="DengXian" panose="02010600030101010101" pitchFamily="2" charset="-122"/>
              </a:rPr>
              <a:t>以律生以利亚撒。以利亚撒生马但。马但生雅各</a:t>
            </a:r>
            <a:r>
              <a:rPr lang="zh-CN" altLang="en-US" b="1" dirty="0" smtClean="0">
                <a:latin typeface="DengXian" panose="02010600030101010101" pitchFamily="2" charset="-122"/>
                <a:ea typeface="DengXian" panose="02010600030101010101" pitchFamily="2" charset="-122"/>
              </a:rPr>
              <a:t>。</a:t>
            </a:r>
            <a:endParaRPr lang="zh-CN" altLang="en-US"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01076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耶哥尼</a:t>
            </a:r>
            <a:r>
              <a:rPr lang="zh-CN" altLang="en-US" sz="4800" b="1" dirty="0" smtClean="0">
                <a:solidFill>
                  <a:srgbClr val="FF0000"/>
                </a:solidFill>
                <a:latin typeface="DengXian" panose="02010600030101010101" pitchFamily="2" charset="-122"/>
                <a:ea typeface="DengXian" panose="02010600030101010101" pitchFamily="2" charset="-122"/>
              </a:rPr>
              <a:t>雅的诅咒</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marL="0" indent="0">
              <a:buNone/>
            </a:pPr>
            <a:r>
              <a:rPr lang="en-US" altLang="zh-CN" sz="2800" b="1" dirty="0" smtClean="0">
                <a:latin typeface="DengXian" panose="02010600030101010101" pitchFamily="2" charset="-122"/>
                <a:ea typeface="DengXian" panose="02010600030101010101" pitchFamily="2" charset="-122"/>
              </a:rPr>
              <a:t>【</a:t>
            </a:r>
            <a:r>
              <a:rPr lang="zh-CN" altLang="en-US" sz="2800" b="1" dirty="0" smtClean="0">
                <a:latin typeface="DengXian" panose="02010600030101010101" pitchFamily="2" charset="-122"/>
                <a:ea typeface="DengXian" panose="02010600030101010101" pitchFamily="2" charset="-122"/>
              </a:rPr>
              <a:t>耶</a:t>
            </a:r>
            <a:r>
              <a:rPr lang="zh-CN" altLang="en-US" sz="2800" b="1" dirty="0">
                <a:latin typeface="DengXian" panose="02010600030101010101" pitchFamily="2" charset="-122"/>
                <a:ea typeface="DengXian" panose="02010600030101010101" pitchFamily="2" charset="-122"/>
              </a:rPr>
              <a:t>利米书</a:t>
            </a:r>
            <a:r>
              <a:rPr lang="en-US" altLang="zh-CN" sz="2800" b="1" dirty="0" smtClean="0">
                <a:latin typeface="DengXian" panose="02010600030101010101" pitchFamily="2" charset="-122"/>
                <a:ea typeface="DengXian" panose="02010600030101010101" pitchFamily="2" charset="-122"/>
              </a:rPr>
              <a:t>22:24-30】</a:t>
            </a:r>
            <a:r>
              <a:rPr lang="zh-CN" altLang="en-US" sz="2800" b="1" dirty="0" smtClean="0">
                <a:latin typeface="DengXian" panose="02010600030101010101" pitchFamily="2" charset="-122"/>
                <a:ea typeface="DengXian" panose="02010600030101010101" pitchFamily="2" charset="-122"/>
              </a:rPr>
              <a:t>耶</a:t>
            </a:r>
            <a:r>
              <a:rPr lang="zh-CN" altLang="en-US" sz="2800" b="1" dirty="0">
                <a:latin typeface="DengXian" panose="02010600030101010101" pitchFamily="2" charset="-122"/>
                <a:ea typeface="DengXian" panose="02010600030101010101" pitchFamily="2" charset="-122"/>
              </a:rPr>
              <a:t>和华说，犹大王约雅敬的儿子哥尼雅（又名耶哥尼雅下同），虽是我右手上带印的戒指，我凭我的永生起誓，也必将你从其上摘下来</a:t>
            </a:r>
            <a:r>
              <a:rPr lang="zh-CN" altLang="en-US" sz="2800" b="1" dirty="0" smtClean="0">
                <a:latin typeface="DengXian" panose="02010600030101010101" pitchFamily="2" charset="-122"/>
                <a:ea typeface="DengXian" panose="02010600030101010101" pitchFamily="2" charset="-122"/>
              </a:rPr>
              <a:t>，并</a:t>
            </a:r>
            <a:r>
              <a:rPr lang="zh-CN" altLang="en-US" sz="2800" b="1" dirty="0">
                <a:latin typeface="DengXian" panose="02010600030101010101" pitchFamily="2" charset="-122"/>
                <a:ea typeface="DengXian" panose="02010600030101010101" pitchFamily="2" charset="-122"/>
              </a:rPr>
              <a:t>且我必将你交给寻索你命的人和你所惧怕的人手中，就是巴比伦王尼布甲尼撒和迦勒底人的手中</a:t>
            </a:r>
            <a:r>
              <a:rPr lang="zh-CN" altLang="en-US" sz="2800" b="1" dirty="0" smtClean="0">
                <a:latin typeface="DengXian" panose="02010600030101010101" pitchFamily="2" charset="-122"/>
                <a:ea typeface="DengXian" panose="02010600030101010101" pitchFamily="2" charset="-122"/>
              </a:rPr>
              <a:t>。我</a:t>
            </a:r>
            <a:r>
              <a:rPr lang="zh-CN" altLang="en-US" sz="2800" b="1" dirty="0">
                <a:latin typeface="DengXian" panose="02010600030101010101" pitchFamily="2" charset="-122"/>
                <a:ea typeface="DengXian" panose="02010600030101010101" pitchFamily="2" charset="-122"/>
              </a:rPr>
              <a:t>也必将你和生你的母亲赶到别国，并不是你们生的地方。你们必死在那里</a:t>
            </a:r>
            <a:r>
              <a:rPr lang="zh-CN" altLang="en-US" sz="2800" b="1" dirty="0" smtClean="0">
                <a:latin typeface="DengXian" panose="02010600030101010101" pitchFamily="2" charset="-122"/>
                <a:ea typeface="DengXian" panose="02010600030101010101" pitchFamily="2" charset="-122"/>
              </a:rPr>
              <a:t>，但</a:t>
            </a:r>
            <a:r>
              <a:rPr lang="zh-CN" altLang="en-US" sz="2800" b="1" dirty="0">
                <a:latin typeface="DengXian" panose="02010600030101010101" pitchFamily="2" charset="-122"/>
                <a:ea typeface="DengXian" panose="02010600030101010101" pitchFamily="2" charset="-122"/>
              </a:rPr>
              <a:t>心中甚想归回之地，必不得归回</a:t>
            </a:r>
            <a:r>
              <a:rPr lang="zh-CN" altLang="en-US" sz="2800" b="1" dirty="0" smtClean="0">
                <a:latin typeface="DengXian" panose="02010600030101010101" pitchFamily="2" charset="-122"/>
                <a:ea typeface="DengXian" panose="02010600030101010101" pitchFamily="2" charset="-122"/>
              </a:rPr>
              <a:t>。哥</a:t>
            </a:r>
            <a:r>
              <a:rPr lang="zh-CN" altLang="en-US" sz="2800" b="1" dirty="0">
                <a:latin typeface="DengXian" panose="02010600030101010101" pitchFamily="2" charset="-122"/>
                <a:ea typeface="DengXian" panose="02010600030101010101" pitchFamily="2" charset="-122"/>
              </a:rPr>
              <a:t>尼雅这人是被轻看，破坏的器皿吗？是无人喜爱的器皿吗？他和他的后裔为何被赶到不认识之地呢</a:t>
            </a:r>
            <a:r>
              <a:rPr lang="zh-CN" altLang="en-US" sz="2800" b="1" dirty="0" smtClean="0">
                <a:latin typeface="DengXian" panose="02010600030101010101" pitchFamily="2" charset="-122"/>
                <a:ea typeface="DengXian" panose="02010600030101010101" pitchFamily="2" charset="-122"/>
              </a:rPr>
              <a:t>？地</a:t>
            </a:r>
            <a:r>
              <a:rPr lang="zh-CN" altLang="en-US" sz="2800" b="1" dirty="0">
                <a:latin typeface="DengXian" panose="02010600030101010101" pitchFamily="2" charset="-122"/>
                <a:ea typeface="DengXian" panose="02010600030101010101" pitchFamily="2" charset="-122"/>
              </a:rPr>
              <a:t>阿，地阿，地阿，当听耶和华的话</a:t>
            </a:r>
            <a:r>
              <a:rPr lang="zh-CN" altLang="en-US" sz="2800" b="1" dirty="0" smtClean="0">
                <a:latin typeface="DengXian" panose="02010600030101010101" pitchFamily="2" charset="-122"/>
                <a:ea typeface="DengXian" panose="02010600030101010101" pitchFamily="2" charset="-122"/>
              </a:rPr>
              <a:t>。</a:t>
            </a:r>
            <a:r>
              <a:rPr lang="zh-CN" altLang="en-US" sz="2800" b="1" dirty="0" smtClean="0">
                <a:solidFill>
                  <a:srgbClr val="FF0000"/>
                </a:solidFill>
                <a:latin typeface="DengXian" panose="02010600030101010101" pitchFamily="2" charset="-122"/>
                <a:ea typeface="DengXian" panose="02010600030101010101" pitchFamily="2" charset="-122"/>
              </a:rPr>
              <a:t>耶</a:t>
            </a:r>
            <a:r>
              <a:rPr lang="zh-CN" altLang="en-US" sz="2800" b="1" dirty="0">
                <a:solidFill>
                  <a:srgbClr val="FF0000"/>
                </a:solidFill>
                <a:latin typeface="DengXian" panose="02010600030101010101" pitchFamily="2" charset="-122"/>
                <a:ea typeface="DengXian" panose="02010600030101010101" pitchFamily="2" charset="-122"/>
              </a:rPr>
              <a:t>和华如此说，要写明这人算为无子，是平生不得亨通的。因为他后裔中再无一人得亨通，能坐在大卫的宝座上治理犹大。</a:t>
            </a:r>
          </a:p>
        </p:txBody>
      </p:sp>
    </p:spTree>
    <p:extLst>
      <p:ext uri="{BB962C8B-B14F-4D97-AF65-F5344CB8AC3E}">
        <p14:creationId xmlns:p14="http://schemas.microsoft.com/office/powerpoint/2010/main" val="7708904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7244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1:2 </a:t>
            </a:r>
            <a:r>
              <a:rPr lang="zh-CN" altLang="en-US" sz="3600" b="1" dirty="0">
                <a:latin typeface="DengXian" panose="02010600030101010101" pitchFamily="2" charset="-122"/>
                <a:ea typeface="DengXian" panose="02010600030101010101" pitchFamily="2" charset="-122"/>
              </a:rPr>
              <a:t>亚伯拉罕生以撒。以撒生雅各。雅各生犹大和他的弟兄</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endParaRPr lang="en-US" altLang="zh-CN"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1:16 </a:t>
            </a:r>
            <a:r>
              <a:rPr lang="zh-CN" altLang="en-US" sz="3600" b="1" dirty="0">
                <a:latin typeface="DengXian" panose="02010600030101010101" pitchFamily="2" charset="-122"/>
                <a:ea typeface="DengXian" panose="02010600030101010101" pitchFamily="2" charset="-122"/>
              </a:rPr>
              <a:t>雅各生约瑟，就是马利亚的丈夫。那称为基督的耶稣，是</a:t>
            </a:r>
            <a:r>
              <a:rPr lang="zh-CN" altLang="en-US" sz="3600" b="1" dirty="0">
                <a:solidFill>
                  <a:srgbClr val="FF0000"/>
                </a:solidFill>
                <a:latin typeface="DengXian" panose="02010600030101010101" pitchFamily="2" charset="-122"/>
                <a:ea typeface="DengXian" panose="02010600030101010101" pitchFamily="2" charset="-122"/>
              </a:rPr>
              <a:t>从马利亚生的</a:t>
            </a:r>
            <a:r>
              <a:rPr lang="zh-CN" altLang="en-US" sz="3600" b="1" dirty="0">
                <a:latin typeface="DengXian" panose="02010600030101010101" pitchFamily="2" charset="-122"/>
                <a:ea typeface="DengXian" panose="02010600030101010101" pitchFamily="2" charset="-122"/>
              </a:rPr>
              <a:t>。</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8141952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两</a:t>
            </a:r>
            <a:r>
              <a:rPr lang="zh-CN" altLang="en-US" sz="4800" b="1" dirty="0" smtClean="0">
                <a:solidFill>
                  <a:srgbClr val="FF0000"/>
                </a:solidFill>
                <a:latin typeface="DengXian" panose="02010600030101010101" pitchFamily="2" charset="-122"/>
                <a:ea typeface="DengXian" panose="02010600030101010101" pitchFamily="2" charset="-122"/>
              </a:rPr>
              <a:t>个家谱</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7244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马太福音</a:t>
            </a:r>
            <a:r>
              <a:rPr lang="en-US" altLang="zh-CN" sz="3600" b="1" dirty="0" smtClean="0">
                <a:latin typeface="DengXian" panose="02010600030101010101" pitchFamily="2" charset="-122"/>
                <a:ea typeface="DengXian" panose="02010600030101010101" pitchFamily="2" charset="-122"/>
              </a:rPr>
              <a:t>1:2-16】 </a:t>
            </a:r>
            <a:r>
              <a:rPr lang="zh-CN" altLang="en-US" sz="3600" b="1" dirty="0">
                <a:latin typeface="DengXian" panose="02010600030101010101" pitchFamily="2" charset="-122"/>
                <a:ea typeface="DengXian" panose="02010600030101010101" pitchFamily="2" charset="-122"/>
              </a:rPr>
              <a:t>亚伯拉罕生以撒。以撒生雅各。雅各生犹大和他的弟兄</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 </a:t>
            </a:r>
          </a:p>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路加福音</a:t>
            </a:r>
            <a:r>
              <a:rPr lang="en-US" altLang="zh-CN" sz="3600" b="1" dirty="0" smtClean="0">
                <a:latin typeface="DengXian" panose="02010600030101010101" pitchFamily="2" charset="-122"/>
                <a:ea typeface="DengXian" panose="02010600030101010101" pitchFamily="2" charset="-122"/>
              </a:rPr>
              <a:t>3:23-38】</a:t>
            </a:r>
            <a:r>
              <a:rPr lang="zh-CN" altLang="en-US" sz="3600" b="1" dirty="0" smtClean="0">
                <a:latin typeface="DengXian" panose="02010600030101010101" pitchFamily="2" charset="-122"/>
                <a:ea typeface="DengXian" panose="02010600030101010101" pitchFamily="2" charset="-122"/>
              </a:rPr>
              <a:t>耶</a:t>
            </a:r>
            <a:r>
              <a:rPr lang="zh-CN" altLang="en-US" sz="3600" b="1" dirty="0">
                <a:latin typeface="DengXian" panose="02010600030101010101" pitchFamily="2" charset="-122"/>
                <a:ea typeface="DengXian" panose="02010600030101010101" pitchFamily="2" charset="-122"/>
              </a:rPr>
              <a:t>稣开头传道，年纪约有三十岁，依人看来，他是约瑟的儿子，约瑟是希里的儿子</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以</a:t>
            </a:r>
            <a:r>
              <a:rPr lang="zh-CN" altLang="en-US" sz="3600" b="1" dirty="0">
                <a:latin typeface="DengXian" panose="02010600030101010101" pitchFamily="2" charset="-122"/>
                <a:ea typeface="DengXian" panose="02010600030101010101" pitchFamily="2" charset="-122"/>
              </a:rPr>
              <a:t>利亚敬是米利亚的儿子，米利亚是买南的儿子，买南是玛达他的儿子，玛达他是拿单的儿子，</a:t>
            </a:r>
            <a:r>
              <a:rPr lang="zh-CN" altLang="en-US" sz="3600" b="1" dirty="0">
                <a:solidFill>
                  <a:srgbClr val="FF0000"/>
                </a:solidFill>
                <a:latin typeface="DengXian" panose="02010600030101010101" pitchFamily="2" charset="-122"/>
                <a:ea typeface="DengXian" panose="02010600030101010101" pitchFamily="2" charset="-122"/>
              </a:rPr>
              <a:t>拿单是大卫的儿子</a:t>
            </a:r>
            <a:r>
              <a:rPr lang="zh-CN" altLang="en-US" sz="3600" b="1" dirty="0">
                <a:latin typeface="DengXian" panose="02010600030101010101" pitchFamily="2" charset="-122"/>
                <a:ea typeface="DengXian" panose="02010600030101010101" pitchFamily="2" charset="-122"/>
              </a:rPr>
              <a:t>，</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557405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343400"/>
          </a:xfrm>
        </p:spPr>
        <p:txBody>
          <a:bodyPr>
            <a:noAutofit/>
          </a:bodyPr>
          <a:lstStyle/>
          <a:p>
            <a:pPr marL="0" indent="0">
              <a:buNone/>
            </a:pPr>
            <a:r>
              <a:rPr lang="zh-CN" altLang="en-US" sz="3600" b="1" dirty="0" smtClean="0">
                <a:solidFill>
                  <a:srgbClr val="FF0000"/>
                </a:solidFill>
                <a:latin typeface="DengXian" panose="02010600030101010101" pitchFamily="2" charset="-122"/>
                <a:ea typeface="DengXian" panose="02010600030101010101" pitchFamily="2" charset="-122"/>
              </a:rPr>
              <a:t>神</a:t>
            </a:r>
            <a:r>
              <a:rPr lang="zh-CN" altLang="en-US" sz="3600" b="1" dirty="0">
                <a:solidFill>
                  <a:srgbClr val="FF0000"/>
                </a:solidFill>
                <a:latin typeface="DengXian" panose="02010600030101010101" pitchFamily="2" charset="-122"/>
                <a:ea typeface="DengXian" panose="02010600030101010101" pitchFamily="2" charset="-122"/>
              </a:rPr>
              <a:t>的道是</a:t>
            </a:r>
            <a:r>
              <a:rPr lang="zh-CN" altLang="en-US" sz="3600" b="1" dirty="0" smtClean="0">
                <a:solidFill>
                  <a:srgbClr val="FF0000"/>
                </a:solidFill>
                <a:latin typeface="DengXian" panose="02010600030101010101" pitchFamily="2" charset="-122"/>
                <a:ea typeface="DengXian" panose="02010600030101010101" pitchFamily="2" charset="-122"/>
              </a:rPr>
              <a:t>活（泼）的</a:t>
            </a:r>
            <a:r>
              <a:rPr lang="zh-CN" altLang="en-US" sz="3600" b="1" dirty="0">
                <a:latin typeface="DengXian" panose="02010600030101010101" pitchFamily="2" charset="-122"/>
                <a:ea typeface="DengXian" panose="02010600030101010101" pitchFamily="2" charset="-122"/>
              </a:rPr>
              <a:t>，是有功效的，比一切两刃的剑更快，甚至魂与灵，骨节与骨髓，都能刺入剖开，连心中的思念和主意，都能辨明</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a:t>
            </a:r>
            <a:r>
              <a:rPr lang="zh-CN" altLang="en-US" sz="3600" b="1" dirty="0">
                <a:latin typeface="DengXian" panose="02010600030101010101" pitchFamily="2" charset="-122"/>
                <a:ea typeface="DengXian" panose="02010600030101010101" pitchFamily="2" charset="-122"/>
              </a:rPr>
              <a:t>希伯</a:t>
            </a:r>
            <a:r>
              <a:rPr lang="zh-CN" altLang="en-US" sz="3600" b="1" dirty="0" smtClean="0">
                <a:latin typeface="DengXian" panose="02010600030101010101" pitchFamily="2" charset="-122"/>
                <a:ea typeface="DengXian" panose="02010600030101010101" pitchFamily="2" charset="-122"/>
              </a:rPr>
              <a:t>来书</a:t>
            </a:r>
            <a:r>
              <a:rPr lang="en-US" altLang="zh-CN" sz="3600" b="1" dirty="0" smtClean="0">
                <a:latin typeface="DengXian" panose="02010600030101010101" pitchFamily="2" charset="-122"/>
                <a:ea typeface="DengXian" panose="02010600030101010101" pitchFamily="2" charset="-122"/>
              </a:rPr>
              <a:t> 4:12】</a:t>
            </a:r>
          </a:p>
          <a:p>
            <a:pPr marL="0" indent="0">
              <a:buNone/>
            </a:pPr>
            <a:r>
              <a:rPr lang="en-US" sz="3600" b="1" dirty="0">
                <a:solidFill>
                  <a:srgbClr val="FF0000"/>
                </a:solidFill>
              </a:rPr>
              <a:t>For the word of God is </a:t>
            </a:r>
            <a:r>
              <a:rPr lang="en-US" sz="3600" b="1" dirty="0" smtClean="0">
                <a:solidFill>
                  <a:srgbClr val="FF0000"/>
                </a:solidFill>
              </a:rPr>
              <a:t>living</a:t>
            </a:r>
            <a:r>
              <a:rPr lang="en-US" sz="3600" dirty="0" smtClean="0"/>
              <a:t>…</a:t>
            </a:r>
            <a:endParaRPr lang="en-US" altLang="zh-CN" sz="3600" b="1" dirty="0" smtClean="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79246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1:18 </a:t>
            </a:r>
            <a:r>
              <a:rPr lang="zh-CN" altLang="en-US" b="1" dirty="0">
                <a:latin typeface="DengXian" panose="02010600030101010101" pitchFamily="2" charset="-122"/>
                <a:ea typeface="DengXian" panose="02010600030101010101" pitchFamily="2" charset="-122"/>
              </a:rPr>
              <a:t>耶稣基督降生的事，记在下面。他母亲马利亚已经许配了约瑟，还没有迎娶，马利亚就</a:t>
            </a:r>
            <a:r>
              <a:rPr lang="zh-CN" altLang="en-US" b="1" dirty="0">
                <a:solidFill>
                  <a:srgbClr val="FF0000"/>
                </a:solidFill>
                <a:latin typeface="DengXian" panose="02010600030101010101" pitchFamily="2" charset="-122"/>
                <a:ea typeface="DengXian" panose="02010600030101010101" pitchFamily="2" charset="-122"/>
              </a:rPr>
              <a:t>从圣灵怀了孕</a:t>
            </a:r>
            <a:r>
              <a:rPr lang="zh-CN" altLang="en-US" b="1" dirty="0">
                <a:latin typeface="DengXian" panose="02010600030101010101" pitchFamily="2" charset="-122"/>
                <a:ea typeface="DengXian" panose="02010600030101010101" pitchFamily="2" charset="-122"/>
              </a:rPr>
              <a:t>。</a:t>
            </a:r>
          </a:p>
          <a:p>
            <a:pPr marL="0" indent="0">
              <a:buNone/>
            </a:pPr>
            <a:r>
              <a:rPr lang="en-US" altLang="zh-CN" b="1" dirty="0" smtClean="0">
                <a:latin typeface="DengXian" panose="02010600030101010101" pitchFamily="2" charset="-122"/>
                <a:ea typeface="DengXian" panose="02010600030101010101" pitchFamily="2" charset="-122"/>
              </a:rPr>
              <a:t>1:19 </a:t>
            </a:r>
            <a:r>
              <a:rPr lang="zh-CN" altLang="en-US" b="1" dirty="0">
                <a:latin typeface="DengXian" panose="02010600030101010101" pitchFamily="2" charset="-122"/>
                <a:ea typeface="DengXian" panose="02010600030101010101" pitchFamily="2" charset="-122"/>
              </a:rPr>
              <a:t>她丈夫约瑟是个义人，不愿意明明地羞辱她，想要暗暗地把她休了。</a:t>
            </a:r>
          </a:p>
        </p:txBody>
      </p:sp>
    </p:spTree>
    <p:extLst>
      <p:ext uri="{BB962C8B-B14F-4D97-AF65-F5344CB8AC3E}">
        <p14:creationId xmlns:p14="http://schemas.microsoft.com/office/powerpoint/2010/main" val="2848333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1:18 </a:t>
            </a:r>
            <a:r>
              <a:rPr lang="zh-CN" altLang="en-US" b="1" dirty="0">
                <a:latin typeface="DengXian" panose="02010600030101010101" pitchFamily="2" charset="-122"/>
                <a:ea typeface="DengXian" panose="02010600030101010101" pitchFamily="2" charset="-122"/>
              </a:rPr>
              <a:t>耶稣基督降生的事，记在下面。他母亲马利亚已经许配了约瑟，还没有迎娶，马利亚就从圣灵怀了孕。</a:t>
            </a:r>
          </a:p>
          <a:p>
            <a:pPr marL="0" indent="0">
              <a:buNone/>
            </a:pPr>
            <a:r>
              <a:rPr lang="en-US" altLang="zh-CN" b="1" dirty="0" smtClean="0">
                <a:latin typeface="DengXian" panose="02010600030101010101" pitchFamily="2" charset="-122"/>
                <a:ea typeface="DengXian" panose="02010600030101010101" pitchFamily="2" charset="-122"/>
              </a:rPr>
              <a:t>1:19 </a:t>
            </a:r>
            <a:r>
              <a:rPr lang="zh-CN" altLang="en-US" b="1" dirty="0">
                <a:latin typeface="DengXian" panose="02010600030101010101" pitchFamily="2" charset="-122"/>
                <a:ea typeface="DengXian" panose="02010600030101010101" pitchFamily="2" charset="-122"/>
              </a:rPr>
              <a:t>她丈夫</a:t>
            </a:r>
            <a:r>
              <a:rPr lang="zh-CN" altLang="en-US" b="1" dirty="0">
                <a:solidFill>
                  <a:srgbClr val="FF0000"/>
                </a:solidFill>
                <a:latin typeface="DengXian" panose="02010600030101010101" pitchFamily="2" charset="-122"/>
                <a:ea typeface="DengXian" panose="02010600030101010101" pitchFamily="2" charset="-122"/>
              </a:rPr>
              <a:t>约瑟是个义人</a:t>
            </a:r>
            <a:r>
              <a:rPr lang="zh-CN" altLang="en-US" b="1" dirty="0">
                <a:latin typeface="DengXian" panose="02010600030101010101" pitchFamily="2" charset="-122"/>
                <a:ea typeface="DengXian" panose="02010600030101010101" pitchFamily="2" charset="-122"/>
              </a:rPr>
              <a:t>，不愿意明明地羞辱她，想要暗暗地把她休了。</a:t>
            </a:r>
          </a:p>
        </p:txBody>
      </p:sp>
    </p:spTree>
    <p:extLst>
      <p:ext uri="{BB962C8B-B14F-4D97-AF65-F5344CB8AC3E}">
        <p14:creationId xmlns:p14="http://schemas.microsoft.com/office/powerpoint/2010/main" val="29894811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1:20 </a:t>
            </a:r>
            <a:r>
              <a:rPr lang="zh-CN" altLang="en-US" b="1" dirty="0">
                <a:latin typeface="DengXian" panose="02010600030101010101" pitchFamily="2" charset="-122"/>
                <a:ea typeface="DengXian" panose="02010600030101010101" pitchFamily="2" charset="-122"/>
              </a:rPr>
              <a:t>正思念这事的时候，有主的使者向他梦中显现，说大卫的子孙约瑟，不要怕，只管娶过你的妻子马利亚来。因她所怀的孕，是从圣灵来的。</a:t>
            </a:r>
          </a:p>
          <a:p>
            <a:pPr marL="0" indent="0">
              <a:buNone/>
            </a:pPr>
            <a:r>
              <a:rPr lang="en-US" altLang="zh-CN" b="1" dirty="0" smtClean="0">
                <a:latin typeface="DengXian" panose="02010600030101010101" pitchFamily="2" charset="-122"/>
                <a:ea typeface="DengXian" panose="02010600030101010101" pitchFamily="2" charset="-122"/>
              </a:rPr>
              <a:t>1:21 </a:t>
            </a:r>
            <a:r>
              <a:rPr lang="zh-CN" altLang="en-US" b="1" dirty="0">
                <a:latin typeface="DengXian" panose="02010600030101010101" pitchFamily="2" charset="-122"/>
                <a:ea typeface="DengXian" panose="02010600030101010101" pitchFamily="2" charset="-122"/>
              </a:rPr>
              <a:t>她将要生一个儿子。你要给他起名叫</a:t>
            </a:r>
            <a:r>
              <a:rPr lang="zh-CN" altLang="en-US" b="1" dirty="0">
                <a:solidFill>
                  <a:srgbClr val="FF0000"/>
                </a:solidFill>
                <a:latin typeface="DengXian" panose="02010600030101010101" pitchFamily="2" charset="-122"/>
                <a:ea typeface="DengXian" panose="02010600030101010101" pitchFamily="2" charset="-122"/>
              </a:rPr>
              <a:t>耶稣</a:t>
            </a:r>
            <a:r>
              <a:rPr lang="zh-CN" altLang="en-US" b="1" dirty="0">
                <a:latin typeface="DengXian" panose="02010600030101010101" pitchFamily="2" charset="-122"/>
                <a:ea typeface="DengXian" panose="02010600030101010101" pitchFamily="2" charset="-122"/>
              </a:rPr>
              <a:t>。因他要将自己的百姓从罪恶里</a:t>
            </a:r>
            <a:r>
              <a:rPr lang="zh-CN" altLang="en-US" b="1" dirty="0">
                <a:solidFill>
                  <a:srgbClr val="FF0000"/>
                </a:solidFill>
                <a:latin typeface="DengXian" panose="02010600030101010101" pitchFamily="2" charset="-122"/>
                <a:ea typeface="DengXian" panose="02010600030101010101" pitchFamily="2" charset="-122"/>
              </a:rPr>
              <a:t>救</a:t>
            </a:r>
            <a:r>
              <a:rPr lang="zh-CN" altLang="en-US" b="1" dirty="0">
                <a:latin typeface="DengXian" panose="02010600030101010101" pitchFamily="2" charset="-122"/>
                <a:ea typeface="DengXian" panose="02010600030101010101" pitchFamily="2" charset="-122"/>
              </a:rPr>
              <a:t>出来。</a:t>
            </a:r>
          </a:p>
          <a:p>
            <a:pPr marL="0" indent="0">
              <a:buNone/>
            </a:pPr>
            <a:r>
              <a:rPr lang="en-US" altLang="zh-CN" b="1" dirty="0" smtClean="0">
                <a:latin typeface="DengXian" panose="02010600030101010101" pitchFamily="2" charset="-122"/>
                <a:ea typeface="DengXian" panose="02010600030101010101" pitchFamily="2" charset="-122"/>
              </a:rPr>
              <a:t>1:22 </a:t>
            </a:r>
            <a:r>
              <a:rPr lang="zh-CN" altLang="en-US" b="1" dirty="0">
                <a:latin typeface="DengXian" panose="02010600030101010101" pitchFamily="2" charset="-122"/>
                <a:ea typeface="DengXian" panose="02010600030101010101" pitchFamily="2" charset="-122"/>
              </a:rPr>
              <a:t>这一切的事成就，是要应验主借先知所说的话，</a:t>
            </a:r>
          </a:p>
          <a:p>
            <a:pPr marL="0" indent="0">
              <a:buNone/>
            </a:pPr>
            <a:r>
              <a:rPr lang="en-US" altLang="zh-CN" b="1" dirty="0" smtClean="0">
                <a:latin typeface="DengXian" panose="02010600030101010101" pitchFamily="2" charset="-122"/>
                <a:ea typeface="DengXian" panose="02010600030101010101" pitchFamily="2" charset="-122"/>
              </a:rPr>
              <a:t>1:23 </a:t>
            </a:r>
            <a:r>
              <a:rPr lang="zh-CN" altLang="en-US" b="1" dirty="0">
                <a:latin typeface="DengXian" panose="02010600030101010101" pitchFamily="2" charset="-122"/>
                <a:ea typeface="DengXian" panose="02010600030101010101" pitchFamily="2" charset="-122"/>
              </a:rPr>
              <a:t>说，必有童女，怀孕生子，人要称他的名为</a:t>
            </a:r>
            <a:r>
              <a:rPr lang="zh-CN" altLang="en-US" b="1" dirty="0">
                <a:solidFill>
                  <a:srgbClr val="FF0000"/>
                </a:solidFill>
                <a:latin typeface="DengXian" panose="02010600030101010101" pitchFamily="2" charset="-122"/>
                <a:ea typeface="DengXian" panose="02010600030101010101" pitchFamily="2" charset="-122"/>
              </a:rPr>
              <a:t>以马内利</a:t>
            </a:r>
            <a:r>
              <a:rPr lang="zh-CN" altLang="en-US" b="1" dirty="0">
                <a:latin typeface="DengXian" panose="02010600030101010101" pitchFamily="2" charset="-122"/>
                <a:ea typeface="DengXian" panose="02010600030101010101" pitchFamily="2" charset="-122"/>
              </a:rPr>
              <a:t>。（以马内利翻出来，就是神与我们同在。）</a:t>
            </a:r>
          </a:p>
        </p:txBody>
      </p:sp>
    </p:spTree>
    <p:extLst>
      <p:ext uri="{BB962C8B-B14F-4D97-AF65-F5344CB8AC3E}">
        <p14:creationId xmlns:p14="http://schemas.microsoft.com/office/powerpoint/2010/main" val="3976743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1:24 </a:t>
            </a:r>
            <a:r>
              <a:rPr lang="zh-CN" altLang="en-US" b="1" dirty="0">
                <a:latin typeface="DengXian" panose="02010600030101010101" pitchFamily="2" charset="-122"/>
                <a:ea typeface="DengXian" panose="02010600030101010101" pitchFamily="2" charset="-122"/>
              </a:rPr>
              <a:t>约瑟醒了，起来，就遵着主使者的吩咐，把妻子娶过来。</a:t>
            </a:r>
          </a:p>
          <a:p>
            <a:pPr marL="0" indent="0">
              <a:buNone/>
            </a:pPr>
            <a:r>
              <a:rPr lang="en-US" altLang="zh-CN" b="1" dirty="0" smtClean="0">
                <a:latin typeface="DengXian" panose="02010600030101010101" pitchFamily="2" charset="-122"/>
                <a:ea typeface="DengXian" panose="02010600030101010101" pitchFamily="2" charset="-122"/>
              </a:rPr>
              <a:t>1:25 </a:t>
            </a:r>
            <a:r>
              <a:rPr lang="zh-CN" altLang="en-US" b="1" dirty="0">
                <a:latin typeface="DengXian" panose="02010600030101010101" pitchFamily="2" charset="-122"/>
                <a:ea typeface="DengXian" panose="02010600030101010101" pitchFamily="2" charset="-122"/>
              </a:rPr>
              <a:t>只是没有和她同房，等她生了儿子，（有古卷作等她生了头胎的儿子）就给他起名叫耶稣。</a:t>
            </a:r>
          </a:p>
        </p:txBody>
      </p:sp>
    </p:spTree>
    <p:extLst>
      <p:ext uri="{BB962C8B-B14F-4D97-AF65-F5344CB8AC3E}">
        <p14:creationId xmlns:p14="http://schemas.microsoft.com/office/powerpoint/2010/main" val="8032200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耶稣什么时候出生</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marL="0" indent="0">
              <a:buNone/>
            </a:pPr>
            <a:r>
              <a:rPr lang="en-US" altLang="zh-CN" sz="2800" b="1" dirty="0" smtClean="0">
                <a:latin typeface="DengXian" panose="02010600030101010101" pitchFamily="2" charset="-122"/>
                <a:ea typeface="DengXian" panose="02010600030101010101" pitchFamily="2" charset="-122"/>
              </a:rPr>
              <a:t>【</a:t>
            </a:r>
            <a:r>
              <a:rPr lang="zh-CN" altLang="en-US" sz="2800" b="1" dirty="0" smtClean="0">
                <a:latin typeface="DengXian" panose="02010600030101010101" pitchFamily="2" charset="-122"/>
                <a:ea typeface="DengXian" panose="02010600030101010101" pitchFamily="2" charset="-122"/>
              </a:rPr>
              <a:t>路加福音</a:t>
            </a:r>
            <a:r>
              <a:rPr lang="en-US" altLang="zh-CN" sz="2800" b="1" dirty="0" smtClean="0">
                <a:latin typeface="DengXian" panose="02010600030101010101" pitchFamily="2" charset="-122"/>
                <a:ea typeface="DengXian" panose="02010600030101010101" pitchFamily="2" charset="-122"/>
              </a:rPr>
              <a:t>】 </a:t>
            </a:r>
            <a:r>
              <a:rPr lang="en-US" altLang="zh-CN" sz="2800" b="1" dirty="0">
                <a:latin typeface="DengXian" panose="02010600030101010101" pitchFamily="2" charset="-122"/>
                <a:ea typeface="DengXian" panose="02010600030101010101" pitchFamily="2" charset="-122"/>
              </a:rPr>
              <a:t>1:24 </a:t>
            </a:r>
            <a:r>
              <a:rPr lang="zh-CN" altLang="en-US" sz="2800" b="1" dirty="0">
                <a:solidFill>
                  <a:srgbClr val="FF0000"/>
                </a:solidFill>
                <a:latin typeface="DengXian" panose="02010600030101010101" pitchFamily="2" charset="-122"/>
                <a:ea typeface="DengXian" panose="02010600030101010101" pitchFamily="2" charset="-122"/>
              </a:rPr>
              <a:t>这些日子以后，他的妻子以利沙伯怀了孕</a:t>
            </a:r>
            <a:r>
              <a:rPr lang="zh-CN" altLang="en-US" sz="2800" b="1" dirty="0">
                <a:latin typeface="DengXian" panose="02010600030101010101" pitchFamily="2" charset="-122"/>
                <a:ea typeface="DengXian" panose="02010600030101010101" pitchFamily="2" charset="-122"/>
              </a:rPr>
              <a:t>，就隐藏了五个月</a:t>
            </a:r>
            <a:r>
              <a:rPr lang="zh-CN" altLang="en-US" sz="2800" b="1" dirty="0" smtClean="0">
                <a:latin typeface="DengXian" panose="02010600030101010101" pitchFamily="2" charset="-122"/>
                <a:ea typeface="DengXian" panose="02010600030101010101" pitchFamily="2" charset="-122"/>
              </a:rPr>
              <a:t>，</a:t>
            </a:r>
            <a:r>
              <a:rPr lang="en-US" altLang="zh-CN" sz="2800" b="1" dirty="0" smtClean="0">
                <a:latin typeface="DengXian" panose="02010600030101010101" pitchFamily="2" charset="-122"/>
                <a:ea typeface="DengXian" panose="02010600030101010101" pitchFamily="2" charset="-122"/>
              </a:rPr>
              <a:t>1:25 </a:t>
            </a:r>
            <a:r>
              <a:rPr lang="zh-CN" altLang="en-US" sz="2800" b="1" dirty="0">
                <a:latin typeface="DengXian" panose="02010600030101010101" pitchFamily="2" charset="-122"/>
                <a:ea typeface="DengXian" panose="02010600030101010101" pitchFamily="2" charset="-122"/>
              </a:rPr>
              <a:t>说，主在眷顾我的日子，这样看待我，要把我在人间的羞耻除掉</a:t>
            </a:r>
            <a:r>
              <a:rPr lang="zh-CN" altLang="en-US" sz="2800" b="1" dirty="0" smtClean="0">
                <a:latin typeface="DengXian" panose="02010600030101010101" pitchFamily="2" charset="-122"/>
                <a:ea typeface="DengXian" panose="02010600030101010101" pitchFamily="2" charset="-122"/>
              </a:rPr>
              <a:t>。</a:t>
            </a:r>
            <a:endParaRPr lang="en-US" altLang="zh-CN" sz="2800" b="1" dirty="0" smtClean="0">
              <a:latin typeface="DengXian" panose="02010600030101010101" pitchFamily="2" charset="-122"/>
              <a:ea typeface="DengXian" panose="02010600030101010101" pitchFamily="2" charset="-122"/>
            </a:endParaRPr>
          </a:p>
          <a:p>
            <a:pPr marL="0" indent="0">
              <a:buNone/>
            </a:pPr>
            <a:r>
              <a:rPr lang="en-US" altLang="zh-CN" sz="2800" b="1" dirty="0" smtClean="0">
                <a:latin typeface="DengXian" panose="02010600030101010101" pitchFamily="2" charset="-122"/>
                <a:ea typeface="DengXian" panose="02010600030101010101" pitchFamily="2" charset="-122"/>
              </a:rPr>
              <a:t>1:26 </a:t>
            </a:r>
            <a:r>
              <a:rPr lang="zh-CN" altLang="en-US" sz="2800" b="1" dirty="0">
                <a:solidFill>
                  <a:srgbClr val="FF0000"/>
                </a:solidFill>
                <a:latin typeface="DengXian" panose="02010600030101010101" pitchFamily="2" charset="-122"/>
                <a:ea typeface="DengXian" panose="02010600030101010101" pitchFamily="2" charset="-122"/>
              </a:rPr>
              <a:t>到了第六个月</a:t>
            </a:r>
            <a:r>
              <a:rPr lang="zh-CN" altLang="en-US" sz="2800" b="1" dirty="0">
                <a:latin typeface="DengXian" panose="02010600030101010101" pitchFamily="2" charset="-122"/>
                <a:ea typeface="DengXian" panose="02010600030101010101" pitchFamily="2" charset="-122"/>
              </a:rPr>
              <a:t>，天使加百列奉神的差遣，往加利利的一座城去，这城名叫拿撒勒</a:t>
            </a:r>
            <a:r>
              <a:rPr lang="zh-CN" altLang="en-US" sz="2800" b="1" dirty="0" smtClean="0">
                <a:latin typeface="DengXian" panose="02010600030101010101" pitchFamily="2" charset="-122"/>
                <a:ea typeface="DengXian" panose="02010600030101010101" pitchFamily="2" charset="-122"/>
              </a:rPr>
              <a:t>。</a:t>
            </a:r>
            <a:r>
              <a:rPr lang="en-US" altLang="zh-CN" sz="2800" b="1" dirty="0" smtClean="0">
                <a:latin typeface="DengXian" panose="02010600030101010101" pitchFamily="2" charset="-122"/>
                <a:ea typeface="DengXian" panose="02010600030101010101" pitchFamily="2" charset="-122"/>
              </a:rPr>
              <a:t>1:27 </a:t>
            </a:r>
            <a:r>
              <a:rPr lang="zh-CN" altLang="en-US" sz="2800" b="1" dirty="0">
                <a:latin typeface="DengXian" panose="02010600030101010101" pitchFamily="2" charset="-122"/>
                <a:ea typeface="DengXian" panose="02010600030101010101" pitchFamily="2" charset="-122"/>
              </a:rPr>
              <a:t>到一个童女那里，是已经许配大卫家的一个人，名叫约瑟，童女的名字叫马利亚。</a:t>
            </a:r>
          </a:p>
          <a:p>
            <a:pPr marL="0" indent="0">
              <a:buNone/>
            </a:pPr>
            <a:r>
              <a:rPr lang="en-US" altLang="zh-CN" sz="2800" b="1" dirty="0" smtClean="0">
                <a:latin typeface="DengXian" panose="02010600030101010101" pitchFamily="2" charset="-122"/>
                <a:ea typeface="DengXian" panose="02010600030101010101" pitchFamily="2" charset="-122"/>
              </a:rPr>
              <a:t>1:28 </a:t>
            </a:r>
            <a:r>
              <a:rPr lang="zh-CN" altLang="en-US" sz="2800" b="1" dirty="0">
                <a:latin typeface="DengXian" panose="02010600030101010101" pitchFamily="2" charset="-122"/>
                <a:ea typeface="DengXian" panose="02010600030101010101" pitchFamily="2" charset="-122"/>
              </a:rPr>
              <a:t>天使进去，对她说，蒙大恩的女子，我问你安，主和你同在了</a:t>
            </a:r>
            <a:r>
              <a:rPr lang="zh-CN" altLang="en-US" sz="2800" b="1" dirty="0" smtClean="0">
                <a:latin typeface="DengXian" panose="02010600030101010101" pitchFamily="2" charset="-122"/>
                <a:ea typeface="DengXian" panose="02010600030101010101" pitchFamily="2" charset="-122"/>
              </a:rPr>
              <a:t>。</a:t>
            </a:r>
            <a:r>
              <a:rPr lang="en-US" altLang="zh-CN" sz="2800" b="1" dirty="0" smtClean="0">
                <a:latin typeface="DengXian" panose="02010600030101010101" pitchFamily="2" charset="-122"/>
                <a:ea typeface="DengXian" panose="02010600030101010101" pitchFamily="2" charset="-122"/>
              </a:rPr>
              <a:t>1:29 </a:t>
            </a:r>
            <a:r>
              <a:rPr lang="zh-CN" altLang="en-US" sz="2800" b="1" dirty="0">
                <a:latin typeface="DengXian" panose="02010600030101010101" pitchFamily="2" charset="-122"/>
                <a:ea typeface="DengXian" panose="02010600030101010101" pitchFamily="2" charset="-122"/>
              </a:rPr>
              <a:t>马利亚因这话就很惊慌，又反复思想这样问安是什么意思</a:t>
            </a:r>
            <a:r>
              <a:rPr lang="zh-CN" altLang="en-US" sz="2800" b="1" dirty="0" smtClean="0">
                <a:latin typeface="DengXian" panose="02010600030101010101" pitchFamily="2" charset="-122"/>
                <a:ea typeface="DengXian" panose="02010600030101010101" pitchFamily="2" charset="-122"/>
              </a:rPr>
              <a:t>。</a:t>
            </a:r>
            <a:r>
              <a:rPr lang="en-US" altLang="zh-CN" sz="2800" b="1" dirty="0" smtClean="0">
                <a:latin typeface="DengXian" panose="02010600030101010101" pitchFamily="2" charset="-122"/>
                <a:ea typeface="DengXian" panose="02010600030101010101" pitchFamily="2" charset="-122"/>
              </a:rPr>
              <a:t>1:30 </a:t>
            </a:r>
            <a:r>
              <a:rPr lang="zh-CN" altLang="en-US" sz="2800" b="1" dirty="0">
                <a:latin typeface="DengXian" panose="02010600030101010101" pitchFamily="2" charset="-122"/>
                <a:ea typeface="DengXian" panose="02010600030101010101" pitchFamily="2" charset="-122"/>
              </a:rPr>
              <a:t>天使对她说，马利亚不要怕。你在神面前已经蒙恩了</a:t>
            </a:r>
            <a:r>
              <a:rPr lang="zh-CN" altLang="en-US" sz="2800" b="1" dirty="0" smtClean="0">
                <a:latin typeface="DengXian" panose="02010600030101010101" pitchFamily="2" charset="-122"/>
                <a:ea typeface="DengXian" panose="02010600030101010101" pitchFamily="2" charset="-122"/>
              </a:rPr>
              <a:t>。</a:t>
            </a:r>
            <a:r>
              <a:rPr lang="en-US" altLang="zh-CN" sz="2800" b="1" dirty="0" smtClean="0">
                <a:latin typeface="DengXian" panose="02010600030101010101" pitchFamily="2" charset="-122"/>
                <a:ea typeface="DengXian" panose="02010600030101010101" pitchFamily="2" charset="-122"/>
              </a:rPr>
              <a:t>1:31 </a:t>
            </a:r>
            <a:r>
              <a:rPr lang="zh-CN" altLang="en-US" sz="2800" b="1" dirty="0">
                <a:solidFill>
                  <a:srgbClr val="FF0000"/>
                </a:solidFill>
                <a:latin typeface="DengXian" panose="02010600030101010101" pitchFamily="2" charset="-122"/>
                <a:ea typeface="DengXian" panose="02010600030101010101" pitchFamily="2" charset="-122"/>
              </a:rPr>
              <a:t>你要怀孕生子</a:t>
            </a:r>
            <a:r>
              <a:rPr lang="zh-CN" altLang="en-US" sz="2800" b="1" dirty="0">
                <a:latin typeface="DengXian" panose="02010600030101010101" pitchFamily="2" charset="-122"/>
                <a:ea typeface="DengXian" panose="02010600030101010101" pitchFamily="2" charset="-122"/>
              </a:rPr>
              <a:t>，可以给他起名叫耶稣。</a:t>
            </a:r>
          </a:p>
        </p:txBody>
      </p:sp>
    </p:spTree>
    <p:extLst>
      <p:ext uri="{BB962C8B-B14F-4D97-AF65-F5344CB8AC3E}">
        <p14:creationId xmlns:p14="http://schemas.microsoft.com/office/powerpoint/2010/main" val="28675937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耶稣什么时候出生</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marL="0" indent="0">
              <a:buNone/>
            </a:pPr>
            <a:r>
              <a:rPr lang="en-US" altLang="zh-CN" sz="2800" b="1" dirty="0" smtClean="0">
                <a:latin typeface="DengXian" panose="02010600030101010101" pitchFamily="2" charset="-122"/>
                <a:ea typeface="DengXian" panose="02010600030101010101" pitchFamily="2" charset="-122"/>
              </a:rPr>
              <a:t>【</a:t>
            </a:r>
            <a:r>
              <a:rPr lang="zh-CN" altLang="en-US" b="1" dirty="0" smtClean="0">
                <a:latin typeface="DengXian" panose="02010600030101010101" pitchFamily="2" charset="-122"/>
                <a:ea typeface="DengXian" panose="02010600030101010101" pitchFamily="2" charset="-122"/>
              </a:rPr>
              <a:t>路加福音</a:t>
            </a:r>
            <a:r>
              <a:rPr lang="en-US" altLang="zh-CN" b="1" dirty="0">
                <a:latin typeface="DengXian" panose="02010600030101010101" pitchFamily="2" charset="-122"/>
                <a:ea typeface="DengXian" panose="02010600030101010101" pitchFamily="2" charset="-122"/>
              </a:rPr>
              <a:t>】 </a:t>
            </a:r>
            <a:r>
              <a:rPr lang="en-US" altLang="zh-CN" b="1" dirty="0" smtClean="0">
                <a:latin typeface="DengXian" panose="02010600030101010101" pitchFamily="2" charset="-122"/>
                <a:ea typeface="DengXian" panose="02010600030101010101" pitchFamily="2" charset="-122"/>
              </a:rPr>
              <a:t>1:23 </a:t>
            </a:r>
            <a:r>
              <a:rPr lang="zh-CN" altLang="en-US" b="1" dirty="0">
                <a:latin typeface="DengXian" panose="02010600030101010101" pitchFamily="2" charset="-122"/>
                <a:ea typeface="DengXian" panose="02010600030101010101" pitchFamily="2" charset="-122"/>
              </a:rPr>
              <a:t>他</a:t>
            </a:r>
            <a:r>
              <a:rPr lang="zh-CN" altLang="en-US" b="1" dirty="0">
                <a:solidFill>
                  <a:srgbClr val="FF0000"/>
                </a:solidFill>
                <a:latin typeface="DengXian" panose="02010600030101010101" pitchFamily="2" charset="-122"/>
                <a:ea typeface="DengXian" panose="02010600030101010101" pitchFamily="2" charset="-122"/>
              </a:rPr>
              <a:t>供职的日子</a:t>
            </a:r>
            <a:r>
              <a:rPr lang="zh-CN" altLang="en-US" b="1" dirty="0">
                <a:latin typeface="DengXian" panose="02010600030101010101" pitchFamily="2" charset="-122"/>
                <a:ea typeface="DengXian" panose="02010600030101010101" pitchFamily="2" charset="-122"/>
              </a:rPr>
              <a:t>已满，就回家去了</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1:24 </a:t>
            </a:r>
            <a:r>
              <a:rPr lang="zh-CN" altLang="en-US" b="1" dirty="0">
                <a:latin typeface="DengXian" panose="02010600030101010101" pitchFamily="2" charset="-122"/>
                <a:ea typeface="DengXian" panose="02010600030101010101" pitchFamily="2" charset="-122"/>
              </a:rPr>
              <a:t>这些日子以后，他的妻子</a:t>
            </a:r>
            <a:r>
              <a:rPr lang="zh-CN" altLang="en-US" b="1" dirty="0">
                <a:solidFill>
                  <a:srgbClr val="FF0000"/>
                </a:solidFill>
                <a:latin typeface="DengXian" panose="02010600030101010101" pitchFamily="2" charset="-122"/>
                <a:ea typeface="DengXian" panose="02010600030101010101" pitchFamily="2" charset="-122"/>
              </a:rPr>
              <a:t>以利沙伯怀了孕</a:t>
            </a:r>
            <a:r>
              <a:rPr lang="zh-CN" altLang="en-US" b="1" dirty="0">
                <a:latin typeface="DengXian" panose="02010600030101010101" pitchFamily="2" charset="-122"/>
                <a:ea typeface="DengXian" panose="02010600030101010101" pitchFamily="2" charset="-122"/>
              </a:rPr>
              <a:t>，就隐藏了五个月，</a:t>
            </a:r>
          </a:p>
          <a:p>
            <a:pPr marL="0" indent="0">
              <a:buNone/>
            </a:pPr>
            <a:r>
              <a:rPr lang="en-US" altLang="zh-CN" b="1" dirty="0" smtClean="0">
                <a:latin typeface="DengXian" panose="02010600030101010101" pitchFamily="2" charset="-122"/>
                <a:ea typeface="DengXian" panose="02010600030101010101" pitchFamily="2" charset="-122"/>
              </a:rPr>
              <a:t>1:5 </a:t>
            </a:r>
            <a:r>
              <a:rPr lang="zh-CN" altLang="en-US" b="1" dirty="0">
                <a:latin typeface="DengXian" panose="02010600030101010101" pitchFamily="2" charset="-122"/>
                <a:ea typeface="DengXian" panose="02010600030101010101" pitchFamily="2" charset="-122"/>
              </a:rPr>
              <a:t>当犹太王希律的时候，</a:t>
            </a:r>
            <a:r>
              <a:rPr lang="zh-CN" altLang="en-US" b="1" dirty="0">
                <a:solidFill>
                  <a:srgbClr val="FF0000"/>
                </a:solidFill>
                <a:latin typeface="DengXian" panose="02010600030101010101" pitchFamily="2" charset="-122"/>
                <a:ea typeface="DengXian" panose="02010600030101010101" pitchFamily="2" charset="-122"/>
              </a:rPr>
              <a:t>亚比雅班</a:t>
            </a:r>
            <a:r>
              <a:rPr lang="zh-CN" altLang="en-US" b="1" dirty="0">
                <a:latin typeface="DengXian" panose="02010600030101010101" pitchFamily="2" charset="-122"/>
                <a:ea typeface="DengXian" panose="02010600030101010101" pitchFamily="2" charset="-122"/>
              </a:rPr>
              <a:t>里有一个祭司，名叫撒迦利亚。他妻子是亚伦的后人，名叫以利沙伯</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1:8 </a:t>
            </a:r>
            <a:r>
              <a:rPr lang="zh-CN" altLang="en-US" b="1" dirty="0">
                <a:solidFill>
                  <a:srgbClr val="FF0000"/>
                </a:solidFill>
                <a:latin typeface="DengXian" panose="02010600030101010101" pitchFamily="2" charset="-122"/>
                <a:ea typeface="DengXian" panose="02010600030101010101" pitchFamily="2" charset="-122"/>
              </a:rPr>
              <a:t>撒迦利亚按班次</a:t>
            </a:r>
            <a:r>
              <a:rPr lang="zh-CN" altLang="en-US" b="1" dirty="0">
                <a:latin typeface="DengXian" panose="02010600030101010101" pitchFamily="2" charset="-122"/>
                <a:ea typeface="DengXian" panose="02010600030101010101" pitchFamily="2" charset="-122"/>
              </a:rPr>
              <a:t>，在神面前供祭司的职分，</a:t>
            </a:r>
          </a:p>
          <a:p>
            <a:pPr marL="0" indent="0">
              <a:buNone/>
            </a:pPr>
            <a:r>
              <a:rPr lang="en-US" altLang="zh-CN" b="1" dirty="0" smtClean="0">
                <a:latin typeface="DengXian" panose="02010600030101010101" pitchFamily="2" charset="-122"/>
                <a:ea typeface="DengXian" panose="02010600030101010101" pitchFamily="2" charset="-122"/>
              </a:rPr>
              <a:t>【</a:t>
            </a:r>
            <a:r>
              <a:rPr lang="zh-CN" altLang="en-US" b="1" dirty="0" smtClean="0">
                <a:latin typeface="DengXian" panose="02010600030101010101" pitchFamily="2" charset="-122"/>
                <a:ea typeface="DengXian" panose="02010600030101010101" pitchFamily="2" charset="-122"/>
              </a:rPr>
              <a:t>历代志上</a:t>
            </a:r>
            <a:r>
              <a:rPr lang="en-US" altLang="zh-CN" b="1" dirty="0" smtClean="0">
                <a:latin typeface="DengXian" panose="02010600030101010101" pitchFamily="2" charset="-122"/>
                <a:ea typeface="DengXian" panose="02010600030101010101" pitchFamily="2" charset="-122"/>
              </a:rPr>
              <a:t>】 </a:t>
            </a:r>
            <a:r>
              <a:rPr lang="en-US" altLang="zh-CN" b="1" dirty="0">
                <a:latin typeface="DengXian" panose="02010600030101010101" pitchFamily="2" charset="-122"/>
                <a:ea typeface="DengXian" panose="02010600030101010101" pitchFamily="2" charset="-122"/>
              </a:rPr>
              <a:t>24:7 </a:t>
            </a:r>
            <a:r>
              <a:rPr lang="zh-CN" altLang="en-US" b="1" dirty="0">
                <a:latin typeface="DengXian" panose="02010600030101010101" pitchFamily="2" charset="-122"/>
                <a:ea typeface="DengXian" panose="02010600030101010101" pitchFamily="2" charset="-122"/>
              </a:rPr>
              <a:t>掣签的时候，第一掣出来的是耶何雅立，第二是耶大雅</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24:8 </a:t>
            </a:r>
            <a:r>
              <a:rPr lang="zh-CN" altLang="en-US" b="1" dirty="0">
                <a:latin typeface="DengXian" panose="02010600030101010101" pitchFamily="2" charset="-122"/>
                <a:ea typeface="DengXian" panose="02010600030101010101" pitchFamily="2" charset="-122"/>
              </a:rPr>
              <a:t>第三是哈琳，第四是梭</a:t>
            </a:r>
            <a:r>
              <a:rPr lang="zh-CN" altLang="en-US" b="1" dirty="0" smtClean="0">
                <a:latin typeface="DengXian" panose="02010600030101010101" pitchFamily="2" charset="-122"/>
                <a:ea typeface="DengXian" panose="02010600030101010101" pitchFamily="2" charset="-122"/>
              </a:rPr>
              <a:t>琳，</a:t>
            </a:r>
            <a:r>
              <a:rPr lang="en-US" altLang="zh-CN" b="1" dirty="0" smtClean="0">
                <a:latin typeface="DengXian" panose="02010600030101010101" pitchFamily="2" charset="-122"/>
                <a:ea typeface="DengXian" panose="02010600030101010101" pitchFamily="2" charset="-122"/>
              </a:rPr>
              <a:t>24:9 </a:t>
            </a:r>
            <a:r>
              <a:rPr lang="zh-CN" altLang="en-US" b="1" dirty="0" smtClean="0">
                <a:latin typeface="DengXian" panose="02010600030101010101" pitchFamily="2" charset="-122"/>
                <a:ea typeface="DengXian" panose="02010600030101010101" pitchFamily="2" charset="-122"/>
              </a:rPr>
              <a:t>第五是玛基雅，第六是米雅民，</a:t>
            </a:r>
            <a:r>
              <a:rPr lang="en-US" altLang="zh-CN" b="1" dirty="0" smtClean="0">
                <a:latin typeface="DengXian" panose="02010600030101010101" pitchFamily="2" charset="-122"/>
                <a:ea typeface="DengXian" panose="02010600030101010101" pitchFamily="2" charset="-122"/>
              </a:rPr>
              <a:t>24:10 </a:t>
            </a:r>
            <a:r>
              <a:rPr lang="zh-CN" altLang="en-US" b="1" dirty="0">
                <a:latin typeface="DengXian" panose="02010600030101010101" pitchFamily="2" charset="-122"/>
                <a:ea typeface="DengXian" panose="02010600030101010101" pitchFamily="2" charset="-122"/>
              </a:rPr>
              <a:t>第七是哈歌斯，</a:t>
            </a:r>
            <a:r>
              <a:rPr lang="zh-CN" altLang="en-US" b="1" dirty="0">
                <a:solidFill>
                  <a:srgbClr val="FF0000"/>
                </a:solidFill>
                <a:latin typeface="DengXian" panose="02010600030101010101" pitchFamily="2" charset="-122"/>
                <a:ea typeface="DengXian" panose="02010600030101010101" pitchFamily="2" charset="-122"/>
              </a:rPr>
              <a:t>第八是亚比雅</a:t>
            </a:r>
            <a:r>
              <a:rPr lang="zh-CN" altLang="en-US" b="1" dirty="0">
                <a:latin typeface="DengXian" panose="02010600030101010101" pitchFamily="2" charset="-122"/>
                <a:ea typeface="DengXian" panose="02010600030101010101" pitchFamily="2" charset="-122"/>
              </a:rPr>
              <a:t>，</a:t>
            </a:r>
          </a:p>
        </p:txBody>
      </p:sp>
    </p:spTree>
    <p:extLst>
      <p:ext uri="{BB962C8B-B14F-4D97-AF65-F5344CB8AC3E}">
        <p14:creationId xmlns:p14="http://schemas.microsoft.com/office/powerpoint/2010/main" val="14186238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40734991"/>
              </p:ext>
            </p:extLst>
          </p:nvPr>
        </p:nvGraphicFramePr>
        <p:xfrm>
          <a:off x="228600" y="599420"/>
          <a:ext cx="8534400" cy="1188720"/>
        </p:xfrm>
        <a:graphic>
          <a:graphicData uri="http://schemas.openxmlformats.org/drawingml/2006/table">
            <a:tbl>
              <a:tblPr firstRow="1" bandRow="1">
                <a:tableStyleId>{5C22544A-7EE6-4342-B048-85BDC9FD1C3A}</a:tableStyleId>
              </a:tblPr>
              <a:tblGrid>
                <a:gridCol w="711200"/>
                <a:gridCol w="711200"/>
                <a:gridCol w="711200"/>
                <a:gridCol w="711200"/>
                <a:gridCol w="711200"/>
                <a:gridCol w="711200"/>
                <a:gridCol w="711200"/>
                <a:gridCol w="711200"/>
                <a:gridCol w="711200"/>
                <a:gridCol w="711200"/>
                <a:gridCol w="711200"/>
                <a:gridCol w="711200"/>
              </a:tblGrid>
              <a:tr h="1063526">
                <a:tc>
                  <a:txBody>
                    <a:bodyPr/>
                    <a:lstStyle/>
                    <a:p>
                      <a:r>
                        <a:rPr lang="zh-CN" altLang="en-US" sz="2400" dirty="0" smtClean="0"/>
                        <a:t>一月</a:t>
                      </a:r>
                      <a:endParaRPr lang="en-US" sz="2400" dirty="0"/>
                    </a:p>
                  </a:txBody>
                  <a:tcPr/>
                </a:tc>
                <a:tc>
                  <a:txBody>
                    <a:bodyPr/>
                    <a:lstStyle/>
                    <a:p>
                      <a:r>
                        <a:rPr lang="zh-CN" altLang="en-US" sz="2400" dirty="0" smtClean="0"/>
                        <a:t>二月</a:t>
                      </a:r>
                      <a:endParaRPr lang="en-US" sz="2400" dirty="0"/>
                    </a:p>
                  </a:txBody>
                  <a:tcPr/>
                </a:tc>
                <a:tc>
                  <a:txBody>
                    <a:bodyPr/>
                    <a:lstStyle/>
                    <a:p>
                      <a:r>
                        <a:rPr lang="zh-CN" altLang="en-US" sz="2400" dirty="0" smtClean="0"/>
                        <a:t>三月</a:t>
                      </a:r>
                      <a:endParaRPr lang="en-US" sz="2400" dirty="0"/>
                    </a:p>
                  </a:txBody>
                  <a:tcPr/>
                </a:tc>
                <a:tc>
                  <a:txBody>
                    <a:bodyPr/>
                    <a:lstStyle/>
                    <a:p>
                      <a:r>
                        <a:rPr lang="zh-CN" altLang="en-US" sz="2400" dirty="0" smtClean="0"/>
                        <a:t>四月</a:t>
                      </a:r>
                      <a:endParaRPr lang="en-US" sz="2400" dirty="0"/>
                    </a:p>
                  </a:txBody>
                  <a:tcPr>
                    <a:solidFill>
                      <a:srgbClr val="FFC000"/>
                    </a:solidFill>
                  </a:tcPr>
                </a:tc>
                <a:tc>
                  <a:txBody>
                    <a:bodyPr/>
                    <a:lstStyle/>
                    <a:p>
                      <a:r>
                        <a:rPr lang="zh-CN" altLang="en-US" sz="2400" dirty="0" smtClean="0"/>
                        <a:t>五月</a:t>
                      </a:r>
                      <a:endParaRPr lang="en-US" sz="2400" dirty="0"/>
                    </a:p>
                  </a:txBody>
                  <a:tcPr>
                    <a:solidFill>
                      <a:srgbClr val="FFC000"/>
                    </a:solidFill>
                  </a:tcPr>
                </a:tc>
                <a:tc>
                  <a:txBody>
                    <a:bodyPr/>
                    <a:lstStyle/>
                    <a:p>
                      <a:r>
                        <a:rPr lang="zh-CN" altLang="en-US" sz="2400" dirty="0" smtClean="0"/>
                        <a:t>六月</a:t>
                      </a:r>
                      <a:endParaRPr lang="en-US" sz="2400" dirty="0"/>
                    </a:p>
                  </a:txBody>
                  <a:tcPr>
                    <a:solidFill>
                      <a:srgbClr val="FFC000"/>
                    </a:solidFill>
                  </a:tcPr>
                </a:tc>
                <a:tc>
                  <a:txBody>
                    <a:bodyPr/>
                    <a:lstStyle/>
                    <a:p>
                      <a:r>
                        <a:rPr lang="zh-CN" altLang="en-US" sz="2400" dirty="0" smtClean="0"/>
                        <a:t>七月</a:t>
                      </a:r>
                      <a:endParaRPr lang="en-US" sz="2400" dirty="0"/>
                    </a:p>
                  </a:txBody>
                  <a:tcPr>
                    <a:solidFill>
                      <a:srgbClr val="FFC000"/>
                    </a:solidFill>
                  </a:tcPr>
                </a:tc>
                <a:tc>
                  <a:txBody>
                    <a:bodyPr/>
                    <a:lstStyle/>
                    <a:p>
                      <a:r>
                        <a:rPr lang="zh-CN" altLang="en-US" sz="2400" dirty="0" smtClean="0"/>
                        <a:t>八月</a:t>
                      </a:r>
                      <a:endParaRPr lang="en-US" sz="2400" dirty="0"/>
                    </a:p>
                  </a:txBody>
                  <a:tcPr>
                    <a:solidFill>
                      <a:srgbClr val="FFC000"/>
                    </a:solidFill>
                  </a:tcPr>
                </a:tc>
                <a:tc>
                  <a:txBody>
                    <a:bodyPr/>
                    <a:lstStyle/>
                    <a:p>
                      <a:r>
                        <a:rPr lang="zh-CN" altLang="en-US" sz="2400" dirty="0" smtClean="0"/>
                        <a:t>九月</a:t>
                      </a:r>
                      <a:endParaRPr lang="en-US" sz="2400" dirty="0"/>
                    </a:p>
                  </a:txBody>
                  <a:tcPr>
                    <a:solidFill>
                      <a:srgbClr val="FFC000"/>
                    </a:solidFill>
                  </a:tcPr>
                </a:tc>
                <a:tc>
                  <a:txBody>
                    <a:bodyPr/>
                    <a:lstStyle/>
                    <a:p>
                      <a:r>
                        <a:rPr lang="zh-CN" altLang="en-US" sz="2400" dirty="0" smtClean="0"/>
                        <a:t>十月</a:t>
                      </a:r>
                      <a:endParaRPr lang="en-US" sz="2400" dirty="0"/>
                    </a:p>
                  </a:txBody>
                  <a:tcPr/>
                </a:tc>
                <a:tc>
                  <a:txBody>
                    <a:bodyPr/>
                    <a:lstStyle/>
                    <a:p>
                      <a:r>
                        <a:rPr lang="zh-CN" altLang="en-US" sz="2400" dirty="0" smtClean="0"/>
                        <a:t>十一月</a:t>
                      </a:r>
                      <a:endParaRPr lang="en-US" sz="2400" dirty="0"/>
                    </a:p>
                  </a:txBody>
                  <a:tcPr/>
                </a:tc>
                <a:tc>
                  <a:txBody>
                    <a:bodyPr/>
                    <a:lstStyle/>
                    <a:p>
                      <a:r>
                        <a:rPr lang="zh-CN" altLang="en-US" sz="2400" dirty="0" smtClean="0"/>
                        <a:t>十二月</a:t>
                      </a:r>
                      <a:endParaRPr lang="en-US" sz="2400" dirty="0"/>
                    </a:p>
                  </a:txBody>
                  <a:tcPr/>
                </a:tc>
              </a:tr>
            </a:tbl>
          </a:graphicData>
        </a:graphic>
      </p:graphicFrame>
      <p:sp>
        <p:nvSpPr>
          <p:cNvPr id="5" name="TextBox 4"/>
          <p:cNvSpPr txBox="1"/>
          <p:nvPr/>
        </p:nvSpPr>
        <p:spPr>
          <a:xfrm>
            <a:off x="228600" y="76200"/>
            <a:ext cx="990600" cy="523220"/>
          </a:xfrm>
          <a:prstGeom prst="rect">
            <a:avLst/>
          </a:prstGeom>
          <a:noFill/>
        </p:spPr>
        <p:txBody>
          <a:bodyPr wrap="square" rtlCol="0">
            <a:spAutoFit/>
          </a:bodyPr>
          <a:lstStyle/>
          <a:p>
            <a:r>
              <a:rPr lang="zh-CN" altLang="en-US" sz="2800" b="1" dirty="0" smtClean="0"/>
              <a:t>阳历</a:t>
            </a:r>
            <a:endParaRPr lang="en-US" sz="2800" b="1" dirty="0"/>
          </a:p>
        </p:txBody>
      </p:sp>
      <p:graphicFrame>
        <p:nvGraphicFramePr>
          <p:cNvPr id="6" name="Table 5"/>
          <p:cNvGraphicFramePr>
            <a:graphicFrameLocks noGrp="1"/>
          </p:cNvGraphicFramePr>
          <p:nvPr>
            <p:extLst>
              <p:ext uri="{D42A27DB-BD31-4B8C-83A1-F6EECF244321}">
                <p14:modId xmlns:p14="http://schemas.microsoft.com/office/powerpoint/2010/main" val="2105655365"/>
              </p:ext>
            </p:extLst>
          </p:nvPr>
        </p:nvGraphicFramePr>
        <p:xfrm>
          <a:off x="685800" y="2514600"/>
          <a:ext cx="8382000" cy="1188720"/>
        </p:xfrm>
        <a:graphic>
          <a:graphicData uri="http://schemas.openxmlformats.org/drawingml/2006/table">
            <a:tbl>
              <a:tblPr firstRow="1" bandRow="1">
                <a:tableStyleId>{5C22544A-7EE6-4342-B048-85BDC9FD1C3A}</a:tableStyleId>
              </a:tblPr>
              <a:tblGrid>
                <a:gridCol w="698500"/>
                <a:gridCol w="698500"/>
                <a:gridCol w="698500"/>
                <a:gridCol w="698500"/>
                <a:gridCol w="698500"/>
                <a:gridCol w="698500"/>
                <a:gridCol w="698500"/>
                <a:gridCol w="698500"/>
                <a:gridCol w="698500"/>
                <a:gridCol w="698500"/>
                <a:gridCol w="698500"/>
                <a:gridCol w="698500"/>
              </a:tblGrid>
              <a:tr h="685800">
                <a:tc>
                  <a:txBody>
                    <a:bodyPr/>
                    <a:lstStyle/>
                    <a:p>
                      <a:r>
                        <a:rPr lang="zh-CN" altLang="en-US" sz="2400" dirty="0" smtClean="0"/>
                        <a:t>十一月</a:t>
                      </a:r>
                      <a:endParaRPr lang="en-US" sz="2400" dirty="0"/>
                    </a:p>
                  </a:txBody>
                  <a:tcPr/>
                </a:tc>
                <a:tc>
                  <a:txBody>
                    <a:bodyPr/>
                    <a:lstStyle/>
                    <a:p>
                      <a:r>
                        <a:rPr lang="zh-CN" altLang="en-US" sz="2400" dirty="0" smtClean="0"/>
                        <a:t>十二月</a:t>
                      </a:r>
                      <a:endParaRPr lang="en-US" sz="2400" dirty="0"/>
                    </a:p>
                  </a:txBody>
                  <a:tcPr/>
                </a:tc>
                <a:tc>
                  <a:txBody>
                    <a:bodyPr/>
                    <a:lstStyle/>
                    <a:p>
                      <a:r>
                        <a:rPr lang="zh-CN" altLang="en-US" sz="2400" dirty="0" smtClean="0"/>
                        <a:t>一月</a:t>
                      </a:r>
                      <a:endParaRPr lang="en-US" sz="2400" dirty="0"/>
                    </a:p>
                  </a:txBody>
                  <a:tcPr/>
                </a:tc>
                <a:tc>
                  <a:txBody>
                    <a:bodyPr/>
                    <a:lstStyle/>
                    <a:p>
                      <a:r>
                        <a:rPr lang="zh-CN" altLang="en-US" sz="2400" dirty="0" smtClean="0"/>
                        <a:t>二月</a:t>
                      </a:r>
                      <a:endParaRPr lang="en-US" sz="2400" dirty="0"/>
                    </a:p>
                  </a:txBody>
                  <a:tcPr/>
                </a:tc>
                <a:tc>
                  <a:txBody>
                    <a:bodyPr/>
                    <a:lstStyle/>
                    <a:p>
                      <a:r>
                        <a:rPr lang="zh-CN" altLang="en-US" sz="2400" dirty="0" smtClean="0"/>
                        <a:t>三月</a:t>
                      </a:r>
                      <a:endParaRPr lang="en-US" sz="2400" dirty="0"/>
                    </a:p>
                  </a:txBody>
                  <a:tcPr/>
                </a:tc>
                <a:tc>
                  <a:txBody>
                    <a:bodyPr/>
                    <a:lstStyle/>
                    <a:p>
                      <a:r>
                        <a:rPr lang="zh-CN" altLang="en-US" sz="2400" dirty="0" smtClean="0"/>
                        <a:t>四月</a:t>
                      </a:r>
                      <a:endParaRPr lang="en-US" sz="2400" dirty="0"/>
                    </a:p>
                  </a:txBody>
                  <a:tcPr/>
                </a:tc>
                <a:tc>
                  <a:txBody>
                    <a:bodyPr/>
                    <a:lstStyle/>
                    <a:p>
                      <a:r>
                        <a:rPr lang="zh-CN" altLang="en-US" sz="2400" dirty="0" smtClean="0"/>
                        <a:t>五月</a:t>
                      </a:r>
                      <a:endParaRPr lang="en-US" sz="2400" dirty="0"/>
                    </a:p>
                  </a:txBody>
                  <a:tcPr/>
                </a:tc>
                <a:tc>
                  <a:txBody>
                    <a:bodyPr/>
                    <a:lstStyle/>
                    <a:p>
                      <a:r>
                        <a:rPr lang="zh-CN" altLang="en-US" sz="2400" dirty="0" smtClean="0"/>
                        <a:t>六月</a:t>
                      </a:r>
                      <a:endParaRPr lang="en-US" sz="2400" dirty="0"/>
                    </a:p>
                  </a:txBody>
                  <a:tcPr/>
                </a:tc>
                <a:tc>
                  <a:txBody>
                    <a:bodyPr/>
                    <a:lstStyle/>
                    <a:p>
                      <a:r>
                        <a:rPr lang="zh-CN" altLang="en-US" sz="2400" dirty="0" smtClean="0"/>
                        <a:t>七月</a:t>
                      </a:r>
                      <a:endParaRPr lang="en-US" sz="2400" dirty="0"/>
                    </a:p>
                  </a:txBody>
                  <a:tcPr/>
                </a:tc>
                <a:tc>
                  <a:txBody>
                    <a:bodyPr/>
                    <a:lstStyle/>
                    <a:p>
                      <a:r>
                        <a:rPr lang="zh-CN" altLang="en-US" sz="2400" dirty="0" smtClean="0"/>
                        <a:t>八月</a:t>
                      </a:r>
                      <a:endParaRPr lang="en-US" sz="2400" dirty="0"/>
                    </a:p>
                  </a:txBody>
                  <a:tcPr/>
                </a:tc>
                <a:tc>
                  <a:txBody>
                    <a:bodyPr/>
                    <a:lstStyle/>
                    <a:p>
                      <a:r>
                        <a:rPr lang="zh-CN" altLang="en-US" sz="2400" dirty="0" smtClean="0"/>
                        <a:t>九月</a:t>
                      </a:r>
                      <a:endParaRPr lang="en-US" sz="2400" dirty="0"/>
                    </a:p>
                  </a:txBody>
                  <a:tcPr/>
                </a:tc>
                <a:tc>
                  <a:txBody>
                    <a:bodyPr/>
                    <a:lstStyle/>
                    <a:p>
                      <a:r>
                        <a:rPr lang="zh-CN" altLang="en-US" sz="2400" dirty="0" smtClean="0"/>
                        <a:t>十月</a:t>
                      </a:r>
                      <a:endParaRPr lang="en-US" sz="2400" dirty="0"/>
                    </a:p>
                  </a:txBody>
                  <a:tcPr/>
                </a:tc>
              </a:tr>
            </a:tbl>
          </a:graphicData>
        </a:graphic>
      </p:graphicFrame>
      <p:sp>
        <p:nvSpPr>
          <p:cNvPr id="7" name="TextBox 6"/>
          <p:cNvSpPr txBox="1"/>
          <p:nvPr/>
        </p:nvSpPr>
        <p:spPr>
          <a:xfrm>
            <a:off x="228600" y="1905000"/>
            <a:ext cx="1752600" cy="523220"/>
          </a:xfrm>
          <a:prstGeom prst="rect">
            <a:avLst/>
          </a:prstGeom>
          <a:noFill/>
        </p:spPr>
        <p:txBody>
          <a:bodyPr wrap="square" rtlCol="0">
            <a:spAutoFit/>
          </a:bodyPr>
          <a:lstStyle/>
          <a:p>
            <a:r>
              <a:rPr lang="zh-CN" altLang="en-US" sz="2800" b="1" dirty="0" smtClean="0"/>
              <a:t>犹太历</a:t>
            </a:r>
            <a:endParaRPr lang="en-US" sz="2800" b="1" dirty="0"/>
          </a:p>
        </p:txBody>
      </p:sp>
      <p:sp>
        <p:nvSpPr>
          <p:cNvPr id="8" name="TextBox 7"/>
          <p:cNvSpPr txBox="1"/>
          <p:nvPr/>
        </p:nvSpPr>
        <p:spPr>
          <a:xfrm>
            <a:off x="457200" y="4114800"/>
            <a:ext cx="323165" cy="2246769"/>
          </a:xfrm>
          <a:prstGeom prst="rect">
            <a:avLst/>
          </a:prstGeom>
          <a:noFill/>
        </p:spPr>
        <p:txBody>
          <a:bodyPr wrap="square" rtlCol="0">
            <a:spAutoFit/>
          </a:bodyPr>
          <a:lstStyle/>
          <a:p>
            <a:r>
              <a:rPr lang="zh-CN" altLang="en-US" sz="2800" b="1" dirty="0">
                <a:solidFill>
                  <a:srgbClr val="FF0000"/>
                </a:solidFill>
              </a:rPr>
              <a:t>马</a:t>
            </a:r>
            <a:r>
              <a:rPr lang="zh-CN" altLang="en-US" sz="2800" b="1" dirty="0" smtClean="0">
                <a:solidFill>
                  <a:srgbClr val="FF0000"/>
                </a:solidFill>
              </a:rPr>
              <a:t>利亚怀孕</a:t>
            </a:r>
            <a:endParaRPr lang="en-US" sz="2800" b="1" dirty="0">
              <a:solidFill>
                <a:srgbClr val="FF0000"/>
              </a:solidFill>
            </a:endParaRPr>
          </a:p>
        </p:txBody>
      </p:sp>
      <p:cxnSp>
        <p:nvCxnSpPr>
          <p:cNvPr id="9" name="Straight Arrow Connector 8"/>
          <p:cNvCxnSpPr/>
          <p:nvPr/>
        </p:nvCxnSpPr>
        <p:spPr>
          <a:xfrm flipH="1" flipV="1">
            <a:off x="4934635" y="3733800"/>
            <a:ext cx="18365" cy="346915"/>
          </a:xfrm>
          <a:prstGeom prst="straightConnector1">
            <a:avLst/>
          </a:prstGeom>
          <a:ln w="38100" cmpd="sng">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3029634" y="3706835"/>
            <a:ext cx="18365" cy="381607"/>
          </a:xfrm>
          <a:prstGeom prst="straightConnector1">
            <a:avLst/>
          </a:prstGeom>
          <a:ln w="38100" cmpd="sng">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819400" y="4191000"/>
            <a:ext cx="323165" cy="2677656"/>
          </a:xfrm>
          <a:prstGeom prst="rect">
            <a:avLst/>
          </a:prstGeom>
          <a:noFill/>
        </p:spPr>
        <p:txBody>
          <a:bodyPr wrap="square" rtlCol="0">
            <a:spAutoFit/>
          </a:bodyPr>
          <a:lstStyle/>
          <a:p>
            <a:r>
              <a:rPr lang="zh-CN" altLang="en-US" sz="2800" b="1" dirty="0" smtClean="0"/>
              <a:t>施洗约翰出生</a:t>
            </a:r>
            <a:endParaRPr lang="en-US" sz="2800" b="1" dirty="0"/>
          </a:p>
        </p:txBody>
      </p:sp>
      <p:sp>
        <p:nvSpPr>
          <p:cNvPr id="15" name="TextBox 14"/>
          <p:cNvSpPr txBox="1"/>
          <p:nvPr/>
        </p:nvSpPr>
        <p:spPr>
          <a:xfrm>
            <a:off x="4741815" y="4191000"/>
            <a:ext cx="323165" cy="2677656"/>
          </a:xfrm>
          <a:prstGeom prst="rect">
            <a:avLst/>
          </a:prstGeom>
          <a:noFill/>
        </p:spPr>
        <p:txBody>
          <a:bodyPr wrap="square" rtlCol="0">
            <a:spAutoFit/>
          </a:bodyPr>
          <a:lstStyle/>
          <a:p>
            <a:r>
              <a:rPr lang="zh-CN" altLang="en-US" sz="2800" b="1" dirty="0" smtClean="0"/>
              <a:t>以利沙伯怀孕</a:t>
            </a:r>
            <a:endParaRPr lang="en-US" sz="2800" b="1" dirty="0"/>
          </a:p>
        </p:txBody>
      </p:sp>
      <p:cxnSp>
        <p:nvCxnSpPr>
          <p:cNvPr id="22" name="Straight Arrow Connector 21"/>
          <p:cNvCxnSpPr/>
          <p:nvPr/>
        </p:nvCxnSpPr>
        <p:spPr>
          <a:xfrm flipH="1" flipV="1">
            <a:off x="743635" y="3733800"/>
            <a:ext cx="18365" cy="381607"/>
          </a:xfrm>
          <a:prstGeom prst="straightConnector1">
            <a:avLst/>
          </a:prstGeom>
          <a:ln w="38100" cmpd="sng">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086600" y="4267200"/>
            <a:ext cx="323165" cy="1815882"/>
          </a:xfrm>
          <a:prstGeom prst="rect">
            <a:avLst/>
          </a:prstGeom>
          <a:noFill/>
        </p:spPr>
        <p:txBody>
          <a:bodyPr wrap="square" rtlCol="0">
            <a:spAutoFit/>
          </a:bodyPr>
          <a:lstStyle/>
          <a:p>
            <a:r>
              <a:rPr lang="zh-CN" altLang="en-US" sz="2800" b="1" dirty="0" smtClean="0">
                <a:solidFill>
                  <a:srgbClr val="FF0000"/>
                </a:solidFill>
              </a:rPr>
              <a:t>耶稣出生</a:t>
            </a:r>
            <a:endParaRPr lang="en-US" sz="2800" b="1" dirty="0">
              <a:solidFill>
                <a:srgbClr val="FF0000"/>
              </a:solidFill>
            </a:endParaRPr>
          </a:p>
        </p:txBody>
      </p:sp>
      <p:cxnSp>
        <p:nvCxnSpPr>
          <p:cNvPr id="25" name="Straight Arrow Connector 24"/>
          <p:cNvCxnSpPr/>
          <p:nvPr/>
        </p:nvCxnSpPr>
        <p:spPr>
          <a:xfrm flipH="1" flipV="1">
            <a:off x="7315200" y="3733800"/>
            <a:ext cx="18365" cy="381607"/>
          </a:xfrm>
          <a:prstGeom prst="straightConnector1">
            <a:avLst/>
          </a:prstGeom>
          <a:ln w="38100" cmpd="sng">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40413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总结</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marL="0" indent="0">
              <a:buNone/>
            </a:pPr>
            <a:r>
              <a:rPr lang="en-US" altLang="zh-CN" sz="2800" b="1" dirty="0" smtClean="0">
                <a:latin typeface="DengXian" panose="02010600030101010101" pitchFamily="2" charset="-122"/>
                <a:ea typeface="DengXian" panose="02010600030101010101" pitchFamily="2" charset="-122"/>
              </a:rPr>
              <a:t>【</a:t>
            </a:r>
            <a:r>
              <a:rPr lang="zh-CN" altLang="en-US" b="1" dirty="0">
                <a:latin typeface="DengXian" panose="02010600030101010101" pitchFamily="2" charset="-122"/>
                <a:ea typeface="DengXian" panose="02010600030101010101" pitchFamily="2" charset="-122"/>
              </a:rPr>
              <a:t>使</a:t>
            </a:r>
            <a:r>
              <a:rPr lang="zh-CN" altLang="en-US" b="1" dirty="0" smtClean="0">
                <a:latin typeface="DengXian" panose="02010600030101010101" pitchFamily="2" charset="-122"/>
                <a:ea typeface="DengXian" panose="02010600030101010101" pitchFamily="2" charset="-122"/>
              </a:rPr>
              <a:t>徒行传</a:t>
            </a:r>
            <a:r>
              <a:rPr lang="en-US" altLang="zh-CN" b="1" dirty="0" smtClean="0">
                <a:latin typeface="DengXian" panose="02010600030101010101" pitchFamily="2" charset="-122"/>
                <a:ea typeface="DengXian" panose="02010600030101010101" pitchFamily="2" charset="-122"/>
              </a:rPr>
              <a:t>】4:12 </a:t>
            </a:r>
            <a:r>
              <a:rPr lang="zh-CN" altLang="en-US" b="1" dirty="0">
                <a:latin typeface="DengXian" panose="02010600030101010101" pitchFamily="2" charset="-122"/>
                <a:ea typeface="DengXian" panose="02010600030101010101" pitchFamily="2" charset="-122"/>
              </a:rPr>
              <a:t>除他以外，别无拯救。因为在天下人间，没有赐下别的名，我们可以靠着得救。</a:t>
            </a:r>
          </a:p>
          <a:p>
            <a:pPr marL="0" indent="0">
              <a:buNone/>
            </a:pPr>
            <a:r>
              <a:rPr lang="en-US" altLang="zh-CN" b="1" dirty="0" smtClean="0">
                <a:latin typeface="DengXian" panose="02010600030101010101" pitchFamily="2" charset="-122"/>
                <a:ea typeface="DengXian" panose="02010600030101010101" pitchFamily="2" charset="-122"/>
              </a:rPr>
              <a:t>【</a:t>
            </a:r>
            <a:r>
              <a:rPr lang="zh-CN" altLang="en-US" b="1" dirty="0">
                <a:latin typeface="DengXian" panose="02010600030101010101" pitchFamily="2" charset="-122"/>
                <a:ea typeface="DengXian" panose="02010600030101010101" pitchFamily="2" charset="-122"/>
              </a:rPr>
              <a:t>约</a:t>
            </a:r>
            <a:r>
              <a:rPr lang="zh-CN" altLang="en-US" b="1" dirty="0" smtClean="0">
                <a:latin typeface="DengXian" panose="02010600030101010101" pitchFamily="2" charset="-122"/>
                <a:ea typeface="DengXian" panose="02010600030101010101" pitchFamily="2" charset="-122"/>
              </a:rPr>
              <a:t>翰福音</a:t>
            </a:r>
            <a:r>
              <a:rPr lang="en-US" altLang="zh-CN" b="1" dirty="0" smtClean="0">
                <a:latin typeface="DengXian" panose="02010600030101010101" pitchFamily="2" charset="-122"/>
                <a:ea typeface="DengXian" panose="02010600030101010101" pitchFamily="2" charset="-122"/>
              </a:rPr>
              <a:t>】14:6 </a:t>
            </a:r>
            <a:r>
              <a:rPr lang="zh-CN" altLang="en-US" b="1" dirty="0">
                <a:latin typeface="DengXian" panose="02010600030101010101" pitchFamily="2" charset="-122"/>
                <a:ea typeface="DengXian" panose="02010600030101010101" pitchFamily="2" charset="-122"/>
              </a:rPr>
              <a:t>耶稣说，我就是道路，真理，生命。若不借着我。没有人能到父那里去。</a:t>
            </a:r>
          </a:p>
        </p:txBody>
      </p:sp>
    </p:spTree>
    <p:extLst>
      <p:ext uri="{BB962C8B-B14F-4D97-AF65-F5344CB8AC3E}">
        <p14:creationId xmlns:p14="http://schemas.microsoft.com/office/powerpoint/2010/main" val="2885881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如何读圣经？</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343400"/>
          </a:xfrm>
        </p:spPr>
        <p:txBody>
          <a:bodyPr>
            <a:noAutofit/>
          </a:bodyPr>
          <a:lstStyle/>
          <a:p>
            <a:r>
              <a:rPr lang="zh-CN" altLang="en-US" sz="3600" b="1" dirty="0">
                <a:latin typeface="DengXian" panose="02010600030101010101" pitchFamily="2" charset="-122"/>
                <a:ea typeface="DengXian" panose="02010600030101010101" pitchFamily="2" charset="-122"/>
              </a:rPr>
              <a:t>处境</a:t>
            </a:r>
            <a:r>
              <a:rPr lang="zh-CN" altLang="en-US" sz="3600" b="1" dirty="0" smtClean="0">
                <a:latin typeface="DengXian" panose="02010600030101010101" pitchFamily="2" charset="-122"/>
                <a:ea typeface="DengXian" panose="02010600030101010101" pitchFamily="2" charset="-122"/>
              </a:rPr>
              <a:t>化</a:t>
            </a:r>
            <a:endParaRPr lang="zh-CN" altLang="en-US" sz="3600" b="1" dirty="0">
              <a:latin typeface="DengXian" panose="02010600030101010101" pitchFamily="2" charset="-122"/>
              <a:ea typeface="DengXian" panose="02010600030101010101" pitchFamily="2" charset="-122"/>
            </a:endParaRPr>
          </a:p>
          <a:p>
            <a:r>
              <a:rPr lang="zh-CN" altLang="en-US" sz="3600" b="1" dirty="0">
                <a:latin typeface="DengXian" panose="02010600030101010101" pitchFamily="2" charset="-122"/>
                <a:ea typeface="DengXian" panose="02010600030101010101" pitchFamily="2" charset="-122"/>
              </a:rPr>
              <a:t>研读与观</a:t>
            </a:r>
            <a:r>
              <a:rPr lang="zh-CN" altLang="en-US" sz="3600" b="1" dirty="0" smtClean="0">
                <a:latin typeface="DengXian" panose="02010600030101010101" pitchFamily="2" charset="-122"/>
                <a:ea typeface="DengXian" panose="02010600030101010101" pitchFamily="2" charset="-122"/>
              </a:rPr>
              <a:t>察</a:t>
            </a:r>
            <a:endParaRPr lang="zh-CN" altLang="en-US" sz="3600" b="1" dirty="0">
              <a:latin typeface="DengXian" panose="02010600030101010101" pitchFamily="2" charset="-122"/>
              <a:ea typeface="DengXian" panose="02010600030101010101" pitchFamily="2" charset="-122"/>
            </a:endParaRPr>
          </a:p>
          <a:p>
            <a:r>
              <a:rPr lang="zh-CN" altLang="en-US" sz="3600" b="1" dirty="0">
                <a:latin typeface="DengXian" panose="02010600030101010101" pitchFamily="2" charset="-122"/>
                <a:ea typeface="DengXian" panose="02010600030101010101" pitchFamily="2" charset="-122"/>
              </a:rPr>
              <a:t>不怕提出问</a:t>
            </a:r>
            <a:r>
              <a:rPr lang="zh-CN" altLang="en-US" sz="3600" b="1" dirty="0" smtClean="0">
                <a:latin typeface="DengXian" panose="02010600030101010101" pitchFamily="2" charset="-122"/>
                <a:ea typeface="DengXian" panose="02010600030101010101" pitchFamily="2" charset="-122"/>
              </a:rPr>
              <a:t>题</a:t>
            </a:r>
            <a:endParaRPr lang="zh-CN" altLang="en-US" sz="3600" b="1" dirty="0">
              <a:latin typeface="DengXian" panose="02010600030101010101" pitchFamily="2" charset="-122"/>
              <a:ea typeface="DengXian" panose="02010600030101010101" pitchFamily="2" charset="-122"/>
            </a:endParaRPr>
          </a:p>
          <a:p>
            <a:r>
              <a:rPr lang="zh-CN" altLang="en-US" sz="3600" b="1" dirty="0">
                <a:latin typeface="DengXian" panose="02010600030101010101" pitchFamily="2" charset="-122"/>
                <a:ea typeface="DengXian" panose="02010600030101010101" pitchFamily="2" charset="-122"/>
              </a:rPr>
              <a:t>默想与运</a:t>
            </a:r>
            <a:r>
              <a:rPr lang="zh-CN" altLang="en-US" sz="3600" b="1" dirty="0" smtClean="0">
                <a:latin typeface="DengXian" panose="02010600030101010101" pitchFamily="2" charset="-122"/>
                <a:ea typeface="DengXian" panose="02010600030101010101" pitchFamily="2" charset="-122"/>
              </a:rPr>
              <a:t>用</a:t>
            </a:r>
            <a:endParaRPr lang="en-US" altLang="zh-CN" sz="3600" b="1" dirty="0" smtClean="0">
              <a:latin typeface="DengXian" panose="02010600030101010101" pitchFamily="2" charset="-122"/>
              <a:ea typeface="DengXian" panose="02010600030101010101" pitchFamily="2" charset="-122"/>
            </a:endParaRPr>
          </a:p>
          <a:p>
            <a:r>
              <a:rPr lang="zh-TW" altLang="en-US" sz="3600" b="1" dirty="0">
                <a:latin typeface="DengXian" panose="02010600030101010101" pitchFamily="2" charset="-122"/>
                <a:ea typeface="DengXian" panose="02010600030101010101" pitchFamily="2" charset="-122"/>
              </a:rPr>
              <a:t>警惕</a:t>
            </a:r>
            <a:endParaRPr lang="en-US" altLang="zh-CN" sz="3600" b="1" dirty="0" smtClean="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253085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课程安排</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a:buFont typeface="Wingdings" panose="05000000000000000000" pitchFamily="2" charset="2"/>
              <a:buChar char="§"/>
            </a:pPr>
            <a:r>
              <a:rPr lang="zh-TW" altLang="en-US" b="1" dirty="0" smtClean="0">
                <a:latin typeface="DengXian" panose="02010600030101010101" pitchFamily="2" charset="-122"/>
                <a:ea typeface="DengXian" panose="02010600030101010101" pitchFamily="2" charset="-122"/>
              </a:rPr>
              <a:t>馬</a:t>
            </a:r>
            <a:r>
              <a:rPr lang="zh-TW" altLang="en-US" b="1" dirty="0">
                <a:latin typeface="DengXian" panose="02010600030101010101" pitchFamily="2" charset="-122"/>
                <a:ea typeface="DengXian" panose="02010600030101010101" pitchFamily="2" charset="-122"/>
              </a:rPr>
              <a:t>太福音（上）（</a:t>
            </a:r>
            <a:r>
              <a:rPr lang="en-US" altLang="zh-TW" b="1" dirty="0">
                <a:latin typeface="DengXian" panose="02010600030101010101" pitchFamily="2" charset="-122"/>
                <a:ea typeface="DengXian" panose="02010600030101010101" pitchFamily="2" charset="-122"/>
              </a:rPr>
              <a:t>1-14</a:t>
            </a:r>
            <a:r>
              <a:rPr lang="zh-TW" altLang="en-US" b="1" dirty="0">
                <a:latin typeface="DengXian" panose="02010600030101010101" pitchFamily="2" charset="-122"/>
                <a:ea typeface="DengXian" panose="02010600030101010101" pitchFamily="2" charset="-122"/>
              </a:rPr>
              <a:t>章）</a:t>
            </a:r>
          </a:p>
          <a:p>
            <a:pPr>
              <a:buFont typeface="Wingdings" panose="05000000000000000000" pitchFamily="2" charset="2"/>
              <a:buChar char="§"/>
            </a:pPr>
            <a:r>
              <a:rPr lang="zh-TW" altLang="en-US" b="1" dirty="0" smtClean="0">
                <a:latin typeface="DengXian" panose="02010600030101010101" pitchFamily="2" charset="-122"/>
                <a:ea typeface="DengXian" panose="02010600030101010101" pitchFamily="2" charset="-122"/>
              </a:rPr>
              <a:t>馬</a:t>
            </a:r>
            <a:r>
              <a:rPr lang="zh-TW" altLang="en-US" b="1" dirty="0">
                <a:latin typeface="DengXian" panose="02010600030101010101" pitchFamily="2" charset="-122"/>
                <a:ea typeface="DengXian" panose="02010600030101010101" pitchFamily="2" charset="-122"/>
              </a:rPr>
              <a:t>太福音（下）（</a:t>
            </a:r>
            <a:r>
              <a:rPr lang="en-US" altLang="zh-TW" b="1" dirty="0">
                <a:latin typeface="DengXian" panose="02010600030101010101" pitchFamily="2" charset="-122"/>
                <a:ea typeface="DengXian" panose="02010600030101010101" pitchFamily="2" charset="-122"/>
              </a:rPr>
              <a:t>15-28</a:t>
            </a:r>
            <a:r>
              <a:rPr lang="zh-TW" altLang="en-US" b="1" dirty="0">
                <a:latin typeface="DengXian" panose="02010600030101010101" pitchFamily="2" charset="-122"/>
                <a:ea typeface="DengXian" panose="02010600030101010101" pitchFamily="2" charset="-122"/>
              </a:rPr>
              <a:t>章）</a:t>
            </a:r>
          </a:p>
          <a:p>
            <a:pPr marL="0" indent="0">
              <a:buNone/>
            </a:pPr>
            <a:endParaRPr lang="zh-CN" altLang="en-US"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681042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马太福</a:t>
            </a:r>
            <a:r>
              <a:rPr lang="zh-CN" altLang="en-US" sz="4800" b="1" dirty="0" smtClean="0">
                <a:solidFill>
                  <a:srgbClr val="FF0000"/>
                </a:solidFill>
                <a:latin typeface="DengXian" panose="02010600030101010101" pitchFamily="2" charset="-122"/>
                <a:ea typeface="DengXian" panose="02010600030101010101" pitchFamily="2" charset="-122"/>
              </a:rPr>
              <a:t>音的结构</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867400"/>
          </a:xfrm>
        </p:spPr>
        <p:txBody>
          <a:bodyPr>
            <a:noAutofit/>
          </a:bodyPr>
          <a:lstStyle/>
          <a:p>
            <a:pPr marL="0" indent="0">
              <a:buNone/>
            </a:pPr>
            <a:endParaRPr lang="zh-CN" altLang="en-US"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004811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067800" cy="6705600"/>
          </a:xfrm>
        </p:spPr>
        <p:txBody>
          <a:bodyPr>
            <a:noAutofit/>
          </a:bodyPr>
          <a:lstStyle/>
          <a:p>
            <a:pPr marL="514350" indent="-514350">
              <a:buFont typeface="+mj-lt"/>
              <a:buAutoNum type="arabicPeriod"/>
            </a:pPr>
            <a:r>
              <a:rPr lang="zh-CN" altLang="en-US" b="1" dirty="0" smtClean="0">
                <a:latin typeface="DengXian" panose="02010600030101010101" pitchFamily="2" charset="-122"/>
                <a:ea typeface="DengXian" panose="02010600030101010101" pitchFamily="2" charset="-122"/>
              </a:rPr>
              <a:t>耶稣是谁？ </a:t>
            </a:r>
            <a:r>
              <a:rPr lang="en-US" altLang="zh-CN" b="1" dirty="0" smtClean="0">
                <a:latin typeface="DengXian" panose="02010600030101010101" pitchFamily="2" charset="-122"/>
                <a:ea typeface="DengXian" panose="02010600030101010101" pitchFamily="2" charset="-122"/>
              </a:rPr>
              <a:t>(Prepare)</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1</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1-4</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16</a:t>
            </a:r>
            <a:r>
              <a:rPr lang="zh-CN" altLang="en-US" b="1" dirty="0" smtClean="0">
                <a:latin typeface="DengXian" panose="02010600030101010101" pitchFamily="2" charset="-122"/>
                <a:ea typeface="DengXian" panose="02010600030101010101" pitchFamily="2" charset="-122"/>
              </a:rPr>
              <a:t>）</a:t>
            </a:r>
            <a:endParaRPr lang="en-US" altLang="zh-CN" b="1" dirty="0">
              <a:latin typeface="DengXian" panose="02010600030101010101" pitchFamily="2" charset="-122"/>
              <a:ea typeface="DengXian" panose="02010600030101010101" pitchFamily="2" charset="-122"/>
            </a:endParaRPr>
          </a:p>
          <a:p>
            <a:pPr lvl="1"/>
            <a:r>
              <a:rPr lang="en-US" altLang="zh-CN" b="1" dirty="0" smtClean="0">
                <a:latin typeface="DengXian" panose="02010600030101010101" pitchFamily="2" charset="-122"/>
                <a:ea typeface="DengXian" panose="02010600030101010101" pitchFamily="2" charset="-122"/>
              </a:rPr>
              <a:t>1:1 </a:t>
            </a:r>
            <a:r>
              <a:rPr lang="zh-CN" altLang="en-US" b="1" dirty="0" smtClean="0">
                <a:latin typeface="DengXian" panose="02010600030101010101" pitchFamily="2" charset="-122"/>
                <a:ea typeface="DengXian" panose="02010600030101010101" pitchFamily="2" charset="-122"/>
              </a:rPr>
              <a:t>亚</a:t>
            </a:r>
            <a:r>
              <a:rPr lang="zh-CN" altLang="en-US" b="1" dirty="0">
                <a:latin typeface="DengXian" panose="02010600030101010101" pitchFamily="2" charset="-122"/>
                <a:ea typeface="DengXian" panose="02010600030101010101" pitchFamily="2" charset="-122"/>
              </a:rPr>
              <a:t>伯拉罕的后裔，大卫的子孙 </a:t>
            </a:r>
            <a:endParaRPr lang="en-US" altLang="zh-CN" b="1" dirty="0" smtClean="0">
              <a:latin typeface="DengXian" panose="02010600030101010101" pitchFamily="2" charset="-122"/>
              <a:ea typeface="DengXian" panose="02010600030101010101" pitchFamily="2" charset="-122"/>
            </a:endParaRPr>
          </a:p>
          <a:p>
            <a:pPr marL="514350" indent="-514350">
              <a:buFont typeface="+mj-lt"/>
              <a:buAutoNum type="arabicPeriod"/>
            </a:pPr>
            <a:r>
              <a:rPr lang="zh-CN" altLang="en-US" b="1" dirty="0" smtClean="0">
                <a:latin typeface="DengXian" panose="02010600030101010101" pitchFamily="2" charset="-122"/>
                <a:ea typeface="DengXian" panose="02010600030101010101" pitchFamily="2" charset="-122"/>
              </a:rPr>
              <a:t>耶稣来做什么</a:t>
            </a:r>
            <a:r>
              <a:rPr lang="zh-CN" altLang="en-US" b="1" dirty="0">
                <a:latin typeface="DengXian" panose="02010600030101010101" pitchFamily="2" charset="-122"/>
                <a:ea typeface="DengXian" panose="02010600030101010101" pitchFamily="2" charset="-122"/>
              </a:rPr>
              <a:t>？</a:t>
            </a:r>
            <a:r>
              <a:rPr lang="zh-CN" altLang="en-US" b="1" dirty="0" smtClean="0">
                <a:latin typeface="DengXian" panose="02010600030101010101" pitchFamily="2" charset="-122"/>
                <a:ea typeface="DengXian" panose="02010600030101010101" pitchFamily="2" charset="-122"/>
              </a:rPr>
              <a:t>传道（</a:t>
            </a:r>
            <a:r>
              <a:rPr lang="en-US" altLang="zh-CN" b="1" dirty="0" smtClean="0">
                <a:latin typeface="DengXian" panose="02010600030101010101" pitchFamily="2" charset="-122"/>
                <a:ea typeface="DengXian" panose="02010600030101010101" pitchFamily="2" charset="-122"/>
              </a:rPr>
              <a:t>Preach/Reveal)</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4</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17-16</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20</a:t>
            </a:r>
            <a:r>
              <a:rPr lang="zh-CN" altLang="en-US" b="1" dirty="0" smtClean="0">
                <a:latin typeface="DengXian" panose="02010600030101010101" pitchFamily="2" charset="-122"/>
                <a:ea typeface="DengXian" panose="02010600030101010101" pitchFamily="2" charset="-122"/>
              </a:rPr>
              <a:t>）</a:t>
            </a:r>
            <a:endParaRPr lang="en-US" altLang="zh-CN" b="1" dirty="0" smtClean="0">
              <a:latin typeface="DengXian" panose="02010600030101010101" pitchFamily="2" charset="-122"/>
              <a:ea typeface="DengXian" panose="02010600030101010101" pitchFamily="2" charset="-122"/>
            </a:endParaRPr>
          </a:p>
          <a:p>
            <a:pPr lvl="1"/>
            <a:r>
              <a:rPr lang="en-US" altLang="zh-CN" b="1" dirty="0" smtClean="0">
                <a:latin typeface="DengXian" panose="02010600030101010101" pitchFamily="2" charset="-122"/>
                <a:ea typeface="DengXian" panose="02010600030101010101" pitchFamily="2" charset="-122"/>
              </a:rPr>
              <a:t>4:17 </a:t>
            </a:r>
            <a:r>
              <a:rPr lang="zh-CN" altLang="en-US" b="1" dirty="0" smtClean="0">
                <a:latin typeface="DengXian" panose="02010600030101010101" pitchFamily="2" charset="-122"/>
                <a:ea typeface="DengXian" panose="02010600030101010101" pitchFamily="2" charset="-122"/>
              </a:rPr>
              <a:t>从</a:t>
            </a:r>
            <a:r>
              <a:rPr lang="zh-CN" altLang="en-US" b="1" dirty="0">
                <a:latin typeface="DengXian" panose="02010600030101010101" pitchFamily="2" charset="-122"/>
                <a:ea typeface="DengXian" panose="02010600030101010101" pitchFamily="2" charset="-122"/>
              </a:rPr>
              <a:t>那时候耶稣就</a:t>
            </a:r>
            <a:r>
              <a:rPr lang="zh-CN" altLang="en-US" b="1" dirty="0">
                <a:solidFill>
                  <a:srgbClr val="FF0000"/>
                </a:solidFill>
                <a:latin typeface="DengXian" panose="02010600030101010101" pitchFamily="2" charset="-122"/>
                <a:ea typeface="DengXian" panose="02010600030101010101" pitchFamily="2" charset="-122"/>
              </a:rPr>
              <a:t>传</a:t>
            </a:r>
            <a:r>
              <a:rPr lang="zh-CN" altLang="en-US" b="1" dirty="0">
                <a:latin typeface="DengXian" panose="02010600030101010101" pitchFamily="2" charset="-122"/>
                <a:ea typeface="DengXian" panose="02010600030101010101" pitchFamily="2" charset="-122"/>
              </a:rPr>
              <a:t>起</a:t>
            </a:r>
            <a:r>
              <a:rPr lang="zh-CN" altLang="en-US" b="1" dirty="0">
                <a:solidFill>
                  <a:srgbClr val="FF0000"/>
                </a:solidFill>
                <a:latin typeface="DengXian" panose="02010600030101010101" pitchFamily="2" charset="-122"/>
                <a:ea typeface="DengXian" panose="02010600030101010101" pitchFamily="2" charset="-122"/>
              </a:rPr>
              <a:t>道</a:t>
            </a:r>
            <a:r>
              <a:rPr lang="zh-CN" altLang="en-US" b="1" dirty="0">
                <a:latin typeface="DengXian" panose="02010600030101010101" pitchFamily="2" charset="-122"/>
                <a:ea typeface="DengXian" panose="02010600030101010101" pitchFamily="2" charset="-122"/>
              </a:rPr>
              <a:t>来，说，天国近了，你们应当悔改</a:t>
            </a:r>
            <a:r>
              <a:rPr lang="zh-CN" altLang="en-US" b="1" dirty="0" smtClean="0">
                <a:latin typeface="DengXian" panose="02010600030101010101" pitchFamily="2" charset="-122"/>
                <a:ea typeface="DengXian" panose="02010600030101010101" pitchFamily="2" charset="-122"/>
              </a:rPr>
              <a:t>。</a:t>
            </a:r>
            <a:endParaRPr lang="en-US" altLang="zh-CN" b="1" dirty="0" smtClean="0">
              <a:latin typeface="DengXian" panose="02010600030101010101" pitchFamily="2" charset="-122"/>
              <a:ea typeface="DengXian" panose="02010600030101010101" pitchFamily="2" charset="-122"/>
            </a:endParaRPr>
          </a:p>
          <a:p>
            <a:pPr marL="0" indent="0">
              <a:buNone/>
            </a:pPr>
            <a:r>
              <a:rPr lang="en-US" altLang="zh-CN" b="1" dirty="0" smtClean="0">
                <a:latin typeface="DengXian" panose="02010600030101010101" pitchFamily="2" charset="-122"/>
                <a:ea typeface="DengXian" panose="02010600030101010101" pitchFamily="2" charset="-122"/>
              </a:rPr>
              <a:t>3. </a:t>
            </a:r>
            <a:r>
              <a:rPr lang="zh-CN" altLang="en-US" b="1" dirty="0">
                <a:latin typeface="DengXian" panose="02010600030101010101" pitchFamily="2" charset="-122"/>
                <a:ea typeface="DengXian" panose="02010600030101010101" pitchFamily="2" charset="-122"/>
              </a:rPr>
              <a:t>耶</a:t>
            </a:r>
            <a:r>
              <a:rPr lang="zh-CN" altLang="en-US" b="1" dirty="0" smtClean="0">
                <a:latin typeface="DengXian" panose="02010600030101010101" pitchFamily="2" charset="-122"/>
                <a:ea typeface="DengXian" panose="02010600030101010101" pitchFamily="2" charset="-122"/>
              </a:rPr>
              <a:t>稣来做什么</a:t>
            </a:r>
            <a:r>
              <a:rPr lang="zh-CN" altLang="en-US" b="1" dirty="0">
                <a:latin typeface="DengXian" panose="02010600030101010101" pitchFamily="2" charset="-122"/>
                <a:ea typeface="DengXian" panose="02010600030101010101" pitchFamily="2" charset="-122"/>
              </a:rPr>
              <a:t>？</a:t>
            </a:r>
            <a:r>
              <a:rPr lang="zh-CN" altLang="en-US" b="1" dirty="0" smtClean="0">
                <a:latin typeface="DengXian" panose="02010600030101010101" pitchFamily="2" charset="-122"/>
                <a:ea typeface="DengXian" panose="02010600030101010101" pitchFamily="2" charset="-122"/>
              </a:rPr>
              <a:t>受苦（</a:t>
            </a:r>
            <a:r>
              <a:rPr lang="en-US" altLang="zh-CN" b="1" dirty="0" smtClean="0">
                <a:latin typeface="DengXian" panose="02010600030101010101" pitchFamily="2" charset="-122"/>
                <a:ea typeface="DengXian" panose="02010600030101010101" pitchFamily="2" charset="-122"/>
              </a:rPr>
              <a:t>Reveal/Passion</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16</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21-28</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20</a:t>
            </a:r>
            <a:r>
              <a:rPr lang="zh-CN" altLang="en-US" b="1" dirty="0" smtClean="0">
                <a:latin typeface="DengXian" panose="02010600030101010101" pitchFamily="2" charset="-122"/>
                <a:ea typeface="DengXian" panose="02010600030101010101" pitchFamily="2" charset="-122"/>
              </a:rPr>
              <a:t>） </a:t>
            </a:r>
            <a:endParaRPr lang="en-US" altLang="zh-CN" b="1" dirty="0" smtClean="0">
              <a:latin typeface="DengXian" panose="02010600030101010101" pitchFamily="2" charset="-122"/>
              <a:ea typeface="DengXian" panose="02010600030101010101" pitchFamily="2" charset="-122"/>
            </a:endParaRPr>
          </a:p>
          <a:p>
            <a:pPr lvl="1"/>
            <a:r>
              <a:rPr lang="en-US" altLang="zh-CN" b="1" dirty="0">
                <a:latin typeface="DengXian" panose="02010600030101010101" pitchFamily="2" charset="-122"/>
                <a:ea typeface="DengXian" panose="02010600030101010101" pitchFamily="2" charset="-122"/>
              </a:rPr>
              <a:t>16:21 </a:t>
            </a:r>
            <a:r>
              <a:rPr lang="zh-CN" altLang="en-US" b="1" dirty="0">
                <a:latin typeface="DengXian" panose="02010600030101010101" pitchFamily="2" charset="-122"/>
                <a:ea typeface="DengXian" panose="02010600030101010101" pitchFamily="2" charset="-122"/>
              </a:rPr>
              <a:t>从</a:t>
            </a:r>
            <a:r>
              <a:rPr lang="zh-CN" altLang="en-US" b="1" dirty="0" smtClean="0">
                <a:latin typeface="DengXian" panose="02010600030101010101" pitchFamily="2" charset="-122"/>
                <a:ea typeface="DengXian" panose="02010600030101010101" pitchFamily="2" charset="-122"/>
              </a:rPr>
              <a:t>此（从</a:t>
            </a:r>
            <a:r>
              <a:rPr lang="zh-CN" altLang="en-US" b="1" dirty="0">
                <a:latin typeface="DengXian" panose="02010600030101010101" pitchFamily="2" charset="-122"/>
                <a:ea typeface="DengXian" panose="02010600030101010101" pitchFamily="2" charset="-122"/>
              </a:rPr>
              <a:t>那时</a:t>
            </a:r>
            <a:r>
              <a:rPr lang="zh-CN" altLang="en-US" b="1" dirty="0" smtClean="0">
                <a:latin typeface="DengXian" panose="02010600030101010101" pitchFamily="2" charset="-122"/>
                <a:ea typeface="DengXian" panose="02010600030101010101" pitchFamily="2" charset="-122"/>
              </a:rPr>
              <a:t>候）耶</a:t>
            </a:r>
            <a:r>
              <a:rPr lang="zh-CN" altLang="en-US" b="1" dirty="0">
                <a:latin typeface="DengXian" panose="02010600030101010101" pitchFamily="2" charset="-122"/>
                <a:ea typeface="DengXian" panose="02010600030101010101" pitchFamily="2" charset="-122"/>
              </a:rPr>
              <a:t>稣才指示门徒，他必须上耶路撒冷去，</a:t>
            </a:r>
            <a:r>
              <a:rPr lang="zh-CN" altLang="en-US" b="1" dirty="0">
                <a:solidFill>
                  <a:srgbClr val="FF0000"/>
                </a:solidFill>
                <a:latin typeface="DengXian" panose="02010600030101010101" pitchFamily="2" charset="-122"/>
                <a:ea typeface="DengXian" panose="02010600030101010101" pitchFamily="2" charset="-122"/>
              </a:rPr>
              <a:t>受</a:t>
            </a:r>
            <a:r>
              <a:rPr lang="zh-CN" altLang="en-US" b="1" dirty="0">
                <a:latin typeface="DengXian" panose="02010600030101010101" pitchFamily="2" charset="-122"/>
                <a:ea typeface="DengXian" panose="02010600030101010101" pitchFamily="2" charset="-122"/>
              </a:rPr>
              <a:t>长老祭司长文士许多的</a:t>
            </a:r>
            <a:r>
              <a:rPr lang="zh-CN" altLang="en-US" b="1" dirty="0">
                <a:solidFill>
                  <a:srgbClr val="FF0000"/>
                </a:solidFill>
                <a:latin typeface="DengXian" panose="02010600030101010101" pitchFamily="2" charset="-122"/>
                <a:ea typeface="DengXian" panose="02010600030101010101" pitchFamily="2" charset="-122"/>
              </a:rPr>
              <a:t>苦</a:t>
            </a:r>
            <a:r>
              <a:rPr lang="zh-CN" altLang="en-US" b="1" dirty="0">
                <a:latin typeface="DengXian" panose="02010600030101010101" pitchFamily="2" charset="-122"/>
                <a:ea typeface="DengXian" panose="02010600030101010101" pitchFamily="2" charset="-122"/>
              </a:rPr>
              <a:t>，并且</a:t>
            </a:r>
            <a:r>
              <a:rPr lang="zh-CN" altLang="en-US" b="1" dirty="0">
                <a:solidFill>
                  <a:srgbClr val="FF0000"/>
                </a:solidFill>
                <a:latin typeface="DengXian" panose="02010600030101010101" pitchFamily="2" charset="-122"/>
                <a:ea typeface="DengXian" panose="02010600030101010101" pitchFamily="2" charset="-122"/>
              </a:rPr>
              <a:t>被杀</a:t>
            </a:r>
            <a:r>
              <a:rPr lang="zh-CN" altLang="en-US" b="1" dirty="0">
                <a:latin typeface="DengXian" panose="02010600030101010101" pitchFamily="2" charset="-122"/>
                <a:ea typeface="DengXian" panose="02010600030101010101" pitchFamily="2" charset="-122"/>
              </a:rPr>
              <a:t>，第三日</a:t>
            </a:r>
            <a:r>
              <a:rPr lang="zh-CN" altLang="en-US" b="1" dirty="0">
                <a:solidFill>
                  <a:srgbClr val="FF0000"/>
                </a:solidFill>
                <a:latin typeface="DengXian" panose="02010600030101010101" pitchFamily="2" charset="-122"/>
                <a:ea typeface="DengXian" panose="02010600030101010101" pitchFamily="2" charset="-122"/>
              </a:rPr>
              <a:t>复活</a:t>
            </a:r>
            <a:r>
              <a:rPr lang="zh-CN" altLang="en-US" b="1" dirty="0" smtClean="0">
                <a:latin typeface="DengXian" panose="02010600030101010101" pitchFamily="2" charset="-122"/>
                <a:ea typeface="DengXian" panose="02010600030101010101" pitchFamily="2" charset="-122"/>
              </a:rPr>
              <a:t>。</a:t>
            </a:r>
            <a:endParaRPr lang="en-US" altLang="zh-CN" b="1" dirty="0" smtClean="0">
              <a:latin typeface="DengXian" panose="02010600030101010101" pitchFamily="2" charset="-122"/>
              <a:ea typeface="DengXian" panose="02010600030101010101" pitchFamily="2" charset="-122"/>
            </a:endParaRPr>
          </a:p>
          <a:p>
            <a:pPr lvl="1"/>
            <a:r>
              <a:rPr lang="en-US" altLang="zh-CN" b="1" dirty="0">
                <a:latin typeface="DengXian" panose="02010600030101010101" pitchFamily="2" charset="-122"/>
                <a:ea typeface="DengXian" panose="02010600030101010101" pitchFamily="2" charset="-122"/>
              </a:rPr>
              <a:t>28:18 </a:t>
            </a:r>
            <a:r>
              <a:rPr lang="zh-CN" altLang="en-US" b="1" dirty="0" smtClean="0">
                <a:latin typeface="DengXian" panose="02010600030101010101" pitchFamily="2" charset="-122"/>
                <a:ea typeface="DengXian" panose="02010600030101010101" pitchFamily="2" charset="-122"/>
              </a:rPr>
              <a:t>耶</a:t>
            </a:r>
            <a:r>
              <a:rPr lang="zh-CN" altLang="en-US" b="1" dirty="0">
                <a:latin typeface="DengXian" panose="02010600030101010101" pitchFamily="2" charset="-122"/>
                <a:ea typeface="DengXian" panose="02010600030101010101" pitchFamily="2" charset="-122"/>
              </a:rPr>
              <a:t>稣进前来，对他们说，天上，地下</a:t>
            </a:r>
            <a:r>
              <a:rPr lang="zh-CN" altLang="en-US" b="1" dirty="0">
                <a:solidFill>
                  <a:srgbClr val="FF0000"/>
                </a:solidFill>
                <a:latin typeface="DengXian" panose="02010600030101010101" pitchFamily="2" charset="-122"/>
                <a:ea typeface="DengXian" panose="02010600030101010101" pitchFamily="2" charset="-122"/>
              </a:rPr>
              <a:t>所有的权柄</a:t>
            </a:r>
            <a:r>
              <a:rPr lang="zh-CN" altLang="en-US" b="1" dirty="0">
                <a:latin typeface="DengXian" panose="02010600030101010101" pitchFamily="2" charset="-122"/>
                <a:ea typeface="DengXian" panose="02010600030101010101" pitchFamily="2" charset="-122"/>
              </a:rPr>
              <a:t>，都赐给我了。  </a:t>
            </a:r>
          </a:p>
        </p:txBody>
      </p:sp>
    </p:spTree>
    <p:extLst>
      <p:ext uri="{BB962C8B-B14F-4D97-AF65-F5344CB8AC3E}">
        <p14:creationId xmlns:p14="http://schemas.microsoft.com/office/powerpoint/2010/main" val="2141922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17526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1:1 </a:t>
            </a:r>
            <a:r>
              <a:rPr lang="zh-CN" altLang="en-US" sz="3600" b="1" dirty="0">
                <a:latin typeface="DengXian" panose="02010600030101010101" pitchFamily="2" charset="-122"/>
                <a:ea typeface="DengXian" panose="02010600030101010101" pitchFamily="2" charset="-122"/>
              </a:rPr>
              <a:t>亚伯拉罕的后裔，大卫的子孙，</a:t>
            </a:r>
            <a:r>
              <a:rPr lang="zh-CN" altLang="en-US" sz="3600" b="1" dirty="0">
                <a:solidFill>
                  <a:srgbClr val="FF0000"/>
                </a:solidFill>
                <a:latin typeface="DengXian" panose="02010600030101010101" pitchFamily="2" charset="-122"/>
                <a:ea typeface="DengXian" panose="02010600030101010101" pitchFamily="2" charset="-122"/>
              </a:rPr>
              <a:t>耶稣基督</a:t>
            </a:r>
            <a:r>
              <a:rPr lang="zh-CN" altLang="en-US" sz="3600" b="1" dirty="0">
                <a:latin typeface="DengXian" panose="02010600030101010101" pitchFamily="2" charset="-122"/>
                <a:ea typeface="DengXian" panose="02010600030101010101" pitchFamily="2" charset="-122"/>
              </a:rPr>
              <a:t>的家谱。</a:t>
            </a: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768110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17526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1:1 </a:t>
            </a:r>
            <a:r>
              <a:rPr lang="zh-CN" altLang="en-US" sz="3600" b="1" dirty="0">
                <a:latin typeface="DengXian" panose="02010600030101010101" pitchFamily="2" charset="-122"/>
                <a:ea typeface="DengXian" panose="02010600030101010101" pitchFamily="2" charset="-122"/>
              </a:rPr>
              <a:t>亚伯拉罕的后裔，大卫的子孙，耶稣基督的</a:t>
            </a:r>
            <a:r>
              <a:rPr lang="zh-CN" altLang="en-US" sz="3600" b="1" dirty="0">
                <a:solidFill>
                  <a:srgbClr val="FF0000"/>
                </a:solidFill>
                <a:latin typeface="DengXian" panose="02010600030101010101" pitchFamily="2" charset="-122"/>
                <a:ea typeface="DengXian" panose="02010600030101010101" pitchFamily="2" charset="-122"/>
              </a:rPr>
              <a:t>家</a:t>
            </a:r>
            <a:r>
              <a:rPr lang="zh-CN" altLang="en-US" sz="3600" b="1" dirty="0" smtClean="0">
                <a:solidFill>
                  <a:srgbClr val="FF0000"/>
                </a:solidFill>
                <a:latin typeface="DengXian" panose="02010600030101010101" pitchFamily="2" charset="-122"/>
                <a:ea typeface="DengXian" panose="02010600030101010101" pitchFamily="2" charset="-122"/>
              </a:rPr>
              <a:t>谱（</a:t>
            </a:r>
            <a:r>
              <a:rPr lang="en-US" altLang="zh-CN" sz="3600" b="1" dirty="0">
                <a:solidFill>
                  <a:srgbClr val="FF0000"/>
                </a:solidFill>
                <a:latin typeface="DengXian" panose="02010600030101010101" pitchFamily="2" charset="-122"/>
                <a:ea typeface="DengXian" panose="02010600030101010101" pitchFamily="2" charset="-122"/>
              </a:rPr>
              <a:t>BIBLOS GENESEOS</a:t>
            </a:r>
            <a:r>
              <a:rPr lang="zh-CN" altLang="en-US" sz="3600" b="1" dirty="0" smtClean="0">
                <a:solidFill>
                  <a:srgbClr val="FF0000"/>
                </a:solidFill>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130373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四个福音书的开始</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029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马太福音</a:t>
            </a:r>
            <a:r>
              <a:rPr lang="en-US" altLang="zh-CN" sz="3600" b="1" dirty="0" smtClean="0">
                <a:latin typeface="DengXian" panose="02010600030101010101" pitchFamily="2" charset="-122"/>
                <a:ea typeface="DengXian" panose="02010600030101010101" pitchFamily="2" charset="-122"/>
              </a:rPr>
              <a:t>】1:1 </a:t>
            </a:r>
            <a:r>
              <a:rPr lang="zh-CN" altLang="en-US" sz="3600" b="1" dirty="0">
                <a:latin typeface="DengXian" panose="02010600030101010101" pitchFamily="2" charset="-122"/>
                <a:ea typeface="DengXian" panose="02010600030101010101" pitchFamily="2" charset="-122"/>
              </a:rPr>
              <a:t>亚伯拉罕的后裔，大卫的子孙，耶稣基督的家谱</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马可福音</a:t>
            </a:r>
            <a:r>
              <a:rPr lang="en-US" altLang="zh-CN" sz="3600" b="1" dirty="0">
                <a:latin typeface="DengXian" panose="02010600030101010101" pitchFamily="2" charset="-122"/>
                <a:ea typeface="DengXian" panose="02010600030101010101" pitchFamily="2" charset="-122"/>
              </a:rPr>
              <a:t>】1:1 </a:t>
            </a:r>
            <a:r>
              <a:rPr lang="zh-CN" altLang="en-US" sz="3600" b="1" dirty="0" smtClean="0">
                <a:latin typeface="DengXian" panose="02010600030101010101" pitchFamily="2" charset="-122"/>
                <a:ea typeface="DengXian" panose="02010600030101010101" pitchFamily="2" charset="-122"/>
              </a:rPr>
              <a:t>神</a:t>
            </a:r>
            <a:r>
              <a:rPr lang="zh-CN" altLang="en-US" sz="3600" b="1" dirty="0">
                <a:latin typeface="DengXian" panose="02010600030101010101" pitchFamily="2" charset="-122"/>
                <a:ea typeface="DengXian" panose="02010600030101010101" pitchFamily="2" charset="-122"/>
              </a:rPr>
              <a:t>的儿子，耶稣基督福音的起头， </a:t>
            </a:r>
            <a:r>
              <a:rPr lang="en-US" altLang="zh-CN" sz="3600" b="1" dirty="0" smtClean="0">
                <a:latin typeface="DengXian" panose="02010600030101010101" pitchFamily="2" charset="-122"/>
                <a:ea typeface="DengXian" panose="02010600030101010101" pitchFamily="2" charset="-122"/>
              </a:rPr>
              <a:t> </a:t>
            </a:r>
          </a:p>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路加福音</a:t>
            </a: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从圣诞的故事开始</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a:t>
            </a:r>
            <a:r>
              <a:rPr lang="zh-CN" altLang="en-US" sz="3600" b="1" dirty="0" smtClean="0">
                <a:latin typeface="DengXian" panose="02010600030101010101" pitchFamily="2" charset="-122"/>
                <a:ea typeface="DengXian" panose="02010600030101010101" pitchFamily="2" charset="-122"/>
              </a:rPr>
              <a:t>约翰福音</a:t>
            </a:r>
            <a:r>
              <a:rPr lang="en-US" altLang="zh-CN" sz="3600" b="1" dirty="0">
                <a:latin typeface="DengXian" panose="02010600030101010101" pitchFamily="2" charset="-122"/>
                <a:ea typeface="DengXian" panose="02010600030101010101" pitchFamily="2" charset="-122"/>
              </a:rPr>
              <a:t>】1:1 </a:t>
            </a:r>
            <a:r>
              <a:rPr lang="zh-TW" altLang="en-US" sz="3600" b="1" dirty="0" smtClean="0">
                <a:latin typeface="DengXian" panose="02010600030101010101" pitchFamily="2" charset="-122"/>
                <a:ea typeface="DengXian" panose="02010600030101010101" pitchFamily="2" charset="-122"/>
              </a:rPr>
              <a:t>太</a:t>
            </a:r>
            <a:r>
              <a:rPr lang="zh-TW" altLang="en-US" sz="3600" b="1" dirty="0">
                <a:latin typeface="DengXian" panose="02010600030101010101" pitchFamily="2" charset="-122"/>
                <a:ea typeface="DengXian" panose="02010600030101010101" pitchFamily="2" charset="-122"/>
              </a:rPr>
              <a:t>初有道，道</a:t>
            </a:r>
            <a:r>
              <a:rPr lang="zh-TW" altLang="en-US" sz="3600" b="1" dirty="0" smtClean="0">
                <a:latin typeface="DengXian" panose="02010600030101010101" pitchFamily="2" charset="-122"/>
                <a:ea typeface="DengXian" panose="02010600030101010101" pitchFamily="2" charset="-122"/>
              </a:rPr>
              <a:t>与神</a:t>
            </a:r>
            <a:r>
              <a:rPr lang="zh-TW" altLang="en-US" sz="3600" b="1" dirty="0">
                <a:latin typeface="DengXian" panose="02010600030101010101" pitchFamily="2" charset="-122"/>
                <a:ea typeface="DengXian" panose="02010600030101010101" pitchFamily="2" charset="-122"/>
              </a:rPr>
              <a:t>同在，道就</a:t>
            </a:r>
            <a:r>
              <a:rPr lang="zh-TW" altLang="en-US" sz="3600" b="1" dirty="0" smtClean="0">
                <a:latin typeface="DengXian" panose="02010600030101010101" pitchFamily="2" charset="-122"/>
                <a:ea typeface="DengXian" panose="02010600030101010101" pitchFamily="2" charset="-122"/>
              </a:rPr>
              <a:t>是神</a:t>
            </a:r>
            <a:r>
              <a:rPr lang="zh-TW" altLang="en-US" sz="3600" b="1" dirty="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77942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208266</TotalTime>
  <Words>8833</Words>
  <Application>Microsoft Office PowerPoint</Application>
  <PresentationFormat>On-screen Show (4:3)</PresentationFormat>
  <Paragraphs>282</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三谷基督徒會堂 成人主日學</vt:lpstr>
      <vt:lpstr>PowerPoint Presentation</vt:lpstr>
      <vt:lpstr>如何读圣经？</vt:lpstr>
      <vt:lpstr>课程安排</vt:lpstr>
      <vt:lpstr>马太福音的结构</vt:lpstr>
      <vt:lpstr>PowerPoint Presentation</vt:lpstr>
      <vt:lpstr>马太福音</vt:lpstr>
      <vt:lpstr>马太福音</vt:lpstr>
      <vt:lpstr>四个福音书的开始</vt:lpstr>
      <vt:lpstr>另一个家谱</vt:lpstr>
      <vt:lpstr>马太福音</vt:lpstr>
      <vt:lpstr>亚伯拉罕的后裔</vt:lpstr>
      <vt:lpstr>马太福音</vt:lpstr>
      <vt:lpstr>大卫的子孙</vt:lpstr>
      <vt:lpstr>马太福音</vt:lpstr>
      <vt:lpstr>马太福音</vt:lpstr>
      <vt:lpstr>耶哥尼雅的诅咒</vt:lpstr>
      <vt:lpstr>马太福音</vt:lpstr>
      <vt:lpstr>两个家谱</vt:lpstr>
      <vt:lpstr>马太福音</vt:lpstr>
      <vt:lpstr>马太福音</vt:lpstr>
      <vt:lpstr>马太福音</vt:lpstr>
      <vt:lpstr>马太福音</vt:lpstr>
      <vt:lpstr>耶稣什么时候出生</vt:lpstr>
      <vt:lpstr>耶稣什么时候出生</vt:lpstr>
      <vt:lpstr>PowerPoint Presentation</vt:lpstr>
      <vt:lpstr>总结</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Christmas</dc:title>
  <dc:creator>Guocai</dc:creator>
  <cp:lastModifiedBy>test</cp:lastModifiedBy>
  <cp:revision>754</cp:revision>
  <cp:lastPrinted>2021-12-05T16:24:25Z</cp:lastPrinted>
  <dcterms:created xsi:type="dcterms:W3CDTF">2014-12-20T19:43:08Z</dcterms:created>
  <dcterms:modified xsi:type="dcterms:W3CDTF">2021-12-05T16:26:48Z</dcterms:modified>
</cp:coreProperties>
</file>