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396" r:id="rId3"/>
    <p:sldId id="410" r:id="rId4"/>
    <p:sldId id="411" r:id="rId5"/>
    <p:sldId id="412" r:id="rId6"/>
    <p:sldId id="413" r:id="rId7"/>
    <p:sldId id="414" r:id="rId8"/>
    <p:sldId id="399" r:id="rId9"/>
    <p:sldId id="400" r:id="rId10"/>
    <p:sldId id="408" r:id="rId11"/>
    <p:sldId id="415" r:id="rId12"/>
    <p:sldId id="401" r:id="rId13"/>
    <p:sldId id="404" r:id="rId14"/>
    <p:sldId id="403" r:id="rId15"/>
    <p:sldId id="409" r:id="rId16"/>
    <p:sldId id="416" r:id="rId17"/>
    <p:sldId id="402" r:id="rId18"/>
    <p:sldId id="405" r:id="rId19"/>
    <p:sldId id="406" r:id="rId20"/>
    <p:sldId id="407" r:id="rId21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41730" autoAdjust="0"/>
  </p:normalViewPr>
  <p:slideViewPr>
    <p:cSldViewPr>
      <p:cViewPr varScale="1">
        <p:scale>
          <a:sx n="35" d="100"/>
          <a:sy n="35" d="100"/>
        </p:scale>
        <p:origin x="-281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5085793-4952-4EC9-AD43-A2D8E28C51C3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DFFB6782-E22B-44B8-BE55-B98FFE707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446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7311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推论：</a:t>
            </a:r>
            <a:r>
              <a:rPr lang="zh-CN" altLang="en-US" sz="1800" b="1" dirty="0" smtClean="0">
                <a:solidFill>
                  <a:srgbClr val="FF0000"/>
                </a:solidFill>
              </a:rPr>
              <a:t>诫命有大小</a:t>
            </a:r>
            <a:r>
              <a:rPr lang="zh-CN" altLang="en-US" sz="1800" dirty="0" smtClean="0"/>
              <a:t>。什么是最大的诫命？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Mat 22:36 </a:t>
            </a:r>
            <a:r>
              <a:rPr lang="zh-CN" altLang="en-US" sz="1800" dirty="0" smtClean="0"/>
              <a:t>夫子，律法上的诫命，那一条是最大的呢？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Mat 22:37 </a:t>
            </a:r>
            <a:r>
              <a:rPr lang="zh-CN" altLang="en-US" sz="1800" dirty="0" smtClean="0"/>
              <a:t>耶稣对他说，你要尽心，尽性，尽意，爱主你的神。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Mat 22:38 </a:t>
            </a:r>
            <a:r>
              <a:rPr lang="zh-CN" altLang="en-US" sz="1800" dirty="0" smtClean="0"/>
              <a:t>这是诫命中的第一，且是最大的。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Mat 22:39 </a:t>
            </a:r>
            <a:r>
              <a:rPr lang="zh-CN" altLang="en-US" sz="1800" dirty="0" smtClean="0"/>
              <a:t>其次也相仿，就是要爱人如己。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Mat 22:40 </a:t>
            </a:r>
            <a:r>
              <a:rPr lang="zh-CN" altLang="en-US" sz="1800" dirty="0" smtClean="0"/>
              <a:t>这两条诫命，是律法和先知一切道理的总纲。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Mat 23:23 </a:t>
            </a:r>
            <a:r>
              <a:rPr lang="zh-CN" altLang="en-US" sz="1800" dirty="0" smtClean="0"/>
              <a:t>你们这假冒为善的文士和法利赛人有祸了。因为你们将薄荷，茴香，芹菜，献上十分之一。那律法上更重的事，就是公义，怜悯，信实，反倒不行了。这更重的是你们当行的；那也是不可不行的。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问题：律法之中有没有被废掉的？</a:t>
            </a:r>
            <a:r>
              <a:rPr lang="zh-CN" altLang="en-US" sz="1800" b="1" dirty="0" smtClean="0">
                <a:solidFill>
                  <a:srgbClr val="FF0000"/>
                </a:solidFill>
              </a:rPr>
              <a:t>准确地说，没有，只有被成全的</a:t>
            </a:r>
            <a:r>
              <a:rPr lang="zh-CN" altLang="en-US" sz="1800" dirty="0" smtClean="0"/>
              <a:t>。律法中的礼</a:t>
            </a:r>
            <a:r>
              <a:rPr lang="zh-CN" altLang="en-US" sz="1800" dirty="0" smtClean="0"/>
              <a:t>仪献祭的部分</a:t>
            </a:r>
            <a:r>
              <a:rPr lang="en-US" altLang="zh-CN" sz="1800" dirty="0" smtClean="0"/>
              <a:t>The </a:t>
            </a:r>
            <a:r>
              <a:rPr lang="en-US" altLang="zh-CN" sz="1800" dirty="0" smtClean="0"/>
              <a:t>ritual or ceremonial law</a:t>
            </a:r>
            <a:r>
              <a:rPr lang="zh-CN" altLang="en-US" sz="1800" dirty="0" smtClean="0"/>
              <a:t>部分已经被成全了。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律法的时间性：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Jhn</a:t>
            </a:r>
            <a:r>
              <a:rPr lang="en-US" altLang="zh-CN" sz="1800" dirty="0" smtClean="0"/>
              <a:t> 4:19 </a:t>
            </a:r>
            <a:r>
              <a:rPr lang="zh-CN" altLang="en-US" sz="1800" dirty="0" smtClean="0"/>
              <a:t>妇人说，先生，我看出你是先知。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Jhn</a:t>
            </a:r>
            <a:r>
              <a:rPr lang="en-US" altLang="zh-CN" sz="1800" dirty="0" smtClean="0"/>
              <a:t> 4:20 </a:t>
            </a:r>
            <a:r>
              <a:rPr lang="zh-CN" altLang="en-US" sz="1800" dirty="0" smtClean="0"/>
              <a:t>我们的祖宗在这山上礼拜。你们倒说，应当礼拜的地方是在耶路撒冷。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Jhn</a:t>
            </a:r>
            <a:r>
              <a:rPr lang="en-US" altLang="zh-CN" sz="1800" dirty="0" smtClean="0"/>
              <a:t> 4:21 </a:t>
            </a:r>
            <a:r>
              <a:rPr lang="zh-CN" altLang="en-US" sz="1800" dirty="0" smtClean="0"/>
              <a:t>耶稣说，妇人，你当信我，时候将到，你们拜父，也不在这山上，也不在耶路撒冷。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Jhn</a:t>
            </a:r>
            <a:r>
              <a:rPr lang="en-US" altLang="zh-CN" sz="1800" dirty="0" smtClean="0"/>
              <a:t> 4:22 </a:t>
            </a:r>
            <a:r>
              <a:rPr lang="zh-CN" altLang="en-US" sz="1800" dirty="0" smtClean="0"/>
              <a:t>你们所拜的，你们不知道。我们所拜的，我们知道。因为救恩是从犹太人出来的。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Jhn</a:t>
            </a:r>
            <a:r>
              <a:rPr lang="en-US" altLang="zh-CN" sz="1800" dirty="0" smtClean="0"/>
              <a:t> 4:23 </a:t>
            </a:r>
            <a:r>
              <a:rPr lang="zh-CN" altLang="en-US" sz="1800" dirty="0" smtClean="0"/>
              <a:t>时候将到，如今就是了，那真正拜父的，要用心灵和诚实拜他，因为父要这样的人拜他。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天国里的人对于律法的态度：</a:t>
            </a:r>
            <a:r>
              <a:rPr lang="zh-CN" altLang="en-US" sz="1800" b="1" dirty="0" smtClean="0">
                <a:solidFill>
                  <a:srgbClr val="FF0000"/>
                </a:solidFill>
              </a:rPr>
              <a:t>教导和遵行</a:t>
            </a:r>
            <a:r>
              <a:rPr lang="zh-CN" altLang="en-US" sz="1800" dirty="0" smtClean="0"/>
              <a:t>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Mat 28:19 </a:t>
            </a:r>
            <a:r>
              <a:rPr lang="zh-CN" altLang="en-US" sz="1800" dirty="0" smtClean="0"/>
              <a:t>所以你们要去，使万民作我的门徒，奉父子圣灵的名，给他们施洗。（或作给他们施洗归于父子圣灵的名）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Mat 28:20 </a:t>
            </a:r>
            <a:r>
              <a:rPr lang="zh-CN" altLang="en-US" sz="1800" dirty="0" smtClean="0"/>
              <a:t>凡我所吩咐你们的，都教训他们遵守，我就常与你们同在，直到世界的末了</a:t>
            </a:r>
            <a:r>
              <a:rPr lang="zh-CN" altLang="en-US" sz="1800" dirty="0" smtClean="0"/>
              <a:t>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遵行什么样的诫命或者如何遵守在</a:t>
            </a:r>
            <a:r>
              <a:rPr lang="en-US" altLang="zh-CN" sz="1800" dirty="0" smtClean="0"/>
              <a:t>5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21</a:t>
            </a:r>
            <a:r>
              <a:rPr lang="zh-CN" altLang="en-US" sz="1800" dirty="0" smtClean="0"/>
              <a:t>以后的内容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b="1" dirty="0" smtClean="0">
                <a:solidFill>
                  <a:srgbClr val="FF0000"/>
                </a:solidFill>
              </a:rPr>
              <a:t>第一个问题</a:t>
            </a:r>
            <a:r>
              <a:rPr lang="zh-CN" altLang="en-US" sz="1800" dirty="0" smtClean="0"/>
              <a:t>。文</a:t>
            </a:r>
            <a:r>
              <a:rPr lang="zh-CN" altLang="en-US" sz="1800" dirty="0" smtClean="0"/>
              <a:t>士和法利赛人的义：</a:t>
            </a:r>
            <a:r>
              <a:rPr lang="zh-CN" altLang="en-US" sz="1800" b="1" dirty="0" smtClean="0">
                <a:solidFill>
                  <a:srgbClr val="FF0000"/>
                </a:solidFill>
              </a:rPr>
              <a:t>他们有“义”吗？</a:t>
            </a:r>
            <a:r>
              <a:rPr lang="zh-CN" altLang="en-US" sz="1800" dirty="0" smtClean="0"/>
              <a:t>在当时的犹太人眼中，他们研究律法，用现在的话来讲，圣经很熟；他们也做了许多常人做不了的事情，把圣经量化，严格遵行。如果“义”是可以计量的，他们绝对</a:t>
            </a:r>
            <a:r>
              <a:rPr lang="zh-CN" altLang="en-US" sz="1800" dirty="0" smtClean="0"/>
              <a:t>在人的人的眼中有很多的义；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什么是义，在神的面前是对的，神愿意接纳，神喜悦的。有没有义，只有神有评判的权利（在神的眼里，他们没有任何义）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但是耶稣在这里说，</a:t>
            </a:r>
            <a:r>
              <a:rPr lang="zh-CN" altLang="en-US" sz="1800" b="1" dirty="0" smtClean="0"/>
              <a:t>你们不能进神的国</a:t>
            </a:r>
            <a:r>
              <a:rPr lang="zh-CN" altLang="en-US" sz="1800" dirty="0" smtClean="0"/>
              <a:t>，</a:t>
            </a:r>
            <a:r>
              <a:rPr lang="zh-CN" altLang="en-US" sz="1800" b="1" dirty="0" smtClean="0">
                <a:solidFill>
                  <a:srgbClr val="FF0000"/>
                </a:solidFill>
              </a:rPr>
              <a:t>如果你们的义</a:t>
            </a:r>
            <a:r>
              <a:rPr lang="zh-CN" altLang="en-US" sz="1800" dirty="0" smtClean="0"/>
              <a:t>不能胜过文士和法利赛的义。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b="1" dirty="0" smtClean="0">
                <a:solidFill>
                  <a:srgbClr val="FF0000"/>
                </a:solidFill>
              </a:rPr>
              <a:t>第二个</a:t>
            </a:r>
            <a:r>
              <a:rPr lang="zh-CN" altLang="en-US" sz="1800" b="1" dirty="0" smtClean="0">
                <a:solidFill>
                  <a:srgbClr val="FF0000"/>
                </a:solidFill>
              </a:rPr>
              <a:t>问题</a:t>
            </a:r>
            <a:r>
              <a:rPr lang="zh-CN" altLang="en-US" sz="1800" dirty="0" smtClean="0"/>
              <a:t>，</a:t>
            </a:r>
            <a:r>
              <a:rPr lang="zh-CN" altLang="en-US" sz="1800" b="1" dirty="0" smtClean="0">
                <a:solidFill>
                  <a:srgbClr val="FF0000"/>
                </a:solidFill>
              </a:rPr>
              <a:t>耶稣是不是在这里讲靠遵守律法得救</a:t>
            </a:r>
            <a:r>
              <a:rPr lang="zh-CN" altLang="en-US" sz="1800" dirty="0" smtClean="0"/>
              <a:t>？</a:t>
            </a:r>
            <a:r>
              <a:rPr lang="zh-CN" altLang="en-US" sz="1800" b="1" dirty="0" smtClean="0"/>
              <a:t>进天国</a:t>
            </a:r>
            <a:r>
              <a:rPr lang="zh-CN" altLang="en-US" sz="1800" dirty="0" smtClean="0"/>
              <a:t>是什么意思</a:t>
            </a:r>
            <a:r>
              <a:rPr lang="zh-CN" altLang="en-US" sz="1800" dirty="0" smtClean="0"/>
              <a:t>？有人把得救和进天国分开，认为进天国是神的奖赏，是高级的基督徒才能得到的。我认同这种看法，得救和进神的国是一体的两面，得救的人必定会进神的国。这里不是讲进天国的途径，而是</a:t>
            </a:r>
            <a:r>
              <a:rPr lang="zh-CN" altLang="en-US" sz="1800" b="1" dirty="0" smtClean="0">
                <a:solidFill>
                  <a:srgbClr val="FF0000"/>
                </a:solidFill>
              </a:rPr>
              <a:t>讲天国的人是一群怎样的人</a:t>
            </a:r>
            <a:r>
              <a:rPr lang="zh-CN" altLang="en-US" sz="1800" dirty="0" smtClean="0"/>
              <a:t>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Jhn</a:t>
            </a:r>
            <a:r>
              <a:rPr lang="en-US" altLang="zh-CN" sz="1800" dirty="0" smtClean="0"/>
              <a:t> 3:5 </a:t>
            </a:r>
            <a:r>
              <a:rPr lang="zh-CN" altLang="en-US" sz="1800" dirty="0" smtClean="0"/>
              <a:t>耶稣说，我实实在在地告诉你，人若不是从水和圣灵生的，就不能进神的国。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Mat </a:t>
            </a:r>
            <a:r>
              <a:rPr lang="en-US" altLang="zh-CN" sz="1800" dirty="0" smtClean="0"/>
              <a:t>18:3 </a:t>
            </a:r>
            <a:r>
              <a:rPr lang="zh-CN" altLang="en-US" sz="1800" dirty="0" smtClean="0"/>
              <a:t>说，我实在告诉你们，你们若不回转，变成小孩子的样式，断不得</a:t>
            </a:r>
            <a:r>
              <a:rPr lang="zh-CN" altLang="en-US" sz="1800" b="1" dirty="0" smtClean="0"/>
              <a:t>进天国</a:t>
            </a:r>
            <a:r>
              <a:rPr lang="zh-CN" altLang="en-US" sz="1800" dirty="0" smtClean="0"/>
              <a:t>。</a:t>
            </a:r>
            <a:r>
              <a:rPr lang="en-US" altLang="zh-CN" sz="1800" dirty="0" smtClean="0"/>
              <a:t>18:4 </a:t>
            </a:r>
            <a:r>
              <a:rPr lang="zh-CN" altLang="en-US" sz="1800" dirty="0" smtClean="0"/>
              <a:t>所以凡自己谦卑像这小孩子的，他在天国里就是最大的。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进天国不是进入一个实际的名叫“天国”的地方，而是进入神的统管（</a:t>
            </a:r>
            <a:r>
              <a:rPr lang="en-US" altLang="zh-CN" sz="1800" dirty="0" smtClean="0"/>
              <a:t>Rule</a:t>
            </a:r>
            <a:r>
              <a:rPr lang="zh-CN" altLang="en-US" sz="1800" dirty="0" smtClean="0"/>
              <a:t>）之下，所以与其说是讨论得救，还不如说是告诉我们，</a:t>
            </a:r>
            <a:r>
              <a:rPr lang="zh-CN" altLang="en-US" sz="1800" b="1" dirty="0" smtClean="0">
                <a:solidFill>
                  <a:srgbClr val="FF0000"/>
                </a:solidFill>
              </a:rPr>
              <a:t>在天国是什么样的人</a:t>
            </a:r>
            <a:r>
              <a:rPr lang="zh-CN" altLang="en-US" sz="1800" dirty="0" smtClean="0"/>
              <a:t>，受神的旨意统管的人是什么样的人，他们是在遵行神的律法的义上是超过文士和法利赛人的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b="1" dirty="0" smtClean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b="1" dirty="0" smtClean="0">
                <a:solidFill>
                  <a:srgbClr val="FF0000"/>
                </a:solidFill>
              </a:rPr>
              <a:t>第三个问题，这里的“义”是什么样的义？</a:t>
            </a:r>
            <a:r>
              <a:rPr lang="zh-CN" altLang="en-US" sz="1800" b="0" dirty="0" smtClean="0">
                <a:solidFill>
                  <a:srgbClr val="FF0000"/>
                </a:solidFill>
              </a:rPr>
              <a:t>不是因信称义算为义的义，那是在律法之外。而这里的“义”是在律法之内的。</a:t>
            </a:r>
            <a:r>
              <a:rPr lang="en-US" altLang="zh-CN" sz="1800" b="0" dirty="0" smtClean="0">
                <a:solidFill>
                  <a:srgbClr val="FF0000"/>
                </a:solidFill>
              </a:rPr>
              <a:t>Rom 3:21 </a:t>
            </a:r>
            <a:r>
              <a:rPr lang="zh-CN" altLang="en-US" sz="1800" b="0" dirty="0" smtClean="0">
                <a:solidFill>
                  <a:srgbClr val="FF0000"/>
                </a:solidFill>
              </a:rPr>
              <a:t>但如今神的义在律法以外已经显明出来，有律法和先知为证。</a:t>
            </a:r>
            <a:r>
              <a:rPr lang="en-US" altLang="zh-CN" sz="1800" b="0" dirty="0" smtClean="0">
                <a:solidFill>
                  <a:srgbClr val="FF0000"/>
                </a:solidFill>
              </a:rPr>
              <a:t>3:22 </a:t>
            </a:r>
            <a:r>
              <a:rPr lang="zh-CN" altLang="en-US" sz="1800" b="0" dirty="0" smtClean="0">
                <a:solidFill>
                  <a:srgbClr val="FF0000"/>
                </a:solidFill>
              </a:rPr>
              <a:t>就是神的义，因信耶稣基督，加给一切相信的人，并没有分别。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b="0" dirty="0" smtClean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b="1" dirty="0" smtClean="0">
                <a:solidFill>
                  <a:srgbClr val="FF0000"/>
                </a:solidFill>
              </a:rPr>
              <a:t>胜于文士和法利赛人的义，为</a:t>
            </a:r>
            <a:r>
              <a:rPr lang="zh-CN" altLang="en-US" sz="1800" b="1" dirty="0" smtClean="0">
                <a:solidFill>
                  <a:srgbClr val="FF0000"/>
                </a:solidFill>
              </a:rPr>
              <a:t>什么呢</a:t>
            </a:r>
            <a:r>
              <a:rPr lang="zh-CN" altLang="en-US" sz="1800" dirty="0" smtClean="0"/>
              <a:t>？这里的上下文告诉我们，是他们把律法理解错了，他们以为律法条文就是律法的全部。不可杀人，不可奸淫，以眼还眼，以牙还牙，举例。在天国里的人，他们的义必定是胜过文士的义的，因为按照律法的</a:t>
            </a:r>
            <a:r>
              <a:rPr lang="zh-CN" altLang="en-US" sz="1800" b="1" dirty="0" smtClean="0">
                <a:solidFill>
                  <a:srgbClr val="FF0000"/>
                </a:solidFill>
              </a:rPr>
              <a:t>精义遵行</a:t>
            </a:r>
            <a:r>
              <a:rPr lang="zh-CN" altLang="en-US" sz="1800" dirty="0" smtClean="0"/>
              <a:t>。这里并没有讲，你如何到哪一个地步，也没有讲你如何才能做到这一步。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CN" altLang="en-US" sz="1800" dirty="0" smtClean="0"/>
              <a:t>罗马书讲，律法是属灵，律法要写在我们的心上。只有受过心灵的割礼的人才能做到按律法的灵义遵行律法。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b="1" dirty="0" smtClean="0">
                <a:solidFill>
                  <a:srgbClr val="FF0000"/>
                </a:solidFill>
              </a:rPr>
              <a:t>律法中的六</a:t>
            </a:r>
            <a:r>
              <a:rPr lang="zh-CN" altLang="en-US" sz="1800" b="1" dirty="0" smtClean="0">
                <a:solidFill>
                  <a:srgbClr val="FF0000"/>
                </a:solidFill>
              </a:rPr>
              <a:t>个方面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1. </a:t>
            </a:r>
            <a:r>
              <a:rPr lang="zh-CN" altLang="en-US" sz="1800" dirty="0" smtClean="0"/>
              <a:t>什么是超越文士和法利赛人的义。</a:t>
            </a:r>
            <a:r>
              <a:rPr lang="zh-CN" altLang="en-US" sz="1800" baseline="0" dirty="0" smtClean="0"/>
              <a:t> </a:t>
            </a:r>
            <a:r>
              <a:rPr lang="en-US" altLang="zh-CN" sz="1800" baseline="0" dirty="0" smtClean="0"/>
              <a:t>2. </a:t>
            </a:r>
            <a:r>
              <a:rPr lang="zh-CN" altLang="en-US" sz="1800" baseline="0" dirty="0" smtClean="0"/>
              <a:t>如何让人将荣耀归给神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Mat 5:16 </a:t>
            </a:r>
            <a:r>
              <a:rPr lang="zh-CN" altLang="en-US" sz="1800" dirty="0" smtClean="0"/>
              <a:t>你们的光也当这样照在人前，叫他们看见你们的好行为，便将荣耀归给你们在天上的父。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让你们的光照在人前，这光不是地上有的，人看见的时候，就知道这后面有上帝的工作，才可能“将荣耀归给你们在天上的父”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请注意，最后这六个方面结束在：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5:48 </a:t>
            </a:r>
            <a:r>
              <a:rPr lang="zh-CN" altLang="en-US" sz="1800" dirty="0" smtClean="0"/>
              <a:t>所以你们要完全，象你们的天父完全一样。或者说，最后要结束在耶稣身上，看见耶稣就看见了父。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神的儿子耶稣，经历了以色列人的经历：从埃及召出我的儿子，从洗礼而过红海，在旷野受试探，在山上颁布神的律法。最后使与他有关的人（进天国的人）完全像天上的父。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十诫中的第六戒</a:t>
            </a:r>
            <a:endParaRPr lang="en-US" altLang="zh-CN" sz="1800" dirty="0" smtClean="0"/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zh-CN" altLang="en-US" sz="1800" dirty="0" smtClean="0"/>
              <a:t>杀人</a:t>
            </a:r>
            <a:r>
              <a:rPr lang="en-US" altLang="zh-CN" sz="1800" dirty="0" smtClean="0"/>
              <a:t>=</a:t>
            </a:r>
            <a:r>
              <a:rPr lang="zh-CN" altLang="en-US" sz="1800" dirty="0" smtClean="0"/>
              <a:t>谋杀：不公正不合法地杀一个人</a:t>
            </a:r>
            <a:r>
              <a:rPr lang="en-US" altLang="zh-CN" sz="1800" dirty="0" smtClean="0"/>
              <a:t>kill a man unjustly,</a:t>
            </a:r>
            <a:r>
              <a:rPr lang="en-US" altLang="zh-CN" sz="1800" baseline="0" dirty="0" smtClean="0"/>
              <a:t> unlawfully.</a:t>
            </a:r>
            <a:r>
              <a:rPr lang="zh-CN" altLang="en-US" sz="1800" baseline="0" dirty="0" smtClean="0"/>
              <a:t> 旧约记载了许多次神杀人，是不是神也违背了祂自己的命令呢？</a:t>
            </a:r>
            <a:endParaRPr lang="en-US" altLang="zh-CN" sz="1800" baseline="0" dirty="0" smtClean="0"/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zh-CN" altLang="en-US" sz="1800" baseline="0" dirty="0" smtClean="0"/>
              <a:t>向弟兄动怒的，难免受审判。为什么？</a:t>
            </a:r>
            <a:endParaRPr lang="en-US" altLang="zh-CN" sz="1800" baseline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baseline="0" dirty="0" smtClean="0"/>
              <a:t>动怒：闷在心里的愤怒。这种愤怒就像是点燃的火，因着我们的罪性的缘故，忿怒往往是通向谋杀的第一步。</a:t>
            </a:r>
            <a:endParaRPr lang="en-US" altLang="zh-CN" sz="1800" baseline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baseline="0" dirty="0" smtClean="0"/>
              <a:t>Gen 4:5 </a:t>
            </a:r>
            <a:r>
              <a:rPr lang="zh-CN" altLang="en-US" sz="1800" baseline="0" dirty="0" smtClean="0"/>
              <a:t>只是看不中该隐和他的供物。该隐就大大地发怒，变了脸色。</a:t>
            </a:r>
            <a:r>
              <a:rPr lang="en-US" altLang="zh-CN" sz="1800" baseline="0" dirty="0" smtClean="0"/>
              <a:t>Gen 4:6 </a:t>
            </a:r>
            <a:r>
              <a:rPr lang="zh-CN" altLang="en-US" sz="1800" baseline="0" dirty="0" smtClean="0"/>
              <a:t>耶和华对该隐说，你为什么发怒呢？你为什么变了脸色呢？</a:t>
            </a:r>
            <a:endParaRPr lang="en-US" altLang="zh-CN" sz="1800" baseline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baseline="0" dirty="0" err="1" smtClean="0"/>
              <a:t>Luk</a:t>
            </a:r>
            <a:r>
              <a:rPr lang="en-US" altLang="zh-CN" sz="1800" baseline="0" dirty="0" smtClean="0"/>
              <a:t> 15:27 </a:t>
            </a:r>
            <a:r>
              <a:rPr lang="zh-CN" altLang="en-US" sz="1800" baseline="0" dirty="0" smtClean="0"/>
              <a:t>仆人说，你兄弟来了。你父亲，因为得他无灾无病地回来，把肥牛犊宰了。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baseline="0" dirty="0" err="1" smtClean="0"/>
              <a:t>Luk</a:t>
            </a:r>
            <a:r>
              <a:rPr lang="en-US" altLang="zh-CN" sz="1800" baseline="0" dirty="0" smtClean="0"/>
              <a:t> 15:28 </a:t>
            </a:r>
            <a:r>
              <a:rPr lang="zh-CN" altLang="en-US" sz="1800" baseline="0" dirty="0" smtClean="0"/>
              <a:t>大儿子却生气，不肯进去。他父亲就出来劝他。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baseline="0" dirty="0" smtClean="0"/>
              <a:t>1Jn 3:15 </a:t>
            </a:r>
            <a:r>
              <a:rPr lang="zh-CN" altLang="en-US" sz="1800" baseline="0" dirty="0" smtClean="0"/>
              <a:t>凡恨他弟兄的，就是杀人的。你们晓得凡杀人的，没有永生存在他里面。</a:t>
            </a:r>
            <a:endParaRPr lang="en-US" altLang="zh-CN" sz="1800" baseline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baseline="0" dirty="0" err="1" smtClean="0"/>
              <a:t>Eph</a:t>
            </a:r>
            <a:r>
              <a:rPr lang="en-US" altLang="zh-CN" sz="1800" baseline="0" dirty="0" smtClean="0"/>
              <a:t> 4:31 </a:t>
            </a:r>
            <a:r>
              <a:rPr lang="zh-CN" altLang="en-US" sz="1800" baseline="0" dirty="0" smtClean="0"/>
              <a:t>一切苦毒，</a:t>
            </a:r>
            <a:r>
              <a:rPr lang="zh-CN" altLang="en-US" sz="1800" b="1" baseline="0" dirty="0" smtClean="0"/>
              <a:t>恼恨</a:t>
            </a:r>
            <a:r>
              <a:rPr lang="zh-CN" altLang="en-US" sz="1800" baseline="0" dirty="0" smtClean="0"/>
              <a:t>，</a:t>
            </a:r>
            <a:r>
              <a:rPr lang="zh-CN" altLang="en-US" sz="1800" b="1" baseline="0" dirty="0" smtClean="0"/>
              <a:t>忿怒</a:t>
            </a:r>
            <a:r>
              <a:rPr lang="zh-CN" altLang="en-US" sz="1800" baseline="0" dirty="0" smtClean="0"/>
              <a:t>，嚷闹，毁谤，并一切的恶毒，（或作阴毒）都当从你们中间除掉。</a:t>
            </a:r>
            <a:endParaRPr lang="en-US" altLang="zh-CN" sz="1800" baseline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baseline="0" dirty="0" smtClean="0"/>
              <a:t>拉加：</a:t>
            </a:r>
            <a:endParaRPr lang="en-US" altLang="zh-CN" sz="1800" baseline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baseline="0" dirty="0" smtClean="0"/>
              <a:t>Gen 9:5 </a:t>
            </a:r>
            <a:r>
              <a:rPr lang="zh-CN" altLang="en-US" sz="1800" baseline="0" dirty="0" smtClean="0"/>
              <a:t>流你们血，害你们命的，无论是兽，是人，我必讨他的罪，就是向各人的弟兄也是如此。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baseline="0" dirty="0" smtClean="0"/>
              <a:t>Gen 9:6 </a:t>
            </a:r>
            <a:r>
              <a:rPr lang="zh-CN" altLang="en-US" sz="1800" baseline="0" dirty="0" smtClean="0"/>
              <a:t>凡流人血的，他的血也必被人所流。因为神造人是照自己的形像造的。</a:t>
            </a:r>
            <a:endParaRPr lang="en-US" altLang="zh-CN" sz="1800" baseline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baseline="0" dirty="0" smtClean="0"/>
              <a:t>骂弟兄是拉加（没用的，没脑子的东西），凡骂弟兄是魔利（傻瓜）的，为什么就要有地狱火的审判呢？与杀人相似，侮辱，看不起按照神的形象造的人，用我们的嘴杀人，因为你在辱骂神所看重的人，神爱世人。神不轻易发怒。有古卷“无缘无故地”的动怒。有原因也不行。</a:t>
            </a:r>
            <a:endParaRPr lang="en-US" altLang="zh-CN" sz="1800" baseline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baseline="0" dirty="0" smtClean="0"/>
              <a:t>这里的弟兄不是指教会的信徒，而是指与我们同样的人。</a:t>
            </a:r>
            <a:endParaRPr lang="en-US" altLang="zh-CN" sz="1800" baseline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baseline="0" dirty="0" smtClean="0"/>
              <a:t>两种杀人（外在杀人，内心杀人），两种审判（人的审判罪行，神的审判动机和态度）</a:t>
            </a:r>
            <a:endParaRPr lang="en-US" altLang="zh-CN" sz="1800" baseline="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zh-CN" altLang="en-US" sz="1800" baseline="0" dirty="0" smtClean="0"/>
          </a:p>
          <a:p>
            <a:pPr marL="342900" indent="-342900">
              <a:buFont typeface="Arial" panose="020B0604020202020204" pitchFamily="34" charset="0"/>
              <a:buAutoNum type="arabicPeriod"/>
            </a:pPr>
            <a:endParaRPr lang="en-US" altLang="zh-CN" sz="18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这个“所以”是前面原则的运用，第二人称复数改为第二人称单数。你已经冒犯了你的弟兄</a:t>
            </a:r>
            <a:r>
              <a:rPr lang="zh-CN" altLang="en-US" sz="1800" dirty="0" smtClean="0"/>
              <a:t>，弟兄向你怀怨，你</a:t>
            </a:r>
            <a:r>
              <a:rPr lang="zh-CN" altLang="en-US" sz="1800" dirty="0" smtClean="0"/>
              <a:t>该怎么办？赶紧解决。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b="1" dirty="0" smtClean="0">
                <a:solidFill>
                  <a:srgbClr val="FF0000"/>
                </a:solidFill>
              </a:rPr>
              <a:t>第一个例子</a:t>
            </a:r>
            <a:r>
              <a:rPr lang="zh-CN" altLang="en-US" sz="1800" dirty="0" smtClean="0"/>
              <a:t>：“你在祭坛上献礼物的时候”和“把礼物留在坛前”是什么情形？耶稣的听众是在加利利，到耶路撒冷有</a:t>
            </a:r>
            <a:r>
              <a:rPr lang="en-US" altLang="zh-CN" sz="1800" dirty="0" smtClean="0"/>
              <a:t>80</a:t>
            </a:r>
            <a:r>
              <a:rPr lang="zh-CN" altLang="en-US" sz="1800" dirty="0" smtClean="0"/>
              <a:t>迈的距离。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Eph</a:t>
            </a:r>
            <a:r>
              <a:rPr lang="en-US" altLang="zh-CN" sz="1800" dirty="0" smtClean="0"/>
              <a:t> 4:26 </a:t>
            </a:r>
            <a:r>
              <a:rPr lang="zh-TW" altLang="en-US" sz="1800" dirty="0" smtClean="0"/>
              <a:t>生气却不要犯罪。不可含怒到日落。</a:t>
            </a:r>
            <a:r>
              <a:rPr lang="en-US" altLang="zh-CN" sz="1800" dirty="0" smtClean="0"/>
              <a:t>4:27 </a:t>
            </a:r>
            <a:r>
              <a:rPr lang="zh-TW" altLang="en-US" sz="1800" dirty="0" smtClean="0"/>
              <a:t>也不可给魔鬼留地步。</a:t>
            </a:r>
            <a:endParaRPr lang="en-US" altLang="zh-TW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b="1" dirty="0" smtClean="0">
                <a:solidFill>
                  <a:srgbClr val="FF0000"/>
                </a:solidFill>
              </a:rPr>
              <a:t>第二个例子</a:t>
            </a:r>
            <a:r>
              <a:rPr lang="zh-CN" altLang="en-US" sz="1800" dirty="0" smtClean="0"/>
              <a:t>：你欠了别人的钱，你的债主拉你去公堂。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两个例子说明同一个问题，赶紧解决你冒犯别人的问题。否则，审判是非常严厉的。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我们的运用：在敬拜神之前，先恢复与人的关系</a:t>
            </a:r>
            <a:r>
              <a:rPr lang="zh-CN" altLang="en-US" sz="1800" dirty="0" smtClean="0"/>
              <a:t>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这里也再一次表明</a:t>
            </a:r>
            <a:r>
              <a:rPr lang="zh-CN" altLang="en-US" sz="1800" b="1" dirty="0" smtClean="0">
                <a:solidFill>
                  <a:srgbClr val="FF0000"/>
                </a:solidFill>
              </a:rPr>
              <a:t>耶稣不是在讲靠遵守律法得救</a:t>
            </a:r>
            <a:r>
              <a:rPr lang="zh-CN" altLang="en-US" sz="1800" dirty="0" smtClean="0"/>
              <a:t>，因为犯一个罪就犯了整个律法，没有第二次机会。</a:t>
            </a:r>
            <a:r>
              <a:rPr lang="en-US" altLang="zh-CN" sz="1400" dirty="0" smtClean="0"/>
              <a:t>Jas 2:10 </a:t>
            </a:r>
            <a:r>
              <a:rPr lang="zh-CN" altLang="en-US" sz="1400" dirty="0" smtClean="0"/>
              <a:t>因为凡遵守全律法的，只在一条上跌倒，他就是犯了众条。</a:t>
            </a:r>
            <a:endParaRPr lang="zh-TW" altLang="en-US" sz="14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十诫中的第七戒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同样的结构，</a:t>
            </a:r>
            <a:r>
              <a:rPr lang="zh-CN" altLang="en-US" sz="1800" dirty="0" smtClean="0"/>
              <a:t>先谈到律</a:t>
            </a:r>
            <a:r>
              <a:rPr lang="zh-CN" altLang="en-US" sz="1800" dirty="0" smtClean="0"/>
              <a:t>法中</a:t>
            </a:r>
            <a:r>
              <a:rPr lang="zh-CN" altLang="en-US" sz="1800" b="1" dirty="0" smtClean="0">
                <a:solidFill>
                  <a:srgbClr val="FF0000"/>
                </a:solidFill>
              </a:rPr>
              <a:t>不可奸淫的真正含义</a:t>
            </a:r>
            <a:r>
              <a:rPr lang="zh-CN" altLang="en-US" sz="1800" dirty="0" smtClean="0"/>
              <a:t>，心里想的也不行。在神的审判里</a:t>
            </a:r>
            <a:r>
              <a:rPr lang="zh-CN" altLang="en-US" sz="1800" dirty="0" smtClean="0"/>
              <a:t>，对心里想象的奸淫的审判结</a:t>
            </a:r>
            <a:r>
              <a:rPr lang="zh-CN" altLang="en-US" sz="1800" dirty="0" smtClean="0"/>
              <a:t>果与实际行出</a:t>
            </a:r>
            <a:r>
              <a:rPr lang="zh-CN" altLang="en-US" sz="1800" dirty="0" smtClean="0"/>
              <a:t>来，结果是</a:t>
            </a:r>
            <a:r>
              <a:rPr lang="zh-CN" altLang="en-US" sz="1800" dirty="0" smtClean="0"/>
              <a:t>一样的。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dirty="0" smtClean="0"/>
              <a:t>奸淫</a:t>
            </a:r>
            <a:r>
              <a:rPr lang="zh-CN" altLang="en-US" sz="1800" dirty="0" smtClean="0"/>
              <a:t>：以婚姻为界限。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申命记</a:t>
            </a:r>
            <a:r>
              <a:rPr lang="en-US" altLang="zh-CN" sz="1800" dirty="0" smtClean="0"/>
              <a:t>22:22 </a:t>
            </a:r>
            <a:r>
              <a:rPr lang="zh-CN" altLang="en-US" sz="1800" dirty="0" smtClean="0"/>
              <a:t>若遇见人与有丈夫的妇人行淫，就要将奸夫淫妇一并治死。这样，就把那恶从以色列中除掉。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 </a:t>
            </a:r>
            <a:r>
              <a:rPr lang="en-US" altLang="zh-CN" sz="1800" dirty="0" smtClean="0"/>
              <a:t>Job 31:1 </a:t>
            </a:r>
            <a:r>
              <a:rPr lang="zh-CN" altLang="en-US" sz="1800" dirty="0" smtClean="0"/>
              <a:t>我与眼睛立约，怎能恋恋瞻望处女呢</a:t>
            </a:r>
            <a:r>
              <a:rPr lang="zh-CN" altLang="en-US" sz="1800" dirty="0" smtClean="0"/>
              <a:t>？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TW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我已经犯了奸淫怎么办？主耶稣命令用极端的方法来解决。如果你的右眼一直让你跌倒，剜出来丢掉；如果你的右手一直让你跌倒，砍下来丢掉。为什么要这么极端呢？因为犯奸淫的罪的严重后果，为了避免更大的伤害，全身丢在地狱里，全身下入地狱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这里牵涉到一个神学问题，一次得救永远得救</a:t>
            </a:r>
            <a:r>
              <a:rPr lang="zh-CN" altLang="en-US" sz="1800" dirty="0" smtClean="0"/>
              <a:t>？一次得救永远得救不是圣经的话。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Jas 1:15 </a:t>
            </a:r>
            <a:r>
              <a:rPr lang="zh-CN" altLang="en-US" sz="1800" dirty="0" smtClean="0"/>
              <a:t>私欲既怀了胎，就生出罪来。罪既长成，就生出死来</a:t>
            </a:r>
            <a:r>
              <a:rPr lang="zh-CN" altLang="en-US" sz="1800" dirty="0" smtClean="0"/>
              <a:t>。习惯性地犯罪表明我们还没有得救。或者说如果我们不是一直依靠主耶稣的宝血，我们没有任何的确据。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廉价的恩典是我们赐给自己的恩典。廉价恩典传讲不需要悔改的饶恕，不需要教会纪律的洗礼，不需要认罪的圣餐。廉价的恩典是没有门徒训练的恩典，没有十字架的恩典，没有耶稣基督的恩典，</a:t>
            </a:r>
            <a:r>
              <a:rPr lang="en-US" altLang="zh-CN" sz="1800" dirty="0" smtClean="0"/>
              <a:t>……</a:t>
            </a:r>
            <a:r>
              <a:rPr lang="zh-CN" altLang="en-US" sz="1800" dirty="0" smtClean="0"/>
              <a:t>。昂贵的恩典</a:t>
            </a:r>
            <a:r>
              <a:rPr lang="en-US" altLang="zh-CN" sz="1800" dirty="0" smtClean="0"/>
              <a:t>……</a:t>
            </a:r>
            <a:r>
              <a:rPr lang="zh-CN" altLang="en-US" sz="1800" dirty="0" smtClean="0"/>
              <a:t>是基督的君王统治，为了他的缘故，一个人会为了他的缘故挖掉导致他跌倒的眼睛，这是耶稣基督的呼召，门徒离开他的渔网跟随他。 </a:t>
            </a:r>
            <a:r>
              <a:rPr lang="en-US" altLang="zh-CN" sz="1800" dirty="0" smtClean="0"/>
              <a:t>——</a:t>
            </a:r>
            <a:r>
              <a:rPr lang="zh-CN" altLang="en-US" sz="1800" dirty="0" smtClean="0"/>
              <a:t>迪特里希</a:t>
            </a:r>
            <a:r>
              <a:rPr lang="en-US" altLang="zh-CN" sz="1800" dirty="0" smtClean="0"/>
              <a:t>·</a:t>
            </a:r>
            <a:r>
              <a:rPr lang="zh-CN" altLang="en-US" sz="1800" dirty="0" smtClean="0"/>
              <a:t>朋霍费尔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运用：不惜一切代价远离罪。壮士断腕的决心。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婚姻与</a:t>
            </a:r>
            <a:r>
              <a:rPr lang="zh-CN" altLang="en-US" sz="1800" dirty="0" smtClean="0"/>
              <a:t>“不可奸淫”有很强的关联，因为淫</a:t>
            </a:r>
            <a:r>
              <a:rPr lang="zh-CN" altLang="en-US" sz="1800" dirty="0" smtClean="0"/>
              <a:t>乱的定义是</a:t>
            </a:r>
            <a:r>
              <a:rPr lang="zh-CN" altLang="en-US" sz="1800" b="1" dirty="0" smtClean="0"/>
              <a:t>婚姻之外的性关系</a:t>
            </a:r>
            <a:r>
              <a:rPr lang="zh-CN" altLang="en-US" sz="1800" dirty="0" smtClean="0"/>
              <a:t>的</a:t>
            </a:r>
            <a:r>
              <a:rPr lang="zh-CN" altLang="en-US" sz="1800" dirty="0" smtClean="0"/>
              <a:t>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原来的用意：人若休妻，就当给她休书；法利赛人的滥用：只要给修书，就可以修妻。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Deu</a:t>
            </a:r>
            <a:r>
              <a:rPr lang="en-US" altLang="zh-CN" sz="1800" dirty="0" smtClean="0"/>
              <a:t> 24:1 </a:t>
            </a:r>
            <a:r>
              <a:rPr lang="zh-CN" altLang="en-US" sz="1800" dirty="0" smtClean="0"/>
              <a:t>人若娶妻以后，见她有什么不合理的事，不喜悦她，就可以写休书交在她手中，打发她离开夫家。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Deu</a:t>
            </a:r>
            <a:r>
              <a:rPr lang="en-US" altLang="zh-CN" sz="1800" dirty="0" smtClean="0"/>
              <a:t> 24:2 </a:t>
            </a:r>
            <a:r>
              <a:rPr lang="zh-CN" altLang="en-US" sz="1800" dirty="0" smtClean="0"/>
              <a:t>妇人离开夫家以后，可以去嫁别人。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Deu</a:t>
            </a:r>
            <a:r>
              <a:rPr lang="en-US" altLang="zh-CN" sz="1800" dirty="0" smtClean="0"/>
              <a:t> 24:3 </a:t>
            </a:r>
            <a:r>
              <a:rPr lang="zh-CN" altLang="en-US" sz="1800" dirty="0" smtClean="0"/>
              <a:t>后夫若恨恶她，写休书交在她手中，打发她离开夫家，或是娶她为妻的后夫死了，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Deu</a:t>
            </a:r>
            <a:r>
              <a:rPr lang="en-US" altLang="zh-CN" sz="1800" dirty="0" smtClean="0"/>
              <a:t> 24:4 </a:t>
            </a:r>
            <a:r>
              <a:rPr lang="zh-CN" altLang="en-US" sz="1800" dirty="0" smtClean="0"/>
              <a:t>打发她去的前夫不可在妇人玷污之后再娶她为妻，因为这是耶和华所憎恶的。不可使耶和华你神所赐为业之地被玷污了。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Luk</a:t>
            </a:r>
            <a:r>
              <a:rPr lang="en-US" altLang="zh-CN" sz="1800" dirty="0" smtClean="0"/>
              <a:t> 16:18 </a:t>
            </a:r>
            <a:r>
              <a:rPr lang="zh-CN" altLang="en-US" sz="1800" dirty="0" smtClean="0"/>
              <a:t>凡休妻另娶的，就是犯奸淫。娶被休之妻的，也是犯奸淫。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zh-CN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婚姻与</a:t>
            </a:r>
            <a:r>
              <a:rPr lang="zh-CN" altLang="en-US" sz="1800" dirty="0" smtClean="0"/>
              <a:t>“不可奸淫”有很强的关联，因为淫</a:t>
            </a:r>
            <a:r>
              <a:rPr lang="zh-CN" altLang="en-US" sz="1800" dirty="0" smtClean="0"/>
              <a:t>乱的定义是</a:t>
            </a:r>
            <a:r>
              <a:rPr lang="zh-CN" altLang="en-US" sz="1800" b="1" dirty="0" smtClean="0"/>
              <a:t>婚姻之外的性关系</a:t>
            </a:r>
            <a:r>
              <a:rPr lang="zh-CN" altLang="en-US" sz="1800" dirty="0" smtClean="0"/>
              <a:t>的。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Mat 19:3 </a:t>
            </a:r>
            <a:r>
              <a:rPr lang="zh-CN" altLang="en-US" sz="1800" dirty="0" smtClean="0"/>
              <a:t>有法利赛人来试探耶稣说，人无论什么缘故，都可以休妻吗？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Mat 19:4 </a:t>
            </a:r>
            <a:r>
              <a:rPr lang="zh-CN" altLang="en-US" sz="1800" dirty="0" smtClean="0"/>
              <a:t>耶稣回答说，那起初造人的，是造男造女，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Mat 19:5 </a:t>
            </a:r>
            <a:r>
              <a:rPr lang="zh-CN" altLang="en-US" sz="1800" dirty="0" smtClean="0"/>
              <a:t>并且说，因此，人要离开父母，与妻子连合，二人成为一体。这经你们没有念过吗？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Mat 19:6 </a:t>
            </a:r>
            <a:r>
              <a:rPr lang="zh-CN" altLang="en-US" sz="1800" b="1" dirty="0" smtClean="0"/>
              <a:t>既然如此，夫妻不再是两个人，乃是一体的了。所以神配合的，人不可分开。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Mat 19:7 </a:t>
            </a:r>
            <a:r>
              <a:rPr lang="zh-CN" altLang="en-US" sz="1800" dirty="0" smtClean="0"/>
              <a:t>法利赛人说，这样，摩西为什么吩咐给妻子休书，就可以休她呢？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Mat 19:8 </a:t>
            </a:r>
            <a:r>
              <a:rPr lang="zh-CN" altLang="en-US" sz="1800" dirty="0" smtClean="0"/>
              <a:t>耶稣说，摩西因为你们的心硬，所以许你们休妻。但起初并不是这样。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Mat 19:9 </a:t>
            </a:r>
            <a:r>
              <a:rPr lang="zh-CN" altLang="en-US" sz="1800" b="1" dirty="0" smtClean="0"/>
              <a:t>我告诉你们，凡休妻另娶的，若不是为淫乱的缘故，就是犯奸淫了，有人娶那被休的妇人，也是犯奸淫了</a:t>
            </a:r>
            <a:r>
              <a:rPr lang="zh-CN" altLang="en-US" sz="1800" dirty="0" smtClean="0"/>
              <a:t>。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原来的用意：人若休妻，就当给她休书；法利赛人的滥用：只要给修书，就可以修妻。忘记了神设立婚姻的本质是“夫妻不再是两个人，乃是一体的了。所以神配合的，人不可分开。”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Deu</a:t>
            </a:r>
            <a:r>
              <a:rPr lang="en-US" altLang="zh-CN" sz="1800" dirty="0" smtClean="0"/>
              <a:t> 24:1 </a:t>
            </a:r>
            <a:r>
              <a:rPr lang="zh-CN" altLang="en-US" sz="1800" dirty="0" smtClean="0"/>
              <a:t>人若娶妻以后，见她有什么不合理的事，不喜悦她，就可以写休书交在她手中，打发她离开夫家。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Deu</a:t>
            </a:r>
            <a:r>
              <a:rPr lang="en-US" altLang="zh-CN" sz="1800" dirty="0" smtClean="0"/>
              <a:t> 24:2 </a:t>
            </a:r>
            <a:r>
              <a:rPr lang="zh-CN" altLang="en-US" sz="1800" dirty="0" smtClean="0"/>
              <a:t>妇人离开夫家以后，可以去嫁别人。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Deu</a:t>
            </a:r>
            <a:r>
              <a:rPr lang="en-US" altLang="zh-CN" sz="1800" dirty="0" smtClean="0"/>
              <a:t> 24:3 </a:t>
            </a:r>
            <a:r>
              <a:rPr lang="zh-CN" altLang="en-US" sz="1800" dirty="0" smtClean="0"/>
              <a:t>后夫若恨恶她，写休书交在她手中，打发她离开夫家，或是娶她为妻的后夫死了，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Deu</a:t>
            </a:r>
            <a:r>
              <a:rPr lang="en-US" altLang="zh-CN" sz="1800" dirty="0" smtClean="0"/>
              <a:t> 24:4 </a:t>
            </a:r>
            <a:r>
              <a:rPr lang="zh-CN" altLang="en-US" sz="1800" dirty="0" smtClean="0"/>
              <a:t>打发她去的前夫不可在妇人玷污之后再娶她为妻，因为这是耶和华所憎恶的。不可使耶和华你神所赐为业之地被玷污了。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Luk</a:t>
            </a:r>
            <a:r>
              <a:rPr lang="en-US" altLang="zh-CN" sz="1800" dirty="0" smtClean="0"/>
              <a:t> 16:18 </a:t>
            </a:r>
            <a:r>
              <a:rPr lang="zh-CN" altLang="en-US" sz="1800" dirty="0" smtClean="0"/>
              <a:t>凡休妻另娶的，就是犯奸淫。娶被休之妻的，也是犯奸淫。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zh-CN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不可背誓，所起的誓，总要向主谨守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原来的用意：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申命记</a:t>
            </a:r>
            <a:r>
              <a:rPr lang="en-US" altLang="zh-CN" sz="1800" dirty="0" smtClean="0"/>
              <a:t>5:11 </a:t>
            </a:r>
            <a:r>
              <a:rPr lang="zh-CN" altLang="en-US" sz="1800" dirty="0" smtClean="0"/>
              <a:t>不可妄称耶和华你神的名。因为妄称耶和华名的，耶和华必不以他为无罪。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法利赛人和文士的滥用：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只有用神的名起誓，所起的誓才需要兑现。所以他们就发明了不直接用神的名起誓，所起的誓不需要兑现的方法来欺骗人，比如，指着天，指着地，指着耶路撒冷，指着自己的头起誓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其实律法并不禁止起誓：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出埃及记</a:t>
            </a:r>
            <a:r>
              <a:rPr lang="en-US" altLang="zh-CN" sz="1800" dirty="0" smtClean="0"/>
              <a:t>22:10 </a:t>
            </a:r>
            <a:r>
              <a:rPr lang="zh-CN" altLang="en-US" sz="1800" dirty="0" smtClean="0"/>
              <a:t>人若将驴，或牛，或羊，或别的牲畜，交付邻舍看守，牲畜或死，或受伤，或被赶去，无人看见， </a:t>
            </a:r>
            <a:r>
              <a:rPr lang="en-US" altLang="zh-CN" sz="1800" dirty="0" smtClean="0"/>
              <a:t>22:11 </a:t>
            </a:r>
            <a:r>
              <a:rPr lang="zh-CN" altLang="en-US" sz="1800" dirty="0" smtClean="0"/>
              <a:t>那看守的人要凭着耶和华起誓，手里未曾拿邻舍的物，本主就要吧休，看守的人不必赔还。 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申命记</a:t>
            </a:r>
            <a:r>
              <a:rPr lang="en-US" altLang="zh-CN" sz="1800" dirty="0" smtClean="0"/>
              <a:t>6:13 </a:t>
            </a:r>
            <a:r>
              <a:rPr lang="zh-TW" altLang="en-US" sz="1800" dirty="0" smtClean="0"/>
              <a:t>你要敬畏耶和华你的神，事奉他，指着他的名起誓。</a:t>
            </a:r>
            <a:endParaRPr lang="en-US" altLang="zh-TW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腓利比书</a:t>
            </a:r>
            <a:r>
              <a:rPr lang="en-US" altLang="zh-CN" sz="1800" dirty="0" smtClean="0"/>
              <a:t>1:8 </a:t>
            </a:r>
            <a:r>
              <a:rPr lang="zh-CN" altLang="en-US" sz="1800" dirty="0" smtClean="0"/>
              <a:t>我体会基督耶稣的心肠，切切地想念你们众人。这是神可以给我作见证的。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罗马书</a:t>
            </a:r>
            <a:r>
              <a:rPr lang="en-US" altLang="zh-CN" sz="1800" dirty="0" smtClean="0"/>
              <a:t>1:9 </a:t>
            </a:r>
            <a:r>
              <a:rPr lang="zh-CN" altLang="en-US" sz="1800" dirty="0" smtClean="0"/>
              <a:t>我在他儿子福音上，用心灵所事奉的神，可以见证我怎样不住地提到你们，</a:t>
            </a:r>
            <a:endParaRPr lang="en-US" altLang="zh-TW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5:34 </a:t>
            </a:r>
            <a:r>
              <a:rPr lang="zh-CN" altLang="en-US" sz="1800" dirty="0" smtClean="0"/>
              <a:t>只是我告诉你们，什么誓都不可（要）起。其实不管指着什么起誓都是指着神起誓。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5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21 [</a:t>
            </a:r>
            <a:r>
              <a:rPr lang="en-US" altLang="zh-CN" sz="1800" dirty="0" err="1" smtClean="0"/>
              <a:t>kjv</a:t>
            </a:r>
            <a:r>
              <a:rPr lang="en-US" altLang="zh-CN" sz="1800" dirty="0" smtClean="0"/>
              <a:t>] Ye have heard that it was said of them of old time, </a:t>
            </a:r>
            <a:r>
              <a:rPr lang="en-US" altLang="zh-CN" sz="1800" b="1" dirty="0" smtClean="0">
                <a:solidFill>
                  <a:srgbClr val="FF0000"/>
                </a:solidFill>
              </a:rPr>
              <a:t>Thou shalt not kill</a:t>
            </a:r>
            <a:r>
              <a:rPr lang="en-US" altLang="zh-CN" sz="1800" dirty="0" smtClean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5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34 [</a:t>
            </a:r>
            <a:r>
              <a:rPr lang="en-US" altLang="zh-CN" sz="1800" dirty="0" err="1" smtClean="0"/>
              <a:t>kjv</a:t>
            </a:r>
            <a:r>
              <a:rPr lang="en-US" altLang="zh-CN" sz="1800" dirty="0" smtClean="0"/>
              <a:t>] But I say unto you, </a:t>
            </a:r>
            <a:r>
              <a:rPr lang="en-US" altLang="zh-CN" sz="1800" b="1" dirty="0" smtClean="0">
                <a:solidFill>
                  <a:srgbClr val="FF0000"/>
                </a:solidFill>
              </a:rPr>
              <a:t>Swear not at all</a:t>
            </a:r>
            <a:r>
              <a:rPr lang="en-US" altLang="zh-CN" sz="1800" dirty="0" smtClean="0"/>
              <a:t>; neither by heaven; for it is God's throne: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重点是真实和真理，是，就说是，不是，就说不是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19:11 </a:t>
            </a:r>
            <a:r>
              <a:rPr lang="zh-CN" altLang="en-US" sz="1800" dirty="0" smtClean="0"/>
              <a:t>你们不可偷盗，不可欺骗，也不可彼此说谎。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19:12 </a:t>
            </a:r>
            <a:r>
              <a:rPr lang="zh-CN" altLang="en-US" sz="1800" dirty="0" smtClean="0"/>
              <a:t>不可指着我的名起假誓，亵渎你神的名。我是耶和华。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运用：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1.</a:t>
            </a:r>
            <a:r>
              <a:rPr lang="zh-CN" altLang="en-US" sz="1800" dirty="0" smtClean="0"/>
              <a:t>不要试图钻圣经中的空子，不要为自己犯罪找借口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2. Don’t swear or use</a:t>
            </a:r>
            <a:r>
              <a:rPr lang="en-US" altLang="zh-CN" sz="1800" baseline="0" dirty="0" smtClean="0"/>
              <a:t> curse words</a:t>
            </a:r>
            <a:endParaRPr lang="zh-CN" altLang="en-US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出埃及记</a:t>
            </a:r>
            <a:r>
              <a:rPr lang="en-US" altLang="zh-CN" sz="1800" dirty="0" smtClean="0"/>
              <a:t>21:22-25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Exo 21:22 </a:t>
            </a:r>
            <a:r>
              <a:rPr lang="zh-CN" altLang="en-US" sz="1800" dirty="0" smtClean="0"/>
              <a:t>人若彼此争斗，伤害有孕的妇人，甚至坠胎，随后却无别害，那伤害她的，总要按妇人的丈夫所要的，照审判官所断的，受罚。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Exo 21:23 </a:t>
            </a:r>
            <a:r>
              <a:rPr lang="zh-CN" altLang="en-US" sz="1800" dirty="0" smtClean="0"/>
              <a:t>若有别害，就要以命偿命，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Exo 21:24 </a:t>
            </a:r>
            <a:r>
              <a:rPr lang="zh-CN" altLang="en-US" sz="1800" dirty="0" smtClean="0"/>
              <a:t>以眼还眼，以牙还牙，以手还手，以脚还脚，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Exo 21:25 </a:t>
            </a:r>
            <a:r>
              <a:rPr lang="zh-CN" altLang="en-US" sz="1800" dirty="0" smtClean="0"/>
              <a:t>以烙还烙，以伤还伤，以打还打。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Leviticus 24:17-20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24:17 </a:t>
            </a:r>
            <a:r>
              <a:rPr lang="zh-CN" altLang="en-US" sz="1800" dirty="0" smtClean="0"/>
              <a:t>打死人的，必被治死。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24:18 </a:t>
            </a:r>
            <a:r>
              <a:rPr lang="zh-CN" altLang="en-US" sz="1800" dirty="0" smtClean="0"/>
              <a:t>打死牲畜的，必赔上牲畜，以命偿命。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24:19 </a:t>
            </a:r>
            <a:r>
              <a:rPr lang="zh-CN" altLang="en-US" sz="1800" dirty="0" smtClean="0"/>
              <a:t>人若使他邻舍的身体有残疾，他怎样行，也要照样向他行，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24:20 </a:t>
            </a:r>
            <a:r>
              <a:rPr lang="zh-CN" altLang="en-US" sz="1800" dirty="0" smtClean="0"/>
              <a:t>以伤还伤，以眼还眼，以牙还牙。他怎样叫人的身体有残疾，也要照样向他行。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Deuteronomy 19:19-21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Deu</a:t>
            </a:r>
            <a:r>
              <a:rPr lang="en-US" altLang="zh-CN" sz="1800" dirty="0" smtClean="0"/>
              <a:t> 19:18 </a:t>
            </a:r>
            <a:r>
              <a:rPr lang="zh-CN" altLang="en-US" sz="1800" dirty="0" smtClean="0"/>
              <a:t>审判官要细细地查究，若见证人果然是作假见证的，以假见证陷害弟兄，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Deu</a:t>
            </a:r>
            <a:r>
              <a:rPr lang="en-US" altLang="zh-CN" sz="1800" dirty="0" smtClean="0"/>
              <a:t> 19:19 </a:t>
            </a:r>
            <a:r>
              <a:rPr lang="zh-CN" altLang="en-US" sz="1800" dirty="0" smtClean="0"/>
              <a:t>你们就要待他如同他想要待的弟兄。这样，就把那恶从你们中间除掉。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Deu</a:t>
            </a:r>
            <a:r>
              <a:rPr lang="en-US" altLang="zh-CN" sz="1800" dirty="0" smtClean="0"/>
              <a:t> 19:20 </a:t>
            </a:r>
            <a:r>
              <a:rPr lang="zh-CN" altLang="en-US" sz="1800" b="1" dirty="0" smtClean="0">
                <a:solidFill>
                  <a:srgbClr val="FF0000"/>
                </a:solidFill>
              </a:rPr>
              <a:t>别人听见都要害怕，就不敢在你们中间再行这样的恶了。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Deu</a:t>
            </a:r>
            <a:r>
              <a:rPr lang="en-US" altLang="zh-CN" sz="1800" dirty="0" smtClean="0"/>
              <a:t> 19:21 </a:t>
            </a:r>
            <a:r>
              <a:rPr lang="zh-CN" altLang="en-US" sz="1800" dirty="0" smtClean="0"/>
              <a:t>你眼不可顾惜，要以命偿命，以眼还眼，以牙还牙，以手还手，以脚还脚。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5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38-47</a:t>
            </a:r>
            <a:r>
              <a:rPr lang="zh-CN" altLang="en-US" sz="1800" dirty="0" smtClean="0"/>
              <a:t>被世界误解误用。有些人用这些经文来嘲弄基督徒弱懦胆怯，用这些经文来欺负基督徒，有些人用这些经文来反战，反暴力的政治运动，拒绝服兵役，或者宣扬无政府主义，乌托邦的社会（</a:t>
            </a:r>
            <a:r>
              <a:rPr lang="en-US" altLang="zh-CN" sz="1800" dirty="0" smtClean="0"/>
              <a:t>Leo Tolstoy</a:t>
            </a:r>
            <a:r>
              <a:rPr lang="zh-CN" altLang="en-US" sz="1800" dirty="0" smtClean="0"/>
              <a:t>列夫</a:t>
            </a:r>
            <a:r>
              <a:rPr lang="en-US" altLang="zh-CN" sz="1800" dirty="0" smtClean="0"/>
              <a:t>·</a:t>
            </a:r>
            <a:r>
              <a:rPr lang="zh-CN" altLang="en-US" sz="1800" dirty="0" smtClean="0"/>
              <a:t>托尔斯泰）。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这里有冲突。如果你是一个很看重神的话的人，并且相信新约旧约有同样的权威，都是神的话，这些经文对这样的人才会是问题。这是对神话语态度的一个很好的检验。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“报复法”是刑事和民事赔偿法，并非旨在鼓励报复，而是为了伸张正义，并限制报复的程度，或者是用惩罚来减少犯罪。它的执行是政府（士师）的责任，不是个人的责任，即使你是受害者。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Rom 12:19 </a:t>
            </a:r>
            <a:r>
              <a:rPr lang="zh-CN" altLang="en-US" sz="1800" dirty="0" smtClean="0"/>
              <a:t>亲爱的弟兄，不要自己伸冤，宁可让步，听凭主怒。（或作让人发怒）因为经上记着，主说，伸冤在我。我必报应。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Rom 12:20 </a:t>
            </a:r>
            <a:r>
              <a:rPr lang="zh-CN" altLang="en-US" sz="1800" dirty="0" smtClean="0"/>
              <a:t>所以，你的仇敌若饿了，就给他吃。若渴了，就给他喝。因为你这样行，就是把炭火堆在他的头上。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Rom 12:21 </a:t>
            </a:r>
            <a:r>
              <a:rPr lang="zh-CN" altLang="en-US" sz="1800" dirty="0" smtClean="0"/>
              <a:t>你不可为恶所胜，反要以善胜恶。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Rom 13:1 </a:t>
            </a:r>
            <a:r>
              <a:rPr lang="zh-CN" altLang="en-US" sz="1800" dirty="0" smtClean="0"/>
              <a:t>在上有权柄的，人人当顺服他。因为没有权柄不是出于神的。凡掌权的都是神所命的。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Rom 13:2 </a:t>
            </a:r>
            <a:r>
              <a:rPr lang="zh-CN" altLang="en-US" sz="1800" dirty="0" smtClean="0"/>
              <a:t>所以抗拒掌权的，就是抗拒神的命。抗拒的必自取刑罚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Rom 13:3 </a:t>
            </a:r>
            <a:r>
              <a:rPr lang="zh-CN" altLang="en-US" sz="1800" dirty="0" smtClean="0"/>
              <a:t>作官的原不是叫行善的惧怕，乃是叫作恶的惧怕。你愿意不惧怕掌权的吗？你只要行善，就可得他的称赞。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Rom 13:4 </a:t>
            </a:r>
            <a:r>
              <a:rPr lang="zh-CN" altLang="en-US" sz="1800" dirty="0" smtClean="0"/>
              <a:t>因为他是神的用人，是与你有益的。你若作恶，却当惧怕。因为他不是空空的佩剑。</a:t>
            </a:r>
            <a:r>
              <a:rPr lang="zh-CN" altLang="en-US" sz="1800" b="1" dirty="0" smtClean="0">
                <a:solidFill>
                  <a:srgbClr val="FF0000"/>
                </a:solidFill>
              </a:rPr>
              <a:t>他是神的用人</a:t>
            </a:r>
            <a:r>
              <a:rPr lang="zh-CN" altLang="en-US" sz="1800" dirty="0" smtClean="0"/>
              <a:t>，是伸冤的，刑罚那作恶的。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Rom 13:5 </a:t>
            </a:r>
            <a:r>
              <a:rPr lang="zh-CN" altLang="en-US" sz="1800" dirty="0" smtClean="0"/>
              <a:t>所以你们必须顺服，不但是因为刑罚，也是因为良心。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最先出于箴言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Pro 25:21 </a:t>
            </a:r>
            <a:r>
              <a:rPr lang="zh-CN" altLang="en-US" sz="1800" b="1" dirty="0" smtClean="0">
                <a:solidFill>
                  <a:srgbClr val="FF0000"/>
                </a:solidFill>
              </a:rPr>
              <a:t>你的仇敌，若饿了就给他饭吃。若渴了就给他水喝</a:t>
            </a:r>
            <a:r>
              <a:rPr lang="zh-CN" altLang="en-US" sz="1800" dirty="0" smtClean="0"/>
              <a:t>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Pro 25:22 </a:t>
            </a:r>
            <a:r>
              <a:rPr lang="zh-CN" altLang="en-US" sz="1800" dirty="0" smtClean="0"/>
              <a:t>因为你这样行，就是把炭火堆在他的头上。耶和华也必赏赐你。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“不要与恶人作对”是什么意思？下面有解释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Jhn</a:t>
            </a:r>
            <a:r>
              <a:rPr lang="en-US" altLang="zh-CN" sz="1800" dirty="0" smtClean="0"/>
              <a:t> 2:14 </a:t>
            </a:r>
            <a:r>
              <a:rPr lang="zh-CN" altLang="en-US" sz="1800" dirty="0" smtClean="0"/>
              <a:t>看见殿里有卖牛羊鸽子的，并有兑换银钱的人，坐在那里。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Jhn</a:t>
            </a:r>
            <a:r>
              <a:rPr lang="en-US" altLang="zh-CN" sz="1800" dirty="0" smtClean="0"/>
              <a:t> 2:15 </a:t>
            </a:r>
            <a:r>
              <a:rPr lang="zh-CN" altLang="en-US" sz="1800" dirty="0" smtClean="0"/>
              <a:t>耶稣就拿绳子作成鞭子，把牛羊都赶出殿去。倒出兑换银钱之人的银钱，推翻他们的桌子。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Jhn</a:t>
            </a:r>
            <a:r>
              <a:rPr lang="en-US" altLang="zh-CN" sz="1800" dirty="0" smtClean="0"/>
              <a:t> 2:16 </a:t>
            </a:r>
            <a:r>
              <a:rPr lang="zh-CN" altLang="en-US" sz="1800" dirty="0" smtClean="0"/>
              <a:t>又对卖鸽子的说，把这些东西拿去。不要将我父的殿，当作买卖的地方。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5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39</a:t>
            </a:r>
            <a:r>
              <a:rPr lang="zh-CN" altLang="en-US" sz="1800" dirty="0" smtClean="0"/>
              <a:t>有人打你的右脸，连左脸也转过来由他打</a:t>
            </a:r>
            <a:r>
              <a:rPr lang="en-US" altLang="zh-CN" sz="1800" dirty="0" smtClean="0"/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Mat 26:67 </a:t>
            </a:r>
            <a:r>
              <a:rPr lang="zh-CN" altLang="en-US" sz="1800" dirty="0" smtClean="0"/>
              <a:t>他们就吐唾沫在他脸上，用拳头打他。也有用手掌打他的，说，</a:t>
            </a:r>
            <a:r>
              <a:rPr lang="en-US" altLang="zh-CN" sz="1800" dirty="0" smtClean="0"/>
              <a:t>26:68 </a:t>
            </a:r>
            <a:r>
              <a:rPr lang="zh-CN" altLang="en-US" sz="1800" dirty="0" smtClean="0"/>
              <a:t>基督阿，你是先知，告诉我们打你的是谁。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Rom 12:17 </a:t>
            </a:r>
            <a:r>
              <a:rPr lang="zh-CN" altLang="en-US" sz="1800" dirty="0" smtClean="0"/>
              <a:t>不要以恶报恶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1Pe 3:9 </a:t>
            </a:r>
            <a:r>
              <a:rPr lang="zh-CN" altLang="en-US" sz="1800" dirty="0" smtClean="0"/>
              <a:t>不以恶报恶，以辱骂还辱骂，倒要祝福。因你们是为此蒙召，好叫你们承受福气。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当受到伤害的时候，要放弃让别人受到同等伤害的欲望。而用宽恕和爱占据我们的心。借着住在我们里面的圣灵，我们可以做到这一点。天然人不反击可能是因为他弱懦。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5:42 </a:t>
            </a:r>
            <a:r>
              <a:rPr lang="zh-CN" altLang="en-US" sz="1800" dirty="0" smtClean="0"/>
              <a:t>有求你的，就给他。有向你借贷的，不可推辞。为什么这一节在这里？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基督徒应该是一个慷慨大方的人，尤其在弟兄有困难的时候。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zh-CN" altLang="en-US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来源：</a:t>
            </a:r>
            <a:r>
              <a:rPr lang="en-US" altLang="zh-CN" sz="1800" dirty="0" smtClean="0"/>
              <a:t>Lev 19:18 </a:t>
            </a:r>
            <a:r>
              <a:rPr lang="zh-CN" altLang="en-US" sz="1800" dirty="0" smtClean="0"/>
              <a:t>不可报仇，也不可埋怨你本国的子民，却要爱人如己。我是耶和华。恨仇敌是拉比们加上的。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爱，</a:t>
            </a:r>
            <a:r>
              <a:rPr lang="en-US" altLang="zh-CN" sz="1800" dirty="0" err="1" smtClean="0"/>
              <a:t>agapao</a:t>
            </a:r>
            <a:r>
              <a:rPr lang="zh-CN" altLang="en-US" sz="1800" dirty="0" smtClean="0"/>
              <a:t>，无条件的爱（</a:t>
            </a:r>
            <a:r>
              <a:rPr lang="en-US" altLang="zh-CN" sz="1800" dirty="0" smtClean="0"/>
              <a:t>5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46-47</a:t>
            </a:r>
            <a:r>
              <a:rPr lang="zh-CN" altLang="en-US" sz="1800" dirty="0" smtClean="0"/>
              <a:t>）。你的邻舍，旁边的人，近处的人，包括仇敌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Pro 25:21 </a:t>
            </a:r>
            <a:r>
              <a:rPr lang="zh-CN" altLang="en-US" sz="1800" dirty="0" smtClean="0"/>
              <a:t>你的仇敌，若饿了就给他饭吃。若渴了就给他水喝。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Rom 12:20 </a:t>
            </a:r>
            <a:r>
              <a:rPr lang="zh-CN" altLang="en-US" sz="1800" dirty="0" smtClean="0"/>
              <a:t>所以，你的仇敌若饿了，就给他吃。若渴了，就给他喝。因为你这样行，就是把炭火堆在他的头上。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Beatitudes</a:t>
            </a:r>
            <a:r>
              <a:rPr lang="zh-CN" altLang="en-US" sz="1800" dirty="0" smtClean="0"/>
              <a:t>，八福，在天国里的人的</a:t>
            </a:r>
            <a:r>
              <a:rPr lang="en-US" altLang="zh-CN" sz="1800" dirty="0" smtClean="0"/>
              <a:t>8</a:t>
            </a:r>
            <a:r>
              <a:rPr lang="zh-CN" altLang="en-US" sz="1800" dirty="0" smtClean="0"/>
              <a:t>种</a:t>
            </a:r>
            <a:r>
              <a:rPr lang="zh-CN" altLang="en-US" sz="1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特征</a:t>
            </a:r>
            <a:r>
              <a:rPr lang="en-US" altLang="zh-CN" sz="1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/</a:t>
            </a:r>
            <a:r>
              <a:rPr lang="zh-CN" altLang="en-US" sz="1800" dirty="0" smtClean="0"/>
              <a:t>性</a:t>
            </a:r>
            <a:r>
              <a:rPr lang="zh-CN" altLang="en-US" sz="1800" dirty="0" smtClean="0"/>
              <a:t>格。</a:t>
            </a:r>
            <a:r>
              <a:rPr lang="zh-CN" altLang="en-US" sz="1800" dirty="0" smtClean="0"/>
              <a:t>如果我们在一个自称是基督徒的人身上，看不见任何这些性格，我们要怀疑他有没有得到救恩；如果一个人告诉你他已经有所有的这些性格，我们要怀疑他的诚实。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4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23(</a:t>
            </a:r>
            <a:r>
              <a:rPr lang="zh-CN" altLang="en-US" sz="1800" dirty="0" smtClean="0"/>
              <a:t>耶稣</a:t>
            </a:r>
            <a:r>
              <a:rPr lang="en-US" altLang="zh-CN" sz="1800" dirty="0" smtClean="0"/>
              <a:t>)</a:t>
            </a:r>
            <a:r>
              <a:rPr lang="zh-CN" altLang="en-US" sz="1800" dirty="0" smtClean="0"/>
              <a:t>传天国的福音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耶</a:t>
            </a:r>
            <a:r>
              <a:rPr lang="zh-CN" altLang="en-US" sz="1800" dirty="0" smtClean="0"/>
              <a:t>稣好像是在说，我有一个国，我要提供给你们，这就是我的国，里面的人是这样的人：</a:t>
            </a:r>
            <a:r>
              <a:rPr lang="zh-CN" altLang="en-US" sz="1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虚心的人，哀恸的人，温柔的人，饥渴慕义的人，怜恤人的人，清心的人，使人和睦的人，为义受逼迫的</a:t>
            </a:r>
            <a:r>
              <a:rPr lang="zh-CN" altLang="en-US" sz="1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人</a:t>
            </a:r>
            <a:endParaRPr lang="en-US" altLang="zh-CN" sz="18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b="1" dirty="0" smtClean="0">
                <a:solidFill>
                  <a:srgbClr val="FF0000"/>
                </a:solidFill>
              </a:rPr>
              <a:t>所以</a:t>
            </a:r>
            <a:r>
              <a:rPr lang="zh-CN" altLang="en-US" sz="1800" dirty="0" smtClean="0"/>
              <a:t>，包括你们是世上的盐，世上的盐，让人看见你的好行为，将荣耀归给天上的父，一直到爱你的仇敌。我们的神就是这样的神，一个爱仇敌的神。就像神子耶稣在地上的时候把父完全启示出来，我们作为神的儿女同样要把父启示出来，“你们要效法神，好像蒙慈爱的儿女”，这其实是救恩的目标</a:t>
            </a:r>
            <a:r>
              <a:rPr lang="en-US" altLang="zh-CN" sz="1800" dirty="0" smtClean="0"/>
              <a:t>/</a:t>
            </a:r>
            <a:r>
              <a:rPr lang="zh-CN" altLang="en-US" sz="1800" dirty="0" smtClean="0"/>
              <a:t>目的。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b="1" dirty="0" smtClean="0">
                <a:solidFill>
                  <a:srgbClr val="FF0000"/>
                </a:solidFill>
              </a:rPr>
              <a:t>完全</a:t>
            </a:r>
            <a:r>
              <a:rPr lang="zh-CN" altLang="en-US" sz="1800" dirty="0" smtClean="0"/>
              <a:t>：作为被造物，我们在</a:t>
            </a:r>
            <a:r>
              <a:rPr lang="zh-CN" altLang="en-US" sz="1800" dirty="0" smtClean="0"/>
              <a:t>本质上与天</a:t>
            </a:r>
            <a:r>
              <a:rPr lang="zh-CN" altLang="en-US" sz="1800" dirty="0" smtClean="0"/>
              <a:t>父从来不可能一样，不可能完全无罪。这里的完全，指</a:t>
            </a:r>
            <a:r>
              <a:rPr lang="zh-CN" altLang="en-US" sz="1800" dirty="0" smtClean="0"/>
              <a:t>的是行</a:t>
            </a:r>
            <a:r>
              <a:rPr lang="zh-CN" altLang="en-US" sz="1800" dirty="0" smtClean="0"/>
              <a:t>为的完</a:t>
            </a:r>
            <a:r>
              <a:rPr lang="zh-CN" altLang="en-US" sz="1800" dirty="0" smtClean="0"/>
              <a:t>全</a:t>
            </a:r>
            <a:r>
              <a:rPr lang="zh-CN" altLang="en-US" sz="1800" dirty="0" smtClean="0"/>
              <a:t>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一直不断地完全。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可以想象这一句对当时的听众的震撼，但这不是一个新观念。</a:t>
            </a:r>
            <a:r>
              <a:rPr lang="en-US" altLang="zh-CN" sz="1800" dirty="0" smtClean="0"/>
              <a:t>Gen 17:1 </a:t>
            </a:r>
            <a:r>
              <a:rPr lang="zh-CN" altLang="en-US" sz="1800" dirty="0" smtClean="0"/>
              <a:t>（亚伯拉罕）你当在我面前作完全人。</a:t>
            </a:r>
            <a:r>
              <a:rPr lang="en-US" altLang="zh-CN" sz="1800" dirty="0" err="1" smtClean="0"/>
              <a:t>Deu</a:t>
            </a:r>
            <a:r>
              <a:rPr lang="en-US" altLang="zh-CN" sz="1800" dirty="0" smtClean="0"/>
              <a:t> 18:13 </a:t>
            </a:r>
            <a:r>
              <a:rPr lang="zh-CN" altLang="en-US" sz="1800" dirty="0" smtClean="0"/>
              <a:t>你要在耶和华你的神面前作完全人。</a:t>
            </a:r>
            <a:r>
              <a:rPr lang="en-US" altLang="zh-CN" sz="1800" dirty="0" smtClean="0"/>
              <a:t>Lev 11:44 </a:t>
            </a:r>
            <a:r>
              <a:rPr lang="zh-CN" altLang="en-US" sz="1800" dirty="0" smtClean="0"/>
              <a:t>我是耶和华你们的神，所以你们要成为圣洁，因为我是圣洁的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马丁路德在这一句上过不去，就有了由信称义。也是由信成圣，由信得荣耀。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灵里贫穷的人，哀恸的人：看自己</a:t>
            </a:r>
            <a:endParaRPr lang="en-US" altLang="zh-CN" sz="1800" dirty="0"/>
          </a:p>
          <a:p>
            <a:r>
              <a:rPr lang="zh-CN" altLang="en-US" sz="1800" dirty="0"/>
              <a:t>温柔的人：与周围的人的关系，能承受责备。</a:t>
            </a:r>
            <a:endParaRPr lang="en-US" altLang="zh-CN" sz="1800" dirty="0"/>
          </a:p>
          <a:p>
            <a:r>
              <a:rPr lang="zh-CN" altLang="en-US" sz="1800" dirty="0"/>
              <a:t>饥渴慕义的人：转向神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zh-CN" altLang="en-US" sz="1800" dirty="0"/>
              <a:t>饥渴慕义的人，</a:t>
            </a:r>
            <a:r>
              <a:rPr lang="zh-CN" altLang="en-US" sz="1800" b="1" dirty="0">
                <a:solidFill>
                  <a:srgbClr val="FF0000"/>
                </a:solidFill>
              </a:rPr>
              <a:t>一直持续不断地想要得到更多的义的人，这样的人有福了</a:t>
            </a:r>
            <a:r>
              <a:rPr lang="zh-CN" altLang="en-US" sz="1800" dirty="0"/>
              <a:t>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zh-CN" altLang="en-US" sz="1800" b="1" dirty="0">
                <a:solidFill>
                  <a:srgbClr val="FF0000"/>
                </a:solidFill>
              </a:rPr>
              <a:t>饥渴</a:t>
            </a:r>
            <a:r>
              <a:rPr lang="zh-CN" altLang="en-US" sz="1800" dirty="0"/>
              <a:t>：</a:t>
            </a:r>
            <a:r>
              <a:rPr lang="en-US" altLang="zh-CN" sz="1800" dirty="0"/>
              <a:t>Huger and Thirsty</a:t>
            </a:r>
            <a:r>
              <a:rPr lang="zh-CN" altLang="en-US" sz="1800" dirty="0"/>
              <a:t>，饥饿和干渴，</a:t>
            </a:r>
            <a:r>
              <a:rPr lang="en-US" altLang="zh-CN" sz="1800" dirty="0"/>
              <a:t>Starving</a:t>
            </a:r>
            <a:r>
              <a:rPr lang="zh-CN" altLang="en-US" sz="1800" dirty="0"/>
              <a:t>，饿极了，</a:t>
            </a:r>
            <a:r>
              <a:rPr lang="en-US" altLang="zh-CN" sz="1800" dirty="0"/>
              <a:t>4:2 </a:t>
            </a:r>
            <a:r>
              <a:rPr lang="zh-CN" altLang="en-US" sz="1800" dirty="0"/>
              <a:t>他禁食四十昼夜，后来就饿了。极度地渴慕。诗篇</a:t>
            </a:r>
            <a:r>
              <a:rPr lang="en-US" altLang="zh-CN" sz="1800" dirty="0"/>
              <a:t>42:1</a:t>
            </a:r>
            <a:r>
              <a:rPr lang="zh-CN" altLang="en-US" sz="1800" dirty="0"/>
              <a:t> 神阿，</a:t>
            </a:r>
            <a:r>
              <a:rPr lang="zh-CN" altLang="en-US" sz="1800" b="1" dirty="0">
                <a:solidFill>
                  <a:srgbClr val="FF0000"/>
                </a:solidFill>
              </a:rPr>
              <a:t>我的心切慕你，如鹿切慕溪水</a:t>
            </a:r>
            <a:r>
              <a:rPr lang="zh-CN" altLang="en-US" sz="1800" dirty="0"/>
              <a:t>。</a:t>
            </a:r>
            <a:endParaRPr lang="en-US" altLang="zh-CN" sz="1800" dirty="0"/>
          </a:p>
          <a:p>
            <a:r>
              <a:rPr lang="zh-CN" altLang="en-US" sz="1800" dirty="0"/>
              <a:t>耶稣所呈现的画面是戏剧性的，而且很容易理解。我们都知道，一个饥肠辘辘的人对食物和水有着一心一意、全神贯注的热情。相比之下，所有其他的欲望都显得苍白无力。没有任何东西具有丝毫吸引力或吸引力，甚至没有任何东西可以引起极度饥饿、口渴的人的注意。你非常想要它，以至于你可以感觉到肠子深处的剧痛。这是生死攸关的问题。你</a:t>
            </a:r>
            <a:r>
              <a:rPr lang="zh-CN" altLang="en-US" sz="1800" dirty="0" smtClean="0"/>
              <a:t>的生存取</a:t>
            </a:r>
            <a:r>
              <a:rPr lang="zh-CN" altLang="en-US" sz="1800" dirty="0"/>
              <a:t>决于那一杯水，或者</a:t>
            </a:r>
            <a:r>
              <a:rPr lang="zh-CN" altLang="en-US" sz="1800" dirty="0" smtClean="0"/>
              <a:t>那一个面</a:t>
            </a:r>
            <a:r>
              <a:rPr lang="zh-CN" altLang="en-US" sz="1800" dirty="0"/>
              <a:t>包。以此类推，耶稣用“饥渴”的比喻来教导，正如人没有面包和水就不能身体存活一</a:t>
            </a:r>
            <a:r>
              <a:rPr lang="zh-CN" altLang="en-US" sz="1800" dirty="0" smtClean="0"/>
              <a:t>样（太</a:t>
            </a:r>
            <a:r>
              <a:rPr lang="en-US" altLang="zh-CN" sz="1800" dirty="0" smtClean="0"/>
              <a:t>4:4</a:t>
            </a:r>
            <a:r>
              <a:rPr lang="zh-CN" altLang="en-US" sz="1800" dirty="0" smtClean="0"/>
              <a:t>，路</a:t>
            </a:r>
            <a:r>
              <a:rPr lang="en-US" altLang="zh-CN" sz="1800" dirty="0" smtClean="0"/>
              <a:t>4:4</a:t>
            </a:r>
            <a:r>
              <a:rPr lang="zh-CN" altLang="en-US" sz="1800" dirty="0" smtClean="0"/>
              <a:t>，申命记</a:t>
            </a:r>
            <a:r>
              <a:rPr lang="en-US" altLang="zh-CN" sz="1800" dirty="0" smtClean="0"/>
              <a:t>8:3</a:t>
            </a:r>
            <a:r>
              <a:rPr lang="zh-CN" altLang="en-US" sz="1800" dirty="0" smtClean="0"/>
              <a:t>），</a:t>
            </a:r>
            <a:r>
              <a:rPr lang="zh-CN" altLang="en-US" sz="1800" dirty="0"/>
              <a:t>同样的，人也不能没有神所赐的公义礼物而属灵存活。公义不是一种可选的“属灵维他命”，而是信徒属灵生命的必需，使他们可以在耶稣基督的恩典和知识中成长（</a:t>
            </a:r>
            <a:r>
              <a:rPr lang="en-US" altLang="zh-CN" sz="1800" dirty="0"/>
              <a:t>2Pe 3:18</a:t>
            </a:r>
            <a:r>
              <a:rPr lang="zh-CN" altLang="en-US" sz="1800" dirty="0" smtClean="0"/>
              <a:t>）</a:t>
            </a:r>
            <a:endParaRPr lang="en-US" altLang="zh-CN" sz="1800" dirty="0" smtClean="0"/>
          </a:p>
          <a:p>
            <a:endParaRPr lang="en-US" altLang="zh-CN" sz="1800" dirty="0" smtClean="0"/>
          </a:p>
          <a:p>
            <a:r>
              <a:rPr lang="zh-CN" altLang="en-US" sz="1800" dirty="0" smtClean="0"/>
              <a:t>使徒保罗说他一直在追求</a:t>
            </a:r>
          </a:p>
          <a:p>
            <a:r>
              <a:rPr lang="zh-CN" altLang="en-US" sz="1800" dirty="0" smtClean="0"/>
              <a:t>什么是这里所说的义？不是因信被称义的义，乃是神的义，或者说神的圣洁。义是在上帝面前品格的正确和在人面前的行为正确。神的义可以简明扼要地表述为神的一切所是，祂所吩咐的，祂所要求的，祂所认可的，祂通过基督所提供的一切。</a:t>
            </a:r>
            <a:endParaRPr lang="zh-CN" altLang="en-US" sz="1800" dirty="0"/>
          </a:p>
          <a:p>
            <a:endParaRPr lang="en-US" altLang="zh-CN" sz="1800" dirty="0"/>
          </a:p>
          <a:p>
            <a:r>
              <a:rPr lang="zh-CN" altLang="en-US" sz="1800" dirty="0" smtClean="0"/>
              <a:t>耶</a:t>
            </a:r>
            <a:r>
              <a:rPr lang="zh-CN" altLang="en-US" sz="1800" dirty="0"/>
              <a:t>利米书</a:t>
            </a:r>
            <a:r>
              <a:rPr lang="en-US" altLang="zh-CN" sz="1800" dirty="0"/>
              <a:t>2:13 </a:t>
            </a:r>
            <a:r>
              <a:rPr lang="zh-CN" altLang="en-US" sz="1800" dirty="0"/>
              <a:t>因为我的百姓作了两件恶事，就是离弃我这活水的泉源，为自己凿出池子，是破裂不能存水的池子。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zh-CN" altLang="en-US" sz="1800" dirty="0"/>
              <a:t>一个测试</a:t>
            </a:r>
            <a:endParaRPr lang="en-US" altLang="zh-CN" sz="1800" dirty="0"/>
          </a:p>
          <a:p>
            <a:r>
              <a:rPr lang="zh-CN" altLang="en-US" sz="1800" dirty="0"/>
              <a:t>钟马田：我不知道有什么比这经文更好的测试，测试你的基督信仰的认信。如果这节经文对你来说是整本圣经中最有福的陈述之一，你就可以非常确定你是一名基督徒；如果不是，那你最好再检查一下基础</a:t>
            </a:r>
            <a:r>
              <a:rPr lang="en-US" altLang="zh-CN" sz="1800" dirty="0"/>
              <a:t>……</a:t>
            </a:r>
          </a:p>
          <a:p>
            <a:endParaRPr lang="en-US" altLang="zh-CN" sz="1800" dirty="0"/>
          </a:p>
          <a:p>
            <a:r>
              <a:rPr lang="zh-CN" altLang="en-US" sz="1800" dirty="0"/>
              <a:t>马太效应，多的还要有更多，因为他饥渴。这是一个</a:t>
            </a:r>
            <a:r>
              <a:rPr lang="en-US" altLang="zh-CN" sz="1800" dirty="0"/>
              <a:t>Paradox</a:t>
            </a:r>
            <a:r>
              <a:rPr lang="zh-CN" altLang="en-US" sz="1800" dirty="0"/>
              <a:t>，是成圣的动力</a:t>
            </a:r>
            <a:r>
              <a:rPr lang="zh-CN" altLang="en-US" sz="1800" dirty="0" smtClean="0"/>
              <a:t>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前一节是饥渴慕义的人有福了，这一节怜恤人的人有福了。我们是在需要太后一个来</a:t>
            </a:r>
            <a:r>
              <a:rPr lang="zh-CN" altLang="en-US" sz="1800" b="1" dirty="0">
                <a:solidFill>
                  <a:srgbClr val="FF0000"/>
                </a:solidFill>
              </a:rPr>
              <a:t>平衡</a:t>
            </a:r>
            <a:r>
              <a:rPr lang="zh-CN" altLang="en-US" sz="1800" dirty="0"/>
              <a:t>前一个。</a:t>
            </a:r>
            <a:endParaRPr lang="en-US" altLang="zh-CN" sz="1800" dirty="0"/>
          </a:p>
          <a:p>
            <a:r>
              <a:rPr lang="zh-CN" altLang="en-US" sz="1800" dirty="0"/>
              <a:t>八</a:t>
            </a:r>
            <a:r>
              <a:rPr lang="zh-CN" altLang="en-US" sz="1800" dirty="0"/>
              <a:t>福没有用命令的形式给出，</a:t>
            </a:r>
            <a:r>
              <a:rPr lang="zh-CN" altLang="en-US" sz="1800" dirty="0"/>
              <a:t>而</a:t>
            </a:r>
            <a:r>
              <a:rPr lang="zh-CN" altLang="en-US" sz="1800" dirty="0"/>
              <a:t>是描述那</a:t>
            </a:r>
            <a:r>
              <a:rPr lang="zh-CN" altLang="en-US" sz="1800" dirty="0"/>
              <a:t>些属于基督国度的人的现实。我们可以称它们</a:t>
            </a:r>
            <a:r>
              <a:rPr lang="zh-CN" altLang="en-US" sz="1800" dirty="0"/>
              <a:t>为</a:t>
            </a:r>
            <a:r>
              <a:rPr lang="zh-CN" altLang="en-US" sz="1800" b="1" dirty="0">
                <a:solidFill>
                  <a:srgbClr val="FF0000"/>
                </a:solidFill>
              </a:rPr>
              <a:t>天</a:t>
            </a:r>
            <a:r>
              <a:rPr lang="zh-CN" altLang="en-US" sz="1800" b="1" dirty="0">
                <a:solidFill>
                  <a:srgbClr val="FF0000"/>
                </a:solidFill>
              </a:rPr>
              <a:t>国中人的特</a:t>
            </a:r>
            <a:r>
              <a:rPr lang="zh-CN" altLang="en-US" sz="1800" b="1" dirty="0">
                <a:solidFill>
                  <a:srgbClr val="FF0000"/>
                </a:solidFill>
              </a:rPr>
              <a:t>征</a:t>
            </a:r>
            <a:r>
              <a:rPr lang="zh-CN" altLang="en-US" sz="1800" dirty="0"/>
              <a:t>或</a:t>
            </a:r>
            <a:r>
              <a:rPr lang="zh-CN" altLang="en-US" sz="1800" b="1" dirty="0">
                <a:solidFill>
                  <a:srgbClr val="FF0000"/>
                </a:solidFill>
              </a:rPr>
              <a:t>在天国的证</a:t>
            </a:r>
            <a:r>
              <a:rPr lang="zh-CN" altLang="en-US" sz="1800" b="1" dirty="0">
                <a:solidFill>
                  <a:srgbClr val="FF0000"/>
                </a:solidFill>
              </a:rPr>
              <a:t>据</a:t>
            </a:r>
            <a:r>
              <a:rPr lang="zh-CN" altLang="en-US" sz="1800" dirty="0"/>
              <a:t>。它们描述信徒，同样地，它</a:t>
            </a:r>
            <a:r>
              <a:rPr lang="zh-CN" altLang="en-US" sz="1800" dirty="0"/>
              <a:t>们或者根除信徒心中对救恩的怀疑，或是查</a:t>
            </a:r>
            <a:r>
              <a:rPr lang="zh-CN" altLang="en-US" sz="1800" dirty="0" smtClean="0"/>
              <a:t>验是</a:t>
            </a:r>
            <a:r>
              <a:rPr lang="zh-CN" altLang="en-US" sz="1800" dirty="0"/>
              <a:t>否重生的</a:t>
            </a:r>
            <a:r>
              <a:rPr lang="zh-CN" altLang="en-US" sz="1800" dirty="0"/>
              <a:t>有效工具</a:t>
            </a:r>
            <a:r>
              <a:rPr lang="zh-CN" altLang="en-US" sz="1800" dirty="0"/>
              <a:t>。</a:t>
            </a:r>
            <a:endParaRPr lang="en-US" altLang="zh-CN" sz="1800" dirty="0"/>
          </a:p>
          <a:p>
            <a:r>
              <a:rPr lang="zh-CN" altLang="en-US" sz="1800" dirty="0"/>
              <a:t>神是一位</a:t>
            </a:r>
            <a:r>
              <a:rPr lang="zh-CN" altLang="en-US" sz="1800" b="1" dirty="0">
                <a:solidFill>
                  <a:srgbClr val="FF0000"/>
                </a:solidFill>
              </a:rPr>
              <a:t>怜悯的神</a:t>
            </a:r>
            <a:r>
              <a:rPr lang="zh-CN" altLang="en-US" sz="1800" dirty="0"/>
              <a:t>：</a:t>
            </a:r>
            <a:endParaRPr lang="en-US" altLang="zh-CN" sz="1800" dirty="0"/>
          </a:p>
          <a:p>
            <a:r>
              <a:rPr lang="en-US" altLang="zh-CN" sz="1800" dirty="0"/>
              <a:t>【</a:t>
            </a:r>
            <a:r>
              <a:rPr lang="zh-CN" altLang="en-US" sz="1800" dirty="0"/>
              <a:t>出埃及记</a:t>
            </a:r>
            <a:r>
              <a:rPr lang="en-US" altLang="zh-CN" sz="1800" dirty="0"/>
              <a:t>34:6】</a:t>
            </a:r>
            <a:r>
              <a:rPr lang="zh-CN" altLang="en-US" sz="1800" dirty="0"/>
              <a:t>耶和华在他面前宣告说，耶和华，耶和华，是有怜悯有恩典的神</a:t>
            </a:r>
            <a:r>
              <a:rPr lang="en-US" altLang="zh-CN" sz="1800" dirty="0"/>
              <a:t>…</a:t>
            </a:r>
          </a:p>
          <a:p>
            <a:r>
              <a:rPr lang="zh-CN" altLang="en-US" sz="1800" dirty="0"/>
              <a:t>至圣所中的施恩坐，它的原名叫做“</a:t>
            </a:r>
            <a:r>
              <a:rPr lang="zh-CN" altLang="en-US" sz="1800" b="1" dirty="0">
                <a:solidFill>
                  <a:srgbClr val="FF0000"/>
                </a:solidFill>
              </a:rPr>
              <a:t>怜悯坐</a:t>
            </a:r>
            <a:r>
              <a:rPr lang="zh-CN" altLang="en-US" sz="1800" dirty="0"/>
              <a:t>”</a:t>
            </a:r>
            <a:r>
              <a:rPr lang="en-US" altLang="zh-CN" sz="1800" dirty="0"/>
              <a:t>Mercy Seat</a:t>
            </a:r>
            <a:r>
              <a:rPr lang="zh-CN" altLang="en-US" sz="1800" dirty="0"/>
              <a:t>。</a:t>
            </a:r>
            <a:endParaRPr lang="en-US" altLang="zh-CN" sz="1800" dirty="0"/>
          </a:p>
          <a:p>
            <a:r>
              <a:rPr lang="zh-CN" altLang="en-US" sz="1800" b="1" dirty="0">
                <a:solidFill>
                  <a:srgbClr val="FF0000"/>
                </a:solidFill>
              </a:rPr>
              <a:t>为什么我们需要神的怜悯。怜悯和恩典</a:t>
            </a:r>
            <a:r>
              <a:rPr lang="zh-CN" altLang="en-US" sz="1800" dirty="0"/>
              <a:t>的区别：恩典是得到不配得的好处；怜悯是没有得到该得的刑罚。</a:t>
            </a:r>
          </a:p>
          <a:p>
            <a:r>
              <a:rPr lang="zh-CN" altLang="en-US" sz="1800" dirty="0" smtClean="0"/>
              <a:t>恩</a:t>
            </a:r>
            <a:r>
              <a:rPr lang="zh-CN" altLang="en-US" sz="1800" dirty="0"/>
              <a:t>典是赦罪，怜悯是安慰罪带来的后果与痛苦</a:t>
            </a:r>
            <a:r>
              <a:rPr lang="zh-CN" altLang="en-US" sz="1800" dirty="0" smtClean="0"/>
              <a:t>。</a:t>
            </a:r>
            <a:endParaRPr lang="en-US" altLang="zh-CN" sz="1800" dirty="0" smtClean="0"/>
          </a:p>
          <a:p>
            <a:r>
              <a:rPr lang="zh-CN" altLang="en-US" sz="1800" dirty="0" smtClean="0"/>
              <a:t>恩典是治病根，怜悯是治病痛</a:t>
            </a:r>
            <a:endParaRPr lang="zh-CN" altLang="en-US" sz="1800" dirty="0"/>
          </a:p>
          <a:p>
            <a:endParaRPr lang="en-US" altLang="zh-CN" sz="1800" dirty="0"/>
          </a:p>
          <a:p>
            <a:r>
              <a:rPr lang="zh-CN" altLang="en-US" sz="1800" b="1" dirty="0">
                <a:solidFill>
                  <a:srgbClr val="FF0000"/>
                </a:solidFill>
              </a:rPr>
              <a:t>当</a:t>
            </a:r>
            <a:r>
              <a:rPr lang="zh-CN" altLang="en-US" sz="1800" b="1" dirty="0">
                <a:solidFill>
                  <a:srgbClr val="FF0000"/>
                </a:solidFill>
              </a:rPr>
              <a:t>时的环</a:t>
            </a:r>
            <a:r>
              <a:rPr lang="zh-CN" altLang="en-US" sz="1800" b="1" dirty="0">
                <a:solidFill>
                  <a:srgbClr val="FF0000"/>
                </a:solidFill>
              </a:rPr>
              <a:t>境</a:t>
            </a:r>
            <a:r>
              <a:rPr lang="zh-CN" altLang="en-US" sz="1800" dirty="0"/>
              <a:t>：</a:t>
            </a:r>
            <a:endParaRPr lang="en-US" altLang="zh-CN" sz="1800" dirty="0"/>
          </a:p>
          <a:p>
            <a:r>
              <a:rPr lang="zh-CN" altLang="en-US" sz="1800" dirty="0"/>
              <a:t>耶稣时代的宗教领袖倾向于定罪和无情</a:t>
            </a:r>
            <a:r>
              <a:rPr lang="en-US" altLang="zh-CN" sz="1800" dirty="0"/>
              <a:t>/</a:t>
            </a:r>
            <a:r>
              <a:rPr lang="zh-CN" altLang="en-US" sz="1800" dirty="0"/>
              <a:t>无怜悯，因为他们要求严格遵守律法。文士和法利赛人没有得到上帝的怜悯，因为他们对自己的宗教成就如此自满，以至于他们没有意识到自己属灵完全破产的危险境地，以及他们对上帝丰富怜悯的迫切需要</a:t>
            </a:r>
            <a:r>
              <a:rPr lang="zh-CN" altLang="en-US" sz="1800" dirty="0" smtClean="0"/>
              <a:t>。</a:t>
            </a:r>
            <a:endParaRPr lang="en-US" altLang="zh-CN" sz="1800" dirty="0" smtClean="0"/>
          </a:p>
          <a:p>
            <a:r>
              <a:rPr lang="zh-CN" altLang="en-US" sz="1800" dirty="0" smtClean="0"/>
              <a:t>怜悯并不是可怜别人，如</a:t>
            </a:r>
            <a:r>
              <a:rPr lang="zh-CN" altLang="en-US" sz="1800" dirty="0"/>
              <a:t>果不是一个灵里贫穷的人</a:t>
            </a:r>
            <a:r>
              <a:rPr lang="zh-CN" altLang="en-US" sz="1800" dirty="0" smtClean="0"/>
              <a:t>，如果不是一个经历过灵里哀恸的人，如果不是一个经历过神的怜悯的人，他不</a:t>
            </a:r>
            <a:r>
              <a:rPr lang="zh-CN" altLang="en-US" sz="1800" dirty="0"/>
              <a:t>可能成为一个怜恤人的人</a:t>
            </a:r>
            <a:endParaRPr lang="en-US" altLang="zh-CN" sz="1800" dirty="0"/>
          </a:p>
          <a:p>
            <a:r>
              <a:rPr lang="zh-CN" altLang="en-US" sz="1800" dirty="0"/>
              <a:t>怜悯也是</a:t>
            </a:r>
            <a:r>
              <a:rPr lang="zh-CN" altLang="en-US" sz="1800" dirty="0"/>
              <a:t>我们华人的文化之中</a:t>
            </a:r>
            <a:r>
              <a:rPr lang="zh-CN" altLang="en-US" sz="1800" dirty="0"/>
              <a:t>，比较缺</a:t>
            </a:r>
            <a:r>
              <a:rPr lang="zh-CN" altLang="en-US" sz="1800" dirty="0"/>
              <a:t>乏的，也是在我们基督徒里先天不足的。</a:t>
            </a:r>
          </a:p>
          <a:p>
            <a:endParaRPr lang="en-US" altLang="zh-CN" sz="1800" dirty="0"/>
          </a:p>
          <a:p>
            <a:r>
              <a:rPr lang="zh-CN" altLang="en-US" sz="1800" dirty="0"/>
              <a:t>维</a:t>
            </a:r>
            <a:r>
              <a:rPr lang="zh-CN" altLang="en-US" sz="1800" dirty="0"/>
              <a:t>克多</a:t>
            </a:r>
            <a:r>
              <a:rPr lang="en-US" altLang="zh-CN" sz="1800" dirty="0"/>
              <a:t>·</a:t>
            </a:r>
            <a:r>
              <a:rPr lang="zh-CN" altLang="en-US" sz="1800" dirty="0"/>
              <a:t>雨果（</a:t>
            </a:r>
            <a:r>
              <a:rPr lang="en-US" altLang="zh-CN" sz="1800" dirty="0"/>
              <a:t>Victor Hugo</a:t>
            </a:r>
            <a:r>
              <a:rPr lang="zh-CN" altLang="en-US" sz="1800" dirty="0"/>
              <a:t>）在著名的小说</a:t>
            </a:r>
            <a:r>
              <a:rPr lang="en-US" altLang="zh-CN" sz="1800" dirty="0"/>
              <a:t>《</a:t>
            </a:r>
            <a:r>
              <a:rPr lang="zh-CN" altLang="en-US" sz="1800" dirty="0"/>
              <a:t>悲惨世界</a:t>
            </a:r>
            <a:r>
              <a:rPr lang="en-US" altLang="zh-CN" sz="1800" dirty="0"/>
              <a:t>》</a:t>
            </a:r>
            <a:r>
              <a:rPr lang="zh-CN" altLang="en-US" sz="1800" dirty="0"/>
              <a:t>（</a:t>
            </a:r>
            <a:r>
              <a:rPr lang="en-US" altLang="zh-CN" sz="1800" dirty="0"/>
              <a:t>Les </a:t>
            </a:r>
            <a:r>
              <a:rPr lang="en-US" altLang="zh-CN" sz="1800" dirty="0" err="1"/>
              <a:t>Miserables</a:t>
            </a:r>
            <a:r>
              <a:rPr lang="zh-CN" altLang="en-US" sz="1800" dirty="0"/>
              <a:t>）中采用了比较形象地表达了</a:t>
            </a:r>
            <a:r>
              <a:rPr lang="zh-CN" altLang="en-US" sz="1800" b="1" dirty="0">
                <a:solidFill>
                  <a:srgbClr val="FF0000"/>
                </a:solidFill>
              </a:rPr>
              <a:t>怜悯</a:t>
            </a:r>
            <a:r>
              <a:rPr lang="zh-CN" altLang="en-US" sz="1800" dirty="0"/>
              <a:t>这个概念</a:t>
            </a:r>
            <a:r>
              <a:rPr lang="zh-CN" altLang="en-US" sz="1800" dirty="0" smtClean="0"/>
              <a:t>（不知道是否受圣</a:t>
            </a:r>
            <a:r>
              <a:rPr lang="zh-CN" altLang="en-US" sz="1800" dirty="0"/>
              <a:t>经</a:t>
            </a:r>
            <a:r>
              <a:rPr lang="zh-CN" altLang="en-US" sz="1800" dirty="0" smtClean="0"/>
              <a:t>的影响）。</a:t>
            </a:r>
            <a:r>
              <a:rPr lang="zh-CN" altLang="en-US" sz="1800" dirty="0"/>
              <a:t>故事发生在法国动荡时期。主角冉阿让是一个贫穷的修剪树木的人，他偷了一条面包来养活他姐姐的家人。被判盗窃罪，他在奴隶船上度过了 </a:t>
            </a:r>
            <a:r>
              <a:rPr lang="en-US" altLang="zh-CN" sz="1800" dirty="0"/>
              <a:t>18 </a:t>
            </a:r>
            <a:r>
              <a:rPr lang="zh-CN" altLang="en-US" sz="1800" dirty="0"/>
              <a:t>年，在苦难中划船。获释后，他的态度刚硬且强硬，随时准备</a:t>
            </a:r>
            <a:r>
              <a:rPr lang="zh-CN" altLang="en-US" sz="1800" dirty="0" smtClean="0"/>
              <a:t>报复社会。</a:t>
            </a:r>
            <a:r>
              <a:rPr lang="zh-CN" altLang="en-US" sz="1800" dirty="0"/>
              <a:t>一个偶然的机会，他住在一</a:t>
            </a:r>
            <a:r>
              <a:rPr lang="zh-CN" altLang="en-US" sz="1800" dirty="0" smtClean="0"/>
              <a:t>个</a:t>
            </a:r>
            <a:r>
              <a:rPr lang="zh-CN" altLang="en-US" sz="1800" dirty="0" smtClean="0"/>
              <a:t>神父</a:t>
            </a:r>
            <a:r>
              <a:rPr lang="zh-CN" altLang="en-US" sz="1800" dirty="0" smtClean="0"/>
              <a:t>的</a:t>
            </a:r>
            <a:r>
              <a:rPr lang="zh-CN" altLang="en-US" sz="1800" dirty="0"/>
              <a:t>家里，因为没有人给他住宿，晚上</a:t>
            </a:r>
            <a:r>
              <a:rPr lang="zh-CN" altLang="en-US" sz="1800" dirty="0" smtClean="0"/>
              <a:t>他偷走了</a:t>
            </a:r>
            <a:r>
              <a:rPr lang="zh-CN" altLang="en-US" sz="1800" dirty="0" smtClean="0"/>
              <a:t>神父</a:t>
            </a:r>
            <a:r>
              <a:rPr lang="zh-CN" altLang="en-US" sz="1800" dirty="0" smtClean="0"/>
              <a:t>的</a:t>
            </a:r>
            <a:r>
              <a:rPr lang="zh-CN" altLang="en-US" sz="1800" dirty="0"/>
              <a:t>银烛台，逃离了小镇。后来被捕时，他被带到神父那里核实，然而神父告诉警察，“是我把烛台给了他。”然后他拿起另一个，说他给了他一对烛台，但他忘记了带走另一个。被警察释放后，他跌跌撞撞地走出了村子，被神父的仁慈所折服。当他受到怜悯的影响时，他的生活发生了变化。再一次被误认为是罪犯后，他拒绝再次走上这条路，并用余生对不幸的人，甚至是那些冤枉他的人表示怜悯。最终，那个追捕了他多年的警探被冉阿让所表现的仁慈征服了，放了他</a:t>
            </a:r>
            <a:r>
              <a:rPr lang="zh-CN" altLang="en-US" sz="1800" dirty="0"/>
              <a:t>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zh-CN" altLang="en-US" sz="1800" dirty="0"/>
              <a:t>天国里的人是平衡的人，饥渴慕义，怜恤人。怜恤人的人有福了</a:t>
            </a:r>
            <a:r>
              <a:rPr lang="zh-CN" altLang="en-US" sz="1800" dirty="0" smtClean="0"/>
              <a:t>，怜恤人的人，他们的回报是得更多的怜恤，他</a:t>
            </a:r>
            <a:r>
              <a:rPr lang="zh-CN" altLang="en-US" sz="1800" dirty="0"/>
              <a:t>们必蒙怜恤。如果你愿意成为一个多得怜恤的人，那么你自己要成为一个怜恤的人。</a:t>
            </a:r>
            <a:endParaRPr lang="en-US" altLang="zh-CN" sz="1800" dirty="0"/>
          </a:p>
          <a:p>
            <a:r>
              <a:rPr lang="en-US" altLang="zh-CN" sz="1800" dirty="0"/>
              <a:t>Jas 2:13 </a:t>
            </a:r>
            <a:r>
              <a:rPr lang="zh-CN" altLang="en-US" sz="1800" dirty="0"/>
              <a:t>因为那不怜悯人的，也要受无怜悯的审判。怜悯原是向审判夸胜。</a:t>
            </a:r>
            <a:endParaRPr lang="en-US" altLang="zh-CN" sz="1800" dirty="0"/>
          </a:p>
          <a:p>
            <a:r>
              <a:rPr lang="en-US" altLang="zh-CN" sz="1800" dirty="0"/>
              <a:t>Mat 18:32 </a:t>
            </a:r>
            <a:r>
              <a:rPr lang="zh-CN" altLang="en-US" sz="1800" dirty="0"/>
              <a:t>于是主人叫了他来，对他说，你这恶奴才，你央求我，我就把你所欠的都免了。</a:t>
            </a:r>
          </a:p>
          <a:p>
            <a:r>
              <a:rPr lang="en-US" altLang="zh-CN" sz="1800" dirty="0"/>
              <a:t>Mat 18:33 </a:t>
            </a:r>
            <a:r>
              <a:rPr lang="zh-CN" altLang="en-US" sz="1800" dirty="0"/>
              <a:t>你不应当怜恤你的同伴像我怜恤你吗？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在中文里，</a:t>
            </a:r>
            <a:r>
              <a:rPr lang="zh-CN" altLang="en-US" sz="1800" b="1" dirty="0">
                <a:solidFill>
                  <a:srgbClr val="FF0000"/>
                </a:solidFill>
              </a:rPr>
              <a:t>清心时常和寡欲联系在一起</a:t>
            </a:r>
            <a:r>
              <a:rPr lang="zh-CN" altLang="en-US" sz="1800" dirty="0"/>
              <a:t>，但这不是清心的含义</a:t>
            </a:r>
            <a:endParaRPr lang="en-US" altLang="zh-CN" sz="1800" dirty="0"/>
          </a:p>
          <a:p>
            <a:r>
              <a:rPr lang="zh-CN" altLang="en-US" sz="1800" b="1" dirty="0">
                <a:solidFill>
                  <a:srgbClr val="FF0000"/>
                </a:solidFill>
              </a:rPr>
              <a:t>什么是</a:t>
            </a:r>
            <a:r>
              <a:rPr lang="zh-CN" altLang="en-US" sz="1800" b="1" dirty="0" smtClean="0">
                <a:solidFill>
                  <a:srgbClr val="FF0000"/>
                </a:solidFill>
              </a:rPr>
              <a:t>清心</a:t>
            </a:r>
            <a:r>
              <a:rPr lang="zh-CN" altLang="en-US" sz="1800" dirty="0" smtClean="0"/>
              <a:t>，清和心是两个词。清（</a:t>
            </a:r>
            <a:r>
              <a:rPr lang="en-US" altLang="zh-CN" sz="1800" dirty="0" err="1" smtClean="0"/>
              <a:t>katharos</a:t>
            </a:r>
            <a:r>
              <a:rPr lang="zh-CN" altLang="en-US" sz="1800" dirty="0" smtClean="0"/>
              <a:t>）两</a:t>
            </a:r>
            <a:r>
              <a:rPr lang="zh-CN" altLang="en-US" sz="1800" dirty="0"/>
              <a:t>个基本意思，</a:t>
            </a:r>
            <a:r>
              <a:rPr lang="zh-CN" altLang="en-US" sz="1800" b="1" dirty="0">
                <a:solidFill>
                  <a:srgbClr val="FF0000"/>
                </a:solidFill>
              </a:rPr>
              <a:t>清洁</a:t>
            </a:r>
            <a:r>
              <a:rPr lang="zh-CN" altLang="en-US" sz="1800" dirty="0"/>
              <a:t>（</a:t>
            </a:r>
            <a:r>
              <a:rPr lang="en-US" altLang="zh-CN" sz="1800" dirty="0"/>
              <a:t>Clean</a:t>
            </a:r>
            <a:r>
              <a:rPr lang="zh-CN" altLang="en-US" sz="1800" dirty="0"/>
              <a:t>）和单一</a:t>
            </a:r>
            <a:r>
              <a:rPr lang="en-US" altLang="zh-CN" sz="1800" dirty="0"/>
              <a:t>/</a:t>
            </a:r>
            <a:r>
              <a:rPr lang="zh-CN" altLang="en-US" sz="1800" b="1" dirty="0">
                <a:solidFill>
                  <a:srgbClr val="FF0000"/>
                </a:solidFill>
              </a:rPr>
              <a:t>不混杂</a:t>
            </a:r>
            <a:r>
              <a:rPr lang="zh-CN" altLang="en-US" sz="1800" dirty="0"/>
              <a:t>（</a:t>
            </a:r>
            <a:r>
              <a:rPr lang="en-US" altLang="zh-CN" sz="1800" dirty="0" err="1"/>
              <a:t>Unmixing</a:t>
            </a:r>
            <a:r>
              <a:rPr lang="zh-CN" altLang="en-US" sz="1800" dirty="0"/>
              <a:t>），在这里因为是和心连在一起用，所以强调第二个意思，</a:t>
            </a:r>
            <a:r>
              <a:rPr lang="zh-CN" altLang="en-US" sz="1800" b="1" dirty="0">
                <a:solidFill>
                  <a:srgbClr val="FF0000"/>
                </a:solidFill>
              </a:rPr>
              <a:t>用纯净更准确</a:t>
            </a:r>
            <a:r>
              <a:rPr lang="zh-CN" altLang="en-US" sz="1800" dirty="0"/>
              <a:t>，它要表达是思想与心灵的统一和单一。它的反面是混杂，比如，谷物里面有糠秕的就不是纯的。或者金子里面有渣滓就不是纯的，旧约中的精金就是</a:t>
            </a:r>
            <a:r>
              <a:rPr lang="en-US" altLang="zh-CN" sz="1800" dirty="0"/>
              <a:t>Pure Gold</a:t>
            </a:r>
            <a:r>
              <a:rPr lang="zh-CN" altLang="en-US" sz="1800" dirty="0"/>
              <a:t>，用在制作至圣所的器具。当他说：“清心的人有福了，他说的是，表里合一的人有福了，没有分裂的心。那没有双心</a:t>
            </a:r>
            <a:r>
              <a:rPr lang="zh-CN" altLang="en-US" sz="1800" dirty="0"/>
              <a:t>。一</a:t>
            </a:r>
            <a:r>
              <a:rPr lang="zh-CN" altLang="en-US" sz="1800" dirty="0"/>
              <a:t>心一</a:t>
            </a:r>
            <a:r>
              <a:rPr lang="zh-CN" altLang="en-US" sz="1800" dirty="0"/>
              <a:t>意的人有福了。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zh-CN" altLang="en-US" sz="1800" b="1" dirty="0">
                <a:solidFill>
                  <a:srgbClr val="FF0000"/>
                </a:solidFill>
              </a:rPr>
              <a:t>心怀二意一直是教会的一大祸害</a:t>
            </a:r>
            <a:endParaRPr lang="en-US" altLang="zh-CN" sz="1800" b="1" dirty="0">
              <a:solidFill>
                <a:srgbClr val="FF0000"/>
              </a:solidFill>
            </a:endParaRPr>
          </a:p>
          <a:p>
            <a:r>
              <a:rPr lang="zh-CN" altLang="en-US" sz="1800" dirty="0"/>
              <a:t>何西阿书</a:t>
            </a:r>
            <a:r>
              <a:rPr lang="en-US" altLang="zh-CN" sz="1800" dirty="0"/>
              <a:t>10:1 </a:t>
            </a:r>
            <a:r>
              <a:rPr lang="zh-CN" altLang="en-US" sz="1800" dirty="0"/>
              <a:t>以色列是茂盛的葡萄树，结果繁多，果子越多，就越增添祭坛。地土越肥美，就越造美丽的柱像。 </a:t>
            </a:r>
            <a:r>
              <a:rPr lang="en-US" altLang="zh-CN" sz="1800" dirty="0"/>
              <a:t>10:2 </a:t>
            </a:r>
            <a:r>
              <a:rPr lang="zh-CN" altLang="en-US" sz="1800" dirty="0"/>
              <a:t>他们心怀二意，</a:t>
            </a:r>
            <a:endParaRPr lang="en-US" altLang="zh-CN" sz="1800" dirty="0"/>
          </a:p>
          <a:p>
            <a:r>
              <a:rPr lang="zh-CN" altLang="en-US" sz="1800" dirty="0"/>
              <a:t>在以色列人的历史上，大多数的时候并不是他们完全离弃神，而是他们心怀二意，拜耶和华，也拜巴力。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zh-CN" altLang="en-US" sz="1800" dirty="0"/>
              <a:t>双心，对于神，分裂的心；双心对于人，隐瞒，假装，害怕别人知道自己的秘密，分</a:t>
            </a:r>
            <a:r>
              <a:rPr lang="zh-CN" altLang="en-US" sz="1800" dirty="0"/>
              <a:t>裂人格的</a:t>
            </a:r>
            <a:r>
              <a:rPr lang="zh-CN" altLang="en-US" sz="1800" dirty="0"/>
              <a:t>人。清心就是真诚、透明、不狡猾。</a:t>
            </a:r>
            <a:endParaRPr lang="en-US" altLang="zh-CN" sz="1800" dirty="0"/>
          </a:p>
          <a:p>
            <a:r>
              <a:rPr lang="zh-CN" altLang="en-US" sz="1800" dirty="0"/>
              <a:t>清心的人有福了，因为他们没有什么可隐瞒的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zh-CN" altLang="en-US" sz="1800" dirty="0"/>
              <a:t>必得见神：</a:t>
            </a:r>
            <a:r>
              <a:rPr lang="zh-CN" altLang="en-US" sz="1800" b="1" dirty="0">
                <a:solidFill>
                  <a:srgbClr val="FF0000"/>
                </a:solidFill>
              </a:rPr>
              <a:t>他们将不断亲眼看到上帝</a:t>
            </a:r>
            <a:endParaRPr lang="en-US" altLang="zh-CN" sz="1800" b="1" dirty="0">
              <a:solidFill>
                <a:srgbClr val="FF0000"/>
              </a:solidFill>
            </a:endParaRPr>
          </a:p>
          <a:p>
            <a:r>
              <a:rPr lang="zh-CN" altLang="en-US" sz="1800" dirty="0"/>
              <a:t>心灵的纯洁洁净心灵的眼睛，与至于上帝成为“可见”的。可以说是最大的应许。摩西说“</a:t>
            </a:r>
            <a:r>
              <a:rPr lang="en-US" altLang="zh-CN" sz="1800" dirty="0"/>
              <a:t>Show me thy glory”</a:t>
            </a:r>
          </a:p>
          <a:p>
            <a:r>
              <a:rPr lang="zh-CN" altLang="en-US" sz="1800" dirty="0"/>
              <a:t>圣经一再指出，没有人亲眼见过父神</a:t>
            </a:r>
            <a:r>
              <a:rPr lang="en-US" altLang="zh-CN" sz="1800" dirty="0"/>
              <a:t>……</a:t>
            </a:r>
          </a:p>
          <a:p>
            <a:r>
              <a:rPr lang="zh-CN" altLang="en-US" sz="1800" dirty="0"/>
              <a:t>然而，圣经确实指出，看到耶稣就等于看到了天父。例如</a:t>
            </a:r>
            <a:r>
              <a:rPr lang="en-US" altLang="zh-CN" sz="1800" dirty="0"/>
              <a:t>…</a:t>
            </a:r>
          </a:p>
          <a:p>
            <a:endParaRPr lang="en-US" sz="1800" dirty="0"/>
          </a:p>
          <a:p>
            <a:r>
              <a:rPr lang="en-US" altLang="zh-CN" sz="1800" dirty="0"/>
              <a:t>【</a:t>
            </a:r>
            <a:r>
              <a:rPr lang="zh-CN" altLang="en-US" sz="1800" dirty="0"/>
              <a:t>诗篇</a:t>
            </a:r>
            <a:r>
              <a:rPr lang="en-US" altLang="zh-CN" sz="1800" dirty="0"/>
              <a:t>73:1 】</a:t>
            </a:r>
            <a:r>
              <a:rPr lang="zh-CN" altLang="en-US" sz="1800" dirty="0"/>
              <a:t>神实在恩待以色列那些清心的人。</a:t>
            </a:r>
            <a:endParaRPr lang="en-US" altLang="zh-CN" sz="1800" dirty="0"/>
          </a:p>
          <a:p>
            <a:r>
              <a:rPr lang="en-US" altLang="zh-CN" sz="1800" dirty="0" err="1"/>
              <a:t>Psm</a:t>
            </a:r>
            <a:r>
              <a:rPr lang="en-US" altLang="zh-CN" sz="1800" dirty="0"/>
              <a:t> 73:13 </a:t>
            </a:r>
            <a:r>
              <a:rPr lang="zh-CN" altLang="en-US" sz="1800" dirty="0"/>
              <a:t>我实在徒然洁净了我的心，徒然洗手表明无辜。</a:t>
            </a:r>
            <a:r>
              <a:rPr lang="en-US" altLang="zh-CN" sz="1800" dirty="0"/>
              <a:t>…</a:t>
            </a:r>
            <a:r>
              <a:rPr lang="en-US" altLang="zh-CN" sz="1800" dirty="0" err="1"/>
              <a:t>Psm</a:t>
            </a:r>
            <a:r>
              <a:rPr lang="en-US" altLang="zh-CN" sz="1800" dirty="0"/>
              <a:t> 73:17 </a:t>
            </a:r>
            <a:r>
              <a:rPr lang="zh-CN" altLang="en-US" sz="1800" dirty="0"/>
              <a:t>等我进了神的圣所，思想他们的结局。</a:t>
            </a:r>
            <a:r>
              <a:rPr lang="en-US" altLang="zh-CN" sz="1800" dirty="0"/>
              <a:t>…</a:t>
            </a:r>
            <a:r>
              <a:rPr lang="en-US" altLang="zh-CN" sz="1800" dirty="0" err="1"/>
              <a:t>Psm</a:t>
            </a:r>
            <a:r>
              <a:rPr lang="en-US" altLang="zh-CN" sz="1800" dirty="0"/>
              <a:t> 73:25 </a:t>
            </a:r>
            <a:r>
              <a:rPr lang="zh-CN" altLang="en-US" sz="1800" dirty="0"/>
              <a:t>除你以外，在天上我有谁呢？除你以外，在地上我也没有所爱慕的。</a:t>
            </a:r>
            <a:r>
              <a:rPr lang="en-US" altLang="zh-CN" sz="1800" dirty="0" err="1"/>
              <a:t>Psm</a:t>
            </a:r>
            <a:r>
              <a:rPr lang="en-US" altLang="zh-CN" sz="1800" dirty="0"/>
              <a:t> 73:26 </a:t>
            </a:r>
            <a:r>
              <a:rPr lang="zh-CN" altLang="en-US" sz="1800" dirty="0"/>
              <a:t>我的肉体，和我的心肠衰残。但神是我心里的力量，又是我的福分，直到永远。</a:t>
            </a:r>
          </a:p>
          <a:p>
            <a:endParaRPr lang="en-US" sz="1800" dirty="0"/>
          </a:p>
          <a:p>
            <a:r>
              <a:rPr lang="zh-CN" altLang="en-US" sz="1800" b="1" dirty="0">
                <a:solidFill>
                  <a:srgbClr val="FF0000"/>
                </a:solidFill>
              </a:rPr>
              <a:t>清</a:t>
            </a:r>
            <a:r>
              <a:rPr lang="zh-CN" altLang="en-US" sz="1800" b="1" dirty="0">
                <a:solidFill>
                  <a:srgbClr val="FF0000"/>
                </a:solidFill>
              </a:rPr>
              <a:t>心的人有福了，因为他们必得见神</a:t>
            </a:r>
            <a:r>
              <a:rPr lang="zh-CN" altLang="en-US" sz="1800" dirty="0"/>
              <a:t>。保罗说一生，是对这一句话的很好的解释。使徒保罗是一个清心的人，但是他的清心（一心）是从极端的负面开始的，当他还是名叫扫罗的时候，他一心想要摧毁教会，他要</a:t>
            </a:r>
            <a:r>
              <a:rPr lang="en-US" altLang="zh-CN" sz="1800" dirty="0"/>
              <a:t>Wipe Out</a:t>
            </a:r>
            <a:r>
              <a:rPr lang="zh-CN" altLang="en-US" sz="1800" dirty="0"/>
              <a:t>初期幼小的主的教会，他“向主的门徒，口吐威吓凶杀的话”，想大祭司求允许，“若是找着信奉这道的人，无论男女，都准他捆绑带到耶路撒冷”。他为他祖宗的律法大发热心，认为他在行神的旨意，而且比众人更甚，神就让他看见了从死里复活的耶稣</a:t>
            </a:r>
            <a:r>
              <a:rPr lang="zh-CN" altLang="en-US" sz="1800" dirty="0"/>
              <a:t>，当</a:t>
            </a:r>
            <a:r>
              <a:rPr lang="zh-CN" altLang="en-US" sz="1800" dirty="0"/>
              <a:t>扫罗看见耶稣的那一刹那，我觉得其实扫罗已经死了，若是放在旧约中，是另一个被神击杀的例子，所以主要叫的名字，而且叫两次，“扫罗，扫罗”是为了让他活过来，就像是叫“拉撒路”从拉撒路坟墓里出来一样。保罗活过来以后的第一句话，也很有意思，“主啊，你是谁？”他知道他看见了主，看见了神，但这位神，他却完全不认识，你可以想象当时扫罗的心情，他完全崩溃了，原来我一心追求的不是神，我所认识的完全不是神。一心的扫罗很不幸，看见了神，一心的保罗是有福的，因为他必得见</a:t>
            </a:r>
            <a:r>
              <a:rPr lang="zh-CN" altLang="en-US" sz="1800" dirty="0"/>
              <a:t>神，后来他也有被提到第三层天上的经历。</a:t>
            </a:r>
            <a:endParaRPr lang="en-US" altLang="zh-CN" sz="1800" dirty="0"/>
          </a:p>
          <a:p>
            <a:endParaRPr lang="en-US" sz="1800" dirty="0"/>
          </a:p>
          <a:p>
            <a:r>
              <a:rPr lang="en-US" altLang="zh-CN" sz="1800" dirty="0" smtClean="0"/>
              <a:t>【</a:t>
            </a:r>
            <a:r>
              <a:rPr lang="zh-CN" altLang="en-US" sz="1800" dirty="0" smtClean="0"/>
              <a:t>希伯来书</a:t>
            </a:r>
            <a:r>
              <a:rPr lang="en-US" altLang="zh-CN" sz="1800" dirty="0" smtClean="0"/>
              <a:t>12:14】 </a:t>
            </a:r>
            <a:r>
              <a:rPr lang="zh-CN" altLang="en-US" sz="1800" dirty="0" smtClean="0"/>
              <a:t>你们要追求与众人和睦，并要追求圣洁。非圣洁没有人能见主。如</a:t>
            </a:r>
            <a:r>
              <a:rPr lang="zh-CN" altLang="en-US" sz="1800" dirty="0"/>
              <a:t>果你渴慕见神的话，一心一意的寻求神，尽心尽意尽力爱神</a:t>
            </a:r>
            <a:r>
              <a:rPr lang="zh-CN" altLang="en-US" sz="1800" dirty="0" smtClean="0"/>
              <a:t>，分</a:t>
            </a:r>
            <a:r>
              <a:rPr lang="zh-CN" altLang="en-US" sz="1800" dirty="0"/>
              <a:t>别为圣</a:t>
            </a:r>
            <a:r>
              <a:rPr lang="zh-CN" altLang="en-US" sz="1800" dirty="0" smtClean="0"/>
              <a:t>，也就能够成</a:t>
            </a:r>
            <a:r>
              <a:rPr lang="zh-CN" altLang="en-US" sz="1800" dirty="0"/>
              <a:t>为圣</a:t>
            </a:r>
            <a:r>
              <a:rPr lang="zh-CN" altLang="en-US" sz="1800" dirty="0" smtClean="0"/>
              <a:t>洁。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800" dirty="0"/>
              <a:t>使人和睦的人</a:t>
            </a:r>
            <a:r>
              <a:rPr lang="zh-CN" altLang="en-US" sz="1800" dirty="0"/>
              <a:t>，</a:t>
            </a:r>
            <a:r>
              <a:rPr lang="en-US" altLang="zh-CN" sz="1800" dirty="0"/>
              <a:t>Peacemaker</a:t>
            </a:r>
            <a:r>
              <a:rPr lang="zh-CN" altLang="en-US" sz="1800" dirty="0"/>
              <a:t>，制造和平的人有福了。</a:t>
            </a:r>
            <a:endParaRPr lang="en-US" altLang="zh-CN" sz="1800" dirty="0"/>
          </a:p>
          <a:p>
            <a:r>
              <a:rPr lang="zh-CN" altLang="en-US" sz="1800" dirty="0"/>
              <a:t>这里没有说“和平主义者有福了”，“反战主义者有福了”，因为使人和睦包括两层的意思，一是</a:t>
            </a:r>
            <a:r>
              <a:rPr lang="zh-CN" altLang="en-US" sz="1800" b="1" dirty="0">
                <a:solidFill>
                  <a:srgbClr val="FF0000"/>
                </a:solidFill>
              </a:rPr>
              <a:t>使人与神和睦</a:t>
            </a:r>
            <a:r>
              <a:rPr lang="zh-CN" altLang="en-US" sz="1800" dirty="0"/>
              <a:t>，二是</a:t>
            </a:r>
            <a:r>
              <a:rPr lang="zh-CN" altLang="en-US" sz="1800" b="1" dirty="0">
                <a:solidFill>
                  <a:srgbClr val="FF0000"/>
                </a:solidFill>
              </a:rPr>
              <a:t>使人与人和睦</a:t>
            </a:r>
            <a:r>
              <a:rPr lang="zh-CN" altLang="en-US" sz="1800" dirty="0"/>
              <a:t>，而且这一个和睦不仅仅是消除敌对，而是</a:t>
            </a:r>
            <a:r>
              <a:rPr lang="zh-CN" altLang="en-US" sz="1800" b="1" dirty="0">
                <a:solidFill>
                  <a:srgbClr val="FF0000"/>
                </a:solidFill>
              </a:rPr>
              <a:t>联合</a:t>
            </a:r>
            <a:r>
              <a:rPr lang="zh-CN" altLang="en-US" sz="1800" dirty="0"/>
              <a:t>在一起。</a:t>
            </a:r>
            <a:endParaRPr lang="en-US" altLang="zh-CN" sz="1800" dirty="0"/>
          </a:p>
          <a:p>
            <a:r>
              <a:rPr lang="zh-CN" altLang="en-US" sz="1800" dirty="0"/>
              <a:t>在旧约里神启示祂自己是</a:t>
            </a:r>
            <a:r>
              <a:rPr lang="zh-CN" altLang="en-US" sz="1800" b="1" dirty="0">
                <a:solidFill>
                  <a:srgbClr val="FF0000"/>
                </a:solidFill>
              </a:rPr>
              <a:t>耶和华沙龙</a:t>
            </a:r>
            <a:r>
              <a:rPr lang="zh-CN" altLang="en-US" sz="1800" dirty="0"/>
              <a:t>（就是耶和华赐平安的意思），那将要来的弥赛亚被称为“和平的君”，这一切都应验在新约里神的儿子耶稣身上。以弗所书。福音被称为</a:t>
            </a:r>
            <a:r>
              <a:rPr lang="zh-CN" altLang="en-US" sz="1800" b="1" dirty="0">
                <a:solidFill>
                  <a:srgbClr val="FF0000"/>
                </a:solidFill>
              </a:rPr>
              <a:t>和平的福音</a:t>
            </a:r>
            <a:r>
              <a:rPr lang="zh-CN" altLang="en-US" sz="1800" dirty="0"/>
              <a:t>。</a:t>
            </a:r>
            <a:endParaRPr lang="en-US" altLang="zh-CN" sz="1800" dirty="0"/>
          </a:p>
          <a:p>
            <a:r>
              <a:rPr lang="zh-CN" altLang="en-US" sz="1800" b="1" dirty="0">
                <a:solidFill>
                  <a:srgbClr val="FF0000"/>
                </a:solidFill>
              </a:rPr>
              <a:t>“儿子”一词的希伯来思想</a:t>
            </a:r>
            <a:r>
              <a:rPr lang="zh-CN" altLang="en-US" sz="1800" dirty="0"/>
              <a:t>是反映另一个人的属性。最能反映父神的属性的一个行为就</a:t>
            </a:r>
            <a:r>
              <a:rPr lang="zh-CN" altLang="en-US" sz="1800" dirty="0" smtClean="0"/>
              <a:t>是使人和睦</a:t>
            </a:r>
            <a:r>
              <a:rPr lang="en-US" altLang="zh-CN" sz="1800" dirty="0" smtClean="0"/>
              <a:t>Peacemaking</a:t>
            </a:r>
            <a:r>
              <a:rPr lang="zh-CN" altLang="en-US" sz="1800" dirty="0"/>
              <a:t>。</a:t>
            </a:r>
            <a:endParaRPr lang="en-US" altLang="zh-CN" sz="1800" dirty="0"/>
          </a:p>
          <a:p>
            <a:r>
              <a:rPr lang="zh-CN" altLang="en-US" sz="1800" dirty="0"/>
              <a:t>使人和睦的人，他们必称为神的儿子（复数），</a:t>
            </a:r>
            <a:r>
              <a:rPr lang="zh-CN" altLang="en-US" sz="1800" b="1" dirty="0">
                <a:solidFill>
                  <a:srgbClr val="FF0000"/>
                </a:solidFill>
              </a:rPr>
              <a:t>这是八福中没有实际奖励的一个</a:t>
            </a:r>
            <a:r>
              <a:rPr lang="zh-CN" altLang="en-US" sz="1800" dirty="0"/>
              <a:t>，因为能够使人和睦的人已经与神和睦，与人和睦了，他们已经收获了平安的果子（</a:t>
            </a:r>
            <a:r>
              <a:rPr lang="en-US" altLang="zh-CN" sz="1800" dirty="0"/>
              <a:t>Jas 3:18 </a:t>
            </a:r>
            <a:r>
              <a:rPr lang="zh-CN" altLang="en-US" sz="1800" dirty="0"/>
              <a:t>并且使人和平的，是用和平所栽种的义果。），不再需要奖励了</a:t>
            </a:r>
            <a:r>
              <a:rPr lang="zh-CN" altLang="en-US" sz="1800" dirty="0" smtClean="0"/>
              <a:t>。</a:t>
            </a:r>
            <a:endParaRPr lang="zh-CN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 smtClean="0"/>
              <a:t>受逼迫：使</a:t>
            </a:r>
            <a:r>
              <a:rPr lang="zh-CN" altLang="en-US" sz="1800" dirty="0"/>
              <a:t>人和睦的人绝不是一个</a:t>
            </a:r>
            <a:r>
              <a:rPr lang="zh-CN" altLang="en-US" sz="1800" b="1" dirty="0">
                <a:solidFill>
                  <a:srgbClr val="FF0000"/>
                </a:solidFill>
              </a:rPr>
              <a:t>老好人</a:t>
            </a:r>
            <a:r>
              <a:rPr lang="zh-CN" altLang="en-US" sz="1800" dirty="0"/>
              <a:t>而已</a:t>
            </a:r>
            <a:r>
              <a:rPr lang="zh-CN" altLang="en-US" sz="1800" dirty="0"/>
              <a:t>，使人和睦是要付代价的。司布真说，使人和睦的人“有时会将自己置身于两群愤怒的人之间，并接受双方的打击，因为他知道耶稣就是这样做的，他接受了来自他父亲和我们的打击，因此通过替我们受苦，神与人之间可以和好。”</a:t>
            </a:r>
          </a:p>
          <a:p>
            <a:endParaRPr lang="en-US" altLang="zh-CN" sz="1800" dirty="0"/>
          </a:p>
          <a:p>
            <a:r>
              <a:rPr lang="zh-CN" altLang="en-US" sz="1800" dirty="0"/>
              <a:t>八</a:t>
            </a:r>
            <a:r>
              <a:rPr lang="zh-CN" altLang="en-US" sz="1800" dirty="0" smtClean="0"/>
              <a:t>福最</a:t>
            </a:r>
            <a:r>
              <a:rPr lang="zh-CN" altLang="en-US" sz="1800" dirty="0"/>
              <a:t>后一个是</a:t>
            </a:r>
            <a:r>
              <a:rPr lang="zh-CN" altLang="en-US" sz="1800" b="1" dirty="0">
                <a:solidFill>
                  <a:srgbClr val="FF0000"/>
                </a:solidFill>
              </a:rPr>
              <a:t>为义受逼迫</a:t>
            </a:r>
            <a:r>
              <a:rPr lang="zh-CN" altLang="en-US" sz="1800" dirty="0"/>
              <a:t>的人</a:t>
            </a:r>
            <a:r>
              <a:rPr lang="zh-CN" altLang="en-US" sz="1800" dirty="0" smtClean="0"/>
              <a:t>。神的义与罪恶是势不两立的。天</a:t>
            </a:r>
            <a:r>
              <a:rPr lang="zh-CN" altLang="en-US" sz="1800" dirty="0"/>
              <a:t>国是他们的，在天国里就是这样的人，与第一福相同。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zh-CN" altLang="en-US" sz="1800" dirty="0"/>
              <a:t>基督徒的形象，我称之为奇怪的基督徒。</a:t>
            </a:r>
          </a:p>
          <a:p>
            <a:r>
              <a:rPr lang="zh-CN" altLang="en-US" sz="1800" dirty="0"/>
              <a:t>世界看你们应该是一群怪人。就像</a:t>
            </a:r>
            <a:r>
              <a:rPr lang="en-US" altLang="zh-CN" sz="1800" dirty="0"/>
              <a:t>Amish</a:t>
            </a:r>
            <a:r>
              <a:rPr lang="zh-CN" altLang="en-US" sz="1800" dirty="0"/>
              <a:t>人，不开车，不用电。</a:t>
            </a:r>
          </a:p>
          <a:p>
            <a:r>
              <a:rPr lang="zh-CN" altLang="en-US" sz="1800" dirty="0"/>
              <a:t>如果我们还没有到这一地步的话，或者说我们从来没有经历世界的辱骂，逼迫，毁谤的话，我们应当哀恸。可能我们和世界融合的太好了。</a:t>
            </a:r>
            <a:endParaRPr lang="en-US" altLang="zh-CN" sz="1800" dirty="0"/>
          </a:p>
          <a:p>
            <a:r>
              <a:rPr lang="en-US" altLang="zh-CN" sz="1800" dirty="0"/>
              <a:t>2Ti 3:12 </a:t>
            </a:r>
            <a:r>
              <a:rPr lang="zh-TW" altLang="en-US" sz="1800" dirty="0"/>
              <a:t>不但如此，</a:t>
            </a:r>
            <a:r>
              <a:rPr lang="zh-TW" altLang="en-US" sz="1800" b="1" dirty="0">
                <a:solidFill>
                  <a:srgbClr val="FF0000"/>
                </a:solidFill>
              </a:rPr>
              <a:t>凡立志在基督耶稣里敬虔度日的，也都要受逼迫</a:t>
            </a:r>
            <a:r>
              <a:rPr lang="zh-TW" altLang="en-US" sz="1800" dirty="0"/>
              <a:t>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zh-CN" altLang="en-US" sz="1800" dirty="0"/>
              <a:t>所有的先知都受逼迫，罪使这个世界邪恶，当我们与世界融合的太好的时候，可能我们已经失去了见证</a:t>
            </a:r>
            <a:r>
              <a:rPr lang="zh-CN" altLang="en-US" sz="1800" dirty="0" smtClean="0"/>
              <a:t>。</a:t>
            </a:r>
            <a:r>
              <a:rPr lang="en-US" altLang="zh-CN" sz="1800" dirty="0" err="1" smtClean="0"/>
              <a:t>Luk</a:t>
            </a:r>
            <a:r>
              <a:rPr lang="en-US" altLang="zh-CN" sz="1800" dirty="0" smtClean="0"/>
              <a:t> 6:26 </a:t>
            </a:r>
            <a:r>
              <a:rPr lang="zh-CN" altLang="en-US" sz="1800" smtClean="0"/>
              <a:t>人都说你们好的时候，你们就有祸了。因为他们的祖宗待假先知也是这样。</a:t>
            </a:r>
            <a:endParaRPr lang="zh-CN" altLang="en-US" sz="1800" dirty="0"/>
          </a:p>
          <a:p>
            <a:endParaRPr lang="zh-CN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最多被误解的一段圣</a:t>
            </a:r>
            <a:r>
              <a:rPr lang="zh-CN" altLang="en-US" sz="1800" dirty="0" smtClean="0"/>
              <a:t>经之一。</a:t>
            </a:r>
            <a:r>
              <a:rPr lang="zh-CN" altLang="en-US" sz="1800" dirty="0" smtClean="0"/>
              <a:t>我们改成了做光做盐</a:t>
            </a:r>
            <a:r>
              <a:rPr lang="zh-CN" altLang="en-US" sz="1800" dirty="0" smtClean="0"/>
              <a:t>，似乎世</a:t>
            </a:r>
            <a:r>
              <a:rPr lang="zh-CN" altLang="en-US" sz="1800" dirty="0" smtClean="0"/>
              <a:t>界需要我们做榜样，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但是，与</a:t>
            </a:r>
            <a:r>
              <a:rPr lang="zh-CN" altLang="en-US" sz="1800" dirty="0" smtClean="0"/>
              <a:t>上两节圣经的联系，</a:t>
            </a:r>
            <a:r>
              <a:rPr lang="zh-CN" altLang="en-US" sz="1800" b="1" dirty="0" smtClean="0">
                <a:solidFill>
                  <a:srgbClr val="FF0000"/>
                </a:solidFill>
              </a:rPr>
              <a:t>你们本来应该是一群怪人</a:t>
            </a:r>
            <a:r>
              <a:rPr lang="zh-CN" altLang="en-US" sz="1800" dirty="0" smtClean="0"/>
              <a:t>，如果不再被世界认为奇怪了，这就是盐失去了咸味，就像失去了咸味的盐，就没有用了。你们是世界的光，两个比喻：</a:t>
            </a:r>
            <a:r>
              <a:rPr lang="en-US" altLang="zh-CN" sz="1800" dirty="0" smtClean="0"/>
              <a:t>1. </a:t>
            </a:r>
            <a:r>
              <a:rPr lang="zh-CN" altLang="en-US" sz="1800" dirty="0" smtClean="0"/>
              <a:t>不要因世界捏造各样坏话害怕，就像一座建在山上的城，是</a:t>
            </a:r>
            <a:r>
              <a:rPr lang="zh-CN" altLang="en-US" sz="1800" b="1" dirty="0" smtClean="0"/>
              <a:t>不能</a:t>
            </a:r>
            <a:r>
              <a:rPr lang="zh-CN" altLang="en-US" sz="1800" dirty="0" smtClean="0"/>
              <a:t>被隐藏的。</a:t>
            </a:r>
            <a:r>
              <a:rPr lang="en-US" altLang="zh-CN" sz="1800" dirty="0" smtClean="0"/>
              <a:t>2. </a:t>
            </a:r>
            <a:r>
              <a:rPr lang="zh-CN" altLang="en-US" sz="1800" dirty="0" smtClean="0"/>
              <a:t>就像人们点灯不会把它放在斗底下，而是放在灯台上，就照亮在一个屋子里的人。你们既然是光就是去照亮的。然后</a:t>
            </a:r>
            <a:r>
              <a:rPr lang="en-US" altLang="zh-CN" sz="1800" b="1" dirty="0" smtClean="0">
                <a:solidFill>
                  <a:srgbClr val="FF0000"/>
                </a:solidFill>
              </a:rPr>
              <a:t>16</a:t>
            </a:r>
            <a:r>
              <a:rPr lang="zh-CN" altLang="en-US" sz="1800" b="1" dirty="0" smtClean="0">
                <a:solidFill>
                  <a:srgbClr val="FF0000"/>
                </a:solidFill>
              </a:rPr>
              <a:t>节</a:t>
            </a:r>
            <a:r>
              <a:rPr lang="zh-CN" altLang="en-US" sz="1800" dirty="0" smtClean="0"/>
              <a:t>是一个命令语句，接两个祈愿语句，</a:t>
            </a:r>
            <a:r>
              <a:rPr lang="zh-CN" altLang="en-US" sz="1800" b="1" dirty="0" smtClean="0">
                <a:solidFill>
                  <a:srgbClr val="FF0000"/>
                </a:solidFill>
              </a:rPr>
              <a:t>照亮吧！你们的光</a:t>
            </a:r>
            <a:r>
              <a:rPr lang="zh-CN" altLang="en-US" sz="1800" dirty="0" smtClean="0"/>
              <a:t>（单数），因而（</a:t>
            </a:r>
            <a:r>
              <a:rPr lang="en-US" altLang="zh-CN" sz="1800" dirty="0" smtClean="0"/>
              <a:t>so</a:t>
            </a:r>
            <a:r>
              <a:rPr lang="en-US" altLang="zh-CN" sz="1800" baseline="0" dirty="0" smtClean="0"/>
              <a:t> that)</a:t>
            </a:r>
            <a:r>
              <a:rPr lang="zh-CN" altLang="en-US" sz="1800" baseline="0" dirty="0" smtClean="0"/>
              <a:t>唯愿他们看见你们的好行为，唯愿他们将荣耀归给你们在天上的父。</a:t>
            </a:r>
            <a:endParaRPr lang="en-US" altLang="zh-CN" sz="1800" baseline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baseline="0" dirty="0" smtClean="0"/>
              <a:t>5</a:t>
            </a:r>
            <a:r>
              <a:rPr lang="zh-CN" altLang="en-US" sz="1800" baseline="0" dirty="0" smtClean="0"/>
              <a:t>：</a:t>
            </a:r>
            <a:r>
              <a:rPr lang="en-US" altLang="zh-CN" sz="1800" baseline="0" dirty="0" smtClean="0"/>
              <a:t>13-16</a:t>
            </a:r>
            <a:r>
              <a:rPr lang="zh-CN" altLang="en-US" sz="1800" baseline="0" dirty="0" smtClean="0"/>
              <a:t>意译一下，保持你的圣洁，让世界去毁谤你吧！城造在山上，是不能隐藏的。你成为基督徒以后就成了一盏灯，就像是灯就会照亮一样，让你的好行为自然流出，希望人们能看懂，最终希望人们能看见造这灯的主，以至于赞美荣耀祂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你们是世上的光。世上的光，</a:t>
            </a:r>
            <a:r>
              <a:rPr lang="zh-CN" altLang="en-US" sz="1800" b="1" dirty="0" smtClean="0"/>
              <a:t>光明之子</a:t>
            </a:r>
            <a:r>
              <a:rPr lang="zh-CN" altLang="en-US" sz="1800" dirty="0" smtClean="0"/>
              <a:t>，我</a:t>
            </a:r>
            <a:r>
              <a:rPr lang="zh-CN" altLang="en-US" sz="1800" dirty="0" smtClean="0"/>
              <a:t>们这光是引人看见天上的父，就是说来源不是我们。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耶稣的光：</a:t>
            </a:r>
            <a:r>
              <a:rPr lang="en-US" altLang="zh-CN" sz="1800" dirty="0" smtClean="0"/>
              <a:t>Mat </a:t>
            </a:r>
            <a:r>
              <a:rPr lang="en-US" altLang="zh-CN" sz="1800" dirty="0" smtClean="0"/>
              <a:t>4:16 </a:t>
            </a:r>
            <a:r>
              <a:rPr lang="zh-CN" altLang="en-US" sz="1800" dirty="0" smtClean="0"/>
              <a:t>那坐在黑暗里的百姓，看见了大光，坐在死荫之地的人，有光发现照着他们。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Jhn</a:t>
            </a:r>
            <a:r>
              <a:rPr lang="en-US" altLang="zh-CN" sz="1800" dirty="0" smtClean="0"/>
              <a:t> 1:9 </a:t>
            </a:r>
            <a:r>
              <a:rPr lang="zh-TW" altLang="en-US" sz="1800" dirty="0" smtClean="0"/>
              <a:t>那光是</a:t>
            </a:r>
            <a:r>
              <a:rPr lang="zh-TW" altLang="en-US" sz="1800" b="1" dirty="0" smtClean="0">
                <a:solidFill>
                  <a:srgbClr val="FF0000"/>
                </a:solidFill>
              </a:rPr>
              <a:t>真光</a:t>
            </a:r>
            <a:r>
              <a:rPr lang="zh-TW" altLang="en-US" sz="1800" dirty="0" smtClean="0"/>
              <a:t>，照亮一切生在世上的人。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Mat 6:23 </a:t>
            </a:r>
            <a:r>
              <a:rPr lang="zh-TW" altLang="en-US" sz="1800" dirty="0" smtClean="0"/>
              <a:t>你的眼睛若昏花，全身就黑暗。</a:t>
            </a:r>
            <a:r>
              <a:rPr lang="zh-TW" altLang="en-US" sz="1800" b="1" dirty="0" smtClean="0">
                <a:solidFill>
                  <a:srgbClr val="FF0000"/>
                </a:solidFill>
              </a:rPr>
              <a:t>你里头的光</a:t>
            </a:r>
            <a:r>
              <a:rPr lang="zh-TW" altLang="en-US" sz="1800" dirty="0" smtClean="0"/>
              <a:t>若黑暗了，那黑暗是何等大呢。</a:t>
            </a:r>
            <a:endParaRPr lang="en-US" altLang="zh-TW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TW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前面讲到世界迫害基督徒，这里为什么又能看见你们的好行为呢？讲的是两类人：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Jhn</a:t>
            </a:r>
            <a:r>
              <a:rPr lang="en-US" altLang="zh-CN" sz="1800" dirty="0" smtClean="0"/>
              <a:t> 3:20 </a:t>
            </a:r>
            <a:r>
              <a:rPr lang="zh-CN" altLang="en-US" sz="1800" dirty="0" smtClean="0"/>
              <a:t>凡作恶的便恨光，并不来就光，恐怕他的行为受责备。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Jhn</a:t>
            </a:r>
            <a:r>
              <a:rPr lang="en-US" altLang="zh-CN" sz="1800" dirty="0" smtClean="0"/>
              <a:t> 3:21 </a:t>
            </a:r>
            <a:r>
              <a:rPr lang="zh-CN" altLang="en-US" sz="1800" dirty="0" smtClean="0"/>
              <a:t>但行真理的必来就光，要显明他所行的是靠神而行。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“叫他们看见你们的好行为”，这一句可能是做光做盐的来源。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如果下面你就知道什么是好行为的定义，你就知道，你既做不了光，也做不了盐。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b="0" dirty="0" smtClean="0"/>
              <a:t>耶稣一直在讲天国，但到现在为止，他还没有提到律法，对于犹太人来讲是很不可思议的。</a:t>
            </a:r>
            <a:endParaRPr lang="en-US" altLang="zh-CN" sz="1800" b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b="1" dirty="0" smtClean="0"/>
              <a:t>为什么开始提到律法</a:t>
            </a:r>
            <a:r>
              <a:rPr lang="zh-CN" altLang="en-US" sz="1800" b="0" dirty="0" smtClean="0"/>
              <a:t>？叫他们看见你们的好行为</a:t>
            </a:r>
            <a:r>
              <a:rPr lang="zh-CN" altLang="en-US" sz="1800" b="1" dirty="0" smtClean="0"/>
              <a:t>，好</a:t>
            </a:r>
            <a:r>
              <a:rPr lang="zh-CN" altLang="en-US" sz="1800" b="1" dirty="0" smtClean="0"/>
              <a:t>行为的定义</a:t>
            </a:r>
            <a:r>
              <a:rPr lang="zh-CN" altLang="en-US" sz="1800" dirty="0" smtClean="0"/>
              <a:t>，</a:t>
            </a:r>
            <a:r>
              <a:rPr lang="en-US" altLang="zh-CN" sz="1800" dirty="0" smtClean="0"/>
              <a:t>5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17</a:t>
            </a:r>
            <a:r>
              <a:rPr lang="zh-CN" altLang="en-US" sz="1800" dirty="0" smtClean="0"/>
              <a:t>到</a:t>
            </a:r>
            <a:r>
              <a:rPr lang="en-US" altLang="zh-CN" sz="1800" dirty="0" smtClean="0"/>
              <a:t>5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48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b="1" dirty="0" smtClean="0">
                <a:solidFill>
                  <a:srgbClr val="FF0000"/>
                </a:solidFill>
              </a:rPr>
              <a:t>律</a:t>
            </a:r>
            <a:r>
              <a:rPr lang="zh-CN" altLang="en-US" sz="1800" b="1" dirty="0" smtClean="0">
                <a:solidFill>
                  <a:srgbClr val="FF0000"/>
                </a:solidFill>
              </a:rPr>
              <a:t>法和救恩的关</a:t>
            </a:r>
            <a:r>
              <a:rPr lang="zh-CN" altLang="en-US" sz="1800" b="1" dirty="0" smtClean="0">
                <a:solidFill>
                  <a:srgbClr val="FF0000"/>
                </a:solidFill>
              </a:rPr>
              <a:t>系</a:t>
            </a:r>
            <a:r>
              <a:rPr lang="zh-CN" altLang="en-US" sz="1800" b="0" dirty="0" smtClean="0">
                <a:solidFill>
                  <a:schemeClr val="tx1"/>
                </a:solidFill>
              </a:rPr>
              <a:t>：</a:t>
            </a:r>
            <a:r>
              <a:rPr lang="zh-CN" altLang="en-US" sz="1800" dirty="0" smtClean="0"/>
              <a:t>得</a:t>
            </a:r>
            <a:r>
              <a:rPr lang="zh-CN" altLang="en-US" sz="1800" dirty="0" smtClean="0"/>
              <a:t>救的人不在律法之下，活在恩典之</a:t>
            </a:r>
            <a:r>
              <a:rPr lang="zh-CN" altLang="en-US" sz="1800" dirty="0" smtClean="0"/>
              <a:t>下。但并不是因着恩典就废掉了律法。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Rom 8:3 </a:t>
            </a:r>
            <a:r>
              <a:rPr lang="zh-CN" altLang="en-US" sz="1800" dirty="0" smtClean="0"/>
              <a:t>律法既因肉体软弱，有所不能行的，神就差遣自己的儿子，成为罪身的形状，作了赎罪祭，在肉体中定了罪案</a:t>
            </a:r>
            <a:r>
              <a:rPr lang="zh-CN" altLang="en-US" sz="1800" dirty="0" smtClean="0"/>
              <a:t>，</a:t>
            </a:r>
            <a:r>
              <a:rPr lang="en-US" altLang="zh-CN" sz="1800" dirty="0" smtClean="0"/>
              <a:t>8:4 </a:t>
            </a:r>
            <a:r>
              <a:rPr lang="zh-CN" altLang="en-US" sz="1800" dirty="0" smtClean="0"/>
              <a:t>使律法的义成就在我们这不随从肉体，只随从圣灵的人身上。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Rom 9:31 </a:t>
            </a:r>
            <a:r>
              <a:rPr lang="zh-CN" altLang="en-US" sz="1800" dirty="0" smtClean="0"/>
              <a:t>但以色列人追求律法的义，反得不着律法的义</a:t>
            </a:r>
            <a:r>
              <a:rPr lang="zh-CN" altLang="en-US" sz="1800" dirty="0" smtClean="0"/>
              <a:t>。</a:t>
            </a:r>
            <a:r>
              <a:rPr lang="en-US" altLang="zh-CN" sz="1800" dirty="0" smtClean="0"/>
              <a:t>9:32 </a:t>
            </a:r>
            <a:r>
              <a:rPr lang="zh-CN" altLang="en-US" sz="1800" dirty="0" smtClean="0"/>
              <a:t>这是什么缘故呢？是因为他们不凭着信心求，只凭着行为求。他们正跌在那绊脚石上。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什么是律法？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b="1" dirty="0" smtClean="0">
                <a:solidFill>
                  <a:srgbClr val="FF0000"/>
                </a:solidFill>
              </a:rPr>
              <a:t>为什么有人会认为（期待）耶稣来要废掉律法和先知</a:t>
            </a:r>
            <a:r>
              <a:rPr lang="zh-CN" altLang="en-US" sz="1800" dirty="0" smtClean="0"/>
              <a:t>？因为耶稣对律法的解释与别人不一样。左派（奋锐党，革命者）的希望，右派（文士和法利赛人）的希望。耶稣让两派都失望。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早期的基督徒被犹太人控告的主要罪行就是改变律法：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司提反：</a:t>
            </a:r>
            <a:r>
              <a:rPr lang="en-US" altLang="zh-CN" sz="1800" dirty="0" smtClean="0"/>
              <a:t>Act 6:13 </a:t>
            </a:r>
            <a:r>
              <a:rPr lang="zh-CN" altLang="en-US" sz="1800" dirty="0" smtClean="0"/>
              <a:t>设下假见证说，这个人说话，不住地</a:t>
            </a:r>
            <a:r>
              <a:rPr lang="zh-CN" altLang="en-US" sz="1800" b="1" dirty="0" smtClean="0"/>
              <a:t>糟践圣所和律法</a:t>
            </a:r>
            <a:r>
              <a:rPr lang="zh-CN" altLang="en-US" sz="1800" dirty="0" smtClean="0"/>
              <a:t>。</a:t>
            </a:r>
            <a:r>
              <a:rPr lang="en-US" altLang="zh-CN" sz="1800" dirty="0" smtClean="0"/>
              <a:t>6:14 </a:t>
            </a:r>
            <a:r>
              <a:rPr lang="zh-CN" altLang="en-US" sz="1800" dirty="0" smtClean="0"/>
              <a:t>我们曾听见他说，这拿撒勒人耶稣，要毁坏此地，也要</a:t>
            </a:r>
            <a:r>
              <a:rPr lang="zh-CN" altLang="en-US" sz="1800" b="1" dirty="0" smtClean="0"/>
              <a:t>改变摩西所交给我们的规条</a:t>
            </a:r>
            <a:r>
              <a:rPr lang="zh-CN" altLang="en-US" sz="1800" dirty="0" smtClean="0"/>
              <a:t>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保罗在哥林多</a:t>
            </a:r>
            <a:r>
              <a:rPr lang="en-US" altLang="zh-CN" sz="1800" dirty="0" smtClean="0"/>
              <a:t>Act 18:12 </a:t>
            </a:r>
            <a:r>
              <a:rPr lang="zh-CN" altLang="en-US" sz="1800" dirty="0" smtClean="0"/>
              <a:t>到迦流作亚该亚方伯的时候，犹太人同心起来攻击保罗，拉他到公堂，</a:t>
            </a:r>
            <a:r>
              <a:rPr lang="en-US" altLang="zh-CN" sz="1800" dirty="0" smtClean="0"/>
              <a:t>18:13 </a:t>
            </a:r>
            <a:r>
              <a:rPr lang="zh-CN" altLang="en-US" sz="1800" dirty="0" smtClean="0"/>
              <a:t>说，这个人劝人</a:t>
            </a:r>
            <a:r>
              <a:rPr lang="zh-CN" altLang="en-US" sz="1800" b="1" dirty="0" smtClean="0"/>
              <a:t>不按着律法敬拜神</a:t>
            </a:r>
            <a:r>
              <a:rPr lang="zh-CN" altLang="en-US" sz="1800" dirty="0" smtClean="0"/>
              <a:t>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b="1" dirty="0" smtClean="0"/>
              <a:t>耶稣成全律法</a:t>
            </a:r>
            <a:r>
              <a:rPr lang="zh-CN" altLang="en-US" sz="1800" dirty="0" smtClean="0"/>
              <a:t>是什么意思？</a:t>
            </a:r>
            <a:r>
              <a:rPr lang="zh-CN" altLang="en-US" sz="1800" b="1" dirty="0" smtClean="0"/>
              <a:t>头一个成全</a:t>
            </a:r>
            <a:r>
              <a:rPr lang="zh-CN" altLang="en-US" sz="1800" dirty="0" smtClean="0"/>
              <a:t>，使圆满，完成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1.</a:t>
            </a:r>
            <a:r>
              <a:rPr lang="zh-CN" altLang="en-US" sz="1800" dirty="0" smtClean="0"/>
              <a:t>他遵守（</a:t>
            </a:r>
            <a:r>
              <a:rPr lang="en-US" altLang="zh-CN" sz="1800" dirty="0" smtClean="0"/>
              <a:t>Obey</a:t>
            </a:r>
            <a:r>
              <a:rPr lang="zh-CN" altLang="en-US" sz="1800" dirty="0" smtClean="0"/>
              <a:t>）了所有的律法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2.</a:t>
            </a:r>
            <a:r>
              <a:rPr lang="zh-CN" altLang="en-US" sz="1800" dirty="0" smtClean="0"/>
              <a:t>他启示（</a:t>
            </a:r>
            <a:r>
              <a:rPr lang="en-US" altLang="zh-CN" sz="1800" dirty="0" smtClean="0"/>
              <a:t>Reveal</a:t>
            </a:r>
            <a:r>
              <a:rPr lang="zh-CN" altLang="en-US" sz="1800" dirty="0" smtClean="0"/>
              <a:t>）了律法的精义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3.</a:t>
            </a:r>
            <a:r>
              <a:rPr lang="zh-CN" altLang="en-US" sz="1800" dirty="0" smtClean="0"/>
              <a:t>他应验（</a:t>
            </a:r>
            <a:r>
              <a:rPr lang="en-US" altLang="zh-CN" sz="1800" dirty="0" smtClean="0"/>
              <a:t>Fulfill)</a:t>
            </a:r>
            <a:r>
              <a:rPr lang="zh-CN" altLang="en-US" sz="1800" dirty="0" smtClean="0"/>
              <a:t>了律法中所有的预表（</a:t>
            </a:r>
            <a:r>
              <a:rPr lang="en-US" altLang="zh-CN" sz="1800" dirty="0" smtClean="0"/>
              <a:t>Types</a:t>
            </a:r>
            <a:r>
              <a:rPr lang="zh-CN" altLang="en-US" sz="1800" dirty="0" smtClean="0"/>
              <a:t>），帐幕之中的所有预表。</a:t>
            </a:r>
            <a:endParaRPr lang="en-US" altLang="zh-CN" sz="18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sz="1800" dirty="0" smtClean="0"/>
              <a:t>4.</a:t>
            </a:r>
            <a:r>
              <a:rPr lang="zh-CN" altLang="en-US" sz="1800" dirty="0" smtClean="0"/>
              <a:t>最后，他满足（</a:t>
            </a:r>
            <a:r>
              <a:rPr lang="en-US" altLang="zh-CN" sz="1800" dirty="0" smtClean="0"/>
              <a:t>Satisfy)</a:t>
            </a:r>
            <a:r>
              <a:rPr lang="zh-CN" altLang="en-US" sz="1800" dirty="0" smtClean="0"/>
              <a:t>了律法对罪的惩罚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罗马书：</a:t>
            </a:r>
            <a:r>
              <a:rPr lang="en-US" altLang="zh-CN" sz="1800" dirty="0" smtClean="0"/>
              <a:t>Rom 10:4 </a:t>
            </a:r>
            <a:r>
              <a:rPr lang="zh-CN" altLang="en-US" sz="1800" dirty="0" smtClean="0"/>
              <a:t>律法的总结就是基督，使凡信他的都得着义。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b="1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b="1" dirty="0" smtClean="0"/>
              <a:t>第二个成全</a:t>
            </a:r>
            <a:r>
              <a:rPr lang="zh-CN" altLang="en-US" sz="1800" dirty="0" smtClean="0"/>
              <a:t>，达到目</a:t>
            </a:r>
            <a:r>
              <a:rPr lang="zh-CN" altLang="en-US" sz="1800" dirty="0" smtClean="0"/>
              <a:t>的。律法要达到它的目的。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主耶稣用了最严重的口气说明律法不会废去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0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09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91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5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1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41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6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317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1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287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13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colorTemperature colorTemp="7200"/>
                    </a14:imgEffect>
                    <a14:imgEffect>
                      <a14:saturation sat="3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5EF15-3EF8-4F9E-8F11-377A17F2942F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164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三谷基督徒會堂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/>
            </a:r>
            <a:b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</a:br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成人主日學</a:t>
            </a:r>
            <a:endParaRPr 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2514600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马太福音第五章</a:t>
            </a:r>
            <a:r>
              <a:rPr lang="en-US" altLang="zh-CN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(5:13-48</a:t>
            </a:r>
            <a:r>
              <a:rPr lang="zh-CN" altLang="en-US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altLang="zh-CN" sz="4000" b="1" dirty="0" smtClean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第</a:t>
            </a:r>
            <a:r>
              <a:rPr lang="zh-CN" altLang="en-US" sz="40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五</a:t>
            </a:r>
            <a:r>
              <a:rPr lang="zh-CN" altLang="en-US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課 </a:t>
            </a:r>
            <a:r>
              <a:rPr lang="zh-CN" altLang="en-US" sz="40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登</a:t>
            </a:r>
            <a:r>
              <a:rPr lang="zh-CN" altLang="en-US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山宝训（</a:t>
            </a:r>
            <a:r>
              <a:rPr lang="en-US" altLang="zh-CN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II</a:t>
            </a:r>
            <a:r>
              <a:rPr lang="zh-CN" altLang="en-US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） </a:t>
            </a:r>
            <a:endParaRPr lang="zh-CN" altLang="en-US" sz="40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sz="40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dirty="0" smtClean="0">
                <a:solidFill>
                  <a:schemeClr val="tx1"/>
                </a:solidFill>
              </a:rPr>
              <a:t>01</a:t>
            </a:r>
            <a:r>
              <a:rPr lang="en-US" dirty="0" smtClean="0">
                <a:solidFill>
                  <a:schemeClr val="tx1"/>
                </a:solidFill>
              </a:rPr>
              <a:t>/09/202</a:t>
            </a:r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4" name="AutoShape 2" descr="http://www.desktopnexus.com/dl/inline/893590/1920x1080/ngdon64tcf1b6lvle5iigbvku05495d5e2f261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5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遵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行诫</a:t>
            </a:r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命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410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5:19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所以无论何人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废掉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这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诫命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中最小的一条，又教训人这样作，他在天国要称为最小的。但无论何人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遵行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这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诫命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，又教训人遵行，他在天国要称为大的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5:20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我告诉你们，你们的义，若不胜于文士和法利赛人的义，断不能进天国。</a:t>
            </a:r>
          </a:p>
          <a:p>
            <a:pPr marL="0" indent="0">
              <a:buNone/>
            </a:pPr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5131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你们的义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410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5:19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所以无论何人废掉这诫命中最小的一条，又教训人这样作，他在天国要称为最小的。但无论何人遵行这诫命，又教训人遵行，他在天国要称为大的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5:20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我告诉你们，你们的义，若不胜于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文士和法利赛人的义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，断不能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进天国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pPr marL="0" indent="0">
              <a:buNone/>
            </a:pPr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3316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1. 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不</a:t>
            </a:r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可杀人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9067800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5:21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你们听见有吩咐古人的话，说，不可杀人，又说，凡杀人的，难免受审判。</a:t>
            </a: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5:22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只是我告诉你们，凡向弟兄动怒的，难免受审判。（有古卷在凡字下添无缘无故地五字）凡骂弟兄是拉加的，难免公会的审断。凡骂弟兄是魔利的，难免地狱的火。</a:t>
            </a:r>
          </a:p>
          <a:p>
            <a:pPr marL="0" indent="0">
              <a:buNone/>
            </a:pPr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764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1. 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不</a:t>
            </a:r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可杀人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9067800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5:23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所以你在祭坛上献礼物的时候，若想起弟兄向你怀怨，</a:t>
            </a: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5:24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就把礼物留在坛前，先去同弟兄和好，然后来献礼物。</a:t>
            </a: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5:25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你同告你的对头还在路上，就赶紧与他和息。恐怕他把你送给审判官，审判官交付衙役，你就下在监里了。</a:t>
            </a: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5:26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我实在告诉你，若有一文钱没有还清，你断不能从那里出来。</a:t>
            </a:r>
          </a:p>
          <a:p>
            <a:pPr marL="0" indent="0">
              <a:buNone/>
            </a:pPr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7831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2. 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不</a:t>
            </a:r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可奸淫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067800" cy="5867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5:27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你们听见有话说，不可奸淫。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5:28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只是我告诉你们，凡看见妇女就动淫念的，这人心里已经与她犯奸淫了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5:29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若是你的右眼叫你跌倒，就剜出来丢掉。宁可失去百体中的一体，不叫全身丢在地狱里。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5:30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若是右手叫你跌倒，就砍下来丢掉。宁可失去百体中的一体，不叫全身下入地狱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endParaRPr lang="zh-CN" altLang="en-US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8990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3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. 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修妻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067800" cy="5867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5:31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又有话说，人若休妻，就当给她休书。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5:32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只是我告诉你们，凡休妻的，若不是为淫乱的缘故，就是叫她作淫妇了。人若娶这被休的妇人，也是犯奸淫了。</a:t>
            </a:r>
          </a:p>
          <a:p>
            <a:pPr marL="0" indent="0">
              <a:buNone/>
            </a:pPr>
            <a:endParaRPr lang="zh-CN" altLang="en-US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1055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3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. 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修妻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067800" cy="5867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19:3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有法利赛人来试探耶稣说，人无论什么缘故，都可以休妻吗？</a:t>
            </a:r>
          </a:p>
          <a:p>
            <a:pPr marL="0" indent="0">
              <a:buNone/>
            </a:pPr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19:4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耶稣回答说，那起初造人的，是造男造女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19:5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并且说，因此，人要离开父母，与妻子连合，二人成为一体。这经你们没有念过吗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？</a:t>
            </a:r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19:6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既然如此，夫妻不再是两个人，乃是一体的了。所以神配合的，人不可分开。</a:t>
            </a:r>
          </a:p>
          <a:p>
            <a:pPr marL="0" indent="0">
              <a:buNone/>
            </a:pPr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19:7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法利赛人说，这样，摩西为什么吩咐给妻子休书，就可以休她呢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？</a:t>
            </a:r>
            <a:endParaRPr lang="en-US" altLang="zh-CN" sz="28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19:8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耶稣说，摩西因为你们的心硬，所以许你们休妻。但起初并不是这样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19:9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我告诉你们，凡休妻另娶的，若不是为淫乱的缘故，就是犯奸淫了，有人娶那被休的妇人，也是犯奸淫了。</a:t>
            </a:r>
          </a:p>
          <a:p>
            <a:pPr marL="0" indent="0">
              <a:buNone/>
            </a:pPr>
            <a:endParaRPr lang="zh-CN" altLang="en-US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8302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4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. 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不</a:t>
            </a:r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可背誓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9067800" cy="5638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5:33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你们又听见有吩咐古人的话，说，不可背誓，所起的誓，总要向主谨守。</a:t>
            </a: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5:34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只是我告诉你们，什么誓都不可起，不可指着天起誓，因为天是神的座位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5:35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不可指着地起誓，因为地是他的脚凳。也不可指着耶路撒冷起誓，因为耶路撒冷是大君的京城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5:36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又不可指着你的头起誓，因为你不能使一根头发变黑变白了。</a:t>
            </a: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5:37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你们的话，是，就说是，不是，就说不是。若再多说，就是出于那恶者。（或作是从恶里出来的）</a:t>
            </a:r>
          </a:p>
          <a:p>
            <a:pPr marL="0" indent="0">
              <a:buNone/>
            </a:pPr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4170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5. 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以</a:t>
            </a:r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眼还眼，以牙还牙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9067800" cy="5638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5:38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你们听见有话说，以眼还眼，以牙还牙。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5:39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只是我告诉你们，不要与恶人作对。有人打你的右脸，连左脸也转过来由他打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5:40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有人想要告你，要拿你的里衣，连外衣也由他拿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去。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5:41 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有人强逼你走一里路，你就同他走二里。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5:42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有求你的，就给他。有向你借贷的，不可推辞。</a:t>
            </a:r>
          </a:p>
          <a:p>
            <a:pPr marL="0" indent="0">
              <a:buNone/>
            </a:pPr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6205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6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. 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爱你</a:t>
            </a:r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的邻舍，恨你的仇敌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9067800" cy="5638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5:43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你们听见有话说，当爱你的邻舍，恨你的仇敌。</a:t>
            </a: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5:44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只是我告诉你们，要爱你们的仇敌。为那逼迫你们的祷告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5:45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这样，就可以作你们天父的儿子。因为他叫日头照好人，也照歹人，降雨给义人，也给不义的人。</a:t>
            </a: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5:46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你们若单爱那爱你们的人。有什么赏赐呢？就是税吏不也是这样行吗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？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5:47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你们若单请你弟兄的安，比人有什么长处呢？就是外邦人不也是这样行吗？</a:t>
            </a:r>
          </a:p>
          <a:p>
            <a:pPr marL="0" indent="0">
              <a:buNone/>
            </a:pPr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1443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八福：天国人</a:t>
            </a:r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的特征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410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5:3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虚心的人有福了，因为天国是他们的。</a:t>
            </a: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5:4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哀恸的人有福了，因为他们必得安慰。</a:t>
            </a: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5:5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温柔的人有福了，因为他们必承受地土。</a:t>
            </a: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5:6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饥渴慕义的人有福了，因为他们必得饱足。</a:t>
            </a: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5:7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怜恤人的人有福了，因为他们必蒙怜恤。</a:t>
            </a: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5:8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清心的人有福了，因为他们必得见神。</a:t>
            </a: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5:9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使人和睦的人有福了，因为他们必称为神的儿子。</a:t>
            </a: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5:10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为义受逼迫的人有福了，因为天国是他们的。</a:t>
            </a:r>
          </a:p>
        </p:txBody>
      </p:sp>
    </p:spTree>
    <p:extLst>
      <p:ext uri="{BB962C8B-B14F-4D97-AF65-F5344CB8AC3E}">
        <p14:creationId xmlns:p14="http://schemas.microsoft.com/office/powerpoint/2010/main" val="28320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象天父一样完全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32004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40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5:48 </a:t>
            </a:r>
            <a:r>
              <a:rPr lang="zh-CN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所以你们要完全，象你们的天父完全一样。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6814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饥渴慕义的人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410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5:6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饥渴慕义的人有福了，因为他们必得饱足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诗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篇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42:1】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神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阿，我的心切慕你，如鹿切慕溪水。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腓利比书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3:12】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这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不是说，我已经得着了，已经完全了。我乃是竭力追求，或者可以得着基督耶稣所以得着我的。</a:t>
            </a:r>
          </a:p>
          <a:p>
            <a:pPr marL="0" indent="0">
              <a:buNone/>
            </a:pPr>
            <a:endParaRPr lang="zh-CN" altLang="en-US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1143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天国人的特质：怜恤</a:t>
            </a:r>
            <a:endParaRPr lang="zh-CN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410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5:7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怜恤人的人有福了，因为他们必蒙怜恤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出埃及记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34:6】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耶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和华在他面前宣告说，耶和华，耶和华，是有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怜悯有恩典的</a:t>
            </a:r>
            <a:r>
              <a:rPr lang="zh-CN" altLang="en-US" sz="36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神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…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雅各书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2:13】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因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为那不怜悯人的，也要受无怜悯的审判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…</a:t>
            </a:r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20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清心的人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410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5:8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清心的人有福了，因为他们必得见神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何西阿书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10:1-2】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以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色列是茂盛的葡萄树，结果繁多，果子越多，就越增添祭坛。地土越肥美，就越造美丽的柱像。他们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心怀二</a:t>
            </a:r>
            <a:r>
              <a:rPr lang="zh-CN" altLang="en-US" sz="36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意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（</a:t>
            </a:r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Their heart is 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divided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），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…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诗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篇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73:1 </a:t>
            </a:r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】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神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实在恩待以色列那些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清心的人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希伯来书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12:14】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你们要追求与众人和睦，并要追求圣洁。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非圣洁没有人能见主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56760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使人和睦的</a:t>
            </a:r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人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410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1" dirty="0">
                <a:latin typeface="DengXian" panose="02010600030101010101" pitchFamily="2" charset="-122"/>
                <a:ea typeface="DengXian" panose="02010600030101010101" pitchFamily="2" charset="-122"/>
              </a:rPr>
              <a:t>5:9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使人和睦的人有福了，因为他们必称为神的儿子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以弗所书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2:14-16】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因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他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使我们和睦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，（原文作因他是我们的和睦）将两下合而为一，拆毁了中间隔断的墙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2:15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而且以自己的身体，废掉冤仇，就是那记在律法上的规条。为要将两下，借着自己造成一个新人，如此便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成就了和睦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2:16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既在十字架上灭了冤仇，便借这十字架，使两下归为一体，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与神和好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了。</a:t>
            </a:r>
          </a:p>
          <a:p>
            <a:pPr marL="0" indent="0">
              <a:buNone/>
            </a:pPr>
            <a:endParaRPr lang="zh-CN" altLang="en-US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1055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义受逼迫的人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410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5:10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为义受逼迫的人有福了，因为天国是他们的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5:11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人若因我辱骂你们，逼迫你们，捏造各样坏话毁谤你们，你们就有福了。</a:t>
            </a:r>
          </a:p>
          <a:p>
            <a:pPr marL="0" indent="0">
              <a:buNone/>
            </a:pPr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5:12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应当欢喜快乐，因为你们在天上的赏赐是大的。在你们以前的先知，人也是这样逼迫他们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8957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盐与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光的见证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410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5:13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是世上的盐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。盐若失了味，怎能叫他再咸呢？以后无用，不过丢在外面，被人践踏了。</a:t>
            </a: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5:14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是世上的光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。城造在山上，是不能隐藏的。</a:t>
            </a: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5:15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人点灯，不放在斗底下，是放在灯台上，就照亮一家的人。</a:t>
            </a: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5:16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你们的光也当这样照在人前，叫他们看见你们的好行为，便将荣耀归给你们在天上的父。</a:t>
            </a:r>
          </a:p>
          <a:p>
            <a:pPr marL="0" indent="0">
              <a:buNone/>
            </a:pPr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8508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耶稣成全律法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410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40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5:17 </a:t>
            </a:r>
            <a:r>
              <a:rPr lang="zh-CN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莫想我来要废掉律法和先知。我来</a:t>
            </a:r>
            <a:r>
              <a:rPr lang="zh-CN" altLang="en-US" sz="40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不是</a:t>
            </a:r>
            <a:r>
              <a:rPr lang="zh-CN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要</a:t>
            </a:r>
            <a:r>
              <a:rPr lang="zh-CN" altLang="en-US" sz="40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废掉</a:t>
            </a:r>
            <a:r>
              <a:rPr lang="zh-CN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，乃</a:t>
            </a:r>
            <a:r>
              <a:rPr lang="zh-CN" altLang="en-US" sz="40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是</a:t>
            </a:r>
            <a:r>
              <a:rPr lang="zh-CN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要</a:t>
            </a:r>
            <a:r>
              <a:rPr lang="zh-CN" altLang="en-US" sz="40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成全</a:t>
            </a:r>
            <a:r>
              <a:rPr lang="zh-CN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pPr marL="0" indent="0">
              <a:buNone/>
            </a:pPr>
            <a:r>
              <a:rPr lang="en-US" altLang="zh-CN" sz="40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5:18 </a:t>
            </a:r>
            <a:r>
              <a:rPr lang="zh-CN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我实在告诉你们，就是到天地都废去了，律法的一点一画也不能废去，都要成全</a:t>
            </a:r>
            <a:r>
              <a:rPr lang="zh-CN" altLang="en-US" sz="40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zh-CN" altLang="en-US" sz="40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6450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286628</TotalTime>
  <Words>13887</Words>
  <Application>Microsoft Office PowerPoint</Application>
  <PresentationFormat>On-screen Show (4:3)</PresentationFormat>
  <Paragraphs>421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三谷基督徒會堂 成人主日學</vt:lpstr>
      <vt:lpstr>八福：天国人的特征</vt:lpstr>
      <vt:lpstr>饥渴慕义的人</vt:lpstr>
      <vt:lpstr>天国人的特质：怜恤</vt:lpstr>
      <vt:lpstr>清心的人</vt:lpstr>
      <vt:lpstr>使人和睦的人</vt:lpstr>
      <vt:lpstr>义受逼迫的人</vt:lpstr>
      <vt:lpstr>盐与光的见证</vt:lpstr>
      <vt:lpstr>耶稣成全律法</vt:lpstr>
      <vt:lpstr>遵行诫命</vt:lpstr>
      <vt:lpstr>你们的义</vt:lpstr>
      <vt:lpstr>1. 不可杀人</vt:lpstr>
      <vt:lpstr>1. 不可杀人</vt:lpstr>
      <vt:lpstr>2. 不可奸淫</vt:lpstr>
      <vt:lpstr>3. 修妻</vt:lpstr>
      <vt:lpstr>3. 修妻</vt:lpstr>
      <vt:lpstr>4. 不可背誓</vt:lpstr>
      <vt:lpstr>5. 以眼还眼，以牙还牙</vt:lpstr>
      <vt:lpstr>6. 爱你的邻舍，恨你的仇敌</vt:lpstr>
      <vt:lpstr>象天父一样完全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Meaning of Christmas</dc:title>
  <dc:creator>Guocai</dc:creator>
  <cp:lastModifiedBy>test</cp:lastModifiedBy>
  <cp:revision>1147</cp:revision>
  <cp:lastPrinted>2019-06-02T15:44:23Z</cp:lastPrinted>
  <dcterms:created xsi:type="dcterms:W3CDTF">2014-12-20T19:43:08Z</dcterms:created>
  <dcterms:modified xsi:type="dcterms:W3CDTF">2022-01-09T16:19:25Z</dcterms:modified>
</cp:coreProperties>
</file>