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1" r:id="rId3"/>
    <p:sldId id="282" r:id="rId4"/>
    <p:sldId id="271" r:id="rId5"/>
    <p:sldId id="272" r:id="rId6"/>
    <p:sldId id="273" r:id="rId7"/>
    <p:sldId id="274" r:id="rId8"/>
    <p:sldId id="275" r:id="rId9"/>
    <p:sldId id="276" r:id="rId10"/>
    <p:sldId id="277" r:id="rId11"/>
    <p:sldId id="278" r:id="rId12"/>
    <p:sldId id="279" r:id="rId13"/>
    <p:sldId id="280"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414" autoAdjust="0"/>
  </p:normalViewPr>
  <p:slideViewPr>
    <p:cSldViewPr>
      <p:cViewPr varScale="1">
        <p:scale>
          <a:sx n="46" d="100"/>
          <a:sy n="46" d="100"/>
        </p:scale>
        <p:origin x="-250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69424"/>
          </a:xfrm>
          <a:prstGeom prst="rect">
            <a:avLst/>
          </a:prstGeom>
        </p:spPr>
        <p:txBody>
          <a:bodyPr vert="horz" lIns="94218" tIns="47109" rIns="94218" bIns="47109" rtlCol="0"/>
          <a:lstStyle>
            <a:lvl1pPr algn="l">
              <a:defRPr sz="1200"/>
            </a:lvl1pPr>
          </a:lstStyle>
          <a:p>
            <a:endParaRPr lang="en-US"/>
          </a:p>
        </p:txBody>
      </p:sp>
      <p:sp>
        <p:nvSpPr>
          <p:cNvPr id="3" name="Date Placeholder 2"/>
          <p:cNvSpPr>
            <a:spLocks noGrp="1"/>
          </p:cNvSpPr>
          <p:nvPr>
            <p:ph type="dt" idx="1"/>
          </p:nvPr>
        </p:nvSpPr>
        <p:spPr>
          <a:xfrm>
            <a:off x="4023093" y="0"/>
            <a:ext cx="3077740" cy="469424"/>
          </a:xfrm>
          <a:prstGeom prst="rect">
            <a:avLst/>
          </a:prstGeom>
        </p:spPr>
        <p:txBody>
          <a:bodyPr vert="horz" lIns="94218" tIns="47109" rIns="94218" bIns="47109" rtlCol="0"/>
          <a:lstStyle>
            <a:lvl1pPr algn="r">
              <a:defRPr sz="1200"/>
            </a:lvl1pPr>
          </a:lstStyle>
          <a:p>
            <a:fld id="{B5085793-4952-4EC9-AD43-A2D8E28C51C3}" type="datetimeFigureOut">
              <a:rPr lang="en-US" smtClean="0"/>
              <a:t>1/16/2022</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18" tIns="47109" rIns="94218" bIns="47109"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18" tIns="47109" rIns="94218" bIns="471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40" cy="469424"/>
          </a:xfrm>
          <a:prstGeom prst="rect">
            <a:avLst/>
          </a:prstGeom>
        </p:spPr>
        <p:txBody>
          <a:bodyPr vert="horz" lIns="94218" tIns="47109" rIns="94218" bIns="47109"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2"/>
            <a:ext cx="3077740" cy="469424"/>
          </a:xfrm>
          <a:prstGeom prst="rect">
            <a:avLst/>
          </a:prstGeom>
        </p:spPr>
        <p:txBody>
          <a:bodyPr vert="horz" lIns="94218" tIns="47109" rIns="94218" bIns="47109"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不可背誓，所起的誓，总要向主谨守</a:t>
            </a:r>
            <a:endParaRPr lang="en-US" altLang="zh-CN" sz="1800" dirty="0"/>
          </a:p>
          <a:p>
            <a:r>
              <a:rPr lang="zh-CN" altLang="en-US" sz="1800" b="1" dirty="0">
                <a:solidFill>
                  <a:srgbClr val="FF0000"/>
                </a:solidFill>
              </a:rPr>
              <a:t>原来的用意</a:t>
            </a:r>
            <a:r>
              <a:rPr lang="zh-CN" altLang="en-US" sz="1800" dirty="0"/>
              <a:t>：申命记</a:t>
            </a:r>
            <a:r>
              <a:rPr lang="en-US" altLang="zh-CN" sz="1800" dirty="0"/>
              <a:t>5:11 </a:t>
            </a:r>
            <a:r>
              <a:rPr lang="zh-CN" altLang="en-US" sz="1800" dirty="0"/>
              <a:t>不可妄称耶和华你神的名。因为妄称耶和华名的，耶和华必不以他为无罪。 </a:t>
            </a:r>
          </a:p>
          <a:p>
            <a:r>
              <a:rPr lang="zh-CN" altLang="en-US" sz="1800" dirty="0"/>
              <a:t>法利赛人和文士的滥用：只有用神的名起誓，所起的誓才需要兑现。所以他们就发明了不直接用神的名起誓，所起的誓不需要兑现的方法来欺骗人，比如，指着天，指着地，指着耶路撒冷，指着自己的头起誓</a:t>
            </a:r>
            <a:endParaRPr lang="en-US" altLang="zh-CN" sz="1800" dirty="0"/>
          </a:p>
          <a:p>
            <a:endParaRPr lang="en-US" altLang="zh-CN" sz="1800" dirty="0"/>
          </a:p>
          <a:p>
            <a:r>
              <a:rPr lang="zh-CN" altLang="en-US" sz="1800" dirty="0"/>
              <a:t>其实律法并不禁止起誓：</a:t>
            </a:r>
            <a:endParaRPr lang="en-US" altLang="zh-CN" sz="1800" dirty="0"/>
          </a:p>
          <a:p>
            <a:r>
              <a:rPr lang="zh-CN" altLang="en-US" sz="1800" dirty="0"/>
              <a:t>出埃及记</a:t>
            </a:r>
            <a:r>
              <a:rPr lang="en-US" altLang="zh-CN" sz="1800" dirty="0"/>
              <a:t>22:10 </a:t>
            </a:r>
            <a:r>
              <a:rPr lang="zh-CN" altLang="en-US" sz="1800" dirty="0"/>
              <a:t>人若将驴，或牛，或羊，或别的牲畜，交付邻舍看守，牲畜或死，或受伤，或被赶去，无人看见， </a:t>
            </a:r>
            <a:r>
              <a:rPr lang="en-US" altLang="zh-CN" sz="1800" dirty="0"/>
              <a:t>22:11 </a:t>
            </a:r>
            <a:r>
              <a:rPr lang="zh-CN" altLang="en-US" sz="1800" dirty="0"/>
              <a:t>那看守的人要凭着耶和华起誓，手里未曾拿邻舍的物，本主就要吧休，看守的人不必赔还。 </a:t>
            </a:r>
            <a:endParaRPr lang="en-US" altLang="zh-CN" sz="1800" dirty="0"/>
          </a:p>
          <a:p>
            <a:r>
              <a:rPr lang="zh-CN" altLang="en-US" sz="1800" dirty="0"/>
              <a:t>申命记</a:t>
            </a:r>
            <a:r>
              <a:rPr lang="en-US" altLang="zh-CN" sz="1800" dirty="0"/>
              <a:t>6:13 </a:t>
            </a:r>
            <a:r>
              <a:rPr lang="zh-TW" altLang="en-US" sz="1800" dirty="0"/>
              <a:t>你要敬畏耶和华你的神，事奉他，指着他的名起誓。</a:t>
            </a:r>
            <a:endParaRPr lang="en-US" altLang="zh-TW" sz="1800" dirty="0"/>
          </a:p>
          <a:p>
            <a:r>
              <a:rPr lang="zh-CN" altLang="en-US" sz="1800" dirty="0"/>
              <a:t>腓利比书</a:t>
            </a:r>
            <a:r>
              <a:rPr lang="en-US" altLang="zh-CN" sz="1800" dirty="0"/>
              <a:t>1:8 </a:t>
            </a:r>
            <a:r>
              <a:rPr lang="zh-CN" altLang="en-US" sz="1800" dirty="0"/>
              <a:t>我体会基督耶稣的心肠，切切地想念你们众人。这是神可以给我作见证的。</a:t>
            </a:r>
            <a:endParaRPr lang="en-US" altLang="zh-CN" sz="1800" dirty="0"/>
          </a:p>
          <a:p>
            <a:r>
              <a:rPr lang="zh-CN" altLang="en-US" sz="1800" dirty="0"/>
              <a:t>罗马书</a:t>
            </a:r>
            <a:r>
              <a:rPr lang="en-US" altLang="zh-CN" sz="1800" dirty="0"/>
              <a:t>1:9 </a:t>
            </a:r>
            <a:r>
              <a:rPr lang="zh-CN" altLang="en-US" sz="1800" dirty="0"/>
              <a:t>我在他儿子福音上，用心灵所事奉的神，可以见证我怎样不住地提到你们，</a:t>
            </a:r>
            <a:endParaRPr lang="en-US" altLang="zh-TW" sz="1800" dirty="0"/>
          </a:p>
          <a:p>
            <a:endParaRPr lang="en-US" altLang="zh-CN" sz="1800" dirty="0"/>
          </a:p>
          <a:p>
            <a:r>
              <a:rPr lang="en-US" altLang="zh-CN" sz="1800" dirty="0"/>
              <a:t>5:34 </a:t>
            </a:r>
            <a:r>
              <a:rPr lang="zh-CN" altLang="en-US" sz="1800" dirty="0"/>
              <a:t>只是我告诉你们，</a:t>
            </a:r>
            <a:r>
              <a:rPr lang="zh-CN" altLang="en-US" sz="1800" b="1" dirty="0">
                <a:solidFill>
                  <a:srgbClr val="FF0000"/>
                </a:solidFill>
              </a:rPr>
              <a:t>什么誓都不可（要）起</a:t>
            </a:r>
            <a:r>
              <a:rPr lang="zh-CN" altLang="en-US" sz="1800" dirty="0"/>
              <a:t>。其实不管指着什么起誓都是指着神起誓。</a:t>
            </a:r>
            <a:endParaRPr lang="en-US" altLang="zh-CN" sz="1800" dirty="0"/>
          </a:p>
          <a:p>
            <a:r>
              <a:rPr lang="en-US" altLang="zh-CN" sz="1800" dirty="0"/>
              <a:t>5</a:t>
            </a:r>
            <a:r>
              <a:rPr lang="zh-CN" altLang="en-US" sz="1800" dirty="0"/>
              <a:t>：</a:t>
            </a:r>
            <a:r>
              <a:rPr lang="en-US" altLang="zh-CN" sz="1800" dirty="0"/>
              <a:t>21 [</a:t>
            </a:r>
            <a:r>
              <a:rPr lang="en-US" altLang="zh-CN" sz="1800" dirty="0" err="1"/>
              <a:t>kjv</a:t>
            </a:r>
            <a:r>
              <a:rPr lang="en-US" altLang="zh-CN" sz="1800" dirty="0"/>
              <a:t>] Ye have heard that it was said of them of old time, </a:t>
            </a:r>
            <a:r>
              <a:rPr lang="en-US" altLang="zh-CN" sz="1800" b="1" dirty="0">
                <a:solidFill>
                  <a:srgbClr val="FF0000"/>
                </a:solidFill>
              </a:rPr>
              <a:t>Thou shalt not kill</a:t>
            </a:r>
            <a:r>
              <a:rPr lang="en-US" altLang="zh-CN" sz="1800" dirty="0"/>
              <a:t>;</a:t>
            </a:r>
          </a:p>
          <a:p>
            <a:r>
              <a:rPr lang="en-US" altLang="zh-CN" sz="1800" dirty="0"/>
              <a:t>5</a:t>
            </a:r>
            <a:r>
              <a:rPr lang="zh-CN" altLang="en-US" sz="1800" dirty="0"/>
              <a:t>：</a:t>
            </a:r>
            <a:r>
              <a:rPr lang="en-US" altLang="zh-CN" sz="1800" dirty="0"/>
              <a:t>34 [</a:t>
            </a:r>
            <a:r>
              <a:rPr lang="en-US" altLang="zh-CN" sz="1800" dirty="0" err="1"/>
              <a:t>kjv</a:t>
            </a:r>
            <a:r>
              <a:rPr lang="en-US" altLang="zh-CN" sz="1800" dirty="0"/>
              <a:t>] But I say unto you, </a:t>
            </a:r>
            <a:r>
              <a:rPr lang="en-US" altLang="zh-CN" sz="1800" b="1" dirty="0">
                <a:solidFill>
                  <a:srgbClr val="FF0000"/>
                </a:solidFill>
              </a:rPr>
              <a:t>Swear not at all</a:t>
            </a:r>
            <a:r>
              <a:rPr lang="en-US" altLang="zh-CN" sz="1800" dirty="0"/>
              <a:t>; neither by heaven; for it is God's throne: </a:t>
            </a:r>
          </a:p>
          <a:p>
            <a:endParaRPr lang="en-US" altLang="zh-CN" sz="1800" dirty="0"/>
          </a:p>
          <a:p>
            <a:r>
              <a:rPr lang="zh-CN" altLang="en-US" sz="1800" dirty="0"/>
              <a:t>重点是真实和真理，是，就说是，不是，就说不是。诚实不撒谎。</a:t>
            </a:r>
            <a:endParaRPr lang="en-US" altLang="zh-CN" sz="1800" dirty="0"/>
          </a:p>
          <a:p>
            <a:r>
              <a:rPr lang="en-US" altLang="zh-CN" sz="1800" dirty="0"/>
              <a:t>Lev 19:11 </a:t>
            </a:r>
            <a:r>
              <a:rPr lang="zh-CN" altLang="en-US" sz="1800" dirty="0"/>
              <a:t>你们不可偷盗，不可欺骗，也不可彼此说谎。</a:t>
            </a:r>
          </a:p>
          <a:p>
            <a:r>
              <a:rPr lang="en-US" altLang="zh-CN" sz="1800" dirty="0"/>
              <a:t>Lev 19:12 </a:t>
            </a:r>
            <a:r>
              <a:rPr lang="zh-CN" altLang="en-US" sz="1800" dirty="0"/>
              <a:t>不可指着我的名起假誓，亵渎你神的名。我是耶和华。</a:t>
            </a:r>
            <a:endParaRPr lang="en-US" altLang="zh-CN" sz="1800" dirty="0"/>
          </a:p>
          <a:p>
            <a:endParaRPr lang="en-US" altLang="zh-CN" sz="1800" dirty="0"/>
          </a:p>
          <a:p>
            <a:r>
              <a:rPr lang="zh-CN" altLang="en-US" sz="1800" dirty="0"/>
              <a:t>运用：</a:t>
            </a:r>
            <a:endParaRPr lang="en-US" altLang="zh-CN" sz="1800" dirty="0"/>
          </a:p>
          <a:p>
            <a:r>
              <a:rPr lang="en-US" altLang="zh-CN" sz="1800" dirty="0"/>
              <a:t>1.</a:t>
            </a:r>
            <a:r>
              <a:rPr lang="zh-CN" altLang="en-US" sz="1800" dirty="0"/>
              <a:t>不要试图钻圣经中的空子，不要为自己犯罪找借口</a:t>
            </a:r>
            <a:endParaRPr lang="en-US" altLang="zh-CN" sz="1800" dirty="0"/>
          </a:p>
          <a:p>
            <a:r>
              <a:rPr lang="en-US" altLang="zh-CN" sz="1800" dirty="0"/>
              <a:t>2. Don’t swear or use curse words</a:t>
            </a:r>
            <a:endParaRPr lang="zh-CN" altLang="en-US"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出埃及记</a:t>
            </a:r>
            <a:r>
              <a:rPr lang="en-US" altLang="zh-CN" sz="1800" dirty="0"/>
              <a:t>21:22-25</a:t>
            </a:r>
          </a:p>
          <a:p>
            <a:r>
              <a:rPr lang="en-US" altLang="zh-CN" sz="1800" dirty="0"/>
              <a:t>Exo 21:22 </a:t>
            </a:r>
            <a:r>
              <a:rPr lang="zh-CN" altLang="en-US" sz="1800" dirty="0"/>
              <a:t>人若彼此争斗，伤害有孕的妇人，甚至坠胎，随后却无别害，那伤害她的，总要按妇人的丈夫所要的，照审判官所断的，受罚。</a:t>
            </a:r>
          </a:p>
          <a:p>
            <a:r>
              <a:rPr lang="en-US" altLang="zh-CN" sz="1800" dirty="0"/>
              <a:t>Exo 21:23 </a:t>
            </a:r>
            <a:r>
              <a:rPr lang="zh-CN" altLang="en-US" sz="1800" dirty="0"/>
              <a:t>若有别害，就要以命偿命，</a:t>
            </a:r>
          </a:p>
          <a:p>
            <a:r>
              <a:rPr lang="en-US" altLang="zh-CN" sz="1800" dirty="0"/>
              <a:t>Exo 21:24 </a:t>
            </a:r>
            <a:r>
              <a:rPr lang="zh-CN" altLang="en-US" sz="1800" dirty="0"/>
              <a:t>以眼还眼，以牙还牙，以手还手，以脚还脚，</a:t>
            </a:r>
          </a:p>
          <a:p>
            <a:r>
              <a:rPr lang="en-US" altLang="zh-CN" sz="1800" dirty="0"/>
              <a:t>Exo 21:25 </a:t>
            </a:r>
            <a:r>
              <a:rPr lang="zh-CN" altLang="en-US" sz="1800" dirty="0"/>
              <a:t>以烙还烙，以伤还伤，以打还打。</a:t>
            </a:r>
          </a:p>
          <a:p>
            <a:endParaRPr lang="en-US" altLang="zh-CN" sz="1800" dirty="0"/>
          </a:p>
          <a:p>
            <a:r>
              <a:rPr lang="en-US" altLang="zh-CN" sz="1800" dirty="0"/>
              <a:t>Leviticus 24:17-20</a:t>
            </a:r>
          </a:p>
          <a:p>
            <a:r>
              <a:rPr lang="en-US" altLang="zh-CN" sz="1800" dirty="0"/>
              <a:t>Lev 24:17 </a:t>
            </a:r>
            <a:r>
              <a:rPr lang="zh-CN" altLang="en-US" sz="1800" dirty="0"/>
              <a:t>打死人的，必被治死。</a:t>
            </a:r>
          </a:p>
          <a:p>
            <a:r>
              <a:rPr lang="en-US" altLang="zh-CN" sz="1800" dirty="0"/>
              <a:t>Lev 24:18 </a:t>
            </a:r>
            <a:r>
              <a:rPr lang="zh-CN" altLang="en-US" sz="1800" dirty="0"/>
              <a:t>打死牲畜的，必赔上牲畜，以命偿命。</a:t>
            </a:r>
          </a:p>
          <a:p>
            <a:r>
              <a:rPr lang="en-US" altLang="zh-CN" sz="1800" dirty="0"/>
              <a:t>Lev 24:19 </a:t>
            </a:r>
            <a:r>
              <a:rPr lang="zh-CN" altLang="en-US" sz="1800" dirty="0"/>
              <a:t>人若使他邻舍的身体有残疾，他怎样行，也要照样向他行，</a:t>
            </a:r>
          </a:p>
          <a:p>
            <a:r>
              <a:rPr lang="en-US" altLang="zh-CN" sz="1800" dirty="0"/>
              <a:t>Lev 24:20 </a:t>
            </a:r>
            <a:r>
              <a:rPr lang="zh-CN" altLang="en-US" sz="1800" dirty="0"/>
              <a:t>以伤还伤，以眼还眼，以牙还牙。他怎样叫人的身体有残疾，也要照样向他行。</a:t>
            </a:r>
          </a:p>
          <a:p>
            <a:endParaRPr lang="en-US" altLang="zh-CN" sz="1800" dirty="0"/>
          </a:p>
          <a:p>
            <a:r>
              <a:rPr lang="en-US" altLang="zh-CN" sz="1800" dirty="0"/>
              <a:t>Deuteronomy 19:19-21</a:t>
            </a:r>
          </a:p>
          <a:p>
            <a:r>
              <a:rPr lang="en-US" altLang="zh-CN" sz="1800" dirty="0" err="1"/>
              <a:t>Deu</a:t>
            </a:r>
            <a:r>
              <a:rPr lang="en-US" altLang="zh-CN" sz="1800" dirty="0"/>
              <a:t> 19:18 </a:t>
            </a:r>
            <a:r>
              <a:rPr lang="zh-CN" altLang="en-US" sz="1800" dirty="0"/>
              <a:t>审判官要细细地查究，若见证人果然是作假见证的，以假见证陷害弟兄，</a:t>
            </a:r>
          </a:p>
          <a:p>
            <a:r>
              <a:rPr lang="en-US" altLang="zh-CN" sz="1800" dirty="0" err="1"/>
              <a:t>Deu</a:t>
            </a:r>
            <a:r>
              <a:rPr lang="en-US" altLang="zh-CN" sz="1800" dirty="0"/>
              <a:t> 19:19 </a:t>
            </a:r>
            <a:r>
              <a:rPr lang="zh-CN" altLang="en-US" sz="1800" dirty="0"/>
              <a:t>你们就要待他如同他想要待的弟兄。这样，就把那恶从你们中间除掉。</a:t>
            </a:r>
          </a:p>
          <a:p>
            <a:r>
              <a:rPr lang="en-US" altLang="zh-CN" sz="1800" dirty="0" err="1"/>
              <a:t>Deu</a:t>
            </a:r>
            <a:r>
              <a:rPr lang="en-US" altLang="zh-CN" sz="1800" dirty="0"/>
              <a:t> 19:20 </a:t>
            </a:r>
            <a:r>
              <a:rPr lang="zh-CN" altLang="en-US" sz="1800" b="1" dirty="0">
                <a:solidFill>
                  <a:srgbClr val="FF0000"/>
                </a:solidFill>
              </a:rPr>
              <a:t>别人听见都要害怕，就不敢在你们中间再行这样的恶了。</a:t>
            </a:r>
          </a:p>
          <a:p>
            <a:r>
              <a:rPr lang="en-US" altLang="zh-CN" sz="1800" dirty="0" err="1"/>
              <a:t>Deu</a:t>
            </a:r>
            <a:r>
              <a:rPr lang="en-US" altLang="zh-CN" sz="1800" dirty="0"/>
              <a:t> 19:21 </a:t>
            </a:r>
            <a:r>
              <a:rPr lang="zh-CN" altLang="en-US" sz="1800" dirty="0"/>
              <a:t>你眼不可顾惜，要以命偿命，以眼还眼，以牙还牙，以手还手，以脚还脚。</a:t>
            </a:r>
            <a:endParaRPr lang="en-US" altLang="zh-CN" sz="1800" dirty="0"/>
          </a:p>
          <a:p>
            <a:endParaRPr lang="en-US" altLang="zh-CN" sz="1800" dirty="0"/>
          </a:p>
          <a:p>
            <a:r>
              <a:rPr lang="en-US" altLang="zh-CN" sz="1800" dirty="0"/>
              <a:t>5</a:t>
            </a:r>
            <a:r>
              <a:rPr lang="zh-CN" altLang="en-US" sz="1800" dirty="0"/>
              <a:t>：</a:t>
            </a:r>
            <a:r>
              <a:rPr lang="en-US" altLang="zh-CN" sz="1800" dirty="0"/>
              <a:t>38-47</a:t>
            </a:r>
            <a:r>
              <a:rPr lang="zh-CN" altLang="en-US" sz="1800" b="1" dirty="0">
                <a:solidFill>
                  <a:srgbClr val="FF0000"/>
                </a:solidFill>
              </a:rPr>
              <a:t>被世界误解误用</a:t>
            </a:r>
            <a:r>
              <a:rPr lang="zh-CN" altLang="en-US" sz="1800" dirty="0"/>
              <a:t>。有些人用这些经文来嘲弄基督徒弱懦胆怯，用这些经文来欺负基督徒，有些人用这些经文来反战，反暴力的政治运动，拒绝服兵役，或者宣扬无政府主义，乌托邦的社会（</a:t>
            </a:r>
            <a:r>
              <a:rPr lang="en-US" altLang="zh-CN" sz="1800" dirty="0"/>
              <a:t>Leo Tolstoy</a:t>
            </a:r>
            <a:r>
              <a:rPr lang="zh-CN" altLang="en-US" sz="1800" dirty="0"/>
              <a:t>列夫</a:t>
            </a:r>
            <a:r>
              <a:rPr lang="en-US" altLang="zh-CN" sz="1800" dirty="0"/>
              <a:t>·</a:t>
            </a:r>
            <a:r>
              <a:rPr lang="zh-CN" altLang="en-US" sz="1800" dirty="0"/>
              <a:t>托尔斯泰）。</a:t>
            </a:r>
            <a:endParaRPr lang="en-US" altLang="zh-CN" sz="1800" dirty="0"/>
          </a:p>
          <a:p>
            <a:r>
              <a:rPr lang="zh-CN" altLang="en-US" sz="1800" dirty="0"/>
              <a:t>这里有冲突。如果你是一个很看重神的话的人，并且相信新约旧约有同样的权威，都是神的话，这些经文对这样的人才会是问题。这是对神话语态度的一个很好的检验。</a:t>
            </a:r>
            <a:endParaRPr lang="en-US" altLang="zh-CN" sz="1800" dirty="0"/>
          </a:p>
          <a:p>
            <a:r>
              <a:rPr lang="zh-CN" altLang="en-US" sz="1800" b="1" dirty="0">
                <a:solidFill>
                  <a:srgbClr val="FF0000"/>
                </a:solidFill>
              </a:rPr>
              <a:t>“报复法”是民事赔偿法和刑事惩罚法</a:t>
            </a:r>
            <a:r>
              <a:rPr lang="zh-CN" altLang="en-US" sz="1800" dirty="0"/>
              <a:t>，并非旨在鼓励报复，而是为了伸张正义，并限制报复的程度，或者是用惩罚来减少犯罪。它的执行是政府（士师）的责任，不是个人的责任，即使你是受害者。</a:t>
            </a:r>
            <a:endParaRPr lang="en-US" altLang="zh-CN" sz="1800" dirty="0"/>
          </a:p>
          <a:p>
            <a:r>
              <a:rPr lang="en-US" altLang="zh-CN" sz="1800" dirty="0"/>
              <a:t>Rom 12:19 </a:t>
            </a:r>
            <a:r>
              <a:rPr lang="zh-CN" altLang="en-US" sz="1800" dirty="0"/>
              <a:t>亲爱的弟兄，不要自己伸冤，宁可让步，听凭主怒。（或作让人发怒）因为经上记着，主说，伸冤在我。我必报应。</a:t>
            </a:r>
          </a:p>
          <a:p>
            <a:r>
              <a:rPr lang="en-US" altLang="zh-CN" sz="1800" dirty="0"/>
              <a:t>Rom 12:20 </a:t>
            </a:r>
            <a:r>
              <a:rPr lang="zh-CN" altLang="en-US" sz="1800" dirty="0"/>
              <a:t>所以，你的仇敌若饿了，就给他吃。若渴了，就给他喝。因为你这样行，就是把炭火堆在他的头上。</a:t>
            </a:r>
          </a:p>
          <a:p>
            <a:r>
              <a:rPr lang="en-US" altLang="zh-CN" sz="1800" dirty="0"/>
              <a:t>Rom 12:21 </a:t>
            </a:r>
            <a:r>
              <a:rPr lang="zh-CN" altLang="en-US" sz="1800" dirty="0"/>
              <a:t>你不可为恶所胜，反要以善胜恶。</a:t>
            </a:r>
            <a:endParaRPr lang="en-US" altLang="zh-CN" sz="1800" dirty="0"/>
          </a:p>
          <a:p>
            <a:endParaRPr lang="zh-CN" altLang="en-US" sz="1800" dirty="0"/>
          </a:p>
          <a:p>
            <a:r>
              <a:rPr lang="en-US" altLang="zh-CN" sz="1800" dirty="0"/>
              <a:t>Rom 13:1 </a:t>
            </a:r>
            <a:r>
              <a:rPr lang="zh-CN" altLang="en-US" sz="1800" dirty="0"/>
              <a:t>在上有权柄的，人人当顺服他。因为没有权柄不是出于神的。凡掌权的都是神所命的。</a:t>
            </a:r>
          </a:p>
          <a:p>
            <a:r>
              <a:rPr lang="en-US" altLang="zh-CN" sz="1800" dirty="0"/>
              <a:t>Rom 13:2 </a:t>
            </a:r>
            <a:r>
              <a:rPr lang="zh-CN" altLang="en-US" sz="1800" dirty="0"/>
              <a:t>所以抗拒掌权的，就是抗拒神的命。抗拒的必自取刑罚</a:t>
            </a:r>
          </a:p>
          <a:p>
            <a:r>
              <a:rPr lang="en-US" altLang="zh-CN" sz="1800" dirty="0"/>
              <a:t>Rom 13:3 </a:t>
            </a:r>
            <a:r>
              <a:rPr lang="zh-CN" altLang="en-US" sz="1800" dirty="0"/>
              <a:t>作官的原不是叫行善的惧怕，乃是叫作恶的惧怕。你愿意不惧怕掌权的吗？你只要行善，就可得他的称赞。</a:t>
            </a:r>
          </a:p>
          <a:p>
            <a:r>
              <a:rPr lang="en-US" altLang="zh-CN" sz="1800" dirty="0"/>
              <a:t>Rom 13:4 </a:t>
            </a:r>
            <a:r>
              <a:rPr lang="zh-CN" altLang="en-US" sz="1800" dirty="0"/>
              <a:t>因为他是神的用人，是与你有益的。你若作恶，却当惧怕。因为他不是空空的佩剑。</a:t>
            </a:r>
            <a:r>
              <a:rPr lang="zh-CN" altLang="en-US" sz="1800" b="1" dirty="0">
                <a:solidFill>
                  <a:srgbClr val="FF0000"/>
                </a:solidFill>
              </a:rPr>
              <a:t>他是神的用人</a:t>
            </a:r>
            <a:r>
              <a:rPr lang="zh-CN" altLang="en-US" sz="1800" dirty="0"/>
              <a:t>，是伸冤的，刑罚那作恶的。</a:t>
            </a:r>
          </a:p>
          <a:p>
            <a:r>
              <a:rPr lang="en-US" altLang="zh-CN" sz="1800" dirty="0"/>
              <a:t>Rom 13:5 </a:t>
            </a:r>
            <a:r>
              <a:rPr lang="zh-CN" altLang="en-US" sz="1800" dirty="0"/>
              <a:t>所以你们必须顺服，不但是因为刑罚，也是因为良心。</a:t>
            </a:r>
          </a:p>
          <a:p>
            <a:r>
              <a:rPr lang="zh-CN" altLang="en-US" sz="1800" dirty="0"/>
              <a:t>最先出于箴言</a:t>
            </a:r>
          </a:p>
          <a:p>
            <a:r>
              <a:rPr lang="en-US" altLang="zh-CN" sz="1800" dirty="0"/>
              <a:t>Pro 25:21 </a:t>
            </a:r>
            <a:r>
              <a:rPr lang="zh-CN" altLang="en-US" sz="1800" b="1" dirty="0">
                <a:solidFill>
                  <a:srgbClr val="FF0000"/>
                </a:solidFill>
              </a:rPr>
              <a:t>你的仇敌，若饿了就给他饭吃。若渴了就给他水喝</a:t>
            </a:r>
            <a:r>
              <a:rPr lang="zh-CN" altLang="en-US" sz="1800" dirty="0"/>
              <a:t>。</a:t>
            </a:r>
          </a:p>
          <a:p>
            <a:r>
              <a:rPr lang="en-US" altLang="zh-CN" sz="1800" dirty="0"/>
              <a:t>Pro 25:22 </a:t>
            </a:r>
            <a:r>
              <a:rPr lang="zh-CN" altLang="en-US" sz="1800" dirty="0"/>
              <a:t>因为你这样行，就是把炭火堆在他的头上。耶和华也必赏赐你。</a:t>
            </a:r>
            <a:endParaRPr lang="en-US" altLang="zh-CN" sz="1800" dirty="0"/>
          </a:p>
          <a:p>
            <a:endParaRPr lang="en-US" altLang="zh-CN" sz="1800" dirty="0"/>
          </a:p>
          <a:p>
            <a:r>
              <a:rPr lang="zh-CN" altLang="en-US" sz="1800" dirty="0"/>
              <a:t>“不要与恶人作对”是什么意思？下面有解释</a:t>
            </a:r>
            <a:endParaRPr lang="en-US" altLang="zh-CN" sz="1800" dirty="0"/>
          </a:p>
          <a:p>
            <a:r>
              <a:rPr lang="en-US" altLang="zh-CN" sz="1800" dirty="0" err="1"/>
              <a:t>Jhn</a:t>
            </a:r>
            <a:r>
              <a:rPr lang="en-US" altLang="zh-CN" sz="1800" dirty="0"/>
              <a:t> 2:14 </a:t>
            </a:r>
            <a:r>
              <a:rPr lang="zh-CN" altLang="en-US" sz="1800" dirty="0"/>
              <a:t>看见殿里有卖牛羊鸽子的，并有兑换银钱的人，坐在那里。</a:t>
            </a:r>
          </a:p>
          <a:p>
            <a:r>
              <a:rPr lang="en-US" altLang="zh-CN" sz="1800" dirty="0" err="1"/>
              <a:t>Jhn</a:t>
            </a:r>
            <a:r>
              <a:rPr lang="en-US" altLang="zh-CN" sz="1800" dirty="0"/>
              <a:t> 2:15 </a:t>
            </a:r>
            <a:r>
              <a:rPr lang="zh-CN" altLang="en-US" sz="1800" dirty="0"/>
              <a:t>耶稣就拿绳子作成鞭子，把牛羊都赶出殿去。倒出兑换银钱之人的银钱，推翻他们的桌子。</a:t>
            </a:r>
          </a:p>
          <a:p>
            <a:r>
              <a:rPr lang="en-US" altLang="zh-CN" sz="1800" dirty="0" err="1"/>
              <a:t>Jhn</a:t>
            </a:r>
            <a:r>
              <a:rPr lang="en-US" altLang="zh-CN" sz="1800" dirty="0"/>
              <a:t> 2:16 </a:t>
            </a:r>
            <a:r>
              <a:rPr lang="zh-CN" altLang="en-US" sz="1800" dirty="0"/>
              <a:t>又对卖鸽子的说，把这些东西拿去。不要将我父的殿，当作买卖的地方。</a:t>
            </a:r>
            <a:endParaRPr lang="en-US" altLang="zh-CN" sz="1800" dirty="0"/>
          </a:p>
          <a:p>
            <a:endParaRPr lang="en-US" altLang="zh-CN" sz="1800" dirty="0"/>
          </a:p>
          <a:p>
            <a:r>
              <a:rPr lang="en-US" altLang="zh-CN" sz="1800" dirty="0"/>
              <a:t>5</a:t>
            </a:r>
            <a:r>
              <a:rPr lang="zh-CN" altLang="en-US" sz="1800" dirty="0"/>
              <a:t>：</a:t>
            </a:r>
            <a:r>
              <a:rPr lang="en-US" altLang="zh-CN" sz="1800" dirty="0"/>
              <a:t>39</a:t>
            </a:r>
            <a:r>
              <a:rPr lang="zh-CN" altLang="en-US" sz="1800" dirty="0"/>
              <a:t>有人打你的右脸，连左脸也转过来由他打</a:t>
            </a:r>
            <a:r>
              <a:rPr lang="en-US" altLang="zh-CN" sz="1800" dirty="0"/>
              <a:t>.</a:t>
            </a:r>
          </a:p>
          <a:p>
            <a:r>
              <a:rPr lang="en-US" altLang="zh-CN" sz="1800" dirty="0"/>
              <a:t>Mat 26:67 </a:t>
            </a:r>
            <a:r>
              <a:rPr lang="zh-CN" altLang="en-US" sz="1800" dirty="0"/>
              <a:t>他们就吐唾沫在他脸上，用拳头打他。也有用手掌打他的，说，</a:t>
            </a:r>
            <a:r>
              <a:rPr lang="en-US" altLang="zh-CN" sz="1800" dirty="0"/>
              <a:t>26:68 </a:t>
            </a:r>
            <a:r>
              <a:rPr lang="zh-CN" altLang="en-US" sz="1800" dirty="0"/>
              <a:t>基督阿，你是先知，告诉我们打你的是谁。</a:t>
            </a:r>
            <a:endParaRPr lang="en-US" altLang="zh-CN" sz="1800" dirty="0"/>
          </a:p>
          <a:p>
            <a:r>
              <a:rPr lang="en-US" altLang="zh-CN" sz="1800" dirty="0"/>
              <a:t>Rom 12:17 </a:t>
            </a:r>
            <a:r>
              <a:rPr lang="zh-CN" altLang="en-US" sz="1800" dirty="0"/>
              <a:t>不要以恶报恶</a:t>
            </a:r>
            <a:endParaRPr lang="en-US" altLang="zh-CN" sz="1800" dirty="0"/>
          </a:p>
          <a:p>
            <a:r>
              <a:rPr lang="en-US" altLang="zh-CN" sz="1800" dirty="0"/>
              <a:t>1Pe 3:9 </a:t>
            </a:r>
            <a:r>
              <a:rPr lang="zh-CN" altLang="en-US" sz="1800" dirty="0"/>
              <a:t>不以恶报恶，以辱骂还辱骂，倒要祝福。因你们是为此蒙召，好叫你们承受福气。</a:t>
            </a:r>
            <a:endParaRPr lang="en-US" altLang="zh-CN" sz="1800" dirty="0"/>
          </a:p>
          <a:p>
            <a:r>
              <a:rPr lang="zh-CN" altLang="en-US" sz="1800" dirty="0"/>
              <a:t>当受到伤害的时候，要放弃让别人受到同等伤害的欲望。而用宽恕和爱占据我们的心。借着住在我们里面的圣灵，我们可以做到这一点。天然人不反击可能是因为他弱懦。</a:t>
            </a:r>
            <a:endParaRPr lang="en-US" altLang="zh-CN" sz="1800" dirty="0"/>
          </a:p>
          <a:p>
            <a:endParaRPr lang="en-US" altLang="zh-CN" sz="1800" dirty="0"/>
          </a:p>
          <a:p>
            <a:r>
              <a:rPr lang="en-US" altLang="zh-CN" sz="1800" dirty="0"/>
              <a:t>5:42 </a:t>
            </a:r>
            <a:r>
              <a:rPr lang="zh-CN" altLang="en-US" sz="1800" dirty="0"/>
              <a:t>有求你的，就给他。有向你借贷的，不可推辞。为什么这一节在这里？</a:t>
            </a:r>
          </a:p>
          <a:p>
            <a:r>
              <a:rPr lang="zh-CN" altLang="en-US" sz="1800" dirty="0"/>
              <a:t>基督徒应该是一个慷慨大方的人，尤其在弟兄有困难的时候。</a:t>
            </a:r>
          </a:p>
          <a:p>
            <a:endParaRPr lang="zh-CN" altLang="en-US"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来源：</a:t>
            </a:r>
            <a:r>
              <a:rPr lang="en-US" altLang="zh-CN" sz="1800" dirty="0"/>
              <a:t>Lev 19:18 </a:t>
            </a:r>
            <a:r>
              <a:rPr lang="zh-CN" altLang="en-US" sz="1800" dirty="0"/>
              <a:t>不可报仇，也不可埋怨你本国的子民，却要爱人如己。我是耶和华。</a:t>
            </a:r>
            <a:endParaRPr lang="en-US" altLang="zh-CN" sz="1800" dirty="0"/>
          </a:p>
          <a:p>
            <a:r>
              <a:rPr lang="zh-CN" altLang="en-US" sz="1800" dirty="0"/>
              <a:t>恨仇敌是拉比们加上的。</a:t>
            </a:r>
            <a:endParaRPr lang="en-US" altLang="zh-CN" sz="1800" dirty="0"/>
          </a:p>
          <a:p>
            <a:r>
              <a:rPr lang="zh-CN" altLang="en-US" sz="1800" dirty="0"/>
              <a:t>爱，</a:t>
            </a:r>
            <a:r>
              <a:rPr lang="en-US" altLang="zh-CN" sz="1800" dirty="0" err="1"/>
              <a:t>agapao</a:t>
            </a:r>
            <a:r>
              <a:rPr lang="zh-CN" altLang="en-US" sz="1800" dirty="0"/>
              <a:t>，无条件的爱（</a:t>
            </a:r>
            <a:r>
              <a:rPr lang="en-US" altLang="zh-CN" sz="1800" dirty="0"/>
              <a:t>5</a:t>
            </a:r>
            <a:r>
              <a:rPr lang="zh-CN" altLang="en-US" sz="1800" dirty="0"/>
              <a:t>：</a:t>
            </a:r>
            <a:r>
              <a:rPr lang="en-US" altLang="zh-CN" sz="1800" dirty="0"/>
              <a:t>46-47</a:t>
            </a:r>
            <a:r>
              <a:rPr lang="zh-CN" altLang="en-US" sz="1800" dirty="0"/>
              <a:t>）。你的邻舍，旁边的人，近处的人，包括仇敌</a:t>
            </a:r>
            <a:endParaRPr lang="en-US" altLang="zh-CN" sz="1800" dirty="0"/>
          </a:p>
          <a:p>
            <a:r>
              <a:rPr lang="en-US" altLang="zh-CN" sz="1800" dirty="0"/>
              <a:t>Pro 25:21 </a:t>
            </a:r>
            <a:r>
              <a:rPr lang="zh-CN" altLang="en-US" sz="1800" dirty="0"/>
              <a:t>你的仇敌，若饿了就给他饭吃。若渴了就给他水喝。</a:t>
            </a:r>
            <a:endParaRPr lang="en-US" altLang="zh-CN" sz="1800" dirty="0"/>
          </a:p>
          <a:p>
            <a:r>
              <a:rPr lang="en-US" altLang="zh-CN" sz="1800" dirty="0"/>
              <a:t>Rom 12:20 </a:t>
            </a:r>
            <a:r>
              <a:rPr lang="zh-CN" altLang="en-US" sz="1800" dirty="0"/>
              <a:t>所以，你的仇敌若饿了，就给他吃。若渴了，就给他喝。因为你这样行，就是把炭火堆在他的头上。</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b="1" dirty="0">
                <a:solidFill>
                  <a:srgbClr val="FF0000"/>
                </a:solidFill>
              </a:rPr>
              <a:t>所以</a:t>
            </a:r>
            <a:r>
              <a:rPr lang="zh-CN" altLang="en-US" sz="1800" dirty="0"/>
              <a:t>，包括你们是世上的盐，世上的盐，让人看见你的好行为，将荣耀归给天上的父，一直到爱你的仇敌。我们的神就是这样的神，一个爱仇敌的神。就像神子耶稣在地上的时候把父完全启示出来，我们作为神的儿女同样要把父启示出来，“你们要效法神，好像蒙慈爱的儿女”，这其实是救恩的目标</a:t>
            </a:r>
            <a:r>
              <a:rPr lang="en-US" altLang="zh-CN" sz="1800" dirty="0"/>
              <a:t>/</a:t>
            </a:r>
            <a:r>
              <a:rPr lang="zh-CN" altLang="en-US" sz="1800" dirty="0"/>
              <a:t>目的。</a:t>
            </a:r>
            <a:endParaRPr lang="en-US" altLang="zh-CN" sz="1800" dirty="0"/>
          </a:p>
          <a:p>
            <a:r>
              <a:rPr lang="zh-CN" altLang="en-US" sz="1800" b="1" dirty="0">
                <a:solidFill>
                  <a:srgbClr val="FF0000"/>
                </a:solidFill>
              </a:rPr>
              <a:t>完全</a:t>
            </a:r>
            <a:r>
              <a:rPr lang="zh-CN" altLang="en-US" sz="1800" dirty="0"/>
              <a:t>：作为被造物，我们在本质上与天父从来不可能一样，不可能完全无罪。这里的完全，指的是行为的完全。</a:t>
            </a:r>
            <a:endParaRPr lang="en-US" altLang="zh-CN" sz="1800" dirty="0"/>
          </a:p>
          <a:p>
            <a:r>
              <a:rPr lang="zh-CN" altLang="en-US" sz="1800" dirty="0"/>
              <a:t>一直不断地完全。</a:t>
            </a:r>
            <a:endParaRPr lang="en-US" altLang="zh-CN" sz="1800" dirty="0"/>
          </a:p>
          <a:p>
            <a:r>
              <a:rPr lang="zh-CN" altLang="en-US" sz="1800" dirty="0"/>
              <a:t>可以想象这一句对当时的听众的震撼，但这不是一个新观念。</a:t>
            </a:r>
            <a:r>
              <a:rPr lang="en-US" altLang="zh-CN" sz="1800" dirty="0"/>
              <a:t>Gen 17:1 </a:t>
            </a:r>
            <a:r>
              <a:rPr lang="zh-CN" altLang="en-US" sz="1800" dirty="0"/>
              <a:t>（亚伯拉罕）你当在我面前作完全人。</a:t>
            </a:r>
            <a:r>
              <a:rPr lang="en-US" altLang="zh-CN" sz="1800" dirty="0" err="1"/>
              <a:t>Deu</a:t>
            </a:r>
            <a:r>
              <a:rPr lang="en-US" altLang="zh-CN" sz="1800" dirty="0"/>
              <a:t> 18:13 </a:t>
            </a:r>
            <a:r>
              <a:rPr lang="zh-CN" altLang="en-US" sz="1800" dirty="0"/>
              <a:t>你要在耶和华你的神面前作完全人。</a:t>
            </a:r>
            <a:r>
              <a:rPr lang="en-US" altLang="zh-CN" sz="1800" dirty="0"/>
              <a:t>Lev 11:44 </a:t>
            </a:r>
            <a:r>
              <a:rPr lang="zh-CN" altLang="en-US" sz="1800" dirty="0"/>
              <a:t>我是耶和华你们的神，所以你们要成为圣洁，因为我是圣洁的</a:t>
            </a:r>
            <a:endParaRPr lang="en-US" altLang="zh-CN" sz="1800" dirty="0"/>
          </a:p>
          <a:p>
            <a:r>
              <a:rPr lang="zh-CN" altLang="en-US" sz="1800" dirty="0"/>
              <a:t>马丁路德在这一句上过不去，就有了由信称义。也是由信成圣，由信得荣耀。</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第六章与第五章是紧密相连的。第五章结束在，</a:t>
            </a:r>
            <a:r>
              <a:rPr lang="en-US" altLang="zh-CN" sz="1800" dirty="0"/>
              <a:t>Mat 5:48 </a:t>
            </a:r>
            <a:r>
              <a:rPr lang="zh-CN" altLang="en-US" sz="1800" dirty="0"/>
              <a:t>所以你们要完全，象你们的天父完全一样。高峰到低谷。紧接着就是主耶稣的警告：你们要小心。天国的人并不是住在一个桃花园，理想国。 </a:t>
            </a:r>
            <a:endParaRPr lang="en-US" altLang="zh-CN" sz="1800" dirty="0"/>
          </a:p>
          <a:p>
            <a:r>
              <a:rPr lang="en-US" altLang="zh-CN" sz="1800" dirty="0"/>
              <a:t>Kent Hughes: “</a:t>
            </a:r>
            <a:r>
              <a:rPr lang="zh-CN" altLang="en-US" sz="1800" dirty="0"/>
              <a:t>我们没有一个人能完全满足登山宝训的标准。但与此同时，如果我们是真正的信徒，那么一些具有国度特征的东西，每一种八福的东西，都会真实地出现在我们的生活中</a:t>
            </a:r>
            <a:r>
              <a:rPr lang="en-US" altLang="zh-CN" sz="1800" dirty="0"/>
              <a:t>——</a:t>
            </a:r>
            <a:r>
              <a:rPr lang="zh-CN" altLang="en-US" sz="1800" dirty="0"/>
              <a:t>灵里贫穷、谦卑、灵里渴慕、怜悯、使人和睦。随之而来的是基督超越的公义的出现。我们有时可能会跌倒，但我们会行公义。愤怒、淫乱的想法、不真诚的谈话和报复将逐渐从我们的生活中消失。 </a:t>
            </a:r>
            <a:r>
              <a:rPr lang="en-US" altLang="zh-CN" sz="1800" dirty="0"/>
              <a:t>Agape </a:t>
            </a:r>
            <a:r>
              <a:rPr lang="zh-CN" altLang="en-US" sz="1800" dirty="0"/>
              <a:t>爱将成为我们的特征</a:t>
            </a:r>
            <a:r>
              <a:rPr lang="en-US" altLang="zh-CN" sz="1800" dirty="0"/>
              <a:t>…</a:t>
            </a:r>
            <a:r>
              <a:rPr lang="zh-CN" altLang="en-US" sz="1800" dirty="0"/>
              <a:t>。然而，这正是危险所在。因为一旦你开始尽神的义，一旦你在灵性上起飞，一旦你过着充满善行的生活，就很容易在人前开始“做你的‘义行’，被人看到。”</a:t>
            </a:r>
            <a:r>
              <a:rPr lang="zh-CN" altLang="en-US" sz="1800" b="1" dirty="0">
                <a:solidFill>
                  <a:srgbClr val="FF0000"/>
                </a:solidFill>
              </a:rPr>
              <a:t>本来你是盐是光，结果变成了”做盐做光“</a:t>
            </a:r>
            <a:r>
              <a:rPr lang="zh-CN" altLang="en-US" sz="1800" dirty="0"/>
              <a:t>。</a:t>
            </a:r>
            <a:endParaRPr lang="en-US" altLang="zh-CN" sz="1800" dirty="0"/>
          </a:p>
          <a:p>
            <a:r>
              <a:rPr lang="zh-CN" altLang="en-US" sz="1800" b="1" dirty="0">
                <a:solidFill>
                  <a:srgbClr val="FF0000"/>
                </a:solidFill>
              </a:rPr>
              <a:t>小心</a:t>
            </a:r>
            <a:r>
              <a:rPr lang="zh-CN" altLang="en-US" sz="1800" dirty="0"/>
              <a:t>：一直不断地要警惕，可以说这是百分之百会发生的事情。就是将你的善行行在人面前，故意叫他们看见，目的是得人的赞许。</a:t>
            </a:r>
            <a:endParaRPr lang="en-US" altLang="zh-CN" sz="1800" dirty="0"/>
          </a:p>
          <a:p>
            <a:r>
              <a:rPr lang="zh-CN" altLang="en-US" sz="1800" b="1" dirty="0">
                <a:solidFill>
                  <a:srgbClr val="FF0000"/>
                </a:solidFill>
              </a:rPr>
              <a:t>善事</a:t>
            </a:r>
            <a:r>
              <a:rPr lang="zh-CN" altLang="en-US" sz="1800" dirty="0"/>
              <a:t>：你的义行，符合神要求的行为，与罪相对，没有射中靶心。</a:t>
            </a:r>
            <a:r>
              <a:rPr lang="zh-CN" altLang="en-US" sz="1800" b="1" dirty="0">
                <a:solidFill>
                  <a:srgbClr val="FF0000"/>
                </a:solidFill>
              </a:rPr>
              <a:t>在这里不是义行有问题，而是义行后面的动机，我们要取悦于人</a:t>
            </a:r>
            <a:r>
              <a:rPr lang="zh-CN" altLang="en-US" sz="1800" dirty="0"/>
              <a:t>，而没有取悦于神。</a:t>
            </a:r>
            <a:r>
              <a:rPr lang="zh-CN" altLang="en-US" sz="1800" b="1" dirty="0">
                <a:solidFill>
                  <a:srgbClr val="FF0000"/>
                </a:solidFill>
              </a:rPr>
              <a:t>为什么我们会有这个问题</a:t>
            </a:r>
            <a:r>
              <a:rPr lang="zh-CN" altLang="en-US" sz="1800" dirty="0"/>
              <a:t>？我们还住在肉身之中，</a:t>
            </a:r>
            <a:r>
              <a:rPr lang="en-US" altLang="zh-CN" sz="1800" dirty="0"/>
              <a:t>Rom 7:21 </a:t>
            </a:r>
            <a:r>
              <a:rPr lang="zh-CN" altLang="en-US" sz="1800" dirty="0"/>
              <a:t>我觉得有个</a:t>
            </a:r>
            <a:r>
              <a:rPr lang="zh-CN" altLang="en-US" sz="1800" b="1" dirty="0">
                <a:solidFill>
                  <a:srgbClr val="FF0000"/>
                </a:solidFill>
              </a:rPr>
              <a:t>律</a:t>
            </a:r>
            <a:r>
              <a:rPr lang="zh-CN" altLang="en-US" sz="1800" dirty="0"/>
              <a:t>，就是我愿意</a:t>
            </a:r>
            <a:r>
              <a:rPr lang="zh-CN" altLang="en-US" sz="1800" b="1" dirty="0">
                <a:solidFill>
                  <a:srgbClr val="FF0000"/>
                </a:solidFill>
              </a:rPr>
              <a:t>为善的时候</a:t>
            </a:r>
            <a:r>
              <a:rPr lang="zh-CN" altLang="en-US" sz="1800" dirty="0"/>
              <a:t>，</a:t>
            </a:r>
            <a:r>
              <a:rPr lang="zh-CN" altLang="en-US" sz="1800" b="1" dirty="0">
                <a:solidFill>
                  <a:srgbClr val="FF0000"/>
                </a:solidFill>
              </a:rPr>
              <a:t>便有恶与我同在</a:t>
            </a:r>
            <a:r>
              <a:rPr lang="zh-CN" altLang="en-US" sz="1800" dirty="0"/>
              <a:t>。对于我们华人基督徒尤其是一个问题，因为我们在面子文化中长大，有时候都没有意识到，在教会也有攀比的心理。</a:t>
            </a:r>
            <a:endParaRPr lang="en-US" altLang="zh-CN" sz="1800" dirty="0"/>
          </a:p>
          <a:p>
            <a:endParaRPr lang="en-US" altLang="zh-CN" sz="1800" dirty="0"/>
          </a:p>
          <a:p>
            <a:r>
              <a:rPr lang="zh-CN" altLang="en-US" sz="1800" b="1" dirty="0">
                <a:solidFill>
                  <a:srgbClr val="FF0000"/>
                </a:solidFill>
              </a:rPr>
              <a:t>行在人面前</a:t>
            </a:r>
            <a:r>
              <a:rPr lang="zh-CN" altLang="en-US" sz="1800" dirty="0"/>
              <a:t>：不是说，所有的善行都要躲着做，即使是躲起来做的，有可能还是虚伪的。</a:t>
            </a:r>
            <a:r>
              <a:rPr lang="en-US" altLang="zh-CN" sz="1800" dirty="0"/>
              <a:t>Mat 5:16 </a:t>
            </a:r>
            <a:r>
              <a:rPr lang="zh-CN" altLang="en-US" sz="1800" dirty="0"/>
              <a:t>你们的光也当这样照在人前，叫他们看见你们的好行为，便将荣耀归给你们在天上的父。</a:t>
            </a:r>
            <a:endParaRPr lang="en-US" altLang="zh-CN" sz="1800" dirty="0"/>
          </a:p>
          <a:p>
            <a:r>
              <a:rPr lang="zh-CN" altLang="en-US" sz="1800" b="1" dirty="0">
                <a:solidFill>
                  <a:srgbClr val="FF0000"/>
                </a:solidFill>
              </a:rPr>
              <a:t>什么是赏赐</a:t>
            </a:r>
            <a:r>
              <a:rPr lang="zh-CN" altLang="en-US" sz="1800" dirty="0"/>
              <a:t>：本义是做工所得的报酬，延伸到。不一定是好的，要看上下文</a:t>
            </a:r>
            <a:r>
              <a:rPr lang="en-US" altLang="zh-CN" sz="1800" dirty="0"/>
              <a:t>2Pe 2:13 </a:t>
            </a:r>
            <a:r>
              <a:rPr lang="zh-CN" altLang="en-US" sz="1800" dirty="0"/>
              <a:t>行的不义，就得了不义的工价。这些人喜爱白昼宴乐，他们已被玷污，又有瑕疵，正与你们一同坐席，就以自己的诡诈为快乐。</a:t>
            </a:r>
            <a:r>
              <a:rPr lang="en-US" altLang="zh-CN" sz="1800" dirty="0"/>
              <a:t>2Pe 2:15 </a:t>
            </a:r>
            <a:r>
              <a:rPr lang="zh-CN" altLang="en-US" sz="1800" dirty="0"/>
              <a:t>他们离弃正路，就走差了，随从比珥之子巴兰的路，巴兰就是那贪爱不义之工价的先知。</a:t>
            </a:r>
            <a:endParaRPr lang="en-US" altLang="zh-CN" sz="1800" dirty="0"/>
          </a:p>
          <a:p>
            <a:r>
              <a:rPr lang="en-US" altLang="zh-CN" sz="1800" dirty="0"/>
              <a:t>8</a:t>
            </a:r>
            <a:r>
              <a:rPr lang="zh-CN" altLang="en-US" sz="1800" dirty="0"/>
              <a:t>福都与赏赐有关</a:t>
            </a:r>
            <a:endParaRPr lang="en-US" altLang="zh-CN" sz="1800" dirty="0"/>
          </a:p>
          <a:p>
            <a:r>
              <a:rPr lang="en-US" altLang="zh-CN" sz="1800" dirty="0"/>
              <a:t>Mat 5:12 </a:t>
            </a:r>
            <a:r>
              <a:rPr lang="zh-CN" altLang="en-US" sz="1800" dirty="0"/>
              <a:t>应当欢喜快乐，因为你们在天上的</a:t>
            </a:r>
            <a:r>
              <a:rPr lang="zh-CN" altLang="en-US" sz="1800" b="1" dirty="0"/>
              <a:t>赏赐</a:t>
            </a:r>
            <a:r>
              <a:rPr lang="zh-CN" altLang="en-US" sz="1800" dirty="0"/>
              <a:t>是大的。在你们以前的先知，人也是这样逼迫他们。</a:t>
            </a:r>
            <a:endParaRPr lang="en-US" altLang="zh-CN" sz="1800" dirty="0"/>
          </a:p>
          <a:p>
            <a:r>
              <a:rPr lang="en-US" altLang="zh-CN" sz="1800" dirty="0"/>
              <a:t>Mat 5:46 </a:t>
            </a:r>
            <a:r>
              <a:rPr lang="zh-CN" altLang="en-US" sz="1800" dirty="0"/>
              <a:t>你们若单爱那爱你们的人。有什么</a:t>
            </a:r>
            <a:r>
              <a:rPr lang="zh-CN" altLang="en-US" sz="1800" b="1" dirty="0"/>
              <a:t>赏赐</a:t>
            </a:r>
            <a:r>
              <a:rPr lang="zh-CN" altLang="en-US" sz="1800" dirty="0"/>
              <a:t>呢？就是税吏不也是这样行吗？</a:t>
            </a:r>
            <a:endParaRPr lang="en-US" altLang="zh-CN" sz="1800" dirty="0"/>
          </a:p>
          <a:p>
            <a:r>
              <a:rPr lang="en-US" altLang="zh-CN" sz="1800" dirty="0"/>
              <a:t>Mat 6:2 </a:t>
            </a:r>
            <a:r>
              <a:rPr lang="zh-CN" altLang="en-US" sz="1800" dirty="0"/>
              <a:t>所以你施舍的时候，不可在你前面吹号，像那假冒为善的人，在会堂里和街道上所行的，故意要得人的荣耀。我实在告诉你们，他们</a:t>
            </a:r>
            <a:r>
              <a:rPr lang="zh-CN" altLang="en-US" sz="1800" b="1" dirty="0"/>
              <a:t>已经得了他们的赏赐</a:t>
            </a:r>
            <a:r>
              <a:rPr lang="zh-CN" altLang="en-US" sz="1800" dirty="0"/>
              <a:t>。</a:t>
            </a:r>
            <a:endParaRPr lang="en-US" altLang="zh-CN" sz="1800" dirty="0"/>
          </a:p>
          <a:p>
            <a:r>
              <a:rPr lang="en-US" altLang="zh-CN" sz="1800" dirty="0"/>
              <a:t>Mat 6:5 </a:t>
            </a:r>
            <a:r>
              <a:rPr lang="zh-CN" altLang="en-US" sz="1800" dirty="0"/>
              <a:t>你们祷告的时候，不可像那假冒为善的人，爱站在会堂里和十字路口上祷告，故意叫人看见。我实在告诉你们，他们</a:t>
            </a:r>
            <a:r>
              <a:rPr lang="zh-CN" altLang="en-US" sz="1800" b="1" dirty="0"/>
              <a:t>已经得了他们的赏赐</a:t>
            </a:r>
            <a:r>
              <a:rPr lang="zh-CN" altLang="en-US" sz="1800" dirty="0"/>
              <a:t>。</a:t>
            </a:r>
            <a:endParaRPr lang="en-US" altLang="zh-CN" sz="1800" dirty="0"/>
          </a:p>
          <a:p>
            <a:r>
              <a:rPr lang="en-US" altLang="zh-CN" sz="1800" dirty="0"/>
              <a:t>Mat 6:16 </a:t>
            </a:r>
            <a:r>
              <a:rPr lang="zh-CN" altLang="en-US" sz="1800" dirty="0"/>
              <a:t>你们禁食的时候，不可像那假冒为善的人，脸上带着愁容。因为他们把脸弄得难看，故意叫人看出他们是禁食。我实在告诉你们，他们</a:t>
            </a:r>
            <a:r>
              <a:rPr lang="zh-CN" altLang="en-US" sz="1800" b="1" dirty="0"/>
              <a:t>已经得了他们的赏赐</a:t>
            </a:r>
            <a:r>
              <a:rPr lang="zh-CN" altLang="en-US" sz="1800" dirty="0"/>
              <a:t>。</a:t>
            </a:r>
            <a:endParaRPr lang="en-US" altLang="zh-CN" sz="1800" dirty="0"/>
          </a:p>
          <a:p>
            <a:r>
              <a:rPr lang="zh-CN" altLang="en-US" sz="1800" dirty="0"/>
              <a:t>不要混淆救恩与奖赏</a:t>
            </a:r>
            <a:endParaRPr lang="en-US" altLang="zh-CN" sz="1800" dirty="0"/>
          </a:p>
          <a:p>
            <a:r>
              <a:rPr lang="zh-CN" altLang="en-US" sz="1800" dirty="0"/>
              <a:t>神在信徒得救后忠心服侍的基础上，向信徒提供奖赏。从圣经中可以清楚地看出，上帝为失丧的人提供了救赎，并为得救者的忠心服务提供了奖赏。但是，这两个术语必须仔细区分。</a:t>
            </a:r>
            <a:endParaRPr lang="en-US" altLang="zh-CN" sz="1800" dirty="0"/>
          </a:p>
          <a:p>
            <a:r>
              <a:rPr lang="zh-CN" altLang="en-US" sz="1800" b="1" dirty="0">
                <a:solidFill>
                  <a:srgbClr val="FF0000"/>
                </a:solidFill>
              </a:rPr>
              <a:t>救恩是免费的礼物</a:t>
            </a:r>
            <a:endParaRPr lang="en-US" altLang="zh-CN" sz="1800" b="1" dirty="0">
              <a:solidFill>
                <a:srgbClr val="FF0000"/>
              </a:solidFill>
            </a:endParaRPr>
          </a:p>
          <a:p>
            <a:r>
              <a:rPr lang="en-US" altLang="zh-CN" sz="1800" dirty="0" err="1"/>
              <a:t>Eph</a:t>
            </a:r>
            <a:r>
              <a:rPr lang="en-US" altLang="zh-CN" sz="1800" dirty="0"/>
              <a:t> 2:8 </a:t>
            </a:r>
            <a:r>
              <a:rPr lang="zh-CN" altLang="en-US" sz="1800" dirty="0"/>
              <a:t>你们得救是本乎恩，也因着信，这并不是出于自己，乃是神所赐的。</a:t>
            </a:r>
          </a:p>
          <a:p>
            <a:r>
              <a:rPr lang="en-US" altLang="zh-CN" sz="1800" dirty="0" err="1"/>
              <a:t>Eph</a:t>
            </a:r>
            <a:r>
              <a:rPr lang="en-US" altLang="zh-CN" sz="1800" dirty="0"/>
              <a:t> 2:9 </a:t>
            </a:r>
            <a:r>
              <a:rPr lang="zh-CN" altLang="en-US" sz="1800" dirty="0"/>
              <a:t>也不是出于行为，免得有人自夸。</a:t>
            </a:r>
            <a:endParaRPr lang="en-US" altLang="zh-CN" sz="1800" dirty="0"/>
          </a:p>
          <a:p>
            <a:r>
              <a:rPr lang="zh-CN" altLang="en-US" sz="1800" b="1" dirty="0">
                <a:solidFill>
                  <a:srgbClr val="FF0000"/>
                </a:solidFill>
              </a:rPr>
              <a:t>而奖赏是通过行为获得的</a:t>
            </a:r>
            <a:r>
              <a:rPr lang="zh-CN" altLang="en-US" sz="1800" dirty="0"/>
              <a:t>（马太福音 </a:t>
            </a:r>
            <a:r>
              <a:rPr lang="en-US" altLang="zh-CN" sz="1800" dirty="0"/>
              <a:t>10:42</a:t>
            </a:r>
            <a:r>
              <a:rPr lang="zh-CN" altLang="en-US" sz="1800" dirty="0"/>
              <a:t>；参见路加福音 </a:t>
            </a:r>
            <a:r>
              <a:rPr lang="en-US" altLang="zh-CN" sz="1800" dirty="0"/>
              <a:t>19:17</a:t>
            </a:r>
            <a:r>
              <a:rPr lang="zh-CN" altLang="en-US" sz="1800" dirty="0"/>
              <a:t>；</a:t>
            </a:r>
            <a:r>
              <a:rPr lang="en-US" altLang="zh-CN" sz="1800" dirty="0"/>
              <a:t>1Cor. 9:24- 25; 2Ti 4:7, 8).</a:t>
            </a:r>
          </a:p>
          <a:p>
            <a:endParaRPr lang="en-US" altLang="zh-CN" sz="1800" dirty="0"/>
          </a:p>
          <a:p>
            <a:r>
              <a:rPr lang="zh-CN" altLang="en-US" sz="1800" dirty="0"/>
              <a:t>赏赐什么时候得到，现在和将来，主要是将来。救恩现在就有，也有将来。</a:t>
            </a:r>
            <a:endParaRPr lang="en-US" altLang="zh-CN" sz="1800" dirty="0"/>
          </a:p>
          <a:p>
            <a:r>
              <a:rPr lang="en-US" altLang="zh-CN" sz="1800" dirty="0"/>
              <a:t>Rev 22:12 </a:t>
            </a:r>
            <a:r>
              <a:rPr lang="zh-CN" altLang="en-US" sz="1800" dirty="0"/>
              <a:t>看哪，我必快来。赏罚在我，要照各人所行的报应他。</a:t>
            </a:r>
            <a:endParaRPr lang="en-US" altLang="zh-CN" sz="1800" dirty="0"/>
          </a:p>
          <a:p>
            <a:endParaRPr lang="en-US" altLang="zh-CN" sz="1800" dirty="0"/>
          </a:p>
          <a:p>
            <a:r>
              <a:rPr lang="zh-CN" altLang="en-US" sz="1800" b="1" dirty="0">
                <a:solidFill>
                  <a:srgbClr val="FF0000"/>
                </a:solidFill>
              </a:rPr>
              <a:t>到底是什么样的奖赏</a:t>
            </a:r>
            <a:r>
              <a:rPr lang="zh-CN" altLang="en-US" sz="1800" dirty="0"/>
              <a:t>？</a:t>
            </a:r>
            <a:r>
              <a:rPr lang="zh-TW" altLang="en-US" sz="1800" dirty="0"/>
              <a:t>冠冕</a:t>
            </a:r>
            <a:endParaRPr lang="en-US" altLang="zh-TW" sz="1800" dirty="0"/>
          </a:p>
          <a:p>
            <a:r>
              <a:rPr lang="en-US" altLang="zh-CN" sz="1800" dirty="0"/>
              <a:t>1Co 9:25 </a:t>
            </a:r>
            <a:r>
              <a:rPr lang="zh-CN" altLang="en-US" sz="1800" dirty="0"/>
              <a:t>凡较力争胜的，诸事都有节制。他们不过是要得能坏的冠冕。我们却是要得</a:t>
            </a:r>
            <a:r>
              <a:rPr lang="zh-CN" altLang="en-US" sz="1800" b="1" dirty="0">
                <a:solidFill>
                  <a:srgbClr val="FF0000"/>
                </a:solidFill>
              </a:rPr>
              <a:t>不能坏的冠冕</a:t>
            </a:r>
            <a:endParaRPr lang="en-US" altLang="zh-CN" sz="1800" b="1" dirty="0">
              <a:solidFill>
                <a:srgbClr val="FF0000"/>
              </a:solidFill>
            </a:endParaRPr>
          </a:p>
          <a:p>
            <a:r>
              <a:rPr lang="en-US" altLang="zh-CN" sz="1800" dirty="0"/>
              <a:t>2Ti 4:7 </a:t>
            </a:r>
            <a:r>
              <a:rPr lang="zh-CN" altLang="en-US" sz="1800" dirty="0"/>
              <a:t>那美好的仗我已经打过了。当跑的路我已经跑尽了。所信的道我已经守住了。</a:t>
            </a:r>
            <a:r>
              <a:rPr lang="en-US" altLang="zh-CN" sz="1800" dirty="0"/>
              <a:t>4:8 </a:t>
            </a:r>
            <a:r>
              <a:rPr lang="zh-CN" altLang="en-US" sz="1800" dirty="0"/>
              <a:t>从此以后，有</a:t>
            </a:r>
            <a:r>
              <a:rPr lang="zh-CN" altLang="en-US" sz="1800" b="1" dirty="0">
                <a:solidFill>
                  <a:srgbClr val="FF0000"/>
                </a:solidFill>
              </a:rPr>
              <a:t>公义的冠冕</a:t>
            </a:r>
            <a:r>
              <a:rPr lang="zh-CN" altLang="en-US" sz="1800" dirty="0"/>
              <a:t>为我存留，就是按着公义审判的主到了那日要赐给我的。不但赐给我，也赐给凡爱慕他显现的人。</a:t>
            </a:r>
          </a:p>
          <a:p>
            <a:r>
              <a:rPr lang="en-US" altLang="zh-CN" sz="1800" dirty="0"/>
              <a:t>Jas 1:12 </a:t>
            </a:r>
            <a:r>
              <a:rPr lang="zh-CN" altLang="en-US" sz="1800" dirty="0"/>
              <a:t>忍受试探的人是有福的。因为他经过试验以后，必得</a:t>
            </a:r>
            <a:r>
              <a:rPr lang="zh-CN" altLang="en-US" sz="1800" b="1" dirty="0">
                <a:solidFill>
                  <a:srgbClr val="FF0000"/>
                </a:solidFill>
              </a:rPr>
              <a:t>生命的冠冕</a:t>
            </a:r>
            <a:r>
              <a:rPr lang="zh-CN" altLang="en-US" sz="1800" dirty="0"/>
              <a:t>，这是主应许给那些爱他之人的。</a:t>
            </a:r>
            <a:endParaRPr lang="en-US" altLang="zh-CN" sz="1800" dirty="0"/>
          </a:p>
          <a:p>
            <a:r>
              <a:rPr lang="en-US" altLang="zh-CN" sz="1800" dirty="0"/>
              <a:t>1Pe 5:4 </a:t>
            </a:r>
            <a:r>
              <a:rPr lang="zh-CN" altLang="en-US" sz="1800" dirty="0"/>
              <a:t>到了牧长显现的时候，你们必得那</a:t>
            </a:r>
            <a:r>
              <a:rPr lang="zh-CN" altLang="en-US" sz="1800" b="1" dirty="0">
                <a:solidFill>
                  <a:srgbClr val="FF0000"/>
                </a:solidFill>
              </a:rPr>
              <a:t>永不衰残的荣耀冠冕</a:t>
            </a:r>
            <a:r>
              <a:rPr lang="zh-CN" altLang="en-US" sz="1800" dirty="0"/>
              <a:t>。</a:t>
            </a:r>
            <a:endParaRPr lang="en-US" altLang="zh-CN" sz="1800" dirty="0"/>
          </a:p>
          <a:p>
            <a:endParaRPr lang="en-US" altLang="zh-CN" sz="1800" dirty="0"/>
          </a:p>
          <a:p>
            <a:r>
              <a:rPr lang="en-US" altLang="zh-CN" sz="1800" dirty="0"/>
              <a:t>Rev 4:4 </a:t>
            </a:r>
            <a:r>
              <a:rPr lang="zh-CN" altLang="en-US" sz="1800" dirty="0"/>
              <a:t>宝座的周围，又有二十四个座位，其上坐着二十四位长老，身穿白衣，头上戴着金冠冕。</a:t>
            </a:r>
            <a:endParaRPr lang="en-US" altLang="zh-CN" sz="1800" dirty="0"/>
          </a:p>
          <a:p>
            <a:r>
              <a:rPr lang="en-US" altLang="zh-CN" sz="1800" dirty="0"/>
              <a:t>Rev 4:10 </a:t>
            </a:r>
            <a:r>
              <a:rPr lang="zh-CN" altLang="en-US" sz="1800" dirty="0"/>
              <a:t>那二十四位长老，就俯伏在坐宝座的面前，敬拜那活到永永远远的，又把</a:t>
            </a:r>
            <a:r>
              <a:rPr lang="zh-CN" altLang="en-US" sz="1800" b="1" dirty="0">
                <a:solidFill>
                  <a:srgbClr val="FF0000"/>
                </a:solidFill>
              </a:rPr>
              <a:t>他们的冠冕放在宝座前</a:t>
            </a:r>
            <a:r>
              <a:rPr lang="zh-CN" altLang="en-US" sz="1800" dirty="0"/>
              <a:t>，说，</a:t>
            </a:r>
          </a:p>
          <a:p>
            <a:r>
              <a:rPr lang="en-US" altLang="zh-CN" sz="1800" dirty="0"/>
              <a:t>Rev 4:11 </a:t>
            </a:r>
            <a:r>
              <a:rPr lang="zh-CN" altLang="en-US" sz="1800" dirty="0"/>
              <a:t>我们的主，我们的神，你是配得荣耀尊贵权柄的。因为你创造了万物，并且万物是因你的旨意被创造而有的。</a:t>
            </a:r>
            <a:endParaRPr lang="en-US" altLang="zh-CN"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善事：</a:t>
            </a:r>
            <a:r>
              <a:rPr lang="zh-TW" altLang="en-US" sz="1800" dirty="0"/>
              <a:t>施舍</a:t>
            </a:r>
            <a:r>
              <a:rPr lang="zh-CN" altLang="en-US" sz="1800" dirty="0"/>
              <a:t>，祷告，和禁食。</a:t>
            </a:r>
            <a:endParaRPr lang="en-US" altLang="zh-CN" sz="1800" dirty="0"/>
          </a:p>
          <a:p>
            <a:r>
              <a:rPr lang="zh-CN" altLang="en-US" sz="1800" dirty="0"/>
              <a:t>在犹太教文化中，</a:t>
            </a:r>
            <a:r>
              <a:rPr lang="zh-TW" altLang="en-US" sz="1800" dirty="0"/>
              <a:t>施舍</a:t>
            </a:r>
            <a:r>
              <a:rPr lang="en-US" altLang="zh-CN" sz="1800" dirty="0"/>
              <a:t>=</a:t>
            </a:r>
            <a:r>
              <a:rPr lang="zh-CN" altLang="en-US" sz="1800" dirty="0"/>
              <a:t>行义，非常重要，从旧约的律法开始</a:t>
            </a:r>
            <a:endParaRPr lang="en-US" altLang="zh-CN" sz="1800" dirty="0"/>
          </a:p>
          <a:p>
            <a:r>
              <a:rPr lang="zh-CN" altLang="en-US" sz="1800" b="1" dirty="0">
                <a:latin typeface="DengXian" panose="02010600030101010101" pitchFamily="2" charset="-122"/>
                <a:ea typeface="DengXian" panose="02010600030101010101" pitchFamily="2" charset="-122"/>
              </a:rPr>
              <a:t>假冒为善</a:t>
            </a:r>
            <a:r>
              <a:rPr lang="zh-CN" altLang="en-US" sz="1800" dirty="0">
                <a:latin typeface="DengXian" panose="02010600030101010101" pitchFamily="2" charset="-122"/>
                <a:ea typeface="DengXian" panose="02010600030101010101" pitchFamily="2" charset="-122"/>
              </a:rPr>
              <a:t>，虚伪，没有得到救恩的人。</a:t>
            </a:r>
            <a:r>
              <a:rPr lang="zh-CN" altLang="en-US" sz="1800" b="1" dirty="0">
                <a:latin typeface="DengXian" panose="02010600030101010101" pitchFamily="2" charset="-122"/>
                <a:ea typeface="DengXian" panose="02010600030101010101" pitchFamily="2" charset="-122"/>
              </a:rPr>
              <a:t>像</a:t>
            </a:r>
            <a:r>
              <a:rPr lang="zh-CN" altLang="en-US" sz="1800" dirty="0">
                <a:latin typeface="DengXian" panose="02010600030101010101" pitchFamily="2" charset="-122"/>
                <a:ea typeface="DengXian" panose="02010600030101010101" pitchFamily="2" charset="-122"/>
              </a:rPr>
              <a:t>假冒为善的人，这一章的对象，你们的天父，神的儿女，已经得救的人</a:t>
            </a:r>
          </a:p>
          <a:p>
            <a:r>
              <a:rPr lang="en-US" altLang="zh-CN" sz="1800" dirty="0"/>
              <a:t>Mat 24:48 </a:t>
            </a:r>
            <a:r>
              <a:rPr lang="zh-CN" altLang="en-US" sz="1800" dirty="0"/>
              <a:t>倘若那恶仆心里说，我的主人必来得迟，</a:t>
            </a:r>
          </a:p>
          <a:p>
            <a:r>
              <a:rPr lang="en-US" altLang="zh-CN" sz="1800" dirty="0"/>
              <a:t>Mat 24:49 </a:t>
            </a:r>
            <a:r>
              <a:rPr lang="zh-CN" altLang="en-US" sz="1800" dirty="0"/>
              <a:t>就动手打他的同伴，又和酒醉的人一同吃喝。</a:t>
            </a:r>
          </a:p>
          <a:p>
            <a:r>
              <a:rPr lang="en-US" altLang="zh-CN" sz="1800" dirty="0"/>
              <a:t>Mat 24:50 </a:t>
            </a:r>
            <a:r>
              <a:rPr lang="zh-CN" altLang="en-US" sz="1800" dirty="0"/>
              <a:t>在想不到的日子，不知道的时辰，那仆人的主人要来，</a:t>
            </a:r>
          </a:p>
          <a:p>
            <a:r>
              <a:rPr lang="en-US" altLang="zh-CN" sz="1800" dirty="0"/>
              <a:t>Mat 24:51 </a:t>
            </a:r>
            <a:r>
              <a:rPr lang="zh-CN" altLang="en-US" sz="1800" dirty="0"/>
              <a:t>重重地处治他，（或作把他腰斩了）定他和假冒为善的人同罪。在那里必要哀哭切齿了。</a:t>
            </a:r>
            <a:endParaRPr lang="en-US" altLang="zh-CN" sz="1800" dirty="0"/>
          </a:p>
          <a:p>
            <a:endParaRPr lang="en-US" altLang="zh-CN" sz="1800" dirty="0"/>
          </a:p>
          <a:p>
            <a:r>
              <a:rPr lang="zh-CN" altLang="en-US" sz="1800" dirty="0"/>
              <a:t>吹号，故意引起人的注意。比喻。</a:t>
            </a:r>
            <a:endParaRPr lang="en-US" altLang="zh-CN" sz="1800" dirty="0"/>
          </a:p>
          <a:p>
            <a:endParaRPr lang="en-US" altLang="zh-CN" sz="1800" dirty="0"/>
          </a:p>
          <a:p>
            <a:r>
              <a:rPr lang="zh-TW" altLang="en-US" sz="1800" dirty="0"/>
              <a:t>不要叫左手知道右手所作的</a:t>
            </a:r>
            <a:r>
              <a:rPr lang="zh-CN" altLang="en-US" sz="1800" dirty="0"/>
              <a:t>。这不仅仅是个比喻。</a:t>
            </a:r>
            <a:endParaRPr lang="en-US" altLang="zh-CN" sz="1800" dirty="0"/>
          </a:p>
          <a:p>
            <a:r>
              <a:rPr lang="zh-CN" altLang="en-US" sz="1800" dirty="0"/>
              <a:t>还有一个更微妙的危险。我们不告诉任何人，然后我们感到一种自我满足感，因为我们是如此谦虚的捐助者。耶稣是在说，我们的付出在某种意义上甚至对我们自己都是隐藏的。不要让你的右手摇你的左手表示祝贺。不要因为你的付出而赞美自己。拒绝你的肉体任何轻拍自己背部的诱惑，因为你是如此慷慨的给予者。</a:t>
            </a:r>
          </a:p>
          <a:p>
            <a:endParaRPr lang="en-US" altLang="zh-CN" sz="1800" dirty="0"/>
          </a:p>
          <a:p>
            <a:r>
              <a:rPr lang="zh-TW" altLang="en-US" sz="1800" dirty="0"/>
              <a:t>你父在暗中察看</a:t>
            </a:r>
            <a:r>
              <a:rPr lang="zh-CN" altLang="en-US" sz="1800" dirty="0"/>
              <a:t>，查看什么？无所不见</a:t>
            </a:r>
            <a:endParaRPr lang="en-US" altLang="zh-CN" sz="1800" dirty="0"/>
          </a:p>
          <a:p>
            <a:r>
              <a:rPr lang="en-US" altLang="zh-CN" sz="1800" dirty="0" err="1"/>
              <a:t>Heb</a:t>
            </a:r>
            <a:r>
              <a:rPr lang="en-US" altLang="zh-CN" sz="1800" dirty="0"/>
              <a:t> 4:13 </a:t>
            </a:r>
            <a:r>
              <a:rPr lang="zh-CN" altLang="en-US" sz="1800" dirty="0"/>
              <a:t>并且被造的，没有一样在他面前不显然的。原来万物，在那与我们有关系的主眼前，都是赤露敞开的</a:t>
            </a:r>
            <a:endParaRPr lang="en-US" altLang="zh-CN" sz="1800" dirty="0"/>
          </a:p>
          <a:p>
            <a:r>
              <a:rPr lang="en-US" altLang="zh-CN" sz="1800" dirty="0" err="1"/>
              <a:t>Heb</a:t>
            </a:r>
            <a:r>
              <a:rPr lang="en-US" altLang="zh-CN" sz="1800" dirty="0"/>
              <a:t> 6:10 </a:t>
            </a:r>
            <a:r>
              <a:rPr lang="zh-CN" altLang="en-US" sz="1800" dirty="0"/>
              <a:t>因为神并非不公义，竟忘记你们所作的工，和你们为他名所显的爱心，就是先前伺候圣徒，如今还是伺候。</a:t>
            </a:r>
            <a:endParaRPr lang="en-US" altLang="zh-TW" sz="1800" dirty="0"/>
          </a:p>
          <a:p>
            <a:endParaRPr lang="en-US" altLang="zh-TW" sz="1800" dirty="0"/>
          </a:p>
          <a:p>
            <a:r>
              <a:rPr lang="zh-TW" altLang="en-US" sz="1800" dirty="0"/>
              <a:t>必然报答你</a:t>
            </a:r>
            <a:r>
              <a:rPr lang="zh-CN" altLang="en-US" sz="1800" dirty="0"/>
              <a:t>。报答什么？为了赏赐而行善是不是动机不纯？是，也不是，取决于你要的是什么样的赏赐。</a:t>
            </a:r>
            <a:endParaRPr lang="en-US" altLang="zh-CN" sz="1800" dirty="0"/>
          </a:p>
          <a:p>
            <a:r>
              <a:rPr lang="en-US" altLang="zh-CN" sz="1800" dirty="0"/>
              <a:t>Pro 19:17 </a:t>
            </a:r>
            <a:r>
              <a:rPr lang="zh-CN" altLang="en-US" sz="1800" dirty="0"/>
              <a:t>怜悯贫穷的，就是借给耶和华。他的善行，耶和华必偿还。</a:t>
            </a:r>
            <a:endParaRPr lang="en-US" altLang="zh-CN" sz="1800" dirty="0"/>
          </a:p>
          <a:p>
            <a:r>
              <a:rPr lang="zh-CN" altLang="en-US" sz="1800" dirty="0"/>
              <a:t>不要理解错了，往往耶和华神不是偿还你的钱，不要像成功神学者那样的狭隘</a:t>
            </a:r>
            <a:endParaRPr lang="en-US" altLang="zh-CN" sz="1800" dirty="0"/>
          </a:p>
          <a:p>
            <a:r>
              <a:rPr lang="en-US" altLang="zh-CN" sz="1800" dirty="0"/>
              <a:t>Gen 15:1 </a:t>
            </a:r>
            <a:r>
              <a:rPr lang="zh-CN" altLang="en-US" sz="1800" dirty="0"/>
              <a:t>这事以后（救罗得），耶和华在异象中有话对亚伯兰说，亚伯兰，你不要惧怕，我是你的盾牌，必大大地赏赐你（我是你极大的赏赐，原文只有一个主语）。</a:t>
            </a:r>
            <a:endParaRPr lang="en-US" altLang="zh-CN" sz="1800" dirty="0"/>
          </a:p>
          <a:p>
            <a:endParaRPr lang="en-US" altLang="zh-CN" sz="1800" dirty="0"/>
          </a:p>
          <a:p>
            <a:r>
              <a:rPr lang="zh-CN" altLang="en-US" sz="1800" dirty="0"/>
              <a:t>另外一处经文也常常被人误解：</a:t>
            </a:r>
            <a:endParaRPr lang="en-US" altLang="zh-CN" sz="1800" dirty="0"/>
          </a:p>
          <a:p>
            <a:r>
              <a:rPr lang="en-US" altLang="zh-CN" sz="1800" dirty="0"/>
              <a:t>Mal 3:10 </a:t>
            </a:r>
            <a:r>
              <a:rPr lang="zh-CN" altLang="en-US" sz="1800" dirty="0"/>
              <a:t>万军之耶和华说，你们要将当纳的十分之一，全然送入仓库，使我家有粮，以此试试我，是否为你们敞开天上的窗户，</a:t>
            </a:r>
            <a:r>
              <a:rPr lang="zh-CN" altLang="en-US" sz="1800" b="1" dirty="0">
                <a:solidFill>
                  <a:srgbClr val="FF0000"/>
                </a:solidFill>
              </a:rPr>
              <a:t>倾福与你们</a:t>
            </a:r>
            <a:r>
              <a:rPr lang="zh-CN" altLang="en-US" sz="1800" dirty="0"/>
              <a:t>，甚至无处可容。</a:t>
            </a:r>
          </a:p>
          <a:p>
            <a:r>
              <a:rPr lang="en-US" altLang="zh-CN" sz="1800" dirty="0"/>
              <a:t>Mal 3:11 </a:t>
            </a:r>
            <a:r>
              <a:rPr lang="zh-CN" altLang="en-US" sz="1800" dirty="0"/>
              <a:t>万军之耶和华说，我必为你们斥责蝗虫（蝗虫原文作吞噬者），不容它毁坏你们的土产。你们田间的葡萄树在未熟之先，也不掉果子。</a:t>
            </a:r>
          </a:p>
          <a:p>
            <a:r>
              <a:rPr lang="en-US" altLang="zh-CN" sz="1800" dirty="0"/>
              <a:t>Mal 3:12 </a:t>
            </a:r>
            <a:r>
              <a:rPr lang="zh-CN" altLang="en-US" sz="1800" dirty="0"/>
              <a:t>万军之耶和华说，万国必称你们为有福的，因你们的地必成为</a:t>
            </a:r>
            <a:r>
              <a:rPr lang="zh-CN" altLang="en-US" sz="1800" b="1" dirty="0">
                <a:solidFill>
                  <a:srgbClr val="FF0000"/>
                </a:solidFill>
              </a:rPr>
              <a:t>喜乐之地</a:t>
            </a:r>
            <a:endParaRPr lang="en-US" altLang="zh-CN" sz="1800" b="1" dirty="0">
              <a:solidFill>
                <a:srgbClr val="FF0000"/>
              </a:solidFill>
            </a:endParaRPr>
          </a:p>
          <a:p>
            <a:endParaRPr lang="en-US" altLang="zh-CN" sz="1800" dirty="0"/>
          </a:p>
          <a:p>
            <a:r>
              <a:rPr lang="zh-CN" altLang="en-US" sz="1800" dirty="0"/>
              <a:t>让别人得财富，地位，与名声吧！</a:t>
            </a:r>
            <a:endParaRPr lang="en-US" altLang="zh-CN" sz="1800" dirty="0"/>
          </a:p>
          <a:p>
            <a:r>
              <a:rPr lang="zh-CN" altLang="en-US" sz="1800" dirty="0"/>
              <a:t>我只寻求跟随耶稣，</a:t>
            </a:r>
          </a:p>
          <a:p>
            <a:r>
              <a:rPr lang="zh-CN" altLang="en-US" sz="1800" dirty="0"/>
              <a:t>并因祂的名而荣耀祂。</a:t>
            </a:r>
          </a:p>
        </p:txBody>
      </p:sp>
      <p:sp>
        <p:nvSpPr>
          <p:cNvPr id="4" name="Slide Number Placeholder 3"/>
          <p:cNvSpPr>
            <a:spLocks noGrp="1"/>
          </p:cNvSpPr>
          <p:nvPr>
            <p:ph type="sldNum" sz="quarter" idx="10"/>
          </p:nvPr>
        </p:nvSpPr>
        <p:spPr/>
        <p:txBody>
          <a:bodyPr/>
          <a:lstStyle/>
          <a:p>
            <a:fld id="{DFFB6782-E22B-44B8-BE55-B98FFE7079DD}" type="slidenum">
              <a:rPr lang="en-US" smtClean="0"/>
              <a:t>15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前面警告与人有关，下面这个警告与神有关。下面的警告，讲祷告</a:t>
            </a:r>
            <a:endParaRPr lang="en-US" altLang="zh-CN" sz="1800" dirty="0"/>
          </a:p>
          <a:p>
            <a:r>
              <a:rPr lang="en-US" altLang="zh-CN" sz="1800" dirty="0" err="1"/>
              <a:t>Ironside</a:t>
            </a:r>
            <a:r>
              <a:rPr lang="zh-CN" altLang="en-US" sz="1800" dirty="0"/>
              <a:t>呼吁我们“想想有幸坐在伟大的代祷者自己的脚下，听他告诉我们如何祈祷！这确实是一个无价的机会”</a:t>
            </a:r>
            <a:endParaRPr lang="en-US" altLang="zh-CN" sz="1800" dirty="0"/>
          </a:p>
          <a:p>
            <a:r>
              <a:rPr lang="zh-CN" altLang="en-US" sz="1800" b="1" dirty="0"/>
              <a:t>爱</a:t>
            </a:r>
            <a:r>
              <a:rPr lang="zh-CN" altLang="en-US" sz="1800" dirty="0"/>
              <a:t>站在会堂里和十字路口上祷告。为什么会有十字路口的祷告，因为犹太人有固定的祷告时间。</a:t>
            </a:r>
            <a:endParaRPr lang="en-US" altLang="zh-CN" sz="1800" dirty="0"/>
          </a:p>
          <a:p>
            <a:r>
              <a:rPr lang="zh-CN" altLang="en-US" sz="1800" dirty="0"/>
              <a:t>我们不再会这样做了，但是我们是否因为我们的祷告不漂亮而苦恼呢？或者因为我做了一个非常漂亮的祷告而得意呢？或者用为某人来祷告来讨好他呢？</a:t>
            </a:r>
            <a:endParaRPr lang="en-US" altLang="zh-CN" sz="1800" dirty="0"/>
          </a:p>
          <a:p>
            <a:r>
              <a:rPr lang="zh-CN" altLang="en-US" sz="1800" dirty="0"/>
              <a:t>什么是祷告？</a:t>
            </a:r>
            <a:endParaRPr lang="en-US" altLang="zh-CN" sz="1800" dirty="0"/>
          </a:p>
          <a:p>
            <a:r>
              <a:rPr lang="en-US" altLang="zh-CN" sz="1800" dirty="0"/>
              <a:t>R. A. Torrey</a:t>
            </a:r>
            <a:r>
              <a:rPr lang="zh-CN" altLang="en-US" sz="1800" dirty="0"/>
              <a:t>在</a:t>
            </a:r>
            <a:r>
              <a:rPr lang="en-US" altLang="zh-CN" sz="1800" dirty="0"/>
              <a:t>《</a:t>
            </a:r>
            <a:r>
              <a:rPr lang="zh-CN" altLang="en-US" sz="1800" dirty="0"/>
              <a:t>祷告的力量</a:t>
            </a:r>
            <a:r>
              <a:rPr lang="en-US" altLang="zh-CN" sz="1800" dirty="0"/>
              <a:t>》</a:t>
            </a:r>
            <a:r>
              <a:rPr lang="zh-CN" altLang="en-US" sz="1800" dirty="0"/>
              <a:t>这本书中，这样解释什么是祷告：“我们永远不应该在公共场合或私下发出一个祷告的声音，</a:t>
            </a:r>
            <a:r>
              <a:rPr lang="zh-CN" altLang="en-US" sz="1800" b="1" dirty="0">
                <a:solidFill>
                  <a:srgbClr val="FF0000"/>
                </a:solidFill>
              </a:rPr>
              <a:t>直到我们明确意识到我们已经来到上帝的面前并且实际上是在向他祈祷</a:t>
            </a:r>
            <a:r>
              <a:rPr lang="en-US" altLang="zh-CN" sz="1800" dirty="0"/>
              <a:t>……</a:t>
            </a:r>
            <a:r>
              <a:rPr lang="zh-CN" altLang="en-US" sz="1800" dirty="0"/>
              <a:t>我记得那个想法何时改变了我的祈祷生活。我从小就被教导要祈祷，以至于我完全不记得是谁教我祈祷的</a:t>
            </a:r>
            <a:r>
              <a:rPr lang="en-US" altLang="zh-CN" sz="1800" dirty="0"/>
              <a:t>……</a:t>
            </a:r>
            <a:r>
              <a:rPr lang="zh-CN" altLang="en-US" sz="1800" dirty="0"/>
              <a:t>然而，祈祷在很大程度上只是形式。几乎没有真正想到上帝，也没有真正接近上帝。即使在我成为基督徒之后，是的，即使在我进入事工之后，祈祷在很大程度上也是形式问题。但有一天，我明白了真正的祷告意味着什么，意识到祷告就是亲近神，真正来到神的面前，向他祈求和得到东西。对这个事实的认识改变了我的祷告生活。在此之前，祈祷只是一种责任，有时甚至是一种非常令人厌烦的责任，但从那时起，祈祷不仅是一种责任，而且是一种特权，是生命中最受尊敬的特权之一。在那之前，我的想法是，“我必须花多少时间祷告？”现在我的想法是：“我可以花多少时间在祈祷上而不忽视生活中的其他特权和职责？</a:t>
            </a:r>
            <a:endParaRPr lang="en-US" altLang="zh-CN" sz="1800" dirty="0"/>
          </a:p>
          <a:p>
            <a:endParaRPr lang="en-US" altLang="zh-CN" sz="1800" dirty="0"/>
          </a:p>
          <a:p>
            <a:r>
              <a:rPr lang="zh-CN" altLang="en-US" sz="1800" dirty="0"/>
              <a:t>当你做公祷的时候，你是代表这个团体而来到神面前，就像旧约的祭司一样。</a:t>
            </a:r>
            <a:endParaRPr lang="en-US" altLang="zh-CN" sz="1800" dirty="0"/>
          </a:p>
          <a:p>
            <a:r>
              <a:rPr lang="zh-CN" altLang="en-US" sz="1800" dirty="0"/>
              <a:t>当你做私祷的时候（</a:t>
            </a:r>
            <a:r>
              <a:rPr lang="en-US" altLang="zh-CN" sz="1800" dirty="0"/>
              <a:t>6</a:t>
            </a:r>
            <a:r>
              <a:rPr lang="zh-CN" altLang="en-US" sz="1800" dirty="0"/>
              <a:t>：</a:t>
            </a:r>
            <a:r>
              <a:rPr lang="en-US" altLang="zh-CN" sz="1800" dirty="0"/>
              <a:t>6</a:t>
            </a:r>
            <a:r>
              <a:rPr lang="zh-CN" altLang="en-US" sz="1800" dirty="0"/>
              <a:t>从复数的你们转到了单数的你），进你的内屋，关上门，祷告你在暗中的父，这被称为是内室的祷告，有人说这是你和神关系的晴雨表，这时没有人可以</a:t>
            </a:r>
            <a:r>
              <a:rPr lang="en-US" altLang="zh-CN" sz="1800" dirty="0"/>
              <a:t>Impress</a:t>
            </a:r>
            <a:r>
              <a:rPr lang="zh-CN" altLang="en-US" sz="1800" dirty="0"/>
              <a:t>。也不要太拘泥于字面的意思，如果你的家没有一个有门的内屋，但还是一样有内室的祷告。约翰卫斯理的母亲苏珊娜总共养育了</a:t>
            </a:r>
            <a:r>
              <a:rPr lang="en-US" altLang="zh-CN" sz="1800" dirty="0"/>
              <a:t>19</a:t>
            </a:r>
            <a:r>
              <a:rPr lang="zh-CN" altLang="en-US" sz="1800" dirty="0"/>
              <a:t>个孩子，总是拿着圣经坐在她最喜爱的椅子上，把她的围裙罩在头上，形成一个类似“会幕”的样子；她的孩子只要看到这个“信号”，就知道要避开，让母亲能安静灵修祷告。苏珊娜就在这小小的“会幕”里，花时间为丈夫、孩子代求，并且得着神话语的装备，在每天繁琐的家务中吸取重新得力的泉源。</a:t>
            </a:r>
            <a:endParaRPr lang="en-US" altLang="zh-CN" sz="1800" dirty="0"/>
          </a:p>
          <a:p>
            <a:endParaRPr lang="en-US" altLang="zh-CN" sz="1800" dirty="0"/>
          </a:p>
          <a:p>
            <a:r>
              <a:rPr lang="zh-CN" altLang="en-US" sz="1800" dirty="0"/>
              <a:t>必然报答你，神回应你的祷告。</a:t>
            </a:r>
            <a:r>
              <a:rPr lang="en-US" altLang="zh-CN" sz="1800" dirty="0"/>
              <a:t>Rom 2:6 </a:t>
            </a:r>
            <a:r>
              <a:rPr lang="zh-CN" altLang="en-US" sz="1800" dirty="0"/>
              <a:t>他必照各人的行为</a:t>
            </a:r>
            <a:r>
              <a:rPr lang="zh-CN" altLang="en-US" sz="1800" b="1" dirty="0"/>
              <a:t>报应</a:t>
            </a:r>
            <a:r>
              <a:rPr lang="zh-CN" altLang="en-US" sz="1800" dirty="0"/>
              <a:t>各人。</a:t>
            </a:r>
            <a:r>
              <a:rPr lang="en-US" altLang="zh-CN" sz="1800" dirty="0"/>
              <a:t>2Ti 4:8 </a:t>
            </a:r>
            <a:r>
              <a:rPr lang="zh-CN" altLang="en-US" sz="1800" dirty="0"/>
              <a:t>从此以后，有公义的冠冕为我存留，就是按着公义审判的主到了那日要</a:t>
            </a:r>
            <a:r>
              <a:rPr lang="zh-CN" altLang="en-US" sz="1800" b="1" dirty="0"/>
              <a:t>赐给</a:t>
            </a:r>
            <a:r>
              <a:rPr lang="zh-CN" altLang="en-US" sz="1800" dirty="0"/>
              <a:t>我的。</a:t>
            </a:r>
            <a:endParaRPr lang="en-US" altLang="zh-CN" sz="1800" dirty="0"/>
          </a:p>
          <a:p>
            <a:r>
              <a:rPr lang="zh-CN" altLang="en-US" sz="1800" dirty="0"/>
              <a:t>如果他不移开这杯，他会派一个天使来加添力量；如果刺仍然没有被去除，他会给予更多的恩典</a:t>
            </a:r>
          </a:p>
        </p:txBody>
      </p:sp>
      <p:sp>
        <p:nvSpPr>
          <p:cNvPr id="4" name="Slide Number Placeholder 3"/>
          <p:cNvSpPr>
            <a:spLocks noGrp="1"/>
          </p:cNvSpPr>
          <p:nvPr>
            <p:ph type="sldNum" sz="quarter" idx="10"/>
          </p:nvPr>
        </p:nvSpPr>
        <p:spPr/>
        <p:txBody>
          <a:bodyPr/>
          <a:lstStyle/>
          <a:p>
            <a:fld id="{DFFB6782-E22B-44B8-BE55-B98FFE7079DD}" type="slidenum">
              <a:rPr lang="en-US" smtClean="0"/>
              <a:t>16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也许是因为祷告很重要，或许是因为祷告有很多的误解，主耶稣没有像对待施舍和禁食那样讲一下就过去了，这三个部分本来都是以“必然报答你”结束，但是祷告部分有额外的内容。</a:t>
            </a:r>
            <a:r>
              <a:rPr lang="en-US" altLang="zh-CN" sz="1800" dirty="0"/>
              <a:t>6</a:t>
            </a:r>
            <a:r>
              <a:rPr lang="zh-CN" altLang="en-US" sz="1800" dirty="0"/>
              <a:t>：</a:t>
            </a:r>
            <a:r>
              <a:rPr lang="en-US" altLang="zh-CN" sz="1800" dirty="0"/>
              <a:t>7-13</a:t>
            </a:r>
            <a:r>
              <a:rPr lang="zh-CN" altLang="en-US" sz="1800" dirty="0"/>
              <a:t>是关于如何祷告。</a:t>
            </a:r>
            <a:endParaRPr lang="en-US" altLang="zh-CN" sz="1800" dirty="0"/>
          </a:p>
          <a:p>
            <a:r>
              <a:rPr lang="en-US" altLang="zh-CN" sz="1800" dirty="0"/>
              <a:t>6</a:t>
            </a:r>
            <a:r>
              <a:rPr lang="zh-CN" altLang="en-US" sz="1800" dirty="0"/>
              <a:t>：</a:t>
            </a:r>
            <a:r>
              <a:rPr lang="en-US" altLang="zh-CN" sz="1800" dirty="0"/>
              <a:t>7-8</a:t>
            </a:r>
            <a:r>
              <a:rPr lang="zh-CN" altLang="en-US" sz="1800" dirty="0"/>
              <a:t>不要，</a:t>
            </a:r>
            <a:r>
              <a:rPr lang="en-US" altLang="zh-CN" sz="1800" dirty="0"/>
              <a:t>9-13</a:t>
            </a:r>
            <a:r>
              <a:rPr lang="zh-CN" altLang="en-US" sz="1800" dirty="0"/>
              <a:t>要。</a:t>
            </a:r>
            <a:endParaRPr lang="en-US" altLang="zh-CN" sz="1800" dirty="0"/>
          </a:p>
          <a:p>
            <a:r>
              <a:rPr lang="en-US" altLang="zh-CN" sz="1800" dirty="0" err="1"/>
              <a:t>Heb</a:t>
            </a:r>
            <a:r>
              <a:rPr lang="en-US" altLang="zh-CN" sz="1800" dirty="0"/>
              <a:t> 4:15 </a:t>
            </a:r>
            <a:r>
              <a:rPr lang="zh-CN" altLang="en-US" sz="1800" dirty="0"/>
              <a:t>因我们的大祭司，并非不能体恤我们的软弱。他也曾凡事受过试探，与我们一样。只是他没有犯罪。</a:t>
            </a:r>
          </a:p>
          <a:p>
            <a:r>
              <a:rPr lang="en-US" altLang="zh-CN" sz="1800" dirty="0" err="1"/>
              <a:t>Heb</a:t>
            </a:r>
            <a:r>
              <a:rPr lang="en-US" altLang="zh-CN" sz="1800" dirty="0"/>
              <a:t> 4:16 </a:t>
            </a:r>
            <a:r>
              <a:rPr lang="zh-CN" altLang="en-US" sz="1800" dirty="0"/>
              <a:t>所以我们只管坦然无惧地，来到施恩的宝座前，为要得怜恤，蒙恩惠作随时的帮助。</a:t>
            </a:r>
            <a:endParaRPr lang="en-US" altLang="zh-CN" sz="1800" dirty="0"/>
          </a:p>
          <a:p>
            <a:r>
              <a:rPr lang="en-US" altLang="zh-CN" sz="1800" dirty="0" err="1"/>
              <a:t>Heb</a:t>
            </a:r>
            <a:r>
              <a:rPr lang="en-US" altLang="zh-CN" sz="1800" dirty="0"/>
              <a:t> 10:19 </a:t>
            </a:r>
            <a:r>
              <a:rPr lang="zh-CN" altLang="en-US" sz="1800" dirty="0"/>
              <a:t>弟兄们，我们既因耶稣的血，得以坦然进入至圣所，</a:t>
            </a:r>
          </a:p>
          <a:p>
            <a:r>
              <a:rPr lang="en-US" altLang="zh-CN" sz="1800" dirty="0" err="1"/>
              <a:t>Eph</a:t>
            </a:r>
            <a:r>
              <a:rPr lang="en-US" altLang="zh-CN" sz="1800" dirty="0"/>
              <a:t> 2:13 </a:t>
            </a:r>
            <a:r>
              <a:rPr lang="zh-CN" altLang="en-US" sz="1800" dirty="0"/>
              <a:t>你们从前远离神的人，如今却在基督耶稣里，靠着他的血，已经得亲近了。</a:t>
            </a:r>
            <a:endParaRPr lang="en-US" altLang="zh-CN" sz="1800" dirty="0"/>
          </a:p>
          <a:p>
            <a:endParaRPr lang="en-US" altLang="zh-CN" sz="1800" dirty="0"/>
          </a:p>
          <a:p>
            <a:r>
              <a:rPr lang="zh-CN" altLang="en-US" sz="1800" dirty="0"/>
              <a:t>主耶稣听过无数的祷告，祂就像是我们祷告的“传达员”（中保），祂知道我们的问题，也知道听祷告的父神是如何回应每一个祷告的，所以</a:t>
            </a:r>
            <a:r>
              <a:rPr lang="zh-CN" altLang="en-US" sz="1800" b="1" dirty="0">
                <a:solidFill>
                  <a:srgbClr val="FF0000"/>
                </a:solidFill>
              </a:rPr>
              <a:t>祂是最最适合来教我们如何祷告的</a:t>
            </a:r>
            <a:r>
              <a:rPr lang="zh-CN" altLang="en-US" sz="1800" dirty="0"/>
              <a:t>，如果我们想学习祷告，那么下面的内容是我们要最最需要学习，需要明白这到底是在讲什么。</a:t>
            </a:r>
            <a:endParaRPr lang="en-US" altLang="zh-CN" sz="1800" dirty="0"/>
          </a:p>
          <a:p>
            <a:r>
              <a:rPr lang="zh-CN" altLang="en-US" sz="1800" dirty="0"/>
              <a:t>第一个，</a:t>
            </a:r>
            <a:r>
              <a:rPr lang="zh-CN" altLang="en-US" sz="1800" b="1" dirty="0">
                <a:solidFill>
                  <a:srgbClr val="FF0000"/>
                </a:solidFill>
              </a:rPr>
              <a:t>不要重复</a:t>
            </a:r>
            <a:r>
              <a:rPr lang="zh-CN" altLang="en-US" sz="1800" dirty="0"/>
              <a:t>。可能有人立即就会说，耶稣为上十字架祷告了三次，保罗也为他身上的刺祷告了三次。这里有矛盾。所以当耶稣说不要重复，到底是什么意思？不是说不可以为一件事多次祷告，主耶稣鼓励门徒在祷告中的坚韧，寡妇和不义的法官，路加福音</a:t>
            </a:r>
            <a:r>
              <a:rPr lang="en-US" altLang="zh-CN" sz="1800" dirty="0"/>
              <a:t>11</a:t>
            </a:r>
            <a:r>
              <a:rPr lang="zh-CN" altLang="en-US" sz="1800" dirty="0"/>
              <a:t>：</a:t>
            </a:r>
            <a:r>
              <a:rPr lang="en-US" altLang="zh-CN" sz="1800" dirty="0"/>
              <a:t>5-10</a:t>
            </a:r>
            <a:r>
              <a:rPr lang="zh-CN" altLang="en-US" sz="1800" dirty="0"/>
              <a:t>。而是</a:t>
            </a:r>
            <a:r>
              <a:rPr lang="zh-CN" altLang="en-US" sz="1800" dirty="0">
                <a:solidFill>
                  <a:srgbClr val="FF0000"/>
                </a:solidFill>
              </a:rPr>
              <a:t>不要用重复的话</a:t>
            </a:r>
            <a:r>
              <a:rPr lang="zh-CN" altLang="en-US" sz="1800" dirty="0"/>
              <a:t>，或者说没有意义的话，或者说</a:t>
            </a:r>
            <a:r>
              <a:rPr lang="zh-CN" altLang="en-US" sz="1800" b="1" dirty="0">
                <a:solidFill>
                  <a:srgbClr val="FF0000"/>
                </a:solidFill>
              </a:rPr>
              <a:t>有口无心的话，套话</a:t>
            </a:r>
            <a:r>
              <a:rPr lang="zh-CN" altLang="en-US" sz="1800" dirty="0"/>
              <a:t>，以为话多了必蒙垂听。</a:t>
            </a:r>
            <a:r>
              <a:rPr lang="zh-CN" altLang="en-US" sz="1800" b="1" dirty="0">
                <a:solidFill>
                  <a:srgbClr val="FF0000"/>
                </a:solidFill>
              </a:rPr>
              <a:t>宗教的一个特征就是重复</a:t>
            </a:r>
            <a:r>
              <a:rPr lang="zh-CN" altLang="en-US" sz="1800" dirty="0"/>
              <a:t>，藏传佛教的转经筒，佛教的阿弥陀佛念经，</a:t>
            </a:r>
            <a:endParaRPr lang="en-US" altLang="zh-CN" sz="1800" dirty="0"/>
          </a:p>
          <a:p>
            <a:r>
              <a:rPr lang="zh-CN" altLang="en-US" sz="1800" dirty="0"/>
              <a:t>你像你的知心的朋友讲话会这样讲吗？这里所反映出来的是不认识神，以为话多了必蒙垂听。因为你们没有祈求以先，你们所需用的，你们的父早已知道了。那我为什么还要祷告呢？神的旨意行在地上如同行在天上。</a:t>
            </a:r>
            <a:endParaRPr lang="en-US" altLang="zh-CN" sz="1800" dirty="0"/>
          </a:p>
          <a:p>
            <a:r>
              <a:rPr lang="zh-CN" altLang="en-US" sz="1800" dirty="0"/>
              <a:t>第二个，</a:t>
            </a:r>
            <a:r>
              <a:rPr lang="zh-CN" altLang="en-US" sz="1800" b="1" dirty="0">
                <a:solidFill>
                  <a:srgbClr val="FF0000"/>
                </a:solidFill>
              </a:rPr>
              <a:t>不要话多</a:t>
            </a:r>
            <a:r>
              <a:rPr lang="zh-CN" altLang="en-US" sz="1800" dirty="0"/>
              <a:t>。我最喜欢这个。请体恤与你一起祷告的人的软弱。但也不是说时间短的祷告就是好的，主耶稣自己整夜地祷告。</a:t>
            </a:r>
            <a:endParaRPr lang="en-US" altLang="zh-CN" sz="1800" dirty="0"/>
          </a:p>
          <a:p>
            <a:r>
              <a:rPr lang="zh-CN" altLang="en-US" sz="1800" dirty="0"/>
              <a:t>司布真：</a:t>
            </a:r>
            <a:r>
              <a:rPr lang="en-US" altLang="zh-CN" sz="1800" dirty="0"/>
              <a:t>Quality not quantity: truth, not length</a:t>
            </a:r>
            <a:r>
              <a:rPr lang="zh-CN" altLang="en-US" sz="1800" dirty="0"/>
              <a:t>，质量而不是数量：真理，而不是长度。</a:t>
            </a:r>
            <a:r>
              <a:rPr lang="en-US" altLang="zh-CN" sz="1800" dirty="0"/>
              <a:t>Oftentimes the shortest prayers have the most prayer in them</a:t>
            </a:r>
            <a:r>
              <a:rPr lang="zh-CN" altLang="en-US" sz="1800" dirty="0"/>
              <a:t>。彼得的祷告</a:t>
            </a:r>
            <a:endParaRPr lang="en-US" altLang="zh-CN" sz="1800" dirty="0"/>
          </a:p>
          <a:p>
            <a:r>
              <a:rPr lang="zh-CN" altLang="en-US" sz="1800" dirty="0"/>
              <a:t>不要落入形式主义和表面的仪式中</a:t>
            </a:r>
            <a:r>
              <a:rPr lang="en-US" altLang="zh-CN" sz="1800" dirty="0"/>
              <a:t>Remember that prayer is relational not ritual</a:t>
            </a:r>
            <a:r>
              <a:rPr lang="zh-CN" altLang="en-US" sz="1800" dirty="0"/>
              <a:t>。</a:t>
            </a:r>
            <a:endParaRPr lang="en-US" altLang="zh-CN" sz="1800" dirty="0"/>
          </a:p>
          <a:p>
            <a:r>
              <a:rPr lang="en-US" altLang="zh-CN" sz="1800" dirty="0"/>
              <a:t>6</a:t>
            </a:r>
            <a:r>
              <a:rPr lang="zh-CN" altLang="en-US" sz="1800" dirty="0"/>
              <a:t>：</a:t>
            </a:r>
            <a:r>
              <a:rPr lang="en-US" altLang="zh-CN" sz="1800" dirty="0"/>
              <a:t>9-13</a:t>
            </a:r>
            <a:r>
              <a:rPr lang="zh-CN" altLang="en-US" sz="1800" dirty="0"/>
              <a:t>用一个样本教门徒祷告。这个祷告也可能变成重复的空话。</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被称为主祷文，实际是主教导门徒如何祷告的范本。真正的主祷文是在约翰福音</a:t>
            </a:r>
            <a:r>
              <a:rPr lang="en-US" altLang="zh-CN" sz="1800" dirty="0"/>
              <a:t>17</a:t>
            </a:r>
            <a:r>
              <a:rPr lang="zh-CN" altLang="en-US" sz="1800" dirty="0"/>
              <a:t>章，</a:t>
            </a:r>
            <a:r>
              <a:rPr lang="en-US" altLang="zh-CN" sz="1800" dirty="0"/>
              <a:t>17:1 </a:t>
            </a:r>
            <a:r>
              <a:rPr lang="zh-CN" altLang="en-US" sz="1800" dirty="0"/>
              <a:t>耶稣说了这话，就举目望天说，父阿，时候到了。愿你荣耀你的儿子，使儿子也荣耀你。 </a:t>
            </a:r>
            <a:endParaRPr lang="en-US" altLang="zh-CN" sz="1800" dirty="0"/>
          </a:p>
          <a:p>
            <a:r>
              <a:rPr lang="zh-CN" altLang="en-US" sz="1800" dirty="0"/>
              <a:t>这个祷告的结构和言语都非常简单，教导却又是非常深奥。</a:t>
            </a:r>
            <a:endParaRPr lang="en-US" altLang="zh-CN" sz="1800" dirty="0"/>
          </a:p>
          <a:p>
            <a:r>
              <a:rPr lang="zh-CN" altLang="en-US" sz="1800" dirty="0"/>
              <a:t>神的名，神的国，神的旨意（天上</a:t>
            </a:r>
            <a:r>
              <a:rPr lang="en-US" altLang="zh-CN" sz="1800" dirty="0"/>
              <a:t>), </a:t>
            </a:r>
            <a:r>
              <a:rPr lang="zh-CN" altLang="en-US" sz="1800" dirty="0"/>
              <a:t>先调整方向。</a:t>
            </a:r>
            <a:endParaRPr lang="en-US" altLang="zh-CN" sz="1800" dirty="0"/>
          </a:p>
          <a:p>
            <a:r>
              <a:rPr lang="zh-CN" altLang="en-US" sz="1800" dirty="0"/>
              <a:t>你们所需用的（地上）</a:t>
            </a:r>
            <a:endParaRPr lang="en-US" altLang="zh-CN" sz="1800" dirty="0"/>
          </a:p>
          <a:p>
            <a:r>
              <a:rPr lang="zh-CN" altLang="en-US" sz="1800" dirty="0"/>
              <a:t>神有很多的名，但是这里耶稣让我们启用“父”这个名。</a:t>
            </a:r>
            <a:endParaRPr lang="en-US" altLang="zh-CN" sz="1800" dirty="0"/>
          </a:p>
          <a:p>
            <a:r>
              <a:rPr lang="zh-CN" altLang="en-US" sz="1800" dirty="0"/>
              <a:t>向圣父祷告</a:t>
            </a:r>
            <a:r>
              <a:rPr lang="zh-CN" altLang="en-US" sz="1800" b="1" dirty="0">
                <a:solidFill>
                  <a:srgbClr val="FF0000"/>
                </a:solidFill>
              </a:rPr>
              <a:t>用圣子的名</a:t>
            </a:r>
            <a:r>
              <a:rPr lang="zh-CN" altLang="en-US" sz="1800" dirty="0"/>
              <a:t>，在圣灵的引导下。</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身体的需要，没有缺乏</a:t>
            </a:r>
            <a:endParaRPr lang="en-US" altLang="zh-CN" sz="1800" dirty="0"/>
          </a:p>
          <a:p>
            <a:r>
              <a:rPr lang="zh-CN" altLang="en-US" sz="1800" dirty="0"/>
              <a:t>心理的需要，没有苦毒</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19</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回顾一下登山宝训的结构，不是随意把一些话放在一起，前后有联系</a:t>
            </a:r>
            <a:endParaRPr lang="en-US" altLang="zh-CN" sz="1800" dirty="0"/>
          </a:p>
          <a:p>
            <a:r>
              <a:rPr lang="en-US" altLang="zh-CN" sz="1800" dirty="0"/>
              <a:t>Beatitudes</a:t>
            </a:r>
            <a:r>
              <a:rPr lang="zh-CN" altLang="en-US" sz="1800" dirty="0"/>
              <a:t>，八福，在天国里的人的</a:t>
            </a:r>
            <a:r>
              <a:rPr lang="en-US" altLang="zh-CN" sz="1800" dirty="0"/>
              <a:t>8</a:t>
            </a:r>
            <a:r>
              <a:rPr lang="zh-CN" altLang="en-US" sz="1800" dirty="0"/>
              <a:t>种</a:t>
            </a:r>
            <a:r>
              <a:rPr lang="zh-CN" altLang="en-US" sz="1800" b="1" dirty="0">
                <a:solidFill>
                  <a:srgbClr val="FF0000"/>
                </a:solidFill>
                <a:latin typeface="DengXian" panose="02010600030101010101" pitchFamily="2" charset="-122"/>
                <a:ea typeface="DengXian" panose="02010600030101010101" pitchFamily="2" charset="-122"/>
              </a:rPr>
              <a:t>特征</a:t>
            </a:r>
            <a:r>
              <a:rPr lang="en-US" altLang="zh-CN" sz="1800" b="1" dirty="0">
                <a:solidFill>
                  <a:srgbClr val="FF0000"/>
                </a:solidFill>
                <a:latin typeface="DengXian" panose="02010600030101010101" pitchFamily="2" charset="-122"/>
                <a:ea typeface="DengXian" panose="02010600030101010101" pitchFamily="2" charset="-122"/>
              </a:rPr>
              <a:t>/</a:t>
            </a:r>
            <a:r>
              <a:rPr lang="zh-CN" altLang="en-US" sz="1800" dirty="0"/>
              <a:t>性格。</a:t>
            </a:r>
            <a:r>
              <a:rPr lang="zh-CN" altLang="en-US" sz="1800" b="1" dirty="0">
                <a:latin typeface="DengXian" panose="02010600030101010101" pitchFamily="2" charset="-122"/>
                <a:ea typeface="DengXian" panose="02010600030101010101" pitchFamily="2" charset="-122"/>
              </a:rPr>
              <a:t>八福，天国的人是怎样的人。</a:t>
            </a:r>
            <a:endParaRPr lang="en-US" altLang="zh-CN" sz="1800" b="1" dirty="0">
              <a:latin typeface="DengXian" panose="02010600030101010101" pitchFamily="2" charset="-122"/>
              <a:ea typeface="DengXian" panose="02010600030101010101" pitchFamily="2" charset="-122"/>
            </a:endParaRPr>
          </a:p>
          <a:p>
            <a:r>
              <a:rPr lang="zh-CN" altLang="en-US" sz="1800" b="1" dirty="0">
                <a:latin typeface="DengXian" panose="02010600030101010101" pitchFamily="2" charset="-122"/>
                <a:ea typeface="DengXian" panose="02010600030101010101" pitchFamily="2" charset="-122"/>
              </a:rPr>
              <a:t>一定会受到逼迫</a:t>
            </a:r>
          </a:p>
          <a:p>
            <a:endParaRPr lang="zh-CN" altLang="en-US" sz="1800" b="1" dirty="0">
              <a:latin typeface="DengXian" panose="02010600030101010101" pitchFamily="2" charset="-122"/>
              <a:ea typeface="DengXian" panose="02010600030101010101" pitchFamily="2" charset="-122"/>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灵的需要，不要犯罪。我们很容易受试探以至于犯罪。所以需要祷告</a:t>
            </a:r>
            <a:endParaRPr lang="en-US" altLang="zh-CN" sz="1800" dirty="0"/>
          </a:p>
          <a:p>
            <a:r>
              <a:rPr lang="en-US" altLang="zh-CN" sz="1800" dirty="0"/>
              <a:t>1Co 10:11 </a:t>
            </a:r>
            <a:r>
              <a:rPr lang="zh-CN" altLang="en-US" sz="1800" dirty="0"/>
              <a:t>他们遭遇这些事，都要作为鉴戒。并且写在经上，正是警戒我们这末世的人。</a:t>
            </a:r>
          </a:p>
          <a:p>
            <a:r>
              <a:rPr lang="en-US" altLang="zh-CN" sz="1800" dirty="0"/>
              <a:t>1Co 10:12 </a:t>
            </a:r>
            <a:r>
              <a:rPr lang="zh-CN" altLang="en-US" sz="1800" dirty="0"/>
              <a:t>所以自己以为站得稳的，须要谨慎，免得跌倒。</a:t>
            </a:r>
            <a:endParaRPr lang="en-US" altLang="zh-CN" sz="1800" dirty="0"/>
          </a:p>
          <a:p>
            <a:r>
              <a:rPr lang="en-US" altLang="zh-CN" sz="1800" dirty="0"/>
              <a:t>【</a:t>
            </a:r>
            <a:r>
              <a:rPr lang="zh-CN" altLang="en-US" sz="1800" dirty="0"/>
              <a:t>哥林多前书</a:t>
            </a:r>
            <a:r>
              <a:rPr lang="en-US" altLang="zh-CN" sz="1800" dirty="0"/>
              <a:t>10:13】</a:t>
            </a:r>
            <a:r>
              <a:rPr lang="zh-CN" altLang="en-US" sz="1800" dirty="0"/>
              <a:t>你们所遇见的试探，无非是人所能受的。神是信实的，必不叫你们受试探过于所能受的。在受试探的时候，总要给你们开一条出路，叫你们能忍受得住。</a:t>
            </a:r>
            <a:endParaRPr lang="en-US" altLang="zh-CN" sz="1800" dirty="0"/>
          </a:p>
          <a:p>
            <a:r>
              <a:rPr lang="zh-CN" altLang="en-US" sz="1800" dirty="0"/>
              <a:t>诗篇</a:t>
            </a:r>
            <a:r>
              <a:rPr lang="en-US" altLang="zh-CN" sz="1800" dirty="0"/>
              <a:t>141:4 [</a:t>
            </a:r>
            <a:r>
              <a:rPr lang="en-US" altLang="zh-CN" sz="1800" dirty="0" err="1"/>
              <a:t>cbgb</a:t>
            </a:r>
            <a:r>
              <a:rPr lang="en-US" altLang="zh-CN" sz="1800" dirty="0"/>
              <a:t>] </a:t>
            </a:r>
            <a:r>
              <a:rPr lang="zh-CN" altLang="en-US" sz="1800" dirty="0"/>
              <a:t>求你不叫我的心，偏向邪恶，</a:t>
            </a:r>
            <a:endParaRPr lang="en-US" altLang="zh-CN" sz="1800" dirty="0"/>
          </a:p>
          <a:p>
            <a:r>
              <a:rPr lang="zh-CN" altLang="en-US" sz="1800" dirty="0"/>
              <a:t>供应（食物，赦免）和保护，与耶稣所受的头两个试探相同。 </a:t>
            </a:r>
          </a:p>
        </p:txBody>
      </p:sp>
      <p:sp>
        <p:nvSpPr>
          <p:cNvPr id="4" name="Slide Number Placeholder 3"/>
          <p:cNvSpPr>
            <a:spLocks noGrp="1"/>
          </p:cNvSpPr>
          <p:nvPr>
            <p:ph type="sldNum" sz="quarter" idx="10"/>
          </p:nvPr>
        </p:nvSpPr>
        <p:spPr/>
        <p:txBody>
          <a:bodyPr/>
          <a:lstStyle/>
          <a:p>
            <a:fld id="{DFFB6782-E22B-44B8-BE55-B98FFE7079DD}" type="slidenum">
              <a:rPr lang="en-US" smtClean="0"/>
              <a:t>20</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6:14</a:t>
            </a:r>
            <a:r>
              <a:rPr lang="zh-CN" altLang="en-US" sz="1800" dirty="0"/>
              <a:t>前面有一个“</a:t>
            </a:r>
            <a:r>
              <a:rPr lang="en-US" altLang="zh-CN" sz="1800" dirty="0"/>
              <a:t>For</a:t>
            </a:r>
            <a:r>
              <a:rPr lang="zh-CN" altLang="en-US" sz="1800" dirty="0"/>
              <a:t>”因为，是接</a:t>
            </a:r>
            <a:r>
              <a:rPr lang="en-US" altLang="zh-CN" sz="1800" dirty="0"/>
              <a:t>6:12 </a:t>
            </a:r>
            <a:r>
              <a:rPr lang="zh-CN" altLang="en-US" sz="1800" dirty="0"/>
              <a:t>免我们的债，如同我们免了人的债。</a:t>
            </a:r>
            <a:endParaRPr lang="en-US" altLang="zh-CN" sz="1800" dirty="0"/>
          </a:p>
          <a:p>
            <a:r>
              <a:rPr lang="zh-CN" altLang="en-US" sz="1800" dirty="0"/>
              <a:t>怜恤人的有福了，他们必得怜恤</a:t>
            </a:r>
          </a:p>
        </p:txBody>
      </p:sp>
      <p:sp>
        <p:nvSpPr>
          <p:cNvPr id="4" name="Slide Number Placeholder 3"/>
          <p:cNvSpPr>
            <a:spLocks noGrp="1"/>
          </p:cNvSpPr>
          <p:nvPr>
            <p:ph type="sldNum" sz="quarter" idx="10"/>
          </p:nvPr>
        </p:nvSpPr>
        <p:spPr/>
        <p:txBody>
          <a:bodyPr/>
          <a:lstStyle/>
          <a:p>
            <a:fld id="{DFFB6782-E22B-44B8-BE55-B98FFE7079DD}" type="slidenum">
              <a:rPr lang="en-US" smtClean="0"/>
              <a:t>21</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Fasting in the Old Testament was commonly associated with seeking of God's deliverance and/or protection before one made a critical decision or pursued a potentially dangerous or difficult course of action (</a:t>
            </a:r>
            <a:r>
              <a:rPr lang="en-US" altLang="zh-CN" sz="1800" dirty="0" err="1"/>
              <a:t>cf</a:t>
            </a:r>
            <a:r>
              <a:rPr lang="en-US" altLang="zh-CN" sz="1800" dirty="0"/>
              <a:t> 2Chr 20:1, 2, 3, 4-29, 2Chr 30:3, 4, Ezra 8:21, 22, 23, </a:t>
            </a:r>
            <a:r>
              <a:rPr lang="en-US" altLang="zh-CN" sz="1800" dirty="0" err="1"/>
              <a:t>Neh</a:t>
            </a:r>
            <a:r>
              <a:rPr lang="en-US" altLang="zh-CN" sz="1800" dirty="0"/>
              <a:t> 1:4)</a:t>
            </a:r>
          </a:p>
          <a:p>
            <a:r>
              <a:rPr lang="zh-CN" altLang="en-US" sz="1800" dirty="0"/>
              <a:t>禁食是旧约的</a:t>
            </a:r>
            <a:r>
              <a:rPr lang="en-US" altLang="zh-CN" sz="1800" dirty="0"/>
              <a:t>Practice</a:t>
            </a:r>
            <a:r>
              <a:rPr lang="zh-CN" altLang="en-US" sz="1800" dirty="0"/>
              <a:t>（大卫，但以理，以斯帖），新约时代我们还需要禁食吗？</a:t>
            </a:r>
            <a:endParaRPr lang="en-US" altLang="zh-CN" sz="1800" dirty="0"/>
          </a:p>
          <a:p>
            <a:r>
              <a:rPr lang="en-US" altLang="zh-CN" sz="1800" dirty="0"/>
              <a:t>Mat 9:14 </a:t>
            </a:r>
            <a:r>
              <a:rPr lang="zh-CN" altLang="en-US" sz="1800" dirty="0"/>
              <a:t>那时，约翰的门徒来见耶稣说，我们和法利赛人常常禁食，你的门徒倒不禁食，这是为什么呢？</a:t>
            </a:r>
          </a:p>
          <a:p>
            <a:r>
              <a:rPr lang="en-US" altLang="zh-CN" sz="1800" dirty="0"/>
              <a:t>Mat 9:15 </a:t>
            </a:r>
            <a:r>
              <a:rPr lang="zh-CN" altLang="en-US" sz="1800" dirty="0"/>
              <a:t>耶稣对他们说，新郎和陪伴之人同在的时候，陪伴之人岂能哀恸呢？但日子将到，新郎要离开他们，那时候他们就要禁食。</a:t>
            </a:r>
            <a:endParaRPr lang="en-US" altLang="zh-CN" sz="1800" dirty="0"/>
          </a:p>
          <a:p>
            <a:endParaRPr lang="en-US" altLang="zh-CN" sz="1800" dirty="0"/>
          </a:p>
          <a:p>
            <a:r>
              <a:rPr lang="en-US" altLang="zh-CN" sz="1800" dirty="0"/>
              <a:t>Act 13:2 </a:t>
            </a:r>
            <a:r>
              <a:rPr lang="zh-CN" altLang="en-US" sz="1800" dirty="0"/>
              <a:t>他们事奉主，禁食的时候，圣灵说，要为我分派巴拿巴和扫罗，去作我召他们所作的工。</a:t>
            </a:r>
          </a:p>
          <a:p>
            <a:r>
              <a:rPr lang="en-US" altLang="zh-CN" sz="1800" dirty="0"/>
              <a:t>Act 13:3 </a:t>
            </a:r>
            <a:r>
              <a:rPr lang="zh-CN" altLang="en-US" sz="1800" dirty="0"/>
              <a:t>于是禁食祷告，按手在他们头上，就打发他们去了。</a:t>
            </a:r>
            <a:endParaRPr lang="en-US" altLang="zh-CN" sz="1800" dirty="0"/>
          </a:p>
          <a:p>
            <a:endParaRPr lang="en-US" altLang="zh-CN" sz="1800" dirty="0"/>
          </a:p>
          <a:p>
            <a:r>
              <a:rPr lang="zh-CN" altLang="en-US" sz="1800" dirty="0"/>
              <a:t>禁食的危险</a:t>
            </a:r>
            <a:endParaRPr lang="en-US" altLang="zh-CN" sz="1800" dirty="0"/>
          </a:p>
          <a:p>
            <a:r>
              <a:rPr lang="en-US" altLang="zh-CN" sz="1800" dirty="0" err="1"/>
              <a:t>Luk</a:t>
            </a:r>
            <a:r>
              <a:rPr lang="en-US" altLang="zh-CN" sz="1800" dirty="0"/>
              <a:t> 18:11 </a:t>
            </a:r>
            <a:r>
              <a:rPr lang="zh-CN" altLang="en-US" sz="1800" dirty="0"/>
              <a:t>法利赛人站着，自言自语的祷告说，神阿，我感谢你，我不像别人，勒索，不义，奸淫，也不像这个税吏。</a:t>
            </a:r>
          </a:p>
          <a:p>
            <a:r>
              <a:rPr lang="en-US" altLang="zh-CN" sz="1800" dirty="0" err="1"/>
              <a:t>Luk</a:t>
            </a:r>
            <a:r>
              <a:rPr lang="en-US" altLang="zh-CN" sz="1800" dirty="0"/>
              <a:t> 18:12 </a:t>
            </a:r>
            <a:r>
              <a:rPr lang="zh-CN" altLang="en-US" sz="1800" dirty="0"/>
              <a:t>我一个礼拜禁食两次，凡我所得的，都捐上十分之一。</a:t>
            </a:r>
          </a:p>
          <a:p>
            <a:endParaRPr lang="zh-CN" altLang="en-US" sz="1800" dirty="0"/>
          </a:p>
          <a:p>
            <a:endParaRPr lang="zh-CN" altLang="en-US"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22</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6</a:t>
            </a:r>
            <a:r>
              <a:rPr lang="zh-CN" altLang="en-US" sz="1800" dirty="0"/>
              <a:t>：</a:t>
            </a:r>
            <a:r>
              <a:rPr lang="en-US" altLang="zh-CN" sz="1800" dirty="0"/>
              <a:t>19-34</a:t>
            </a:r>
            <a:r>
              <a:rPr lang="zh-CN" altLang="en-US" sz="1800" dirty="0"/>
              <a:t>开始了一个新的</a:t>
            </a:r>
            <a:r>
              <a:rPr lang="en-US" altLang="zh-CN" sz="1800" dirty="0"/>
              <a:t>topic, </a:t>
            </a:r>
            <a:r>
              <a:rPr lang="zh-CN" altLang="en-US" sz="1800" dirty="0"/>
              <a:t>不要忧虑。天国的子民如何过地上的生活？</a:t>
            </a:r>
            <a:r>
              <a:rPr lang="en-US" altLang="zh-CN" sz="1800" dirty="0"/>
              <a:t>6</a:t>
            </a:r>
            <a:r>
              <a:rPr lang="zh-CN" altLang="en-US" sz="1800" dirty="0"/>
              <a:t>：</a:t>
            </a:r>
            <a:r>
              <a:rPr lang="en-US" altLang="zh-CN" sz="1800" dirty="0"/>
              <a:t>1-18</a:t>
            </a:r>
            <a:r>
              <a:rPr lang="zh-CN" altLang="en-US" sz="1800" dirty="0"/>
              <a:t>如何行义，我们的</a:t>
            </a:r>
            <a:r>
              <a:rPr lang="en-US" altLang="zh-CN" sz="1800" dirty="0"/>
              <a:t>spiritual</a:t>
            </a:r>
            <a:r>
              <a:rPr lang="zh-CN" altLang="en-US" sz="1800" dirty="0"/>
              <a:t>生活，我们的物质生活。具体地讲是不要忧虑。</a:t>
            </a:r>
            <a:endParaRPr lang="en-US" altLang="zh-CN" sz="1800" dirty="0"/>
          </a:p>
          <a:p>
            <a:r>
              <a:rPr lang="zh-CN" altLang="en-US" sz="1800" dirty="0"/>
              <a:t>我们为什么积攒财宝在地上呢，积蓄？怕不够。</a:t>
            </a:r>
            <a:endParaRPr lang="en-US" altLang="zh-CN" sz="1800" dirty="0"/>
          </a:p>
          <a:p>
            <a:r>
              <a:rPr lang="zh-CN" altLang="en-US" sz="1800" dirty="0"/>
              <a:t>解决办法是做一个好的仆人（不要事奉两个主人），那么主人会完全看顾你的需求（</a:t>
            </a:r>
            <a:r>
              <a:rPr lang="en-US" altLang="zh-CN" sz="1800" dirty="0"/>
              <a:t>6:33 </a:t>
            </a:r>
            <a:r>
              <a:rPr lang="zh-CN" altLang="en-US" sz="1800" dirty="0"/>
              <a:t>你们要先求他的国和他的义。这些东西都要加给你们了）。</a:t>
            </a:r>
            <a:endParaRPr lang="en-US" altLang="zh-CN" sz="1800" dirty="0"/>
          </a:p>
          <a:p>
            <a:r>
              <a:rPr lang="zh-CN" altLang="en-US" sz="1800" dirty="0"/>
              <a:t>不要一直攒财宝在地上，现实是，在地上虫子一直在咬，一直在生锈，一直有贼在偷，结果是从来不会足够的。</a:t>
            </a:r>
            <a:endParaRPr lang="en-US" altLang="zh-CN" sz="1800" dirty="0"/>
          </a:p>
          <a:p>
            <a:r>
              <a:rPr lang="zh-CN" altLang="en-US" sz="1800" dirty="0"/>
              <a:t>要一直攒财宝在天上</a:t>
            </a:r>
            <a:endParaRPr lang="en-US" altLang="zh-CN" sz="1800" dirty="0"/>
          </a:p>
          <a:p>
            <a:r>
              <a:rPr lang="zh-CN" altLang="en-US" sz="1800" dirty="0"/>
              <a:t>有人把这一段话中的财宝解释金钱，不要攒太多的钱在银行，要多奉献给教会。如果你这样解释的话，那个主所定罪的法利赛人已经做到了，</a:t>
            </a:r>
            <a:r>
              <a:rPr lang="en-US" altLang="zh-CN" sz="1800" dirty="0" err="1"/>
              <a:t>Luk</a:t>
            </a:r>
            <a:r>
              <a:rPr lang="en-US" altLang="zh-CN" sz="1800" dirty="0"/>
              <a:t> 18:12 </a:t>
            </a:r>
            <a:r>
              <a:rPr lang="zh-CN" altLang="en-US" sz="1800" dirty="0"/>
              <a:t>我一个礼拜禁食两次，凡我所得的，都捐上十分之一。宗教就是这么产生的，律法主义就是这么产生的。</a:t>
            </a:r>
            <a:endParaRPr lang="en-US" altLang="zh-CN" sz="1800" dirty="0"/>
          </a:p>
          <a:p>
            <a:r>
              <a:rPr lang="en-US" altLang="zh-CN" sz="1800" dirty="0"/>
              <a:t>Mat 19:21 </a:t>
            </a:r>
            <a:r>
              <a:rPr lang="zh-CN" altLang="en-US" sz="1800" dirty="0"/>
              <a:t>耶稣说，你若愿意作完全人，可去变卖你所有的，分给穷人，就必有财宝在天上，你还要来跟从我。</a:t>
            </a:r>
          </a:p>
          <a:p>
            <a:r>
              <a:rPr lang="en-US" altLang="zh-CN" sz="1800" dirty="0"/>
              <a:t>Mat 19:21 </a:t>
            </a:r>
            <a:r>
              <a:rPr lang="zh-CN" altLang="en-US" sz="1800" dirty="0"/>
              <a:t>耶稣说，你若愿意作完全人，你马上变卖你所有的</a:t>
            </a:r>
            <a:r>
              <a:rPr lang="en-US" altLang="zh-CN" sz="1800" dirty="0"/>
              <a:t>+</a:t>
            </a:r>
            <a:r>
              <a:rPr lang="zh-CN" altLang="en-US" sz="1800" dirty="0"/>
              <a:t>你立刻分给穷人</a:t>
            </a:r>
            <a:r>
              <a:rPr lang="en-US" altLang="zh-CN" sz="1800" dirty="0"/>
              <a:t>+</a:t>
            </a:r>
            <a:r>
              <a:rPr lang="zh-CN" altLang="en-US" sz="1800" dirty="0"/>
              <a:t>你将来有财宝在天上</a:t>
            </a:r>
            <a:r>
              <a:rPr lang="en-US" altLang="zh-CN" sz="1800" dirty="0"/>
              <a:t>+</a:t>
            </a:r>
            <a:r>
              <a:rPr lang="zh-CN" altLang="en-US" sz="1800" dirty="0"/>
              <a:t>你从此一直跟从我。路加福音说你还缺一件。这里的财宝是将来要得的</a:t>
            </a:r>
          </a:p>
          <a:p>
            <a:endParaRPr lang="en-US" altLang="zh-CN" sz="1800" dirty="0"/>
          </a:p>
          <a:p>
            <a:r>
              <a:rPr lang="zh-CN" altLang="en-US" sz="1800" dirty="0"/>
              <a:t>什么是财宝？地上的财宝</a:t>
            </a:r>
            <a:r>
              <a:rPr lang="en-US" altLang="zh-CN" sz="1800" dirty="0"/>
              <a:t>VS</a:t>
            </a:r>
            <a:r>
              <a:rPr lang="zh-CN" altLang="en-US" sz="1800" dirty="0"/>
              <a:t>天上的财宝。</a:t>
            </a:r>
            <a:endParaRPr lang="en-US" altLang="zh-CN" sz="1800" dirty="0"/>
          </a:p>
          <a:p>
            <a:r>
              <a:rPr lang="en-US" altLang="zh-CN" sz="1800" dirty="0"/>
              <a:t>2Co 4:7 </a:t>
            </a:r>
            <a:r>
              <a:rPr lang="zh-CN" altLang="en-US" sz="1800" dirty="0"/>
              <a:t>我们有这宝贝放在瓦器里，要显明这莫大的能力，是出于神，不是出于我们。</a:t>
            </a:r>
            <a:endParaRPr lang="en-US" altLang="zh-CN" sz="1800" dirty="0"/>
          </a:p>
          <a:p>
            <a:endParaRPr lang="en-US" altLang="zh-CN" sz="1800" dirty="0"/>
          </a:p>
          <a:p>
            <a:r>
              <a:rPr lang="zh-CN" altLang="en-US" sz="1800" dirty="0"/>
              <a:t>你的财宝（单数）在哪里，你的心也在哪里</a:t>
            </a:r>
            <a:endParaRPr lang="en-US" altLang="zh-CN" sz="1800" dirty="0"/>
          </a:p>
          <a:p>
            <a:r>
              <a:rPr lang="en-US" altLang="zh-CN" sz="1800" dirty="0"/>
              <a:t>Mat 12:34 </a:t>
            </a:r>
            <a:r>
              <a:rPr lang="zh-CN" altLang="en-US" sz="1800" dirty="0"/>
              <a:t>毒蛇的种类，你们既是恶人，怎能说出好话来呢？因为心里所充满的，口里就说出来。</a:t>
            </a:r>
          </a:p>
          <a:p>
            <a:r>
              <a:rPr lang="en-US" altLang="zh-CN" sz="1800" dirty="0"/>
              <a:t>Mat 12:35 </a:t>
            </a:r>
            <a:r>
              <a:rPr lang="zh-CN" altLang="en-US" sz="1800" dirty="0"/>
              <a:t>善人从他心里所存的善</a:t>
            </a:r>
            <a:r>
              <a:rPr lang="en-US" altLang="zh-CN" sz="1800" dirty="0"/>
              <a:t>(</a:t>
            </a:r>
            <a:r>
              <a:rPr lang="zh-CN" altLang="en-US" sz="1800" dirty="0"/>
              <a:t>好财宝），就发出善来。恶人从他心里所存的恶（坏财宝），就发出恶来。</a:t>
            </a:r>
            <a:endParaRPr lang="en-US" altLang="zh-CN" sz="1800" dirty="0"/>
          </a:p>
          <a:p>
            <a:endParaRPr lang="en-US" altLang="zh-CN" sz="1800" dirty="0"/>
          </a:p>
          <a:p>
            <a:r>
              <a:rPr lang="en-US" altLang="zh-CN" sz="1800" dirty="0"/>
              <a:t>…</a:t>
            </a:r>
            <a:r>
              <a:rPr lang="zh-CN" altLang="en-US" sz="1800" dirty="0"/>
              <a:t>使他们真知神的奥秘，就是基督。</a:t>
            </a:r>
          </a:p>
          <a:p>
            <a:r>
              <a:rPr lang="en-US" altLang="zh-CN" sz="1800" dirty="0"/>
              <a:t>Col 2:3 </a:t>
            </a:r>
            <a:r>
              <a:rPr lang="zh-CN" altLang="en-US" sz="1800" dirty="0"/>
              <a:t>所积蓄的一切智慧知识，都在他里面藏着。（直译：在他里面藏着所有的智慧和知识的财宝）</a:t>
            </a:r>
            <a:endParaRPr lang="en-US" altLang="zh-CN" sz="1800" dirty="0"/>
          </a:p>
          <a:p>
            <a:endParaRPr lang="en-US" altLang="zh-CN" sz="1800" dirty="0"/>
          </a:p>
          <a:p>
            <a:r>
              <a:rPr lang="en-US" altLang="zh-CN" sz="1800" dirty="0"/>
              <a:t>Mat 13:44 </a:t>
            </a:r>
            <a:r>
              <a:rPr lang="zh-CN" altLang="en-US" sz="1800" dirty="0"/>
              <a:t>天国好像宝贝（单数的财宝）藏在地里。人遇见了，就把它藏起来。欢欢喜喜地去变卖一切所有的买这块地。</a:t>
            </a:r>
          </a:p>
          <a:p>
            <a:r>
              <a:rPr lang="en-US" altLang="zh-CN" sz="1800" dirty="0"/>
              <a:t>Mat 13:45 </a:t>
            </a:r>
            <a:r>
              <a:rPr lang="zh-CN" altLang="en-US" sz="1800" dirty="0"/>
              <a:t>天国又好像买卖人，寻找好珠子。</a:t>
            </a:r>
          </a:p>
          <a:p>
            <a:r>
              <a:rPr lang="en-US" altLang="zh-CN" sz="1800" dirty="0"/>
              <a:t>Mat 13:46 </a:t>
            </a:r>
            <a:r>
              <a:rPr lang="zh-CN" altLang="en-US" sz="1800" dirty="0"/>
              <a:t>遇见一颗重价的珠子，就去变卖他一切所有的，买了这颗珠子。</a:t>
            </a:r>
            <a:endParaRPr lang="en-US" altLang="zh-CN" sz="1800" dirty="0"/>
          </a:p>
          <a:p>
            <a:r>
              <a:rPr lang="zh-CN" altLang="en-US" sz="1800" dirty="0"/>
              <a:t>所以，地上的财宝和天上的财宝，虽然用的是同一个词，但是绝不是同一个东西，也不是简单的地理位置的改变，而是天差地别。</a:t>
            </a:r>
          </a:p>
        </p:txBody>
      </p:sp>
      <p:sp>
        <p:nvSpPr>
          <p:cNvPr id="4" name="Slide Number Placeholder 3"/>
          <p:cNvSpPr>
            <a:spLocks noGrp="1"/>
          </p:cNvSpPr>
          <p:nvPr>
            <p:ph type="sldNum" sz="quarter" idx="10"/>
          </p:nvPr>
        </p:nvSpPr>
        <p:spPr/>
        <p:txBody>
          <a:bodyPr/>
          <a:lstStyle/>
          <a:p>
            <a:fld id="{DFFB6782-E22B-44B8-BE55-B98FFE7079DD}" type="slidenum">
              <a:rPr lang="en-US" smtClean="0"/>
              <a:t>23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地上的财宝和天上的财宝，两个财宝，这里借着讲两个主人，你会选哪个？你不可能都要，如果上帝说，你不可能事奉两个主，你就不可能事奉两个主。</a:t>
            </a:r>
            <a:endParaRPr lang="en-US" altLang="zh-CN" sz="1800" dirty="0"/>
          </a:p>
          <a:p>
            <a:r>
              <a:rPr lang="zh-CN" altLang="en-US" sz="1800" dirty="0"/>
              <a:t>最后你会选哪一个，取决于你有没有属灵的眼光。在这里主耶稣从上一节的“心”转到了“眼睛”。定睛看耶稣</a:t>
            </a:r>
            <a:r>
              <a:rPr lang="en-US" altLang="zh-CN" sz="1800" dirty="0"/>
              <a:t>=</a:t>
            </a:r>
            <a:r>
              <a:rPr lang="zh-CN" altLang="en-US" sz="1800" dirty="0"/>
              <a:t>尽心尽意尽力爱神，是一回事，只是换了一个角度。</a:t>
            </a:r>
            <a:endParaRPr lang="en-US" altLang="zh-CN" sz="1800" dirty="0"/>
          </a:p>
          <a:p>
            <a:r>
              <a:rPr lang="zh-CN" altLang="en-US" sz="1800" dirty="0"/>
              <a:t>用了一个比喻，眼睛就是身上的灯，直译：眼睛是身体的灯，如果你的眼睛能聚焦（</a:t>
            </a:r>
            <a:r>
              <a:rPr lang="en-US" altLang="zh-CN" sz="1800" dirty="0"/>
              <a:t>Single</a:t>
            </a:r>
            <a:r>
              <a:rPr lang="zh-CN" altLang="en-US" sz="1800" dirty="0"/>
              <a:t>），全身就被照亮，如果你的眼睛有双重聚焦（</a:t>
            </a:r>
            <a:r>
              <a:rPr lang="en-US" altLang="zh-CN" sz="1800" dirty="0"/>
              <a:t>Wicked</a:t>
            </a:r>
            <a:r>
              <a:rPr lang="zh-CN" altLang="en-US" sz="1800" dirty="0"/>
              <a:t>），全身就黑暗。</a:t>
            </a:r>
            <a:endParaRPr lang="en-US" altLang="zh-CN" sz="1800" dirty="0"/>
          </a:p>
          <a:p>
            <a:r>
              <a:rPr lang="zh-CN" altLang="en-US" sz="1800" dirty="0"/>
              <a:t>这个比喻的重点是，如果你属灵的眼睛不能聚焦，你里头的光就黑暗了。</a:t>
            </a:r>
            <a:endParaRPr lang="en-US" altLang="zh-CN" sz="1800" dirty="0"/>
          </a:p>
          <a:p>
            <a:r>
              <a:rPr lang="zh-CN" altLang="en-US" sz="1800" dirty="0"/>
              <a:t>主耶稣行了许多叫瞎子看见的神迹，你以为只是为行神迹而行神迹吗？用旧约的方法，用能看得见的东西来指向那看不见的东西。只有那些瞎子得医治之后，相信耶稣跟从耶稣的人才是真正得了医治</a:t>
            </a:r>
            <a:endParaRPr lang="en-US" altLang="zh-CN" sz="1800" dirty="0"/>
          </a:p>
          <a:p>
            <a:r>
              <a:rPr lang="en-US" altLang="zh-CN" sz="1800" dirty="0"/>
              <a:t>Act 26:18 </a:t>
            </a:r>
            <a:r>
              <a:rPr lang="zh-CN" altLang="en-US" sz="1800" dirty="0"/>
              <a:t>我差你到他们那里去，要叫他们的眼睛得开，从黑暗中归向光明，从撒但权下归向神。又因信我，得蒙赦罪，和一切成圣的人同得基业。</a:t>
            </a:r>
            <a:endParaRPr lang="en-US" altLang="zh-CN" sz="1800" dirty="0"/>
          </a:p>
          <a:p>
            <a:r>
              <a:rPr lang="en-US" altLang="zh-CN" sz="1800" dirty="0"/>
              <a:t>Act 28:27 </a:t>
            </a:r>
            <a:r>
              <a:rPr lang="zh-CN" altLang="en-US" sz="1800" dirty="0"/>
              <a:t>因为这百姓，油蒙了心，耳朵发沉，眼睛闭着。恐怕眼睛看见，耳朵听见，心里明白，回转过来，我就医治他们。</a:t>
            </a:r>
            <a:endParaRPr lang="en-US" altLang="zh-CN" sz="1800" dirty="0"/>
          </a:p>
          <a:p>
            <a:r>
              <a:rPr lang="en-US" altLang="zh-CN" sz="1800" dirty="0" err="1"/>
              <a:t>Eph</a:t>
            </a:r>
            <a:r>
              <a:rPr lang="en-US" altLang="zh-CN" sz="1800" dirty="0"/>
              <a:t> 1:17 </a:t>
            </a:r>
            <a:r>
              <a:rPr lang="zh-CN" altLang="en-US" sz="1800" dirty="0"/>
              <a:t>求我们主耶稣基督的神，荣耀的父，将那赐人智慧和启示的灵，赏给你们，使你们真知道他。</a:t>
            </a:r>
          </a:p>
          <a:p>
            <a:r>
              <a:rPr lang="en-US" altLang="zh-CN" sz="1800" dirty="0" err="1"/>
              <a:t>Eph</a:t>
            </a:r>
            <a:r>
              <a:rPr lang="en-US" altLang="zh-CN" sz="1800" dirty="0"/>
              <a:t> 1:18 </a:t>
            </a:r>
            <a:r>
              <a:rPr lang="zh-CN" altLang="en-US" sz="1800" dirty="0"/>
              <a:t>并且照明你们心中的眼睛，使你们知道他的恩召有何等指望。他在圣徒中得的基业，有何等丰盛的荣耀。</a:t>
            </a:r>
            <a:endParaRPr lang="en-US" altLang="zh-CN" sz="1800" dirty="0"/>
          </a:p>
          <a:p>
            <a:pPr defTabSz="917143">
              <a:defRPr/>
            </a:pPr>
            <a:r>
              <a:rPr lang="zh-CN" altLang="en-US" sz="1800" dirty="0"/>
              <a:t>这个比喻的重点是，如果你属灵的眼睛不能聚焦，你里头的光就黑暗了，你里头的光若黑暗了，那黑暗是何等大呢。</a:t>
            </a:r>
            <a:endParaRPr lang="en-US" altLang="zh-CN" sz="1800" dirty="0"/>
          </a:p>
          <a:p>
            <a:pPr defTabSz="917143">
              <a:defRPr/>
            </a:pPr>
            <a:r>
              <a:rPr lang="en-US" altLang="zh-CN" sz="1800" dirty="0"/>
              <a:t>6</a:t>
            </a:r>
            <a:r>
              <a:rPr lang="zh-CN" altLang="en-US" sz="1800" dirty="0"/>
              <a:t>：</a:t>
            </a:r>
            <a:r>
              <a:rPr lang="en-US" altLang="zh-CN" sz="1800" dirty="0"/>
              <a:t>22-23</a:t>
            </a:r>
            <a:r>
              <a:rPr lang="zh-CN" altLang="en-US" sz="1800" dirty="0"/>
              <a:t>是承上启下，目的是要指向</a:t>
            </a:r>
            <a:r>
              <a:rPr lang="en-US" altLang="zh-CN" sz="1800" dirty="0"/>
              <a:t>6</a:t>
            </a:r>
            <a:r>
              <a:rPr lang="zh-CN" altLang="en-US" sz="1800" dirty="0"/>
              <a:t>：</a:t>
            </a:r>
            <a:r>
              <a:rPr lang="en-US" altLang="zh-CN" sz="1800" dirty="0"/>
              <a:t>24</a:t>
            </a:r>
            <a:r>
              <a:rPr lang="zh-CN" altLang="en-US" sz="1800" dirty="0"/>
              <a:t>一个人不能事奉两个主。</a:t>
            </a:r>
            <a:endParaRPr lang="en-US" altLang="zh-CN" sz="1800" dirty="0"/>
          </a:p>
          <a:p>
            <a:pPr defTabSz="917143">
              <a:defRPr/>
            </a:pPr>
            <a:r>
              <a:rPr lang="zh-CN" altLang="en-US" sz="1800" dirty="0"/>
              <a:t>心怀二意是许多基督徒的问题。</a:t>
            </a:r>
            <a:endParaRPr lang="en-US" altLang="zh-CN" sz="1800" dirty="0"/>
          </a:p>
          <a:p>
            <a:pPr defTabSz="917143">
              <a:defRPr/>
            </a:pPr>
            <a:r>
              <a:rPr lang="zh-CN" altLang="en-US" sz="1800" dirty="0"/>
              <a:t>心怀二意曾经是以色列人致命的问题。分裂的心。</a:t>
            </a:r>
            <a:r>
              <a:rPr lang="en-US" altLang="zh-CN" sz="1800" dirty="0"/>
              <a:t>Hos 10:2 </a:t>
            </a:r>
            <a:r>
              <a:rPr lang="zh-CN" altLang="en-US" sz="1800" dirty="0"/>
              <a:t>他们心怀二意，现今要定为有罪。耶和华必拆毁他们的祭坛，毁坏他们的柱像。</a:t>
            </a:r>
            <a:endParaRPr lang="en-US" altLang="zh-CN" sz="1800" dirty="0"/>
          </a:p>
          <a:p>
            <a:pPr defTabSz="917143">
              <a:defRPr/>
            </a:pPr>
            <a:r>
              <a:rPr lang="en-US" altLang="zh-CN" sz="1800" dirty="0"/>
              <a:t>Jas 1:8 </a:t>
            </a:r>
            <a:r>
              <a:rPr lang="zh-CN" altLang="en-US" sz="1800" dirty="0"/>
              <a:t>心怀二意的人，在他一切所行的路上，都没有定见。</a:t>
            </a:r>
            <a:r>
              <a:rPr lang="en-US" altLang="zh-CN" sz="1800" dirty="0"/>
              <a:t>Jas 4:8 </a:t>
            </a:r>
            <a:r>
              <a:rPr lang="zh-CN" altLang="en-US" sz="1800" dirty="0"/>
              <a:t>你们亲近神，神就必亲近你们。有罪的人哪，要洁净你们的手。心怀二意的人哪，要清洁你们的心。</a:t>
            </a:r>
            <a:endParaRPr lang="en-US" altLang="zh-CN" sz="1800" dirty="0"/>
          </a:p>
          <a:p>
            <a:pPr defTabSz="917143">
              <a:defRPr/>
            </a:pPr>
            <a:r>
              <a:rPr lang="zh-CN" altLang="en-US" sz="1800" dirty="0"/>
              <a:t>我们不可能既要地上的财宝，又要天上的财宝。有时候我们在两者之间被拉扯，非常痛苦；有时候我们认为我们能平衡，并且做的很好。你里头的光若黑暗了，那黑暗是何等大呢。</a:t>
            </a:r>
            <a:endParaRPr lang="en-US" altLang="zh-CN" sz="1800" dirty="0"/>
          </a:p>
          <a:p>
            <a:pPr defTabSz="917143">
              <a:defRPr/>
            </a:pPr>
            <a:r>
              <a:rPr lang="zh-CN" altLang="en-US" sz="1800" dirty="0"/>
              <a:t>两个主人。</a:t>
            </a:r>
            <a:endParaRPr lang="en-US" altLang="zh-CN" sz="1800" dirty="0"/>
          </a:p>
          <a:p>
            <a:pPr defTabSz="917143">
              <a:defRPr/>
            </a:pPr>
            <a:r>
              <a:rPr lang="en-US" altLang="zh-CN" sz="1800" dirty="0"/>
              <a:t>Ask yourself "Does Christ or money occupy more of my thoughts, time, and efforts?" Or "Have I bowed to Christ or financial security as my lord and master?" The answer might be painful as it was to me, but if properly responded to, it will yield a sharing in His holiness (</a:t>
            </a:r>
            <a:r>
              <a:rPr lang="en-US" altLang="zh-CN" sz="1800" dirty="0" err="1"/>
              <a:t>Heb</a:t>
            </a:r>
            <a:r>
              <a:rPr lang="en-US" altLang="zh-CN" sz="1800" dirty="0"/>
              <a:t> 12:10-note) and the peaceful fruit of righteousness (</a:t>
            </a:r>
            <a:r>
              <a:rPr lang="en-US" altLang="zh-CN" sz="1800" dirty="0" err="1"/>
              <a:t>Heb</a:t>
            </a:r>
            <a:r>
              <a:rPr lang="en-US" altLang="zh-CN" sz="1800" dirty="0"/>
              <a:t> 12:11-note)</a:t>
            </a:r>
          </a:p>
          <a:p>
            <a:endParaRPr lang="zh-CN" altLang="en-US" sz="18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6:19 </a:t>
            </a:r>
            <a:r>
              <a:rPr lang="zh-CN" altLang="en-US" sz="1800" dirty="0"/>
              <a:t>不要为自己积攒财宝在地上</a:t>
            </a:r>
            <a:r>
              <a:rPr lang="en-US" altLang="zh-CN" sz="1800" dirty="0"/>
              <a:t>…</a:t>
            </a:r>
            <a:r>
              <a:rPr lang="zh-CN" altLang="en-US" sz="1800" dirty="0"/>
              <a:t>，所以不要忧虑，目标：</a:t>
            </a:r>
            <a:r>
              <a:rPr lang="en-US" altLang="zh-CN" sz="1800" dirty="0"/>
              <a:t>6:32 …</a:t>
            </a:r>
            <a:r>
              <a:rPr lang="zh-CN" altLang="en-US" sz="1800" dirty="0"/>
              <a:t>你们需用的这一切东西，你们的天父是知道的</a:t>
            </a:r>
            <a:r>
              <a:rPr lang="en-US" altLang="zh-CN" sz="1800" dirty="0"/>
              <a:t>6:33 </a:t>
            </a:r>
            <a:r>
              <a:rPr lang="zh-CN" altLang="en-US" sz="1800" dirty="0"/>
              <a:t>你们要先求他的国和他的义。这些东西都要加给你们了。</a:t>
            </a:r>
            <a:endParaRPr lang="en-US" altLang="zh-CN" sz="1800" dirty="0"/>
          </a:p>
          <a:p>
            <a:r>
              <a:rPr lang="zh-CN" altLang="en-US" sz="1800" dirty="0"/>
              <a:t>不信的人也知道不要忧虑，并有很多心灵鸡汤</a:t>
            </a:r>
            <a:endParaRPr lang="en-US" altLang="zh-CN" sz="1800" dirty="0"/>
          </a:p>
          <a:p>
            <a:r>
              <a:rPr lang="zh-CN" altLang="en-US" sz="1800" dirty="0"/>
              <a:t>在这里他的话让我们心灵的眼睛看见以下的事实，帮助我们做决定只要一个主人，耶稣基督，你有了耶稣，你就有一位在天上的父。</a:t>
            </a:r>
            <a:endParaRPr lang="en-US" altLang="zh-CN" sz="1800" dirty="0"/>
          </a:p>
          <a:p>
            <a:r>
              <a:rPr lang="zh-CN" altLang="en-US" sz="1800" dirty="0"/>
              <a:t>鸟就从来不会饿死吗？不是的。就像下一个类比中的野地的花，它们明天还是会枯干，会被丢在炉子里烧掉，它的美丽不会一直在。但这不是这个类比的重点。</a:t>
            </a:r>
            <a:endParaRPr lang="en-US" altLang="zh-CN" sz="1800" dirty="0"/>
          </a:p>
          <a:p>
            <a:r>
              <a:rPr lang="zh-CN" altLang="en-US" sz="1800" dirty="0"/>
              <a:t>这个类比的重点是，天上的飞鸟与人相比，一个无可否认的事实是，飞鸟不需要工作，也不种，也不收，也不积蓄在仓里，但是它们还能活着，有的能活很长。也不种，也不收，也不积蓄在仓里，谁在养活它们？你可以说是大自然。但是谁设计并创造了这个大自然，并且提供雨水，使万物按时生长，以至于飞鸟的需要已经考虑在内了。而且飞鸟是这个大系统中的不可缺少的一部分，飞鸟吃虫子，吃草的种子，又把种子通过它的粪便撒到各处。但是飞鸟不需要工作，也不种，也不收，也不积蓄在仓里。相反，其实人在这个自然中是没有什么用的，如果那一天全人类消失，大自然还会照样存在，就像原始森林存在的很好一样。也许我们人对于大自然没有什么用，但是在神的眼里，你们比飞鸟贵重得多，我们的天父必养活我们。神如何养活我们呢？不知道，就像主人养活他的仆人一样，主人有吃的，仆人就有，而我们的这位天父永不缺乏。</a:t>
            </a:r>
            <a:endParaRPr lang="en-US" altLang="zh-CN" sz="1800" dirty="0"/>
          </a:p>
          <a:p>
            <a:r>
              <a:rPr lang="zh-CN" altLang="en-US" sz="1800" dirty="0"/>
              <a:t>还记得那位年轻的富人吗？耶稣叫他变卖一切所有的，分给穷人，我们的第一反应是这太过分了，他以后怎么活呀？但是我们都忽视了这一句，你来跟随我，其实彼得约翰他们就是这样做的，因为耶稣呼召了他们，你来跟从我，他们就放下一切所有的跟从了他。他们会挨饿吗？会啊，掐地里的麦穗（</a:t>
            </a:r>
            <a:r>
              <a:rPr lang="en-US" altLang="zh-CN" sz="1800" dirty="0"/>
              <a:t>Mat 12:1 </a:t>
            </a:r>
            <a:r>
              <a:rPr lang="zh-CN" altLang="en-US" sz="1800" dirty="0"/>
              <a:t>那时，耶稣在安息日，从麦地经过。他的门徒饿了，就掐起麦穗来吃。）天父供应了他们吗？绝对是的！</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关键是你信不信，一谈到信心的问题，这就是一个属灵的眼睛的问题，你能看到这一点，并且以此为出发点来做决定并采取行动吗？就像希伯来书</a:t>
            </a:r>
            <a:r>
              <a:rPr lang="en-US" altLang="zh-CN" sz="1800" dirty="0"/>
              <a:t>11</a:t>
            </a:r>
            <a:r>
              <a:rPr lang="zh-CN" altLang="en-US" sz="1800" dirty="0"/>
              <a:t>章讲的，他们因着信，就做了以下的决定，就做了什么什么事。</a:t>
            </a:r>
            <a:endParaRPr lang="en-US" altLang="zh-CN" sz="1800" dirty="0"/>
          </a:p>
          <a:p>
            <a:r>
              <a:rPr lang="zh-CN" altLang="en-US" sz="1800" dirty="0"/>
              <a:t>真正的信心都是聚焦的，让不信的人，或者没有属灵的眼睛的人不能理解的，全心，全意，全力，</a:t>
            </a:r>
            <a:r>
              <a:rPr lang="en-US" altLang="zh-CN" sz="1800" dirty="0"/>
              <a:t>All Out</a:t>
            </a:r>
            <a:r>
              <a:rPr lang="zh-CN" altLang="en-US" sz="1800"/>
              <a:t>。耶稣最后说，听力这些话就去行的，就好比建房子在磐石上。这就是信的原则，信是所望之事的实底，是未见之事的确据，就把看不见的变成了实际发生的，这是信心的原则。</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26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sz="1800" dirty="0"/>
              <a:t>6:32 </a:t>
            </a:r>
            <a:r>
              <a:rPr lang="zh-CN" altLang="en-US" sz="1800" dirty="0"/>
              <a:t>这都是外邦人所求的。你们需用的这一切东西，你们的天父是知道的。</a:t>
            </a:r>
          </a:p>
          <a:p>
            <a:r>
              <a:rPr lang="en-US" altLang="zh-CN" sz="1800" dirty="0"/>
              <a:t>6:33 </a:t>
            </a:r>
            <a:r>
              <a:rPr lang="zh-CN" altLang="en-US" sz="1800" dirty="0"/>
              <a:t>你们要先求他的国和他的义。这些东西都要加给你们了。</a:t>
            </a:r>
          </a:p>
        </p:txBody>
      </p:sp>
      <p:sp>
        <p:nvSpPr>
          <p:cNvPr id="4" name="Slide Number Placeholder 3"/>
          <p:cNvSpPr>
            <a:spLocks noGrp="1"/>
          </p:cNvSpPr>
          <p:nvPr>
            <p:ph type="sldNum" sz="quarter" idx="10"/>
          </p:nvPr>
        </p:nvSpPr>
        <p:spPr/>
        <p:txBody>
          <a:bodyPr/>
          <a:lstStyle/>
          <a:p>
            <a:fld id="{DFFB6782-E22B-44B8-BE55-B98FFE7079DD}" type="slidenum">
              <a:rPr lang="en-US" smtClean="0"/>
              <a:t>27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你们是世上的光，世上的盐。目的是让人看见这光的源头。</a:t>
            </a:r>
            <a:endParaRPr lang="en-US" altLang="zh-CN" sz="1800" dirty="0"/>
          </a:p>
          <a:p>
            <a:r>
              <a:rPr lang="en-US" altLang="zh-CN" sz="1800" dirty="0"/>
              <a:t>Mat 5:16 </a:t>
            </a:r>
            <a:r>
              <a:rPr lang="zh-CN" altLang="en-US" sz="1800" dirty="0"/>
              <a:t>你们的光也当这样照在人前，叫他们看见你们的</a:t>
            </a:r>
            <a:r>
              <a:rPr lang="zh-CN" altLang="en-US" sz="1800" b="1" dirty="0">
                <a:solidFill>
                  <a:srgbClr val="FF0000"/>
                </a:solidFill>
              </a:rPr>
              <a:t>好行为</a:t>
            </a:r>
            <a:r>
              <a:rPr lang="zh-CN" altLang="en-US" sz="1800" dirty="0"/>
              <a:t>，便将荣耀归给你们在天上的父。</a:t>
            </a:r>
            <a:endParaRPr lang="en-US" altLang="zh-CN" sz="1800" dirty="0"/>
          </a:p>
          <a:p>
            <a:r>
              <a:rPr lang="zh-CN" altLang="en-US" sz="1800" dirty="0"/>
              <a:t>下面就讲</a:t>
            </a:r>
            <a:r>
              <a:rPr lang="zh-CN" altLang="en-US" sz="1800" b="1" dirty="0">
                <a:solidFill>
                  <a:srgbClr val="FF0000"/>
                </a:solidFill>
              </a:rPr>
              <a:t>好行为的定义</a:t>
            </a:r>
            <a:r>
              <a:rPr lang="zh-CN" altLang="en-US" sz="1800" dirty="0"/>
              <a:t>，从律法来，但这个律法不是以色列人所认为的那个律法，而是耶稣基督成全之后的律法。</a:t>
            </a:r>
            <a:endParaRPr lang="en-US" altLang="zh-CN" sz="1800" dirty="0"/>
          </a:p>
          <a:p>
            <a:r>
              <a:rPr lang="en-US" altLang="zh-CN" sz="1800" dirty="0"/>
              <a:t>5:17 </a:t>
            </a:r>
            <a:r>
              <a:rPr lang="zh-CN" altLang="en-US" sz="1800" dirty="0"/>
              <a:t>莫想我来要废掉律法和先知。我来不是要废掉，乃是要成全。</a:t>
            </a:r>
            <a:r>
              <a:rPr lang="en-US" altLang="zh-CN" sz="1800" dirty="0"/>
              <a:t>5:18 </a:t>
            </a:r>
            <a:r>
              <a:rPr lang="zh-CN" altLang="en-US" sz="1800" dirty="0"/>
              <a:t>我实在告诉你们，就是到天地都废去了，</a:t>
            </a:r>
            <a:r>
              <a:rPr lang="zh-CN" altLang="en-US" sz="1800" b="1" dirty="0">
                <a:solidFill>
                  <a:srgbClr val="FF0000"/>
                </a:solidFill>
              </a:rPr>
              <a:t>律法</a:t>
            </a:r>
            <a:r>
              <a:rPr lang="zh-CN" altLang="en-US" sz="1800" dirty="0"/>
              <a:t>的一点一画也不能废去，都要</a:t>
            </a:r>
            <a:r>
              <a:rPr lang="zh-CN" altLang="en-US" sz="1800" b="1" dirty="0">
                <a:solidFill>
                  <a:srgbClr val="FF0000"/>
                </a:solidFill>
              </a:rPr>
              <a:t>成全</a:t>
            </a:r>
            <a:r>
              <a:rPr lang="zh-CN" altLang="en-US" sz="1800" dirty="0"/>
              <a:t>。</a:t>
            </a:r>
            <a:endParaRPr lang="en-US" altLang="zh-CN" sz="1800" dirty="0"/>
          </a:p>
          <a:p>
            <a:r>
              <a:rPr lang="en-US" altLang="zh-CN" sz="1800" dirty="0"/>
              <a:t>5:19 </a:t>
            </a:r>
            <a:r>
              <a:rPr lang="zh-CN" altLang="en-US" sz="1800" dirty="0"/>
              <a:t>所以无论何人废掉这诫命中最小的一条，又教训人这样作，他在天国要称为最小的。但无论何人遵行这诫命，又教训人遵行，他在天国要称为大的。</a:t>
            </a:r>
          </a:p>
          <a:p>
            <a:r>
              <a:rPr lang="zh-CN" altLang="en-US" sz="1800" dirty="0"/>
              <a:t>在天国的人是遵行律法和诫命的，这样你才会有真正的义（好行为）。</a:t>
            </a:r>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b="1" dirty="0">
                <a:solidFill>
                  <a:srgbClr val="FF0000"/>
                </a:solidFill>
              </a:rPr>
              <a:t>第一个问题</a:t>
            </a:r>
            <a:r>
              <a:rPr lang="zh-CN" altLang="en-US" sz="1800" dirty="0"/>
              <a:t>。文士和法利赛人的义：</a:t>
            </a:r>
            <a:r>
              <a:rPr lang="zh-CN" altLang="en-US" sz="1800" b="1" dirty="0">
                <a:solidFill>
                  <a:srgbClr val="FF0000"/>
                </a:solidFill>
              </a:rPr>
              <a:t>他们有“义”吗？</a:t>
            </a:r>
            <a:r>
              <a:rPr lang="zh-CN" altLang="en-US" sz="1800" dirty="0"/>
              <a:t>在当时的犹太人眼中，他们研究律法，用现在的话来讲，圣经很熟；他们也做了许多常人做不了的事情，把圣经量化，严格遵行。如果“义”是可以计量的，他们绝对在人的人的眼中有很多的义；</a:t>
            </a:r>
            <a:endParaRPr lang="en-US" altLang="zh-CN" sz="1800" dirty="0"/>
          </a:p>
          <a:p>
            <a:r>
              <a:rPr lang="zh-CN" altLang="en-US" sz="1800" dirty="0"/>
              <a:t>什么是义？在神的面前是对的，神愿意接纳，神喜悦的。有没有义，只有神有评判的权利（在神的眼里，他们没有任何义）</a:t>
            </a:r>
            <a:endParaRPr lang="en-US" altLang="zh-CN" sz="1800" dirty="0"/>
          </a:p>
          <a:p>
            <a:r>
              <a:rPr lang="zh-CN" altLang="en-US" sz="1800" dirty="0"/>
              <a:t>但是耶稣在这里说，</a:t>
            </a:r>
            <a:r>
              <a:rPr lang="zh-CN" altLang="en-US" sz="1800" b="1" dirty="0"/>
              <a:t>你们不能进神的国</a:t>
            </a:r>
            <a:r>
              <a:rPr lang="zh-CN" altLang="en-US" sz="1800" dirty="0"/>
              <a:t>，</a:t>
            </a:r>
            <a:r>
              <a:rPr lang="zh-CN" altLang="en-US" sz="1800" b="1" dirty="0">
                <a:solidFill>
                  <a:srgbClr val="FF0000"/>
                </a:solidFill>
              </a:rPr>
              <a:t>如果你们的义</a:t>
            </a:r>
            <a:r>
              <a:rPr lang="zh-CN" altLang="en-US" sz="1800" dirty="0"/>
              <a:t>不能胜过文士和法利赛的义（从人的角度所看到的义）。</a:t>
            </a:r>
            <a:endParaRPr lang="en-US" altLang="zh-CN" sz="1800" dirty="0"/>
          </a:p>
          <a:p>
            <a:endParaRPr lang="en-US" altLang="zh-CN" sz="1800" dirty="0"/>
          </a:p>
          <a:p>
            <a:r>
              <a:rPr lang="zh-CN" altLang="en-US" sz="1800" b="1" dirty="0">
                <a:solidFill>
                  <a:srgbClr val="FF0000"/>
                </a:solidFill>
              </a:rPr>
              <a:t>第二个问题</a:t>
            </a:r>
            <a:r>
              <a:rPr lang="zh-CN" altLang="en-US" sz="1800" dirty="0"/>
              <a:t>，</a:t>
            </a:r>
            <a:r>
              <a:rPr lang="zh-CN" altLang="en-US" sz="1800" b="1" dirty="0">
                <a:solidFill>
                  <a:srgbClr val="FF0000"/>
                </a:solidFill>
              </a:rPr>
              <a:t>耶稣是不是在这里讲靠遵守律法得救</a:t>
            </a:r>
            <a:r>
              <a:rPr lang="zh-CN" altLang="en-US" sz="1800" dirty="0"/>
              <a:t>？</a:t>
            </a:r>
            <a:r>
              <a:rPr lang="zh-CN" altLang="en-US" sz="1800" b="1" dirty="0"/>
              <a:t>进天国</a:t>
            </a:r>
            <a:r>
              <a:rPr lang="zh-CN" altLang="en-US" sz="1800" dirty="0"/>
              <a:t>是什么意思？有人把得救和进天国分开，认为进天国是神的奖赏，是高级的基督徒才能得到的，我不认同这种看法。得救和进神的国是一体的两面，得救的人必定会进神的国。但</a:t>
            </a:r>
            <a:r>
              <a:rPr lang="zh-CN" altLang="en-US" sz="1800" b="1" dirty="0">
                <a:solidFill>
                  <a:srgbClr val="FF0000"/>
                </a:solidFill>
              </a:rPr>
              <a:t>这里的不能</a:t>
            </a:r>
            <a:r>
              <a:rPr lang="zh-CN" altLang="en-US" sz="1800" dirty="0"/>
              <a:t>不是讲进天国的途径，而是</a:t>
            </a:r>
            <a:r>
              <a:rPr lang="zh-CN" altLang="en-US" sz="1800" b="1" dirty="0">
                <a:solidFill>
                  <a:srgbClr val="FF0000"/>
                </a:solidFill>
              </a:rPr>
              <a:t>讲天国的人是一群怎样的人</a:t>
            </a:r>
            <a:r>
              <a:rPr lang="zh-CN" altLang="en-US" sz="1800" dirty="0"/>
              <a:t>。</a:t>
            </a:r>
            <a:endParaRPr lang="en-US" altLang="zh-CN" sz="1800" dirty="0"/>
          </a:p>
          <a:p>
            <a:r>
              <a:rPr lang="en-US" altLang="zh-CN" sz="1800" dirty="0" err="1"/>
              <a:t>Jhn</a:t>
            </a:r>
            <a:r>
              <a:rPr lang="en-US" altLang="zh-CN" sz="1800" dirty="0"/>
              <a:t> 3:5 </a:t>
            </a:r>
            <a:r>
              <a:rPr lang="zh-CN" altLang="en-US" sz="1800" dirty="0"/>
              <a:t>耶稣说，我实实在在地告诉你，人若不是从水和圣灵生的，就</a:t>
            </a:r>
            <a:r>
              <a:rPr lang="zh-CN" altLang="en-US" sz="1800" b="1" dirty="0">
                <a:solidFill>
                  <a:srgbClr val="FF0000"/>
                </a:solidFill>
              </a:rPr>
              <a:t>不能进神的国</a:t>
            </a:r>
            <a:r>
              <a:rPr lang="zh-CN" altLang="en-US" sz="1800" dirty="0"/>
              <a:t>。</a:t>
            </a:r>
            <a:endParaRPr lang="en-US" altLang="zh-CN" sz="1800" dirty="0"/>
          </a:p>
          <a:p>
            <a:r>
              <a:rPr lang="en-US" altLang="zh-CN" sz="1800" dirty="0"/>
              <a:t>Mat 18:3 </a:t>
            </a:r>
            <a:r>
              <a:rPr lang="zh-CN" altLang="en-US" sz="1800" dirty="0"/>
              <a:t>说，我实在告诉你们，你们若不回转，变成小孩子的样式，断</a:t>
            </a:r>
            <a:r>
              <a:rPr lang="zh-CN" altLang="en-US" sz="1800" b="1" dirty="0">
                <a:solidFill>
                  <a:srgbClr val="FF0000"/>
                </a:solidFill>
              </a:rPr>
              <a:t>不得进天国</a:t>
            </a:r>
            <a:r>
              <a:rPr lang="zh-CN" altLang="en-US" sz="1800" dirty="0"/>
              <a:t>。</a:t>
            </a:r>
            <a:endParaRPr lang="en-US" altLang="zh-CN" sz="1800" dirty="0"/>
          </a:p>
          <a:p>
            <a:r>
              <a:rPr lang="zh-CN" altLang="en-US" sz="1800" dirty="0"/>
              <a:t>进天国不是进入一个实际的名叫“天国”的地方，而是进入神的统管（</a:t>
            </a:r>
            <a:r>
              <a:rPr lang="en-US" altLang="zh-CN" sz="1800" dirty="0"/>
              <a:t>Rule</a:t>
            </a:r>
            <a:r>
              <a:rPr lang="zh-CN" altLang="en-US" sz="1800" dirty="0"/>
              <a:t>）之下，所以与其说是讨论得救，还不如说是告诉我们，</a:t>
            </a:r>
            <a:r>
              <a:rPr lang="zh-CN" altLang="en-US" sz="1800" b="1" dirty="0">
                <a:solidFill>
                  <a:srgbClr val="FF0000"/>
                </a:solidFill>
              </a:rPr>
              <a:t>在天国是什么样的人</a:t>
            </a:r>
            <a:r>
              <a:rPr lang="zh-CN" altLang="en-US" sz="1800" dirty="0"/>
              <a:t>，受神的旨意统管的人是什么样的人，他们是在遵行神的律法的义上是超过文士和法利赛人的</a:t>
            </a:r>
            <a:endParaRPr lang="en-US" altLang="zh-CN" sz="1800" dirty="0"/>
          </a:p>
          <a:p>
            <a:endParaRPr lang="en-US" altLang="zh-CN" sz="1800" b="1" dirty="0">
              <a:solidFill>
                <a:srgbClr val="FF0000"/>
              </a:solidFill>
            </a:endParaRPr>
          </a:p>
          <a:p>
            <a:r>
              <a:rPr lang="zh-CN" altLang="en-US" sz="1800" b="1" dirty="0">
                <a:solidFill>
                  <a:srgbClr val="FF0000"/>
                </a:solidFill>
              </a:rPr>
              <a:t>第三个问题，这里的“义”是什么样的义？</a:t>
            </a:r>
            <a:r>
              <a:rPr lang="zh-CN" altLang="en-US" sz="1800" dirty="0">
                <a:solidFill>
                  <a:srgbClr val="FF0000"/>
                </a:solidFill>
              </a:rPr>
              <a:t>不是因信称义算为义的义，那是在律法之外。而这里的“义”是在律法之内的。</a:t>
            </a:r>
            <a:r>
              <a:rPr lang="en-US" altLang="zh-CN" sz="1800" dirty="0">
                <a:solidFill>
                  <a:srgbClr val="FF0000"/>
                </a:solidFill>
              </a:rPr>
              <a:t>Rom 3:21 </a:t>
            </a:r>
            <a:r>
              <a:rPr lang="zh-CN" altLang="en-US" sz="1800" dirty="0">
                <a:solidFill>
                  <a:srgbClr val="FF0000"/>
                </a:solidFill>
              </a:rPr>
              <a:t>但如今</a:t>
            </a:r>
            <a:r>
              <a:rPr lang="zh-CN" altLang="en-US" sz="1800" b="1" dirty="0">
                <a:solidFill>
                  <a:srgbClr val="FF0000"/>
                </a:solidFill>
              </a:rPr>
              <a:t>神的义在律法以外</a:t>
            </a:r>
            <a:r>
              <a:rPr lang="zh-CN" altLang="en-US" sz="1800" dirty="0">
                <a:solidFill>
                  <a:srgbClr val="FF0000"/>
                </a:solidFill>
              </a:rPr>
              <a:t>已经显明出来，有律法和先知为证。</a:t>
            </a:r>
            <a:r>
              <a:rPr lang="en-US" altLang="zh-CN" sz="1800" dirty="0">
                <a:solidFill>
                  <a:srgbClr val="FF0000"/>
                </a:solidFill>
              </a:rPr>
              <a:t>3:22 </a:t>
            </a:r>
            <a:r>
              <a:rPr lang="zh-CN" altLang="en-US" sz="1800" dirty="0">
                <a:solidFill>
                  <a:srgbClr val="FF0000"/>
                </a:solidFill>
              </a:rPr>
              <a:t>就是神的义，因信耶稣基督，加给一切相信的人，并没有分别。</a:t>
            </a:r>
          </a:p>
          <a:p>
            <a:endParaRPr lang="en-US" altLang="zh-CN" sz="1800" dirty="0">
              <a:solidFill>
                <a:srgbClr val="FF0000"/>
              </a:solidFill>
            </a:endParaRPr>
          </a:p>
          <a:p>
            <a:r>
              <a:rPr lang="en-US" altLang="zh-CN" sz="1800" b="1" dirty="0">
                <a:solidFill>
                  <a:srgbClr val="FF0000"/>
                </a:solidFill>
              </a:rPr>
              <a:t>4. </a:t>
            </a:r>
            <a:r>
              <a:rPr lang="zh-CN" altLang="en-US" sz="1800" b="1" dirty="0">
                <a:solidFill>
                  <a:srgbClr val="FF0000"/>
                </a:solidFill>
              </a:rPr>
              <a:t>胜于文士和法利赛人的义，为什么呢</a:t>
            </a:r>
            <a:r>
              <a:rPr lang="zh-CN" altLang="en-US" sz="1800" dirty="0"/>
              <a:t>？这里的上下文告诉我们，是他们把律法理解错了，他们以为</a:t>
            </a:r>
            <a:r>
              <a:rPr lang="zh-CN" altLang="en-US" sz="1800" b="1" dirty="0">
                <a:solidFill>
                  <a:srgbClr val="FF0000"/>
                </a:solidFill>
              </a:rPr>
              <a:t>律法条文</a:t>
            </a:r>
            <a:r>
              <a:rPr lang="zh-CN" altLang="en-US" sz="1800" dirty="0"/>
              <a:t>就是律法的全部。不可杀人，不可奸淫，以眼还眼，以牙还牙，举例。在天国里的人，他们的义必定是胜过文士的义的，因为按照律法的</a:t>
            </a:r>
            <a:r>
              <a:rPr lang="zh-CN" altLang="en-US" sz="1800" b="1" dirty="0">
                <a:solidFill>
                  <a:srgbClr val="FF0000"/>
                </a:solidFill>
              </a:rPr>
              <a:t>精义遵行</a:t>
            </a:r>
            <a:r>
              <a:rPr lang="zh-CN" altLang="en-US" sz="1800" dirty="0"/>
              <a:t>。这里并没有讲，你如何到哪一个地步，也没有讲你如何才能行出律法的义，</a:t>
            </a:r>
            <a:r>
              <a:rPr lang="en-US" altLang="zh-CN" sz="1800" dirty="0"/>
              <a:t>Rom 8:4 </a:t>
            </a:r>
            <a:r>
              <a:rPr lang="zh-CN" altLang="en-US" sz="1800" b="1" dirty="0">
                <a:solidFill>
                  <a:srgbClr val="FF0000"/>
                </a:solidFill>
              </a:rPr>
              <a:t>使律法的义成就</a:t>
            </a:r>
            <a:r>
              <a:rPr lang="zh-CN" altLang="en-US" sz="1800" dirty="0"/>
              <a:t>在我们这不随从肉体，只随从</a:t>
            </a:r>
            <a:r>
              <a:rPr lang="zh-CN" altLang="en-US" sz="1800" b="1" dirty="0">
                <a:solidFill>
                  <a:srgbClr val="FF0000"/>
                </a:solidFill>
              </a:rPr>
              <a:t>圣灵</a:t>
            </a:r>
            <a:r>
              <a:rPr lang="zh-CN" altLang="en-US" sz="1800" dirty="0"/>
              <a:t>的人身上。</a:t>
            </a:r>
            <a:endParaRPr lang="en-US" altLang="zh-CN" sz="1800" dirty="0"/>
          </a:p>
          <a:p>
            <a:pPr defTabSz="917143">
              <a:defRPr/>
            </a:pPr>
            <a:r>
              <a:rPr lang="zh-CN" altLang="en-US" sz="1800" dirty="0"/>
              <a:t>罗马书讲，律法是属灵，律法要写在我们的心（肉心）</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b="1" dirty="0">
                <a:solidFill>
                  <a:srgbClr val="FF0000"/>
                </a:solidFill>
              </a:rPr>
              <a:t>律法中的六个例子</a:t>
            </a:r>
            <a:r>
              <a:rPr lang="zh-CN" altLang="en-US" sz="1800" dirty="0"/>
              <a:t>：</a:t>
            </a:r>
            <a:r>
              <a:rPr lang="en-US" altLang="zh-CN" sz="1800" dirty="0"/>
              <a:t>1. </a:t>
            </a:r>
            <a:r>
              <a:rPr lang="zh-CN" altLang="en-US" sz="1800" b="1" dirty="0">
                <a:solidFill>
                  <a:srgbClr val="FF0000"/>
                </a:solidFill>
              </a:rPr>
              <a:t>什么是超越文士和法利赛人的义</a:t>
            </a:r>
            <a:r>
              <a:rPr lang="zh-CN" altLang="en-US" sz="1800" dirty="0"/>
              <a:t>。 </a:t>
            </a:r>
            <a:r>
              <a:rPr lang="en-US" altLang="zh-CN" sz="1800" dirty="0"/>
              <a:t>2. </a:t>
            </a:r>
            <a:r>
              <a:rPr lang="zh-CN" altLang="en-US" sz="1800" b="1" dirty="0">
                <a:solidFill>
                  <a:srgbClr val="FF0000"/>
                </a:solidFill>
              </a:rPr>
              <a:t>如何让人将荣耀归给神</a:t>
            </a:r>
            <a:endParaRPr lang="en-US" altLang="zh-CN" sz="1800" b="1" dirty="0">
              <a:solidFill>
                <a:srgbClr val="FF0000"/>
              </a:solidFill>
            </a:endParaRPr>
          </a:p>
          <a:p>
            <a:r>
              <a:rPr lang="zh-CN" altLang="en-US" sz="1800" dirty="0"/>
              <a:t>请注意，最后这六个方面结束在：</a:t>
            </a:r>
            <a:endParaRPr lang="en-US" altLang="zh-CN" sz="1800" dirty="0"/>
          </a:p>
          <a:p>
            <a:r>
              <a:rPr lang="en-US" altLang="zh-CN" sz="1800" dirty="0"/>
              <a:t>5:48 </a:t>
            </a:r>
            <a:r>
              <a:rPr lang="zh-CN" altLang="en-US" sz="1800" dirty="0"/>
              <a:t>所以你们要完全，象你们的天父完全一样。或者说，最后要结束在耶稣身上，看见耶稣就看见了父。</a:t>
            </a:r>
            <a:endParaRPr lang="en-US" altLang="zh-CN" sz="1800" dirty="0"/>
          </a:p>
          <a:p>
            <a:r>
              <a:rPr lang="zh-CN" altLang="en-US" sz="1800" dirty="0"/>
              <a:t>神的儿子耶稣，经历了摩西的经历：从埃及召出我的儿子，从洗礼而过红海，在旷野受试探，在山上颁布神的律法。摩西，祭司的国度，圣洁的国民；耶稣，最后使与他有关的人（进天国的人）完全像天上的父。</a:t>
            </a:r>
            <a:endParaRPr lang="en-US" altLang="zh-CN" sz="1800" dirty="0"/>
          </a:p>
          <a:p>
            <a:endParaRPr lang="en-US" altLang="zh-CN" sz="1800" dirty="0"/>
          </a:p>
          <a:p>
            <a:r>
              <a:rPr lang="zh-CN" altLang="en-US" sz="1800" dirty="0"/>
              <a:t>十诫中的第六戒</a:t>
            </a:r>
            <a:endParaRPr lang="en-US" altLang="zh-CN" sz="1800" dirty="0"/>
          </a:p>
          <a:p>
            <a:pPr marL="343929" indent="-343929">
              <a:buFont typeface="Arial" panose="020B0604020202020204" pitchFamily="34" charset="0"/>
              <a:buAutoNum type="arabicPeriod"/>
            </a:pPr>
            <a:r>
              <a:rPr lang="zh-CN" altLang="en-US" sz="1800" dirty="0"/>
              <a:t>杀人</a:t>
            </a:r>
            <a:r>
              <a:rPr lang="en-US" altLang="zh-CN" sz="1800" dirty="0"/>
              <a:t>=</a:t>
            </a:r>
            <a:r>
              <a:rPr lang="zh-CN" altLang="en-US" sz="1800" dirty="0"/>
              <a:t>谋杀：不公正不合法地杀一个人</a:t>
            </a:r>
            <a:r>
              <a:rPr lang="en-US" altLang="zh-CN" sz="1800" dirty="0"/>
              <a:t>kill a man unjustly, unlawfully.</a:t>
            </a:r>
            <a:r>
              <a:rPr lang="zh-CN" altLang="en-US" sz="1800" dirty="0"/>
              <a:t> 旧约记载了许多次神杀人，是不是神也违背了祂自己的命令呢？</a:t>
            </a:r>
            <a:endParaRPr lang="en-US" altLang="zh-CN" sz="1800" dirty="0"/>
          </a:p>
          <a:p>
            <a:pPr marL="343929" indent="-343929">
              <a:buFont typeface="Arial" panose="020B0604020202020204" pitchFamily="34" charset="0"/>
              <a:buAutoNum type="arabicPeriod"/>
            </a:pPr>
            <a:r>
              <a:rPr lang="zh-CN" altLang="en-US" sz="1800" dirty="0"/>
              <a:t>向弟兄动怒的，难免受审判。为什么？</a:t>
            </a:r>
            <a:endParaRPr lang="en-US" altLang="zh-CN" sz="1800" dirty="0"/>
          </a:p>
          <a:p>
            <a:r>
              <a:rPr lang="zh-CN" altLang="en-US" sz="1800" dirty="0"/>
              <a:t>动怒：闷在心里的愤怒。这种愤怒就像是点燃的火，因着我们的罪性的缘故，忿怒往往是通向谋杀的第一步。</a:t>
            </a:r>
            <a:endParaRPr lang="en-US" altLang="zh-CN" sz="1800" dirty="0"/>
          </a:p>
          <a:p>
            <a:r>
              <a:rPr lang="en-US" altLang="zh-CN" sz="1800" dirty="0"/>
              <a:t>Gen 4:5 </a:t>
            </a:r>
            <a:r>
              <a:rPr lang="zh-CN" altLang="en-US" sz="1800" dirty="0"/>
              <a:t>只是看不中该隐和他的供物。</a:t>
            </a:r>
            <a:r>
              <a:rPr lang="zh-CN" altLang="en-US" sz="1800" b="1" dirty="0">
                <a:solidFill>
                  <a:srgbClr val="FF0000"/>
                </a:solidFill>
              </a:rPr>
              <a:t>该隐就大大地发怒</a:t>
            </a:r>
            <a:r>
              <a:rPr lang="zh-CN" altLang="en-US" sz="1800" dirty="0"/>
              <a:t>，变了脸色。</a:t>
            </a:r>
            <a:r>
              <a:rPr lang="en-US" altLang="zh-CN" sz="1800" dirty="0"/>
              <a:t>Gen 4:6 </a:t>
            </a:r>
            <a:r>
              <a:rPr lang="zh-CN" altLang="en-US" sz="1800" dirty="0"/>
              <a:t>耶和华对该隐说，你为什么发怒呢？你为什么变了脸色呢？</a:t>
            </a:r>
            <a:endParaRPr lang="en-US" altLang="zh-CN" sz="1800" dirty="0"/>
          </a:p>
          <a:p>
            <a:r>
              <a:rPr lang="en-US" altLang="zh-CN" sz="1800" dirty="0" err="1"/>
              <a:t>Luk</a:t>
            </a:r>
            <a:r>
              <a:rPr lang="en-US" altLang="zh-CN" sz="1800" dirty="0"/>
              <a:t> 15:27 </a:t>
            </a:r>
            <a:r>
              <a:rPr lang="zh-CN" altLang="en-US" sz="1800" dirty="0"/>
              <a:t>仆人说，你兄弟来了。你父亲，因为得他无灾无病地回来，把肥牛犊宰了。</a:t>
            </a:r>
          </a:p>
          <a:p>
            <a:r>
              <a:rPr lang="en-US" altLang="zh-CN" sz="1800" dirty="0" err="1"/>
              <a:t>Luk</a:t>
            </a:r>
            <a:r>
              <a:rPr lang="en-US" altLang="zh-CN" sz="1800" dirty="0"/>
              <a:t> 15:28 </a:t>
            </a:r>
            <a:r>
              <a:rPr lang="zh-CN" altLang="en-US" sz="1800" dirty="0"/>
              <a:t>大儿子却生气，不肯进去。他父亲就出来劝他。</a:t>
            </a:r>
            <a:endParaRPr lang="en-US" altLang="zh-CN" sz="1800" dirty="0"/>
          </a:p>
          <a:p>
            <a:endParaRPr lang="zh-CN" altLang="en-US" sz="1800" dirty="0"/>
          </a:p>
          <a:p>
            <a:r>
              <a:rPr lang="zh-CN" altLang="en-US" sz="1800" dirty="0"/>
              <a:t>骂弟兄是</a:t>
            </a:r>
            <a:r>
              <a:rPr lang="zh-CN" altLang="en-US" sz="1800" b="1" dirty="0">
                <a:solidFill>
                  <a:srgbClr val="FF0000"/>
                </a:solidFill>
              </a:rPr>
              <a:t>拉加（没用的，没脑子的东西）</a:t>
            </a:r>
            <a:r>
              <a:rPr lang="zh-CN" altLang="en-US" sz="1800" dirty="0"/>
              <a:t>，凡骂弟兄是</a:t>
            </a:r>
            <a:r>
              <a:rPr lang="zh-CN" altLang="en-US" sz="1800" b="1" dirty="0">
                <a:solidFill>
                  <a:srgbClr val="FF0000"/>
                </a:solidFill>
              </a:rPr>
              <a:t>魔利（傻瓜）</a:t>
            </a:r>
            <a:r>
              <a:rPr lang="zh-CN" altLang="en-US" sz="1800" dirty="0"/>
              <a:t>的，为什么就要有地狱火的审判呢？与杀人相似，侮辱，看不起按照神的形象造的人。</a:t>
            </a:r>
            <a:r>
              <a:rPr lang="en-US" altLang="zh-CN" sz="1800" dirty="0"/>
              <a:t>Gen 9:6 </a:t>
            </a:r>
            <a:r>
              <a:rPr lang="zh-CN" altLang="en-US" sz="1800" b="1" dirty="0">
                <a:solidFill>
                  <a:srgbClr val="FF0000"/>
                </a:solidFill>
              </a:rPr>
              <a:t>凡流人血的，他的血也必被人所流。因为神造人是照自己的形像造的</a:t>
            </a:r>
            <a:r>
              <a:rPr lang="zh-CN" altLang="en-US" sz="1800" dirty="0"/>
              <a:t>。</a:t>
            </a:r>
            <a:r>
              <a:rPr lang="zh-CN" altLang="en-US" sz="1800" b="1" dirty="0">
                <a:solidFill>
                  <a:srgbClr val="FF0000"/>
                </a:solidFill>
              </a:rPr>
              <a:t>骂人是在用我们的嘴杀人</a:t>
            </a:r>
            <a:r>
              <a:rPr lang="zh-CN" altLang="en-US" sz="1800" dirty="0"/>
              <a:t>，因为你在辱骂神所看重的人，神爱世人。神不轻易发怒。有古卷“无缘无故地”的动怒。有原因也不行。这里的弟兄不是指教会的信徒，而是指与我们同样的人。</a:t>
            </a:r>
            <a:endParaRPr lang="en-US" altLang="zh-CN" sz="1800" dirty="0"/>
          </a:p>
          <a:p>
            <a:r>
              <a:rPr lang="zh-CN" altLang="en-US" sz="1800" dirty="0"/>
              <a:t>两种杀人（外在杀人，内心杀人），两种审判（人的审判罪行，神的审判动机和态度）</a:t>
            </a:r>
            <a:endParaRPr lang="en-US" altLang="zh-CN" sz="1800" dirty="0"/>
          </a:p>
          <a:p>
            <a:r>
              <a:rPr lang="en-US" altLang="zh-CN" sz="1800" dirty="0"/>
              <a:t>1Jn 3:15 </a:t>
            </a:r>
            <a:r>
              <a:rPr lang="zh-CN" altLang="en-US" sz="1800" dirty="0"/>
              <a:t>凡恨他弟兄的，就是杀人的。你们晓得凡杀人的，没有永生存在他里面。</a:t>
            </a:r>
          </a:p>
          <a:p>
            <a:r>
              <a:rPr lang="en-US" altLang="zh-CN" sz="1800" dirty="0" err="1"/>
              <a:t>Eph</a:t>
            </a:r>
            <a:r>
              <a:rPr lang="en-US" altLang="zh-CN" sz="1800" dirty="0"/>
              <a:t> 4:31 </a:t>
            </a:r>
            <a:r>
              <a:rPr lang="zh-CN" altLang="en-US" sz="1800" dirty="0"/>
              <a:t>一切苦毒，恼恨，忿怒，嚷闹，毁谤，并一切的恶毒，都当从你们中间除掉。</a:t>
            </a:r>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这个“</a:t>
            </a:r>
            <a:r>
              <a:rPr lang="zh-CN" altLang="en-US" sz="1800" b="1" dirty="0">
                <a:solidFill>
                  <a:srgbClr val="FF0000"/>
                </a:solidFill>
              </a:rPr>
              <a:t>所以</a:t>
            </a:r>
            <a:r>
              <a:rPr lang="zh-CN" altLang="en-US" sz="1800" dirty="0"/>
              <a:t>”是前面原则的运用，第二人称复数（你们）改为</a:t>
            </a:r>
            <a:r>
              <a:rPr lang="zh-CN" altLang="en-US" sz="1800" b="1" dirty="0">
                <a:solidFill>
                  <a:srgbClr val="FF0000"/>
                </a:solidFill>
              </a:rPr>
              <a:t>第二人称单数（你）</a:t>
            </a:r>
            <a:r>
              <a:rPr lang="zh-CN" altLang="en-US" sz="1800" dirty="0"/>
              <a:t>。你已经冒犯了你的弟兄，弟兄向你怀怨，你该怎么办？赶紧解决。</a:t>
            </a:r>
            <a:endParaRPr lang="en-US" altLang="zh-CN" sz="1800" dirty="0"/>
          </a:p>
          <a:p>
            <a:r>
              <a:rPr lang="zh-CN" altLang="en-US" sz="1800" b="1" dirty="0">
                <a:solidFill>
                  <a:srgbClr val="FF0000"/>
                </a:solidFill>
              </a:rPr>
              <a:t>第一个例子</a:t>
            </a:r>
            <a:r>
              <a:rPr lang="zh-CN" altLang="en-US" sz="1800" dirty="0"/>
              <a:t>：“你在祭坛上献礼物的时候”和“把礼物留在坛前”是什么情形？耶稣的听众是在加利利，到耶路撒冷有</a:t>
            </a:r>
            <a:r>
              <a:rPr lang="en-US" altLang="zh-CN" sz="1800" dirty="0"/>
              <a:t>80</a:t>
            </a:r>
            <a:r>
              <a:rPr lang="zh-CN" altLang="en-US" sz="1800" dirty="0"/>
              <a:t>迈的距离。</a:t>
            </a:r>
            <a:endParaRPr lang="en-US" altLang="zh-CN" sz="1800" dirty="0"/>
          </a:p>
          <a:p>
            <a:r>
              <a:rPr lang="en-US" altLang="zh-CN" sz="1800" dirty="0" err="1"/>
              <a:t>Eph</a:t>
            </a:r>
            <a:r>
              <a:rPr lang="en-US" altLang="zh-CN" sz="1800" dirty="0"/>
              <a:t> 4:26 </a:t>
            </a:r>
            <a:r>
              <a:rPr lang="zh-TW" altLang="en-US" sz="1800" dirty="0"/>
              <a:t>生气却不要犯罪。不可含怒到日落。</a:t>
            </a:r>
            <a:r>
              <a:rPr lang="en-US" altLang="zh-CN" sz="1800" dirty="0"/>
              <a:t>4:27 </a:t>
            </a:r>
            <a:r>
              <a:rPr lang="zh-TW" altLang="en-US" sz="1800" dirty="0"/>
              <a:t>也不可给魔鬼留地步。</a:t>
            </a:r>
            <a:endParaRPr lang="en-US" altLang="zh-TW" sz="1800" dirty="0"/>
          </a:p>
          <a:p>
            <a:r>
              <a:rPr lang="zh-CN" altLang="en-US" sz="1800" b="1" dirty="0">
                <a:solidFill>
                  <a:srgbClr val="FF0000"/>
                </a:solidFill>
              </a:rPr>
              <a:t>第二个例子</a:t>
            </a:r>
            <a:r>
              <a:rPr lang="zh-CN" altLang="en-US" sz="1800" dirty="0"/>
              <a:t>：你欠了别人的钱，你的债主拉你去公堂。</a:t>
            </a:r>
            <a:endParaRPr lang="en-US" altLang="zh-CN" sz="1800" dirty="0"/>
          </a:p>
          <a:p>
            <a:r>
              <a:rPr lang="zh-CN" altLang="en-US" sz="1800" dirty="0"/>
              <a:t>两个例子说明同一个问题，赶紧解决你冒犯别人的问题。否则，审判是非常严厉的。</a:t>
            </a:r>
            <a:endParaRPr lang="en-US" altLang="zh-CN" sz="1800" dirty="0"/>
          </a:p>
          <a:p>
            <a:r>
              <a:rPr lang="zh-CN" altLang="en-US" sz="1800" dirty="0"/>
              <a:t>我们的运用：在敬拜神之前，先恢复与人的关系。</a:t>
            </a:r>
            <a:endParaRPr lang="en-US" altLang="zh-CN" sz="1800" dirty="0"/>
          </a:p>
          <a:p>
            <a:r>
              <a:rPr lang="zh-CN" altLang="en-US" sz="1800" dirty="0"/>
              <a:t>这里也再一次表明</a:t>
            </a:r>
            <a:r>
              <a:rPr lang="zh-CN" altLang="en-US" sz="1800" b="1" dirty="0">
                <a:solidFill>
                  <a:srgbClr val="FF0000"/>
                </a:solidFill>
              </a:rPr>
              <a:t>耶稣不是在讲靠遵守律法得救</a:t>
            </a:r>
            <a:r>
              <a:rPr lang="zh-CN" altLang="en-US" sz="1800" dirty="0"/>
              <a:t>，因为犯一个罪就犯了整个律法，没有第二次机会。</a:t>
            </a:r>
            <a:r>
              <a:rPr lang="en-US" altLang="zh-CN" sz="1400" dirty="0"/>
              <a:t>Jas 2:10 </a:t>
            </a:r>
            <a:r>
              <a:rPr lang="zh-CN" altLang="en-US" sz="1400" dirty="0"/>
              <a:t>因为凡遵守全律法的，只在一条上跌倒，他就是犯了众条。</a:t>
            </a:r>
            <a:endParaRPr lang="zh-TW" altLang="en-US" sz="1400" dirty="0"/>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十诫中的第七戒</a:t>
            </a:r>
            <a:endParaRPr lang="en-US" altLang="zh-CN" sz="1800" dirty="0"/>
          </a:p>
          <a:p>
            <a:r>
              <a:rPr lang="zh-CN" altLang="en-US" sz="1800" dirty="0"/>
              <a:t>同样的结构，先谈到律法中</a:t>
            </a:r>
            <a:r>
              <a:rPr lang="zh-CN" altLang="en-US" sz="1800" b="1" dirty="0">
                <a:solidFill>
                  <a:srgbClr val="FF0000"/>
                </a:solidFill>
              </a:rPr>
              <a:t>不可奸淫的真正含义</a:t>
            </a:r>
            <a:r>
              <a:rPr lang="zh-CN" altLang="en-US" sz="1800" dirty="0"/>
              <a:t>，心里想的也不行。在神的审判里，对心里想象的奸淫的审判结果与实际行出来，结果是一样的。</a:t>
            </a:r>
            <a:endParaRPr lang="en-US" altLang="zh-CN" sz="1800" dirty="0"/>
          </a:p>
          <a:p>
            <a:r>
              <a:rPr lang="zh-TW" altLang="en-US" sz="1800" dirty="0"/>
              <a:t>奸淫</a:t>
            </a:r>
            <a:r>
              <a:rPr lang="zh-CN" altLang="en-US" sz="1800" dirty="0"/>
              <a:t>：以婚姻为界限。婚姻之外的性关系都属奸淫。</a:t>
            </a:r>
            <a:endParaRPr lang="en-US" altLang="zh-CN" sz="1800" dirty="0"/>
          </a:p>
          <a:p>
            <a:r>
              <a:rPr lang="zh-CN" altLang="en-US" sz="1800" dirty="0"/>
              <a:t>申命记</a:t>
            </a:r>
            <a:r>
              <a:rPr lang="en-US" altLang="zh-CN" sz="1800" dirty="0"/>
              <a:t>22:22 </a:t>
            </a:r>
            <a:r>
              <a:rPr lang="zh-CN" altLang="en-US" sz="1800" dirty="0"/>
              <a:t>若遇见人与</a:t>
            </a:r>
            <a:r>
              <a:rPr lang="zh-CN" altLang="en-US" sz="1800" b="1" dirty="0">
                <a:solidFill>
                  <a:srgbClr val="FF0000"/>
                </a:solidFill>
              </a:rPr>
              <a:t>有丈夫的妇人</a:t>
            </a:r>
            <a:r>
              <a:rPr lang="zh-CN" altLang="en-US" sz="1800" dirty="0"/>
              <a:t>行淫，就要将奸夫淫妇一并治死。这样，就把那恶从以色列中除掉。</a:t>
            </a:r>
            <a:endParaRPr lang="en-US" altLang="zh-CN" sz="1800" dirty="0"/>
          </a:p>
          <a:p>
            <a:r>
              <a:rPr lang="zh-CN" altLang="en-US" sz="1800" dirty="0"/>
              <a:t> </a:t>
            </a:r>
            <a:r>
              <a:rPr lang="en-US" altLang="zh-CN" sz="1800" dirty="0"/>
              <a:t>Job 31:1 </a:t>
            </a:r>
            <a:r>
              <a:rPr lang="zh-CN" altLang="en-US" sz="1800" dirty="0"/>
              <a:t>我（有妻子的人）与眼睛立约，怎能恋恋瞻望处女呢？</a:t>
            </a:r>
            <a:endParaRPr lang="en-US" altLang="zh-CN" sz="1800" dirty="0"/>
          </a:p>
          <a:p>
            <a:endParaRPr lang="en-US" altLang="zh-TW" sz="1800" dirty="0"/>
          </a:p>
          <a:p>
            <a:r>
              <a:rPr lang="zh-CN" altLang="en-US" sz="1800" dirty="0"/>
              <a:t>我已经犯了奸淫怎么办？主耶稣命令用极端的方法来解决。如果你的右眼一直让你跌倒，剜出来丢掉；如果你的右手一直让你跌倒，砍下来丢掉。为什么要这么极端呢？因为犯奸淫的罪的严重后果，为了避免更大的伤害，全身丢在地狱里，全身下入地狱。</a:t>
            </a:r>
            <a:endParaRPr lang="en-US" altLang="zh-CN" sz="1800" dirty="0"/>
          </a:p>
          <a:p>
            <a:r>
              <a:rPr lang="zh-CN" altLang="en-US" sz="1800" dirty="0"/>
              <a:t>这里牵涉到一个神学问题，一次得救永远得救？一次得救永远得救不是圣经的话。</a:t>
            </a:r>
            <a:endParaRPr lang="en-US" altLang="zh-CN" sz="1800" dirty="0"/>
          </a:p>
          <a:p>
            <a:r>
              <a:rPr lang="en-US" altLang="zh-CN" sz="1800" dirty="0"/>
              <a:t>Jas 1:15 </a:t>
            </a:r>
            <a:r>
              <a:rPr lang="zh-CN" altLang="en-US" sz="1800" dirty="0"/>
              <a:t>私欲既怀了胎，就生出罪来。罪既长成，就生出死来。看见妇女就动淫念（一直不断地），习惯性地犯罪表明我们还没有得救。或者说如果我们不是一直依靠主耶稣的宝血，我们没有任何的确据。</a:t>
            </a:r>
            <a:endParaRPr lang="en-US" altLang="zh-CN" sz="1800" dirty="0"/>
          </a:p>
          <a:p>
            <a:r>
              <a:rPr lang="zh-CN" altLang="en-US" sz="1800" dirty="0"/>
              <a:t>廉价的恩典是我们赐给自己的恩典。廉价恩典传讲不需要悔改的饶恕，不需要教会纪律的洗礼，不需要认罪的圣餐。廉价的恩典是没有门徒训练的恩典，没有十字架的恩典，没有耶稣基督的恩典，</a:t>
            </a:r>
            <a:r>
              <a:rPr lang="en-US" altLang="zh-CN" sz="1800" dirty="0"/>
              <a:t>……</a:t>
            </a:r>
            <a:r>
              <a:rPr lang="zh-CN" altLang="en-US" sz="1800" dirty="0"/>
              <a:t>。昂贵的恩典</a:t>
            </a:r>
            <a:r>
              <a:rPr lang="en-US" altLang="zh-CN" sz="1800" dirty="0"/>
              <a:t>……</a:t>
            </a:r>
            <a:r>
              <a:rPr lang="zh-CN" altLang="en-US" sz="1800" dirty="0"/>
              <a:t>是基督的君王统治，为了他的缘故，一个人会为了他的缘故挖掉导致他跌倒的眼睛，这是耶稣基督的呼召，门徒离开他的渔网跟随他。 </a:t>
            </a:r>
            <a:r>
              <a:rPr lang="en-US" altLang="zh-CN" sz="1800" dirty="0"/>
              <a:t>——</a:t>
            </a:r>
            <a:r>
              <a:rPr lang="zh-CN" altLang="en-US" sz="1800" dirty="0"/>
              <a:t>迪特里希</a:t>
            </a:r>
            <a:r>
              <a:rPr lang="en-US" altLang="zh-CN" sz="1800" dirty="0"/>
              <a:t>·</a:t>
            </a:r>
            <a:r>
              <a:rPr lang="zh-CN" altLang="en-US" sz="1800" dirty="0"/>
              <a:t>朋霍费尔</a:t>
            </a:r>
            <a:endParaRPr lang="en-US" altLang="zh-CN" sz="1800" dirty="0"/>
          </a:p>
          <a:p>
            <a:r>
              <a:rPr lang="zh-CN" altLang="en-US" sz="1800" dirty="0"/>
              <a:t>运用：不惜一切代价远离罪。壮士断腕的决心。</a:t>
            </a:r>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婚姻与“不可奸淫”有很强的关联，因为淫乱的定义是</a:t>
            </a:r>
            <a:r>
              <a:rPr lang="zh-CN" altLang="en-US" sz="1800" b="1" dirty="0"/>
              <a:t>婚姻之外的性关系</a:t>
            </a:r>
            <a:r>
              <a:rPr lang="zh-CN" altLang="en-US" sz="1800" dirty="0"/>
              <a:t>的。</a:t>
            </a:r>
            <a:endParaRPr lang="en-US" altLang="zh-CN" sz="1800" dirty="0"/>
          </a:p>
          <a:p>
            <a:r>
              <a:rPr lang="zh-CN" altLang="en-US" sz="1800" dirty="0"/>
              <a:t>原来的用意：人若休妻，就当给她休书；法利赛人的滥用：只要给修书，就可以修妻。</a:t>
            </a:r>
            <a:endParaRPr lang="en-US" altLang="zh-CN" sz="1800" dirty="0"/>
          </a:p>
          <a:p>
            <a:r>
              <a:rPr lang="en-US" altLang="zh-CN" sz="1800" dirty="0" err="1"/>
              <a:t>Deu</a:t>
            </a:r>
            <a:r>
              <a:rPr lang="en-US" altLang="zh-CN" sz="1800" dirty="0"/>
              <a:t> 24:1 </a:t>
            </a:r>
            <a:r>
              <a:rPr lang="zh-CN" altLang="en-US" sz="1800" dirty="0"/>
              <a:t>人若娶妻以后，见她有什么不合理的事，不喜悦她，就可以写休书交在她手中，打发她离开夫家。</a:t>
            </a:r>
          </a:p>
          <a:p>
            <a:r>
              <a:rPr lang="en-US" altLang="zh-CN" sz="1800" dirty="0" err="1"/>
              <a:t>Deu</a:t>
            </a:r>
            <a:r>
              <a:rPr lang="en-US" altLang="zh-CN" sz="1800" dirty="0"/>
              <a:t> 24:2 </a:t>
            </a:r>
            <a:r>
              <a:rPr lang="zh-CN" altLang="en-US" sz="1800" dirty="0"/>
              <a:t>妇人离开夫家以后，可以去嫁别人。</a:t>
            </a:r>
          </a:p>
          <a:p>
            <a:endParaRPr lang="en-US" altLang="zh-CN"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288100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CN" altLang="en-US" sz="1800" dirty="0"/>
              <a:t>婚姻与“不可奸淫”有很强的关联，因为淫乱的定义是</a:t>
            </a:r>
            <a:r>
              <a:rPr lang="zh-CN" altLang="en-US" sz="1800" b="1" dirty="0"/>
              <a:t>婚姻之外的性关系</a:t>
            </a:r>
            <a:r>
              <a:rPr lang="zh-CN" altLang="en-US" sz="1800" dirty="0"/>
              <a:t>的。</a:t>
            </a:r>
          </a:p>
          <a:p>
            <a:r>
              <a:rPr lang="zh-CN" altLang="en-US" sz="1800" dirty="0"/>
              <a:t>原来的用意：人若休妻，就当给她休书；法利赛人的滥用：只要给修书，就可以修妻。忘记了神设立婚姻的本质是“夫妻不再是两个人，乃是一体的了。所以神配合的，人不可分开。”</a:t>
            </a:r>
            <a:endParaRPr lang="en-US" altLang="zh-CN" sz="1800" dirty="0"/>
          </a:p>
          <a:p>
            <a:r>
              <a:rPr lang="en-US" altLang="zh-CN" sz="1800" dirty="0" err="1"/>
              <a:t>Deu</a:t>
            </a:r>
            <a:r>
              <a:rPr lang="en-US" altLang="zh-CN" sz="1800" dirty="0"/>
              <a:t> 24:1 </a:t>
            </a:r>
            <a:r>
              <a:rPr lang="zh-CN" altLang="en-US" sz="1800" dirty="0"/>
              <a:t>人若娶妻以后，见她有什么不合理的事，不喜悦她，就可以写休书交在她手中，打发她离开夫家。</a:t>
            </a:r>
          </a:p>
          <a:p>
            <a:r>
              <a:rPr lang="en-US" altLang="zh-CN" sz="1800" dirty="0" err="1"/>
              <a:t>Deu</a:t>
            </a:r>
            <a:r>
              <a:rPr lang="en-US" altLang="zh-CN" sz="1800" dirty="0"/>
              <a:t> 24:2 </a:t>
            </a:r>
            <a:r>
              <a:rPr lang="zh-CN" altLang="en-US" sz="1800" b="1" dirty="0"/>
              <a:t>妇人离开夫家以后，可以去嫁别人</a:t>
            </a:r>
            <a:r>
              <a:rPr lang="zh-CN" altLang="en-US" sz="1800" dirty="0"/>
              <a:t>。</a:t>
            </a:r>
          </a:p>
          <a:p>
            <a:endParaRPr lang="en-US" altLang="zh-CN" sz="1800" dirty="0"/>
          </a:p>
          <a:p>
            <a:r>
              <a:rPr lang="en-US" altLang="zh-CN" sz="1800" dirty="0" err="1"/>
              <a:t>Luk</a:t>
            </a:r>
            <a:r>
              <a:rPr lang="en-US" altLang="zh-CN" sz="1800" dirty="0"/>
              <a:t> 16:18 </a:t>
            </a:r>
            <a:r>
              <a:rPr lang="zh-CN" altLang="en-US" sz="1800" dirty="0"/>
              <a:t>凡休妻另娶的，就是犯奸淫。娶被休之妻的，也是犯奸淫。</a:t>
            </a:r>
          </a:p>
          <a:p>
            <a:endParaRPr lang="zh-CN" altLang="en-US" sz="1800" dirty="0"/>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288100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8000"/>
            <a:lum bright="70000" contrast="-70000"/>
            <a:extLst>
              <a:ext uri="{BEBA8EAE-BF5A-486C-A8C5-ECC9F3942E4B}">
                <a14:imgProps xmlns:a14="http://schemas.microsoft.com/office/drawing/2010/main">
                  <a14:imgLayer r:embed="rId14">
                    <a14:imgEffect>
                      <a14:colorTemperature colorTemp="7200"/>
                    </a14:imgEffect>
                    <a14:imgEffect>
                      <a14:saturation sat="3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1/16/2022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TW" altLang="en-US" b="1" dirty="0" smtClean="0">
                <a:latin typeface="DengXian" panose="02010600030101010101" pitchFamily="2" charset="-122"/>
                <a:ea typeface="DengXian" panose="02010600030101010101" pitchFamily="2" charset="-122"/>
              </a:rPr>
              <a:t>三谷基督徒會堂</a:t>
            </a:r>
            <a:r>
              <a:rPr lang="en-US" altLang="zh-TW" b="1" dirty="0" smtClean="0">
                <a:latin typeface="DengXian" panose="02010600030101010101" pitchFamily="2" charset="-122"/>
                <a:ea typeface="DengXian" panose="02010600030101010101" pitchFamily="2" charset="-122"/>
              </a:rPr>
              <a:t/>
            </a:r>
            <a:br>
              <a:rPr lang="en-US" altLang="zh-TW" b="1" dirty="0" smtClean="0">
                <a:latin typeface="DengXian" panose="02010600030101010101" pitchFamily="2" charset="-122"/>
                <a:ea typeface="DengXian" panose="02010600030101010101" pitchFamily="2" charset="-122"/>
              </a:rPr>
            </a:br>
            <a:r>
              <a:rPr lang="zh-TW" altLang="en-US" sz="3600" b="1" dirty="0" smtClean="0">
                <a:latin typeface="DengXian" panose="02010600030101010101" pitchFamily="2" charset="-122"/>
                <a:ea typeface="DengXian" panose="02010600030101010101" pitchFamily="2" charset="-122"/>
              </a:rPr>
              <a:t>成人主日學</a:t>
            </a:r>
            <a:endParaRPr lang="en-US" sz="3600" b="1" dirty="0">
              <a:latin typeface="DengXian" panose="02010600030101010101" pitchFamily="2" charset="-122"/>
              <a:ea typeface="DengXian" panose="02010600030101010101" pitchFamily="2" charset="-122"/>
            </a:endParaRPr>
          </a:p>
        </p:txBody>
      </p:sp>
      <p:sp>
        <p:nvSpPr>
          <p:cNvPr id="3" name="Subtitle 2"/>
          <p:cNvSpPr>
            <a:spLocks noGrp="1"/>
          </p:cNvSpPr>
          <p:nvPr>
            <p:ph type="subTitle" idx="1"/>
          </p:nvPr>
        </p:nvSpPr>
        <p:spPr>
          <a:xfrm>
            <a:off x="1371600" y="3124200"/>
            <a:ext cx="6400800" cy="2514600"/>
          </a:xfrm>
        </p:spPr>
        <p:txBody>
          <a:bodyPr>
            <a:normAutofit/>
          </a:bodyPr>
          <a:lstStyle/>
          <a:p>
            <a:r>
              <a:rPr lang="zh-CN" altLang="en-US" sz="4000" b="1" dirty="0" smtClean="0">
                <a:solidFill>
                  <a:srgbClr val="FF0000"/>
                </a:solidFill>
                <a:latin typeface="DengXian" panose="02010600030101010101" pitchFamily="2" charset="-122"/>
                <a:ea typeface="DengXian" panose="02010600030101010101" pitchFamily="2" charset="-122"/>
              </a:rPr>
              <a:t>马太福音第六章</a:t>
            </a:r>
            <a:endParaRPr lang="en-US" altLang="zh-CN" sz="4000" b="1" dirty="0" smtClean="0">
              <a:solidFill>
                <a:srgbClr val="FF0000"/>
              </a:solidFill>
              <a:latin typeface="DengXian" panose="02010600030101010101" pitchFamily="2" charset="-122"/>
              <a:ea typeface="DengXian" panose="02010600030101010101" pitchFamily="2" charset="-122"/>
            </a:endParaRPr>
          </a:p>
          <a:p>
            <a:r>
              <a:rPr lang="zh-CN" altLang="en-US" sz="4000" b="1" dirty="0" smtClean="0">
                <a:solidFill>
                  <a:srgbClr val="FF0000"/>
                </a:solidFill>
                <a:latin typeface="DengXian" panose="02010600030101010101" pitchFamily="2" charset="-122"/>
                <a:ea typeface="DengXian" panose="02010600030101010101" pitchFamily="2" charset="-122"/>
              </a:rPr>
              <a:t>第</a:t>
            </a:r>
            <a:r>
              <a:rPr lang="zh-CN" altLang="en-US" sz="4000" b="1" dirty="0">
                <a:solidFill>
                  <a:srgbClr val="FF0000"/>
                </a:solidFill>
                <a:latin typeface="DengXian" panose="02010600030101010101" pitchFamily="2" charset="-122"/>
                <a:ea typeface="DengXian" panose="02010600030101010101" pitchFamily="2" charset="-122"/>
              </a:rPr>
              <a:t>六</a:t>
            </a:r>
            <a:r>
              <a:rPr lang="zh-CN" altLang="en-US" sz="4000" b="1" dirty="0" smtClean="0">
                <a:solidFill>
                  <a:srgbClr val="FF0000"/>
                </a:solidFill>
                <a:latin typeface="DengXian" panose="02010600030101010101" pitchFamily="2" charset="-122"/>
                <a:ea typeface="DengXian" panose="02010600030101010101" pitchFamily="2" charset="-122"/>
              </a:rPr>
              <a:t>課 登山宝训（</a:t>
            </a:r>
            <a:r>
              <a:rPr lang="en-US" altLang="zh-CN" sz="4000" b="1" dirty="0" smtClean="0">
                <a:solidFill>
                  <a:srgbClr val="FF0000"/>
                </a:solidFill>
                <a:latin typeface="DengXian" panose="02010600030101010101" pitchFamily="2" charset="-122"/>
                <a:ea typeface="DengXian" panose="02010600030101010101" pitchFamily="2" charset="-122"/>
              </a:rPr>
              <a:t>III</a:t>
            </a:r>
            <a:r>
              <a:rPr lang="zh-CN" altLang="en-US" sz="4000" b="1" dirty="0" smtClean="0">
                <a:solidFill>
                  <a:srgbClr val="FF0000"/>
                </a:solidFill>
                <a:latin typeface="DengXian" panose="02010600030101010101" pitchFamily="2" charset="-122"/>
                <a:ea typeface="DengXian" panose="02010600030101010101" pitchFamily="2" charset="-122"/>
              </a:rPr>
              <a:t>）</a:t>
            </a:r>
            <a:endParaRPr lang="zh-CN" altLang="en-US" sz="4000" b="1" dirty="0">
              <a:solidFill>
                <a:srgbClr val="FF0000"/>
              </a:solidFill>
              <a:latin typeface="DengXian" panose="02010600030101010101" pitchFamily="2" charset="-122"/>
              <a:ea typeface="DengXian" panose="02010600030101010101" pitchFamily="2" charset="-122"/>
            </a:endParaRPr>
          </a:p>
          <a:p>
            <a:r>
              <a:rPr lang="en-US" altLang="zh-CN" dirty="0" smtClean="0">
                <a:solidFill>
                  <a:schemeClr val="tx1"/>
                </a:solidFill>
              </a:rPr>
              <a:t>01</a:t>
            </a:r>
            <a:r>
              <a:rPr lang="en-US" dirty="0" smtClean="0">
                <a:solidFill>
                  <a:schemeClr val="tx1"/>
                </a:solidFill>
              </a:rPr>
              <a:t>/</a:t>
            </a:r>
            <a:r>
              <a:rPr lang="en-US" altLang="zh-CN" dirty="0" smtClean="0">
                <a:solidFill>
                  <a:schemeClr val="tx1"/>
                </a:solidFill>
              </a:rPr>
              <a:t>16</a:t>
            </a:r>
            <a:r>
              <a:rPr lang="en-US" dirty="0" smtClean="0">
                <a:solidFill>
                  <a:schemeClr val="tx1"/>
                </a:solidFill>
              </a:rPr>
              <a:t>/202</a:t>
            </a:r>
            <a:r>
              <a:rPr lang="en-US" altLang="zh-CN" dirty="0">
                <a:solidFill>
                  <a:schemeClr val="tx1"/>
                </a:solidFill>
              </a:rPr>
              <a:t>2</a:t>
            </a:r>
            <a:endParaRPr lang="en-US" dirty="0">
              <a:solidFill>
                <a:schemeClr val="tx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a:solidFill>
                  <a:srgbClr val="FF0000"/>
                </a:solidFill>
                <a:latin typeface="DengXian" panose="02010600030101010101" pitchFamily="2" charset="-122"/>
                <a:ea typeface="DengXian" panose="02010600030101010101" pitchFamily="2" charset="-122"/>
              </a:rPr>
              <a:t>4</a:t>
            </a:r>
            <a:r>
              <a:rPr lang="en-US" altLang="zh-CN" sz="4800" b="1" dirty="0" smtClean="0">
                <a:solidFill>
                  <a:srgbClr val="FF0000"/>
                </a:solidFill>
                <a:latin typeface="DengXian" panose="02010600030101010101" pitchFamily="2" charset="-122"/>
                <a:ea typeface="DengXian" panose="02010600030101010101" pitchFamily="2" charset="-122"/>
              </a:rPr>
              <a:t>. </a:t>
            </a:r>
            <a:r>
              <a:rPr lang="zh-CN" altLang="en-US" sz="4800" b="1" dirty="0" smtClean="0">
                <a:solidFill>
                  <a:srgbClr val="FF0000"/>
                </a:solidFill>
                <a:latin typeface="DengXian" panose="02010600030101010101" pitchFamily="2" charset="-122"/>
                <a:ea typeface="DengXian" panose="02010600030101010101" pitchFamily="2" charset="-122"/>
              </a:rPr>
              <a:t>不</a:t>
            </a:r>
            <a:r>
              <a:rPr lang="zh-CN" altLang="en-US" sz="4800" b="1" dirty="0">
                <a:solidFill>
                  <a:srgbClr val="FF0000"/>
                </a:solidFill>
                <a:latin typeface="DengXian" panose="02010600030101010101" pitchFamily="2" charset="-122"/>
                <a:ea typeface="DengXian" panose="02010600030101010101" pitchFamily="2" charset="-122"/>
              </a:rPr>
              <a:t>可背誓</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6388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5:33 </a:t>
            </a:r>
            <a:r>
              <a:rPr lang="zh-CN" altLang="en-US" b="1" dirty="0">
                <a:latin typeface="DengXian" panose="02010600030101010101" pitchFamily="2" charset="-122"/>
                <a:ea typeface="DengXian" panose="02010600030101010101" pitchFamily="2" charset="-122"/>
              </a:rPr>
              <a:t>你们又听见有吩咐古人的话，说，不可背誓，所起的誓，总要向主谨守。</a:t>
            </a:r>
          </a:p>
          <a:p>
            <a:pPr marL="0" indent="0">
              <a:buNone/>
            </a:pPr>
            <a:r>
              <a:rPr lang="en-US" altLang="zh-CN" b="1" dirty="0" smtClean="0">
                <a:latin typeface="DengXian" panose="02010600030101010101" pitchFamily="2" charset="-122"/>
                <a:ea typeface="DengXian" panose="02010600030101010101" pitchFamily="2" charset="-122"/>
              </a:rPr>
              <a:t>5:34 </a:t>
            </a:r>
            <a:r>
              <a:rPr lang="zh-CN" altLang="en-US" b="1" dirty="0">
                <a:latin typeface="DengXian" panose="02010600030101010101" pitchFamily="2" charset="-122"/>
                <a:ea typeface="DengXian" panose="02010600030101010101" pitchFamily="2" charset="-122"/>
              </a:rPr>
              <a:t>只是我告诉你们，什么誓都不可起，不可指着天起誓，因为天是神的座位</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5:35 </a:t>
            </a:r>
            <a:r>
              <a:rPr lang="zh-CN" altLang="en-US" b="1" dirty="0">
                <a:latin typeface="DengXian" panose="02010600030101010101" pitchFamily="2" charset="-122"/>
                <a:ea typeface="DengXian" panose="02010600030101010101" pitchFamily="2" charset="-122"/>
              </a:rPr>
              <a:t>不可指着地起誓，因为地是他的脚凳。也不可指着耶路撒冷起誓，因为耶路撒冷是大君的京城</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5:36 </a:t>
            </a:r>
            <a:r>
              <a:rPr lang="zh-CN" altLang="en-US" b="1" dirty="0">
                <a:latin typeface="DengXian" panose="02010600030101010101" pitchFamily="2" charset="-122"/>
                <a:ea typeface="DengXian" panose="02010600030101010101" pitchFamily="2" charset="-122"/>
              </a:rPr>
              <a:t>又不可指着你的头起誓，因为你不能使一根头发变黑变白了。</a:t>
            </a:r>
          </a:p>
          <a:p>
            <a:pPr marL="0" indent="0">
              <a:buNone/>
            </a:pPr>
            <a:r>
              <a:rPr lang="en-US" altLang="zh-CN" b="1" dirty="0" smtClean="0">
                <a:latin typeface="DengXian" panose="02010600030101010101" pitchFamily="2" charset="-122"/>
                <a:ea typeface="DengXian" panose="02010600030101010101" pitchFamily="2" charset="-122"/>
              </a:rPr>
              <a:t>5:37 </a:t>
            </a:r>
            <a:r>
              <a:rPr lang="zh-CN" altLang="en-US" b="1" dirty="0">
                <a:latin typeface="DengXian" panose="02010600030101010101" pitchFamily="2" charset="-122"/>
                <a:ea typeface="DengXian" panose="02010600030101010101" pitchFamily="2" charset="-122"/>
              </a:rPr>
              <a:t>你们的话，是，就说是，不是，就说不是。若再多说，就是出于那恶者。（或作是从恶里出来的）</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869818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smtClean="0">
                <a:solidFill>
                  <a:srgbClr val="FF0000"/>
                </a:solidFill>
                <a:latin typeface="DengXian" panose="02010600030101010101" pitchFamily="2" charset="-122"/>
                <a:ea typeface="DengXian" panose="02010600030101010101" pitchFamily="2" charset="-122"/>
              </a:rPr>
              <a:t>5. </a:t>
            </a:r>
            <a:r>
              <a:rPr lang="zh-CN" altLang="en-US" sz="4800" b="1" dirty="0" smtClean="0">
                <a:solidFill>
                  <a:srgbClr val="FF0000"/>
                </a:solidFill>
                <a:latin typeface="DengXian" panose="02010600030101010101" pitchFamily="2" charset="-122"/>
                <a:ea typeface="DengXian" panose="02010600030101010101" pitchFamily="2" charset="-122"/>
              </a:rPr>
              <a:t>以</a:t>
            </a:r>
            <a:r>
              <a:rPr lang="zh-CN" altLang="en-US" sz="4800" b="1" dirty="0">
                <a:solidFill>
                  <a:srgbClr val="FF0000"/>
                </a:solidFill>
                <a:latin typeface="DengXian" panose="02010600030101010101" pitchFamily="2" charset="-122"/>
                <a:ea typeface="DengXian" panose="02010600030101010101" pitchFamily="2" charset="-122"/>
              </a:rPr>
              <a:t>眼还眼，以牙还牙</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638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5:38 </a:t>
            </a:r>
            <a:r>
              <a:rPr lang="zh-CN" altLang="en-US" sz="3600" b="1" dirty="0">
                <a:latin typeface="DengXian" panose="02010600030101010101" pitchFamily="2" charset="-122"/>
                <a:ea typeface="DengXian" panose="02010600030101010101" pitchFamily="2" charset="-122"/>
              </a:rPr>
              <a:t>你们听见有话说，以眼还眼，以牙还牙。</a:t>
            </a:r>
          </a:p>
          <a:p>
            <a:pPr marL="0" indent="0">
              <a:buNone/>
            </a:pPr>
            <a:r>
              <a:rPr lang="en-US" altLang="zh-CN" sz="3600" b="1" dirty="0" smtClean="0">
                <a:latin typeface="DengXian" panose="02010600030101010101" pitchFamily="2" charset="-122"/>
                <a:ea typeface="DengXian" panose="02010600030101010101" pitchFamily="2" charset="-122"/>
              </a:rPr>
              <a:t>5:39 </a:t>
            </a:r>
            <a:r>
              <a:rPr lang="zh-CN" altLang="en-US" sz="3600" b="1" dirty="0">
                <a:latin typeface="DengXian" panose="02010600030101010101" pitchFamily="2" charset="-122"/>
                <a:ea typeface="DengXian" panose="02010600030101010101" pitchFamily="2" charset="-122"/>
              </a:rPr>
              <a:t>只是我告诉你们，不要与恶人作对。有人打你的右脸，连左脸也转过来由他打</a:t>
            </a:r>
            <a:r>
              <a:rPr lang="zh-CN" altLang="en-US" sz="3600" b="1" dirty="0" smtClean="0">
                <a:latin typeface="DengXian" panose="02010600030101010101" pitchFamily="2" charset="-122"/>
                <a:ea typeface="DengXian" panose="02010600030101010101" pitchFamily="2" charset="-122"/>
              </a:rPr>
              <a:t>。</a:t>
            </a:r>
            <a:r>
              <a:rPr lang="en-US" altLang="zh-CN" sz="3600" b="1" dirty="0" smtClean="0">
                <a:latin typeface="DengXian" panose="02010600030101010101" pitchFamily="2" charset="-122"/>
                <a:ea typeface="DengXian" panose="02010600030101010101" pitchFamily="2" charset="-122"/>
              </a:rPr>
              <a:t>5:40 </a:t>
            </a:r>
            <a:r>
              <a:rPr lang="zh-CN" altLang="en-US" sz="3600" b="1" dirty="0">
                <a:latin typeface="DengXian" panose="02010600030101010101" pitchFamily="2" charset="-122"/>
                <a:ea typeface="DengXian" panose="02010600030101010101" pitchFamily="2" charset="-122"/>
              </a:rPr>
              <a:t>有人想要告你，要拿你的里衣，连外衣也由他拿</a:t>
            </a:r>
            <a:r>
              <a:rPr lang="zh-CN" altLang="en-US" sz="3600" b="1" dirty="0" smtClean="0">
                <a:latin typeface="DengXian" panose="02010600030101010101" pitchFamily="2" charset="-122"/>
                <a:ea typeface="DengXian" panose="02010600030101010101" pitchFamily="2" charset="-122"/>
              </a:rPr>
              <a:t>去。</a:t>
            </a:r>
          </a:p>
          <a:p>
            <a:pPr marL="0" indent="0">
              <a:buNone/>
            </a:pPr>
            <a:r>
              <a:rPr lang="en-US" altLang="zh-CN" sz="3600" b="1" dirty="0" smtClean="0">
                <a:latin typeface="DengXian" panose="02010600030101010101" pitchFamily="2" charset="-122"/>
                <a:ea typeface="DengXian" panose="02010600030101010101" pitchFamily="2" charset="-122"/>
              </a:rPr>
              <a:t>5:41 </a:t>
            </a:r>
            <a:r>
              <a:rPr lang="zh-CN" altLang="en-US" sz="3600" b="1" dirty="0" smtClean="0">
                <a:latin typeface="DengXian" panose="02010600030101010101" pitchFamily="2" charset="-122"/>
                <a:ea typeface="DengXian" panose="02010600030101010101" pitchFamily="2" charset="-122"/>
              </a:rPr>
              <a:t>有人强逼你走一里路，你就同他走二里。</a:t>
            </a:r>
          </a:p>
          <a:p>
            <a:pPr marL="0" indent="0">
              <a:buNone/>
            </a:pPr>
            <a:r>
              <a:rPr lang="en-US" altLang="zh-CN" sz="3600" b="1" dirty="0" smtClean="0">
                <a:latin typeface="DengXian" panose="02010600030101010101" pitchFamily="2" charset="-122"/>
                <a:ea typeface="DengXian" panose="02010600030101010101" pitchFamily="2" charset="-122"/>
              </a:rPr>
              <a:t>5:42 </a:t>
            </a:r>
            <a:r>
              <a:rPr lang="zh-CN" altLang="en-US" sz="3600" b="1" dirty="0">
                <a:latin typeface="DengXian" panose="02010600030101010101" pitchFamily="2" charset="-122"/>
                <a:ea typeface="DengXian" panose="02010600030101010101" pitchFamily="2" charset="-122"/>
              </a:rPr>
              <a:t>有求你的，就给他。有向你借贷的，不可推辞。</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590176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a:solidFill>
                  <a:srgbClr val="FF0000"/>
                </a:solidFill>
                <a:latin typeface="DengXian" panose="02010600030101010101" pitchFamily="2" charset="-122"/>
                <a:ea typeface="DengXian" panose="02010600030101010101" pitchFamily="2" charset="-122"/>
              </a:rPr>
              <a:t>6</a:t>
            </a:r>
            <a:r>
              <a:rPr lang="en-US" altLang="zh-CN" sz="4800" b="1" dirty="0" smtClean="0">
                <a:solidFill>
                  <a:srgbClr val="FF0000"/>
                </a:solidFill>
                <a:latin typeface="DengXian" panose="02010600030101010101" pitchFamily="2" charset="-122"/>
                <a:ea typeface="DengXian" panose="02010600030101010101" pitchFamily="2" charset="-122"/>
              </a:rPr>
              <a:t>. </a:t>
            </a:r>
            <a:r>
              <a:rPr lang="zh-CN" altLang="en-US" sz="4800" b="1" dirty="0" smtClean="0">
                <a:solidFill>
                  <a:srgbClr val="FF0000"/>
                </a:solidFill>
                <a:latin typeface="DengXian" panose="02010600030101010101" pitchFamily="2" charset="-122"/>
                <a:ea typeface="DengXian" panose="02010600030101010101" pitchFamily="2" charset="-122"/>
              </a:rPr>
              <a:t>爱你</a:t>
            </a:r>
            <a:r>
              <a:rPr lang="zh-CN" altLang="en-US" sz="4800" b="1" dirty="0">
                <a:solidFill>
                  <a:srgbClr val="FF0000"/>
                </a:solidFill>
                <a:latin typeface="DengXian" panose="02010600030101010101" pitchFamily="2" charset="-122"/>
                <a:ea typeface="DengXian" panose="02010600030101010101" pitchFamily="2" charset="-122"/>
              </a:rPr>
              <a:t>的邻舍，恨你的仇敌</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90600"/>
            <a:ext cx="9067800" cy="56388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5:43 </a:t>
            </a:r>
            <a:r>
              <a:rPr lang="zh-CN" altLang="en-US" b="1" dirty="0">
                <a:latin typeface="DengXian" panose="02010600030101010101" pitchFamily="2" charset="-122"/>
                <a:ea typeface="DengXian" panose="02010600030101010101" pitchFamily="2" charset="-122"/>
              </a:rPr>
              <a:t>你们听见有话说，当爱你的邻舍，恨你的仇敌。</a:t>
            </a:r>
          </a:p>
          <a:p>
            <a:pPr marL="0" indent="0">
              <a:buNone/>
            </a:pPr>
            <a:r>
              <a:rPr lang="en-US" altLang="zh-CN" b="1" dirty="0" smtClean="0">
                <a:latin typeface="DengXian" panose="02010600030101010101" pitchFamily="2" charset="-122"/>
                <a:ea typeface="DengXian" panose="02010600030101010101" pitchFamily="2" charset="-122"/>
              </a:rPr>
              <a:t>5:44 </a:t>
            </a:r>
            <a:r>
              <a:rPr lang="zh-CN" altLang="en-US" b="1" dirty="0">
                <a:latin typeface="DengXian" panose="02010600030101010101" pitchFamily="2" charset="-122"/>
                <a:ea typeface="DengXian" panose="02010600030101010101" pitchFamily="2" charset="-122"/>
              </a:rPr>
              <a:t>只是我告诉你们，要爱你们的仇敌。为那逼迫你们的祷告</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5:45 </a:t>
            </a:r>
            <a:r>
              <a:rPr lang="zh-CN" altLang="en-US" b="1" dirty="0">
                <a:latin typeface="DengXian" panose="02010600030101010101" pitchFamily="2" charset="-122"/>
                <a:ea typeface="DengXian" panose="02010600030101010101" pitchFamily="2" charset="-122"/>
              </a:rPr>
              <a:t>这样，就可以作你们天父的儿子。因为他叫日头照好人，也照歹人，降雨给义人，也给不义的人。</a:t>
            </a:r>
          </a:p>
          <a:p>
            <a:pPr marL="0" indent="0">
              <a:buNone/>
            </a:pPr>
            <a:r>
              <a:rPr lang="en-US" altLang="zh-CN" b="1" dirty="0" smtClean="0">
                <a:latin typeface="DengXian" panose="02010600030101010101" pitchFamily="2" charset="-122"/>
                <a:ea typeface="DengXian" panose="02010600030101010101" pitchFamily="2" charset="-122"/>
              </a:rPr>
              <a:t>5:46 </a:t>
            </a:r>
            <a:r>
              <a:rPr lang="zh-CN" altLang="en-US" b="1" dirty="0">
                <a:latin typeface="DengXian" panose="02010600030101010101" pitchFamily="2" charset="-122"/>
                <a:ea typeface="DengXian" panose="02010600030101010101" pitchFamily="2" charset="-122"/>
              </a:rPr>
              <a:t>你们若单爱那爱你们的人。有什么赏赐呢？就是税吏不也是这样行吗</a:t>
            </a:r>
            <a:r>
              <a:rPr lang="zh-CN" altLang="en-US" b="1" dirty="0" smtClean="0">
                <a:latin typeface="DengXian" panose="02010600030101010101" pitchFamily="2" charset="-122"/>
                <a:ea typeface="DengXian" panose="02010600030101010101" pitchFamily="2" charset="-122"/>
              </a:rPr>
              <a:t>？</a:t>
            </a:r>
            <a:r>
              <a:rPr lang="en-US" altLang="zh-CN" b="1" dirty="0" smtClean="0">
                <a:latin typeface="DengXian" panose="02010600030101010101" pitchFamily="2" charset="-122"/>
                <a:ea typeface="DengXian" panose="02010600030101010101" pitchFamily="2" charset="-122"/>
              </a:rPr>
              <a:t>5:47 </a:t>
            </a:r>
            <a:r>
              <a:rPr lang="zh-CN" altLang="en-US" b="1" dirty="0">
                <a:latin typeface="DengXian" panose="02010600030101010101" pitchFamily="2" charset="-122"/>
                <a:ea typeface="DengXian" panose="02010600030101010101" pitchFamily="2" charset="-122"/>
              </a:rPr>
              <a:t>你们若单请你弟兄的安，比人有什么长处呢？就是外邦人不也是这样行吗？</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894948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象天父一样完全</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457200" y="1295400"/>
            <a:ext cx="8382000" cy="3200400"/>
          </a:xfrm>
        </p:spPr>
        <p:txBody>
          <a:bodyPr>
            <a:noAutofit/>
          </a:bodyPr>
          <a:lstStyle/>
          <a:p>
            <a:pPr marL="0" indent="0" algn="just">
              <a:buNone/>
            </a:pPr>
            <a:r>
              <a:rPr lang="en-US" altLang="zh-CN" sz="4000" b="1" dirty="0" smtClean="0">
                <a:latin typeface="DengXian" panose="02010600030101010101" pitchFamily="2" charset="-122"/>
                <a:ea typeface="DengXian" panose="02010600030101010101" pitchFamily="2" charset="-122"/>
              </a:rPr>
              <a:t>5:48 </a:t>
            </a:r>
            <a:r>
              <a:rPr lang="zh-CN" altLang="en-US" sz="4000" b="1" dirty="0">
                <a:latin typeface="DengXian" panose="02010600030101010101" pitchFamily="2" charset="-122"/>
                <a:ea typeface="DengXian" panose="02010600030101010101" pitchFamily="2" charset="-122"/>
              </a:rPr>
              <a:t>所以你们要完全，象你们的天父完全一样。</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2448814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你们要小心</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6:1 </a:t>
            </a:r>
            <a:r>
              <a:rPr lang="zh-CN" altLang="en-US" sz="3600" b="1" dirty="0">
                <a:latin typeface="DengXian" panose="02010600030101010101" pitchFamily="2" charset="-122"/>
                <a:ea typeface="DengXian" panose="02010600030101010101" pitchFamily="2" charset="-122"/>
              </a:rPr>
              <a:t>你们要小心，不可将善事行在人的面前，故意叫他们看见。若是这样，就不能得你们天父的赏赐了。 </a:t>
            </a:r>
            <a:endParaRPr lang="zh-CN" altLang="en-US"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79246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施舍</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6:2 </a:t>
            </a:r>
            <a:r>
              <a:rPr lang="zh-CN" altLang="en-US" sz="3600" b="1" dirty="0">
                <a:latin typeface="DengXian" panose="02010600030101010101" pitchFamily="2" charset="-122"/>
                <a:ea typeface="DengXian" panose="02010600030101010101" pitchFamily="2" charset="-122"/>
              </a:rPr>
              <a:t>所以你施舍的时候，不可在你前面吹号，像那假冒为善的人，在会堂里和街道上所行的，故意要得人的荣耀。我实在告诉你们，他们已经得了他们的赏赐。</a:t>
            </a:r>
          </a:p>
          <a:p>
            <a:pPr marL="0" indent="0">
              <a:buNone/>
            </a:pPr>
            <a:r>
              <a:rPr lang="en-US" altLang="zh-CN" sz="3600" b="1" dirty="0" smtClean="0">
                <a:latin typeface="DengXian" panose="02010600030101010101" pitchFamily="2" charset="-122"/>
                <a:ea typeface="DengXian" panose="02010600030101010101" pitchFamily="2" charset="-122"/>
              </a:rPr>
              <a:t>6:3 </a:t>
            </a:r>
            <a:r>
              <a:rPr lang="zh-CN" altLang="en-US" sz="3600" b="1" dirty="0">
                <a:latin typeface="DengXian" panose="02010600030101010101" pitchFamily="2" charset="-122"/>
                <a:ea typeface="DengXian" panose="02010600030101010101" pitchFamily="2" charset="-122"/>
              </a:rPr>
              <a:t>你施舍的时候，不要叫左手知道右手所作的。</a:t>
            </a:r>
          </a:p>
          <a:p>
            <a:pPr marL="0" indent="0">
              <a:buNone/>
            </a:pPr>
            <a:r>
              <a:rPr lang="en-US" altLang="zh-CN" sz="3600" b="1" dirty="0" smtClean="0">
                <a:latin typeface="DengXian" panose="02010600030101010101" pitchFamily="2" charset="-122"/>
                <a:ea typeface="DengXian" panose="02010600030101010101" pitchFamily="2" charset="-122"/>
              </a:rPr>
              <a:t>6:4 </a:t>
            </a:r>
            <a:r>
              <a:rPr lang="zh-CN" altLang="en-US" sz="3600" b="1" dirty="0">
                <a:latin typeface="DengXian" panose="02010600030101010101" pitchFamily="2" charset="-122"/>
                <a:ea typeface="DengXian" panose="02010600030101010101" pitchFamily="2" charset="-122"/>
              </a:rPr>
              <a:t>要叫你施舍的事行在暗中，你父在暗中察看，必然报答你。（有古卷作必在明处报答你）</a:t>
            </a:r>
          </a:p>
          <a:p>
            <a:pPr marL="0" indent="0">
              <a:buNone/>
            </a:pPr>
            <a:r>
              <a:rPr lang="zh-CN" altLang="en-US"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78160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祷告</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6:5 </a:t>
            </a:r>
            <a:r>
              <a:rPr lang="zh-CN" altLang="en-US" sz="3600" b="1" dirty="0">
                <a:latin typeface="DengXian" panose="02010600030101010101" pitchFamily="2" charset="-122"/>
                <a:ea typeface="DengXian" panose="02010600030101010101" pitchFamily="2" charset="-122"/>
              </a:rPr>
              <a:t>你们祷告的时候，不可像那假冒为善的人，爱站在会堂里和十字路口上祷告，故意叫人看见。我实在告诉你们，他们已经得了他们的赏赐。</a:t>
            </a:r>
          </a:p>
          <a:p>
            <a:pPr marL="0" indent="0">
              <a:buNone/>
            </a:pPr>
            <a:r>
              <a:rPr lang="en-US" altLang="zh-CN" sz="3600" b="1" dirty="0" smtClean="0">
                <a:latin typeface="DengXian" panose="02010600030101010101" pitchFamily="2" charset="-122"/>
                <a:ea typeface="DengXian" panose="02010600030101010101" pitchFamily="2" charset="-122"/>
              </a:rPr>
              <a:t>6:6 </a:t>
            </a:r>
            <a:r>
              <a:rPr lang="zh-CN" altLang="en-US" sz="3600" b="1" dirty="0">
                <a:latin typeface="DengXian" panose="02010600030101010101" pitchFamily="2" charset="-122"/>
                <a:ea typeface="DengXian" panose="02010600030101010101" pitchFamily="2" charset="-122"/>
              </a:rPr>
              <a:t>你祷告的时候，要进你的内屋，关上门，祷告你在暗中的父，你父在暗中察看，必然报答你。</a:t>
            </a:r>
          </a:p>
          <a:p>
            <a:pPr marL="0" indent="0">
              <a:buNone/>
            </a:pPr>
            <a:r>
              <a:rPr lang="zh-CN" altLang="en-US"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91683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祷告</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6:7 </a:t>
            </a:r>
            <a:r>
              <a:rPr lang="zh-CN" altLang="en-US" sz="3600" b="1" dirty="0" smtClean="0">
                <a:latin typeface="DengXian" panose="02010600030101010101" pitchFamily="2" charset="-122"/>
                <a:ea typeface="DengXian" panose="02010600030101010101" pitchFamily="2" charset="-122"/>
              </a:rPr>
              <a:t>你</a:t>
            </a:r>
            <a:r>
              <a:rPr lang="zh-CN" altLang="en-US" sz="3600" b="1" dirty="0">
                <a:latin typeface="DengXian" panose="02010600030101010101" pitchFamily="2" charset="-122"/>
                <a:ea typeface="DengXian" panose="02010600030101010101" pitchFamily="2" charset="-122"/>
              </a:rPr>
              <a:t>们祷告，不可像外邦人，用许多</a:t>
            </a:r>
            <a:r>
              <a:rPr lang="zh-CN" altLang="en-US" sz="3600" b="1" dirty="0">
                <a:solidFill>
                  <a:srgbClr val="FF0000"/>
                </a:solidFill>
                <a:latin typeface="DengXian" panose="02010600030101010101" pitchFamily="2" charset="-122"/>
                <a:ea typeface="DengXian" panose="02010600030101010101" pitchFamily="2" charset="-122"/>
              </a:rPr>
              <a:t>重复</a:t>
            </a:r>
            <a:r>
              <a:rPr lang="zh-CN" altLang="en-US" sz="3600" b="1" dirty="0">
                <a:latin typeface="DengXian" panose="02010600030101010101" pitchFamily="2" charset="-122"/>
                <a:ea typeface="DengXian" panose="02010600030101010101" pitchFamily="2" charset="-122"/>
              </a:rPr>
              <a:t>话。他们以为</a:t>
            </a:r>
            <a:r>
              <a:rPr lang="zh-CN" altLang="en-US" sz="3600" b="1" dirty="0">
                <a:solidFill>
                  <a:srgbClr val="FF0000"/>
                </a:solidFill>
                <a:latin typeface="DengXian" panose="02010600030101010101" pitchFamily="2" charset="-122"/>
                <a:ea typeface="DengXian" panose="02010600030101010101" pitchFamily="2" charset="-122"/>
              </a:rPr>
              <a:t>话多</a:t>
            </a:r>
            <a:r>
              <a:rPr lang="zh-CN" altLang="en-US" sz="3600" b="1" dirty="0">
                <a:latin typeface="DengXian" panose="02010600030101010101" pitchFamily="2" charset="-122"/>
                <a:ea typeface="DengXian" panose="02010600030101010101" pitchFamily="2" charset="-122"/>
              </a:rPr>
              <a:t>了必蒙垂听。</a:t>
            </a:r>
          </a:p>
          <a:p>
            <a:pPr marL="0" indent="0">
              <a:buNone/>
            </a:pPr>
            <a:r>
              <a:rPr lang="en-US" altLang="zh-CN" sz="3600" b="1" dirty="0" smtClean="0">
                <a:latin typeface="DengXian" panose="02010600030101010101" pitchFamily="2" charset="-122"/>
                <a:ea typeface="DengXian" panose="02010600030101010101" pitchFamily="2" charset="-122"/>
              </a:rPr>
              <a:t>6:8 </a:t>
            </a:r>
            <a:r>
              <a:rPr lang="zh-CN" altLang="en-US" sz="3600" b="1" dirty="0">
                <a:latin typeface="DengXian" panose="02010600030101010101" pitchFamily="2" charset="-122"/>
                <a:ea typeface="DengXian" panose="02010600030101010101" pitchFamily="2" charset="-122"/>
              </a:rPr>
              <a:t>你们不可效法他们。因为你们没有祈求以先，你们所需用的，你们的父早已知道了。</a:t>
            </a:r>
          </a:p>
          <a:p>
            <a:pPr marL="0" indent="0">
              <a:buNone/>
            </a:pPr>
            <a:r>
              <a:rPr lang="zh-CN" altLang="en-US"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54212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祷告的内容</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6:9 </a:t>
            </a:r>
            <a:r>
              <a:rPr lang="zh-CN" altLang="en-US" sz="3600" b="1" dirty="0">
                <a:latin typeface="DengXian" panose="02010600030101010101" pitchFamily="2" charset="-122"/>
                <a:ea typeface="DengXian" panose="02010600030101010101" pitchFamily="2" charset="-122"/>
              </a:rPr>
              <a:t>所以你们祷告，要这样说，我们在天上的父，愿人都尊你的名为圣。</a:t>
            </a:r>
          </a:p>
          <a:p>
            <a:pPr marL="0" indent="0">
              <a:buNone/>
            </a:pPr>
            <a:r>
              <a:rPr lang="en-US" altLang="zh-CN" sz="3600" b="1" dirty="0" smtClean="0">
                <a:latin typeface="DengXian" panose="02010600030101010101" pitchFamily="2" charset="-122"/>
                <a:ea typeface="DengXian" panose="02010600030101010101" pitchFamily="2" charset="-122"/>
              </a:rPr>
              <a:t>6:10 </a:t>
            </a:r>
            <a:r>
              <a:rPr lang="zh-CN" altLang="en-US" sz="3600" b="1" dirty="0">
                <a:latin typeface="DengXian" panose="02010600030101010101" pitchFamily="2" charset="-122"/>
                <a:ea typeface="DengXian" panose="02010600030101010101" pitchFamily="2" charset="-122"/>
              </a:rPr>
              <a:t>愿你的国降临，愿你的旨意行在地上，如同行在天上。</a:t>
            </a:r>
          </a:p>
          <a:p>
            <a:pPr marL="0" indent="0">
              <a:buNone/>
            </a:pPr>
            <a:r>
              <a:rPr lang="zh-CN" altLang="en-US"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86143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祷告的内容</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6:11 </a:t>
            </a:r>
            <a:r>
              <a:rPr lang="zh-CN" altLang="en-US" sz="3600" b="1" dirty="0">
                <a:latin typeface="DengXian" panose="02010600030101010101" pitchFamily="2" charset="-122"/>
                <a:ea typeface="DengXian" panose="02010600030101010101" pitchFamily="2" charset="-122"/>
              </a:rPr>
              <a:t>我们日用的饮食，今日赐给我们。</a:t>
            </a:r>
          </a:p>
          <a:p>
            <a:pPr marL="0" indent="0">
              <a:buNone/>
            </a:pPr>
            <a:r>
              <a:rPr lang="en-US" altLang="zh-CN" sz="3600" b="1" dirty="0" smtClean="0">
                <a:latin typeface="DengXian" panose="02010600030101010101" pitchFamily="2" charset="-122"/>
                <a:ea typeface="DengXian" panose="02010600030101010101" pitchFamily="2" charset="-122"/>
              </a:rPr>
              <a:t>6:12 </a:t>
            </a:r>
            <a:r>
              <a:rPr lang="zh-CN" altLang="en-US" sz="3600" b="1" dirty="0">
                <a:latin typeface="DengXian" panose="02010600030101010101" pitchFamily="2" charset="-122"/>
                <a:ea typeface="DengXian" panose="02010600030101010101" pitchFamily="2" charset="-122"/>
              </a:rPr>
              <a:t>免我们的债，如同我们免了人的债。</a:t>
            </a:r>
          </a:p>
          <a:p>
            <a:pPr marL="0" indent="0">
              <a:buNone/>
            </a:pPr>
            <a:r>
              <a:rPr lang="zh-CN" altLang="en-US" sz="3600" b="1" dirty="0" smtClean="0">
                <a:latin typeface="DengXian" panose="02010600030101010101" pitchFamily="2" charset="-122"/>
                <a:ea typeface="DengXian" panose="02010600030101010101" pitchFamily="2" charset="-122"/>
              </a:rPr>
              <a:t> </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680029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八福：天国人</a:t>
            </a:r>
            <a:r>
              <a:rPr lang="zh-CN" altLang="en-US" sz="4800" b="1" dirty="0">
                <a:solidFill>
                  <a:srgbClr val="FF0000"/>
                </a:solidFill>
                <a:latin typeface="DengXian" panose="02010600030101010101" pitchFamily="2" charset="-122"/>
                <a:ea typeface="DengXian" panose="02010600030101010101" pitchFamily="2" charset="-122"/>
              </a:rPr>
              <a:t>的特征</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5:3 </a:t>
            </a:r>
            <a:r>
              <a:rPr lang="zh-CN" altLang="en-US" b="1" dirty="0">
                <a:latin typeface="DengXian" panose="02010600030101010101" pitchFamily="2" charset="-122"/>
                <a:ea typeface="DengXian" panose="02010600030101010101" pitchFamily="2" charset="-122"/>
              </a:rPr>
              <a:t>虚心的人有福了，因为天国是他们的。</a:t>
            </a:r>
          </a:p>
          <a:p>
            <a:pPr marL="0" indent="0">
              <a:buNone/>
            </a:pPr>
            <a:r>
              <a:rPr lang="en-US" altLang="zh-CN" b="1" dirty="0" smtClean="0">
                <a:latin typeface="DengXian" panose="02010600030101010101" pitchFamily="2" charset="-122"/>
                <a:ea typeface="DengXian" panose="02010600030101010101" pitchFamily="2" charset="-122"/>
              </a:rPr>
              <a:t>5:4 </a:t>
            </a:r>
            <a:r>
              <a:rPr lang="zh-CN" altLang="en-US" b="1" dirty="0">
                <a:latin typeface="DengXian" panose="02010600030101010101" pitchFamily="2" charset="-122"/>
                <a:ea typeface="DengXian" panose="02010600030101010101" pitchFamily="2" charset="-122"/>
              </a:rPr>
              <a:t>哀恸的人有福了，因为他们必得安慰。</a:t>
            </a:r>
          </a:p>
          <a:p>
            <a:pPr marL="0" indent="0">
              <a:buNone/>
            </a:pPr>
            <a:r>
              <a:rPr lang="en-US" altLang="zh-CN" b="1" dirty="0" smtClean="0">
                <a:latin typeface="DengXian" panose="02010600030101010101" pitchFamily="2" charset="-122"/>
                <a:ea typeface="DengXian" panose="02010600030101010101" pitchFamily="2" charset="-122"/>
              </a:rPr>
              <a:t>5:5 </a:t>
            </a:r>
            <a:r>
              <a:rPr lang="zh-CN" altLang="en-US" b="1" dirty="0">
                <a:latin typeface="DengXian" panose="02010600030101010101" pitchFamily="2" charset="-122"/>
                <a:ea typeface="DengXian" panose="02010600030101010101" pitchFamily="2" charset="-122"/>
              </a:rPr>
              <a:t>温柔的人有福了，因为他们必承受地土。</a:t>
            </a:r>
          </a:p>
          <a:p>
            <a:pPr marL="0" indent="0">
              <a:buNone/>
            </a:pPr>
            <a:r>
              <a:rPr lang="en-US" altLang="zh-CN" b="1" dirty="0" smtClean="0">
                <a:latin typeface="DengXian" panose="02010600030101010101" pitchFamily="2" charset="-122"/>
                <a:ea typeface="DengXian" panose="02010600030101010101" pitchFamily="2" charset="-122"/>
              </a:rPr>
              <a:t>5:6 </a:t>
            </a:r>
            <a:r>
              <a:rPr lang="zh-CN" altLang="en-US" b="1" dirty="0">
                <a:latin typeface="DengXian" panose="02010600030101010101" pitchFamily="2" charset="-122"/>
                <a:ea typeface="DengXian" panose="02010600030101010101" pitchFamily="2" charset="-122"/>
              </a:rPr>
              <a:t>饥渴慕义的人有福了，因为他们必得饱足。</a:t>
            </a:r>
          </a:p>
          <a:p>
            <a:pPr marL="0" indent="0">
              <a:buNone/>
            </a:pPr>
            <a:r>
              <a:rPr lang="en-US" altLang="zh-CN" b="1" dirty="0" smtClean="0">
                <a:latin typeface="DengXian" panose="02010600030101010101" pitchFamily="2" charset="-122"/>
                <a:ea typeface="DengXian" panose="02010600030101010101" pitchFamily="2" charset="-122"/>
              </a:rPr>
              <a:t>5:7 </a:t>
            </a:r>
            <a:r>
              <a:rPr lang="zh-CN" altLang="en-US" b="1" dirty="0">
                <a:latin typeface="DengXian" panose="02010600030101010101" pitchFamily="2" charset="-122"/>
                <a:ea typeface="DengXian" panose="02010600030101010101" pitchFamily="2" charset="-122"/>
              </a:rPr>
              <a:t>怜恤人的人有福了，因为他们必蒙怜恤。</a:t>
            </a:r>
          </a:p>
          <a:p>
            <a:pPr marL="0" indent="0">
              <a:buNone/>
            </a:pPr>
            <a:r>
              <a:rPr lang="en-US" altLang="zh-CN" b="1" dirty="0" smtClean="0">
                <a:latin typeface="DengXian" panose="02010600030101010101" pitchFamily="2" charset="-122"/>
                <a:ea typeface="DengXian" panose="02010600030101010101" pitchFamily="2" charset="-122"/>
              </a:rPr>
              <a:t>5:8 </a:t>
            </a:r>
            <a:r>
              <a:rPr lang="zh-CN" altLang="en-US" b="1" dirty="0">
                <a:latin typeface="DengXian" panose="02010600030101010101" pitchFamily="2" charset="-122"/>
                <a:ea typeface="DengXian" panose="02010600030101010101" pitchFamily="2" charset="-122"/>
              </a:rPr>
              <a:t>清心的人有福了，因为他们必得见神。</a:t>
            </a:r>
          </a:p>
          <a:p>
            <a:pPr marL="0" indent="0">
              <a:buNone/>
            </a:pPr>
            <a:r>
              <a:rPr lang="en-US" altLang="zh-CN" b="1" dirty="0" smtClean="0">
                <a:latin typeface="DengXian" panose="02010600030101010101" pitchFamily="2" charset="-122"/>
                <a:ea typeface="DengXian" panose="02010600030101010101" pitchFamily="2" charset="-122"/>
              </a:rPr>
              <a:t>5:9 </a:t>
            </a:r>
            <a:r>
              <a:rPr lang="zh-CN" altLang="en-US" b="1" dirty="0">
                <a:latin typeface="DengXian" panose="02010600030101010101" pitchFamily="2" charset="-122"/>
                <a:ea typeface="DengXian" panose="02010600030101010101" pitchFamily="2" charset="-122"/>
              </a:rPr>
              <a:t>使人和睦的人有福了，因为他们必称为神的儿子。</a:t>
            </a:r>
          </a:p>
          <a:p>
            <a:pPr marL="0" indent="0">
              <a:buNone/>
            </a:pPr>
            <a:r>
              <a:rPr lang="en-US" altLang="zh-CN" b="1" dirty="0" smtClean="0">
                <a:latin typeface="DengXian" panose="02010600030101010101" pitchFamily="2" charset="-122"/>
                <a:ea typeface="DengXian" panose="02010600030101010101" pitchFamily="2" charset="-122"/>
              </a:rPr>
              <a:t>5:10 </a:t>
            </a:r>
            <a:r>
              <a:rPr lang="zh-CN" altLang="en-US" b="1" dirty="0">
                <a:latin typeface="DengXian" panose="02010600030101010101" pitchFamily="2" charset="-122"/>
                <a:ea typeface="DengXian" panose="02010600030101010101" pitchFamily="2" charset="-122"/>
              </a:rPr>
              <a:t>为义受逼迫的人有福了，因为天国是他们的。</a:t>
            </a:r>
          </a:p>
        </p:txBody>
      </p:sp>
    </p:spTree>
    <p:extLst>
      <p:ext uri="{BB962C8B-B14F-4D97-AF65-F5344CB8AC3E}">
        <p14:creationId xmlns:p14="http://schemas.microsoft.com/office/powerpoint/2010/main" val="34870584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祷告的内容</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6:13 </a:t>
            </a:r>
            <a:r>
              <a:rPr lang="zh-CN" altLang="en-US" sz="3600" b="1" dirty="0">
                <a:latin typeface="DengXian" panose="02010600030101010101" pitchFamily="2" charset="-122"/>
                <a:ea typeface="DengXian" panose="02010600030101010101" pitchFamily="2" charset="-122"/>
              </a:rPr>
              <a:t>不叫我们遇见试探，救我们脱离凶恶，（或作脱离恶者）因为国度，权柄，荣耀，全是你的，直到永远，阿们。（有古卷无因为至阿们等字</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8423508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马太福音</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6:14 </a:t>
            </a:r>
            <a:r>
              <a:rPr lang="zh-CN" altLang="en-US" sz="3600" b="1" dirty="0">
                <a:latin typeface="DengXian" panose="02010600030101010101" pitchFamily="2" charset="-122"/>
                <a:ea typeface="DengXian" panose="02010600030101010101" pitchFamily="2" charset="-122"/>
              </a:rPr>
              <a:t>你们饶恕人的过犯，你们的天父也必饶恕你们的过犯。</a:t>
            </a:r>
          </a:p>
          <a:p>
            <a:pPr marL="0" indent="0">
              <a:buNone/>
            </a:pPr>
            <a:r>
              <a:rPr lang="en-US" altLang="zh-CN" sz="3600" b="1" dirty="0" smtClean="0">
                <a:latin typeface="DengXian" panose="02010600030101010101" pitchFamily="2" charset="-122"/>
                <a:ea typeface="DengXian" panose="02010600030101010101" pitchFamily="2" charset="-122"/>
              </a:rPr>
              <a:t>6:15 </a:t>
            </a:r>
            <a:r>
              <a:rPr lang="zh-CN" altLang="en-US" sz="3600" b="1" dirty="0">
                <a:latin typeface="DengXian" panose="02010600030101010101" pitchFamily="2" charset="-122"/>
                <a:ea typeface="DengXian" panose="02010600030101010101" pitchFamily="2" charset="-122"/>
              </a:rPr>
              <a:t>你们不饶恕人的过犯，你们的天父也必不饶恕你们的过犯。</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338326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禁食</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6:16 </a:t>
            </a:r>
            <a:r>
              <a:rPr lang="zh-CN" altLang="en-US" sz="3600" b="1" dirty="0">
                <a:latin typeface="DengXian" panose="02010600030101010101" pitchFamily="2" charset="-122"/>
                <a:ea typeface="DengXian" panose="02010600030101010101" pitchFamily="2" charset="-122"/>
              </a:rPr>
              <a:t>你们禁食的时候，不可像那假冒为善的人，脸上带着愁容。因为他们把脸弄得难看，故意叫人看出他们是禁食。我实在告诉你们，他们已经得了他们的赏赐。</a:t>
            </a:r>
          </a:p>
          <a:p>
            <a:pPr marL="0" indent="0">
              <a:buNone/>
            </a:pPr>
            <a:r>
              <a:rPr lang="en-US" altLang="zh-CN" sz="3600" b="1" dirty="0" smtClean="0">
                <a:latin typeface="DengXian" panose="02010600030101010101" pitchFamily="2" charset="-122"/>
                <a:ea typeface="DengXian" panose="02010600030101010101" pitchFamily="2" charset="-122"/>
              </a:rPr>
              <a:t>6:17 </a:t>
            </a:r>
            <a:r>
              <a:rPr lang="zh-CN" altLang="en-US" sz="3600" b="1" dirty="0">
                <a:latin typeface="DengXian" panose="02010600030101010101" pitchFamily="2" charset="-122"/>
                <a:ea typeface="DengXian" panose="02010600030101010101" pitchFamily="2" charset="-122"/>
              </a:rPr>
              <a:t>你禁食的时候，要梳头洗脸，</a:t>
            </a:r>
          </a:p>
          <a:p>
            <a:pPr marL="0" indent="0">
              <a:buNone/>
            </a:pPr>
            <a:r>
              <a:rPr lang="en-US" altLang="zh-CN" sz="3600" b="1" dirty="0" smtClean="0">
                <a:latin typeface="DengXian" panose="02010600030101010101" pitchFamily="2" charset="-122"/>
                <a:ea typeface="DengXian" panose="02010600030101010101" pitchFamily="2" charset="-122"/>
              </a:rPr>
              <a:t>6:18 </a:t>
            </a:r>
            <a:r>
              <a:rPr lang="zh-CN" altLang="en-US" sz="3600" b="1" dirty="0">
                <a:latin typeface="DengXian" panose="02010600030101010101" pitchFamily="2" charset="-122"/>
                <a:ea typeface="DengXian" panose="02010600030101010101" pitchFamily="2" charset="-122"/>
              </a:rPr>
              <a:t>不叫人看出你禁食来，只叫你暗中的父看见。你父在暗中察看，必然报答你。</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884175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不</a:t>
            </a:r>
            <a:r>
              <a:rPr lang="zh-CN" altLang="en-US" sz="4800" b="1" dirty="0" smtClean="0">
                <a:solidFill>
                  <a:srgbClr val="FF0000"/>
                </a:solidFill>
                <a:latin typeface="DengXian" panose="02010600030101010101" pitchFamily="2" charset="-122"/>
                <a:ea typeface="DengXian" panose="02010600030101010101" pitchFamily="2" charset="-122"/>
              </a:rPr>
              <a:t>要积</a:t>
            </a:r>
            <a:r>
              <a:rPr lang="zh-CN" altLang="en-US" sz="4800" b="1" dirty="0">
                <a:solidFill>
                  <a:srgbClr val="FF0000"/>
                </a:solidFill>
                <a:latin typeface="DengXian" panose="02010600030101010101" pitchFamily="2" charset="-122"/>
                <a:ea typeface="DengXian" panose="02010600030101010101" pitchFamily="2" charset="-122"/>
              </a:rPr>
              <a:t>攒财宝在地上</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6:19 </a:t>
            </a:r>
            <a:r>
              <a:rPr lang="zh-CN" altLang="en-US" sz="3600" b="1" dirty="0">
                <a:latin typeface="DengXian" panose="02010600030101010101" pitchFamily="2" charset="-122"/>
                <a:ea typeface="DengXian" panose="02010600030101010101" pitchFamily="2" charset="-122"/>
              </a:rPr>
              <a:t>不要为自己积攒财宝在地上，地上有虫子咬，能锈坏，也有贼挖窟窿来偷。</a:t>
            </a:r>
          </a:p>
          <a:p>
            <a:pPr marL="0" indent="0">
              <a:buNone/>
            </a:pPr>
            <a:r>
              <a:rPr lang="en-US" altLang="zh-CN" sz="3600" b="1" dirty="0" smtClean="0">
                <a:latin typeface="DengXian" panose="02010600030101010101" pitchFamily="2" charset="-122"/>
                <a:ea typeface="DengXian" panose="02010600030101010101" pitchFamily="2" charset="-122"/>
              </a:rPr>
              <a:t>6:20 </a:t>
            </a:r>
            <a:r>
              <a:rPr lang="zh-CN" altLang="en-US" sz="3600" b="1" dirty="0">
                <a:latin typeface="DengXian" panose="02010600030101010101" pitchFamily="2" charset="-122"/>
                <a:ea typeface="DengXian" panose="02010600030101010101" pitchFamily="2" charset="-122"/>
              </a:rPr>
              <a:t>只要积攒财宝在天上，天上没有虫子咬，不能锈坏，也没有贼挖窟窿来偷。</a:t>
            </a:r>
          </a:p>
          <a:p>
            <a:pPr marL="0" indent="0">
              <a:buNone/>
            </a:pPr>
            <a:r>
              <a:rPr lang="en-US" altLang="zh-CN" sz="3600" b="1" dirty="0" smtClean="0">
                <a:latin typeface="DengXian" panose="02010600030101010101" pitchFamily="2" charset="-122"/>
                <a:ea typeface="DengXian" panose="02010600030101010101" pitchFamily="2" charset="-122"/>
              </a:rPr>
              <a:t>6:21 </a:t>
            </a:r>
            <a:r>
              <a:rPr lang="zh-CN" altLang="en-US" sz="3600" b="1" dirty="0">
                <a:latin typeface="DengXian" panose="02010600030101010101" pitchFamily="2" charset="-122"/>
                <a:ea typeface="DengXian" panose="02010600030101010101" pitchFamily="2" charset="-122"/>
              </a:rPr>
              <a:t>因为你的财宝在哪里，你的心也在哪里。</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457182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要有眼光</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6:22 </a:t>
            </a:r>
            <a:r>
              <a:rPr lang="zh-CN" altLang="en-US" sz="3600" b="1" dirty="0">
                <a:latin typeface="DengXian" panose="02010600030101010101" pitchFamily="2" charset="-122"/>
                <a:ea typeface="DengXian" panose="02010600030101010101" pitchFamily="2" charset="-122"/>
              </a:rPr>
              <a:t>眼睛就是身上的灯。你的眼睛若了亮，全身就光明。</a:t>
            </a:r>
          </a:p>
          <a:p>
            <a:pPr marL="0" indent="0">
              <a:buNone/>
            </a:pPr>
            <a:r>
              <a:rPr lang="en-US" altLang="zh-CN" sz="3600" b="1" dirty="0" smtClean="0">
                <a:latin typeface="DengXian" panose="02010600030101010101" pitchFamily="2" charset="-122"/>
                <a:ea typeface="DengXian" panose="02010600030101010101" pitchFamily="2" charset="-122"/>
              </a:rPr>
              <a:t>6:23 </a:t>
            </a:r>
            <a:r>
              <a:rPr lang="zh-CN" altLang="en-US" sz="3600" b="1" dirty="0">
                <a:latin typeface="DengXian" panose="02010600030101010101" pitchFamily="2" charset="-122"/>
                <a:ea typeface="DengXian" panose="02010600030101010101" pitchFamily="2" charset="-122"/>
              </a:rPr>
              <a:t>你的眼睛若昏花，全身就黑暗。你里头的光若黑暗了，那黑暗是何等大呢。</a:t>
            </a:r>
          </a:p>
          <a:p>
            <a:pPr marL="0" indent="0">
              <a:buNone/>
            </a:pPr>
            <a:r>
              <a:rPr lang="en-US" altLang="zh-CN" sz="3600" b="1" dirty="0" smtClean="0">
                <a:latin typeface="DengXian" panose="02010600030101010101" pitchFamily="2" charset="-122"/>
                <a:ea typeface="DengXian" panose="02010600030101010101" pitchFamily="2" charset="-122"/>
              </a:rPr>
              <a:t>6:24 </a:t>
            </a:r>
            <a:r>
              <a:rPr lang="zh-CN" altLang="en-US" sz="3600" b="1" dirty="0">
                <a:latin typeface="DengXian" panose="02010600030101010101" pitchFamily="2" charset="-122"/>
                <a:ea typeface="DengXian" panose="02010600030101010101" pitchFamily="2" charset="-122"/>
              </a:rPr>
              <a:t>一个人不能事奉两个主。不是恶这个爱那个，就是重这个轻那个。你们不能又事奉神，又事奉玛门。（玛门是财利的意思）</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9041077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不要忧</a:t>
            </a:r>
            <a:r>
              <a:rPr lang="zh-CN" altLang="en-US" sz="4800" b="1" dirty="0" smtClean="0">
                <a:solidFill>
                  <a:srgbClr val="FF0000"/>
                </a:solidFill>
                <a:latin typeface="DengXian" panose="02010600030101010101" pitchFamily="2" charset="-122"/>
                <a:ea typeface="DengXian" panose="02010600030101010101" pitchFamily="2" charset="-122"/>
              </a:rPr>
              <a:t>虑</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6:25 </a:t>
            </a:r>
            <a:r>
              <a:rPr lang="zh-CN" altLang="en-US" sz="3600" b="1" dirty="0">
                <a:latin typeface="DengXian" panose="02010600030101010101" pitchFamily="2" charset="-122"/>
                <a:ea typeface="DengXian" panose="02010600030101010101" pitchFamily="2" charset="-122"/>
              </a:rPr>
              <a:t>所以我告诉你们，不要为生命忧虑吃什么，喝什么。为身体忧虑穿什么。生命不胜于饮食吗？身体不胜于衣裳吗？</a:t>
            </a:r>
          </a:p>
          <a:p>
            <a:pPr marL="0" indent="0">
              <a:buNone/>
            </a:pPr>
            <a:r>
              <a:rPr lang="en-US" altLang="zh-CN" sz="3600" b="1" dirty="0" smtClean="0">
                <a:latin typeface="DengXian" panose="02010600030101010101" pitchFamily="2" charset="-122"/>
                <a:ea typeface="DengXian" panose="02010600030101010101" pitchFamily="2" charset="-122"/>
              </a:rPr>
              <a:t>6:26 </a:t>
            </a:r>
            <a:r>
              <a:rPr lang="zh-CN" altLang="en-US" sz="3600" b="1" dirty="0">
                <a:latin typeface="DengXian" panose="02010600030101010101" pitchFamily="2" charset="-122"/>
                <a:ea typeface="DengXian" panose="02010600030101010101" pitchFamily="2" charset="-122"/>
              </a:rPr>
              <a:t>你们看那天上的飞鸟，也不种，也不收，也不积蓄在仓里，你们的天父尚且养活它。你们不比飞鸟贵重得多吗？</a:t>
            </a:r>
          </a:p>
          <a:p>
            <a:pPr marL="0" indent="0">
              <a:buNone/>
            </a:pPr>
            <a:r>
              <a:rPr lang="en-US" altLang="zh-CN" sz="3600" b="1" dirty="0" smtClean="0">
                <a:latin typeface="DengXian" panose="02010600030101010101" pitchFamily="2" charset="-122"/>
                <a:ea typeface="DengXian" panose="02010600030101010101" pitchFamily="2" charset="-122"/>
              </a:rPr>
              <a:t>6:27 </a:t>
            </a:r>
            <a:r>
              <a:rPr lang="zh-CN" altLang="en-US" sz="3600" b="1" dirty="0">
                <a:latin typeface="DengXian" panose="02010600030101010101" pitchFamily="2" charset="-122"/>
                <a:ea typeface="DengXian" panose="02010600030101010101" pitchFamily="2" charset="-122"/>
              </a:rPr>
              <a:t>你们哪一个能用思虑使寿数多加一刻呢？（或作使身量多加一肘呢）</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945021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不要忧虑</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6:28 </a:t>
            </a:r>
            <a:r>
              <a:rPr lang="zh-CN" altLang="en-US" sz="3600" b="1" dirty="0">
                <a:latin typeface="DengXian" panose="02010600030101010101" pitchFamily="2" charset="-122"/>
                <a:ea typeface="DengXian" panose="02010600030101010101" pitchFamily="2" charset="-122"/>
              </a:rPr>
              <a:t>何必为衣裳忧虑呢？你想野地里的百合花，怎么长起来，它也不劳苦，也不纺线。</a:t>
            </a:r>
          </a:p>
          <a:p>
            <a:pPr marL="0" indent="0">
              <a:buNone/>
            </a:pPr>
            <a:r>
              <a:rPr lang="en-US" altLang="zh-CN" sz="3600" b="1" dirty="0" smtClean="0">
                <a:latin typeface="DengXian" panose="02010600030101010101" pitchFamily="2" charset="-122"/>
                <a:ea typeface="DengXian" panose="02010600030101010101" pitchFamily="2" charset="-122"/>
              </a:rPr>
              <a:t>6:29 </a:t>
            </a:r>
            <a:r>
              <a:rPr lang="zh-CN" altLang="en-US" sz="3600" b="1" dirty="0">
                <a:latin typeface="DengXian" panose="02010600030101010101" pitchFamily="2" charset="-122"/>
                <a:ea typeface="DengXian" panose="02010600030101010101" pitchFamily="2" charset="-122"/>
              </a:rPr>
              <a:t>然而我告诉你们，就是所罗门极荣华的时候，他所穿戴的，还不如这花一朵呢。</a:t>
            </a:r>
          </a:p>
          <a:p>
            <a:pPr marL="0" indent="0">
              <a:buNone/>
            </a:pPr>
            <a:r>
              <a:rPr lang="en-US" altLang="zh-CN" sz="3600" b="1" dirty="0" smtClean="0">
                <a:latin typeface="DengXian" panose="02010600030101010101" pitchFamily="2" charset="-122"/>
                <a:ea typeface="DengXian" panose="02010600030101010101" pitchFamily="2" charset="-122"/>
              </a:rPr>
              <a:t>6:30 </a:t>
            </a:r>
            <a:r>
              <a:rPr lang="zh-CN" altLang="en-US" sz="3600" b="1" dirty="0">
                <a:latin typeface="DengXian" panose="02010600030101010101" pitchFamily="2" charset="-122"/>
                <a:ea typeface="DengXian" panose="02010600030101010101" pitchFamily="2" charset="-122"/>
              </a:rPr>
              <a:t>你们这小信的人哪，野地里的草今天还在，明天就丢在炉里，神还给它这样的妆饰，何况你们呢。</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2197594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不要忧虑</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2578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6:31 </a:t>
            </a:r>
            <a:r>
              <a:rPr lang="zh-CN" altLang="en-US" sz="3600" b="1" dirty="0">
                <a:latin typeface="DengXian" panose="02010600030101010101" pitchFamily="2" charset="-122"/>
                <a:ea typeface="DengXian" panose="02010600030101010101" pitchFamily="2" charset="-122"/>
              </a:rPr>
              <a:t>所以不要忧虑，说，吃什么？喝什么？穿什么？</a:t>
            </a:r>
          </a:p>
          <a:p>
            <a:pPr marL="0" indent="0">
              <a:buNone/>
            </a:pPr>
            <a:r>
              <a:rPr lang="en-US" altLang="zh-CN" sz="3600" b="1" dirty="0" smtClean="0">
                <a:latin typeface="DengXian" panose="02010600030101010101" pitchFamily="2" charset="-122"/>
                <a:ea typeface="DengXian" panose="02010600030101010101" pitchFamily="2" charset="-122"/>
              </a:rPr>
              <a:t>6:32 </a:t>
            </a:r>
            <a:r>
              <a:rPr lang="zh-CN" altLang="en-US" sz="3600" b="1" dirty="0">
                <a:latin typeface="DengXian" panose="02010600030101010101" pitchFamily="2" charset="-122"/>
                <a:ea typeface="DengXian" panose="02010600030101010101" pitchFamily="2" charset="-122"/>
              </a:rPr>
              <a:t>这都是外邦人所求的。你们需用的这一切东西，你们的天父是知道的。</a:t>
            </a:r>
          </a:p>
          <a:p>
            <a:pPr marL="0" indent="0">
              <a:buNone/>
            </a:pPr>
            <a:r>
              <a:rPr lang="en-US" altLang="zh-CN" sz="3600" b="1" dirty="0" smtClean="0">
                <a:latin typeface="DengXian" panose="02010600030101010101" pitchFamily="2" charset="-122"/>
                <a:ea typeface="DengXian" panose="02010600030101010101" pitchFamily="2" charset="-122"/>
              </a:rPr>
              <a:t>6:33 </a:t>
            </a:r>
            <a:r>
              <a:rPr lang="zh-CN" altLang="en-US" sz="3600" b="1" dirty="0">
                <a:latin typeface="DengXian" panose="02010600030101010101" pitchFamily="2" charset="-122"/>
                <a:ea typeface="DengXian" panose="02010600030101010101" pitchFamily="2" charset="-122"/>
              </a:rPr>
              <a:t>你们要先求他的国和他的义。这些东西都要加给你们了。</a:t>
            </a:r>
          </a:p>
          <a:p>
            <a:pPr marL="0" indent="0">
              <a:buNone/>
            </a:pPr>
            <a:r>
              <a:rPr lang="en-US" altLang="zh-CN" sz="3600" b="1" dirty="0" smtClean="0">
                <a:latin typeface="DengXian" panose="02010600030101010101" pitchFamily="2" charset="-122"/>
                <a:ea typeface="DengXian" panose="02010600030101010101" pitchFamily="2" charset="-122"/>
              </a:rPr>
              <a:t>6:34 </a:t>
            </a:r>
            <a:r>
              <a:rPr lang="zh-CN" altLang="en-US" sz="3600" b="1" dirty="0">
                <a:latin typeface="DengXian" panose="02010600030101010101" pitchFamily="2" charset="-122"/>
                <a:ea typeface="DengXian" panose="02010600030101010101" pitchFamily="2" charset="-122"/>
              </a:rPr>
              <a:t>所以不要为明天忧虑。因为明天自有明天的忧虑。一天的难处一天当就够了。</a:t>
            </a: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14070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smtClean="0">
                <a:solidFill>
                  <a:srgbClr val="FF0000"/>
                </a:solidFill>
                <a:latin typeface="DengXian" panose="02010600030101010101" pitchFamily="2" charset="-122"/>
                <a:ea typeface="DengXian" panose="02010600030101010101" pitchFamily="2" charset="-122"/>
              </a:rPr>
              <a:t>好行为的目的</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44958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5:13 </a:t>
            </a:r>
            <a:r>
              <a:rPr lang="zh-CN" altLang="en-US" b="1" dirty="0">
                <a:latin typeface="DengXian" panose="02010600030101010101" pitchFamily="2" charset="-122"/>
                <a:ea typeface="DengXian" panose="02010600030101010101" pitchFamily="2" charset="-122"/>
              </a:rPr>
              <a:t>你们</a:t>
            </a:r>
            <a:r>
              <a:rPr lang="zh-CN" altLang="en-US" b="1" dirty="0">
                <a:solidFill>
                  <a:srgbClr val="FF0000"/>
                </a:solidFill>
                <a:latin typeface="DengXian" panose="02010600030101010101" pitchFamily="2" charset="-122"/>
                <a:ea typeface="DengXian" panose="02010600030101010101" pitchFamily="2" charset="-122"/>
              </a:rPr>
              <a:t>是世上的盐</a:t>
            </a:r>
            <a:r>
              <a:rPr lang="zh-CN" altLang="en-US" b="1" dirty="0">
                <a:latin typeface="DengXian" panose="02010600030101010101" pitchFamily="2" charset="-122"/>
                <a:ea typeface="DengXian" panose="02010600030101010101" pitchFamily="2" charset="-122"/>
              </a:rPr>
              <a:t>。盐若失了味，怎能叫他再咸呢？以后无用，不过丢在外面，被人践踏了。</a:t>
            </a:r>
          </a:p>
          <a:p>
            <a:pPr marL="0" indent="0">
              <a:buNone/>
            </a:pPr>
            <a:r>
              <a:rPr lang="en-US" altLang="zh-CN" b="1" dirty="0" smtClean="0">
                <a:latin typeface="DengXian" panose="02010600030101010101" pitchFamily="2" charset="-122"/>
                <a:ea typeface="DengXian" panose="02010600030101010101" pitchFamily="2" charset="-122"/>
              </a:rPr>
              <a:t>5:14 </a:t>
            </a:r>
            <a:r>
              <a:rPr lang="zh-CN" altLang="en-US" b="1" dirty="0">
                <a:latin typeface="DengXian" panose="02010600030101010101" pitchFamily="2" charset="-122"/>
                <a:ea typeface="DengXian" panose="02010600030101010101" pitchFamily="2" charset="-122"/>
              </a:rPr>
              <a:t>你们</a:t>
            </a:r>
            <a:r>
              <a:rPr lang="zh-CN" altLang="en-US" b="1" dirty="0">
                <a:solidFill>
                  <a:srgbClr val="FF0000"/>
                </a:solidFill>
                <a:latin typeface="DengXian" panose="02010600030101010101" pitchFamily="2" charset="-122"/>
                <a:ea typeface="DengXian" panose="02010600030101010101" pitchFamily="2" charset="-122"/>
              </a:rPr>
              <a:t>是世上的光</a:t>
            </a:r>
            <a:r>
              <a:rPr lang="zh-CN" altLang="en-US" b="1" dirty="0">
                <a:latin typeface="DengXian" panose="02010600030101010101" pitchFamily="2" charset="-122"/>
                <a:ea typeface="DengXian" panose="02010600030101010101" pitchFamily="2" charset="-122"/>
              </a:rPr>
              <a:t>。城造在山上，是不能隐藏的。</a:t>
            </a:r>
          </a:p>
          <a:p>
            <a:pPr marL="0" indent="0">
              <a:buNone/>
            </a:pPr>
            <a:r>
              <a:rPr lang="en-US" altLang="zh-CN" b="1" dirty="0" smtClean="0">
                <a:latin typeface="DengXian" panose="02010600030101010101" pitchFamily="2" charset="-122"/>
                <a:ea typeface="DengXian" panose="02010600030101010101" pitchFamily="2" charset="-122"/>
              </a:rPr>
              <a:t>5:15 </a:t>
            </a:r>
            <a:r>
              <a:rPr lang="zh-CN" altLang="en-US" b="1" dirty="0">
                <a:latin typeface="DengXian" panose="02010600030101010101" pitchFamily="2" charset="-122"/>
                <a:ea typeface="DengXian" panose="02010600030101010101" pitchFamily="2" charset="-122"/>
              </a:rPr>
              <a:t>人点灯，不放在斗底下，是放在灯台上，就照亮一家的人。</a:t>
            </a:r>
          </a:p>
          <a:p>
            <a:pPr marL="0" indent="0">
              <a:buNone/>
            </a:pPr>
            <a:r>
              <a:rPr lang="en-US" altLang="zh-CN" b="1" dirty="0" smtClean="0">
                <a:latin typeface="DengXian" panose="02010600030101010101" pitchFamily="2" charset="-122"/>
                <a:ea typeface="DengXian" panose="02010600030101010101" pitchFamily="2" charset="-122"/>
              </a:rPr>
              <a:t>5:16 </a:t>
            </a:r>
            <a:r>
              <a:rPr lang="zh-CN" altLang="en-US" b="1" dirty="0">
                <a:latin typeface="DengXian" panose="02010600030101010101" pitchFamily="2" charset="-122"/>
                <a:ea typeface="DengXian" panose="02010600030101010101" pitchFamily="2" charset="-122"/>
              </a:rPr>
              <a:t>你们的光也当这样照在人前，叫他们看见你们的</a:t>
            </a:r>
            <a:r>
              <a:rPr lang="zh-CN" altLang="en-US" b="1" dirty="0">
                <a:solidFill>
                  <a:srgbClr val="FF0000"/>
                </a:solidFill>
                <a:latin typeface="DengXian" panose="02010600030101010101" pitchFamily="2" charset="-122"/>
                <a:ea typeface="DengXian" panose="02010600030101010101" pitchFamily="2" charset="-122"/>
              </a:rPr>
              <a:t>好行为</a:t>
            </a:r>
            <a:r>
              <a:rPr lang="zh-CN" altLang="en-US" b="1" dirty="0">
                <a:latin typeface="DengXian" panose="02010600030101010101" pitchFamily="2" charset="-122"/>
                <a:ea typeface="DengXian" panose="02010600030101010101" pitchFamily="2" charset="-122"/>
              </a:rPr>
              <a:t>，便将</a:t>
            </a:r>
            <a:r>
              <a:rPr lang="zh-CN" altLang="en-US" b="1" dirty="0">
                <a:solidFill>
                  <a:srgbClr val="FF0000"/>
                </a:solidFill>
                <a:latin typeface="DengXian" panose="02010600030101010101" pitchFamily="2" charset="-122"/>
                <a:ea typeface="DengXian" panose="02010600030101010101" pitchFamily="2" charset="-122"/>
              </a:rPr>
              <a:t>荣耀</a:t>
            </a:r>
            <a:r>
              <a:rPr lang="zh-CN" altLang="en-US" b="1" dirty="0">
                <a:latin typeface="DengXian" panose="02010600030101010101" pitchFamily="2" charset="-122"/>
                <a:ea typeface="DengXian" panose="02010600030101010101" pitchFamily="2" charset="-122"/>
              </a:rPr>
              <a:t>归给你们在</a:t>
            </a:r>
            <a:r>
              <a:rPr lang="zh-CN" altLang="en-US" b="1" dirty="0">
                <a:solidFill>
                  <a:srgbClr val="FF0000"/>
                </a:solidFill>
                <a:latin typeface="DengXian" panose="02010600030101010101" pitchFamily="2" charset="-122"/>
                <a:ea typeface="DengXian" panose="02010600030101010101" pitchFamily="2" charset="-122"/>
              </a:rPr>
              <a:t>天上的父</a:t>
            </a:r>
            <a:r>
              <a:rPr lang="zh-CN" altLang="en-US" b="1" dirty="0">
                <a:latin typeface="DengXian" panose="02010600030101010101" pitchFamily="2" charset="-122"/>
                <a:ea typeface="DengXian" panose="02010600030101010101" pitchFamily="2" charset="-122"/>
              </a:rPr>
              <a:t>。</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0116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zh-CN" altLang="en-US" sz="4800" b="1" dirty="0">
                <a:solidFill>
                  <a:srgbClr val="FF0000"/>
                </a:solidFill>
                <a:latin typeface="DengXian" panose="02010600030101010101" pitchFamily="2" charset="-122"/>
                <a:ea typeface="DengXian" panose="02010600030101010101" pitchFamily="2" charset="-122"/>
              </a:rPr>
              <a:t>你们的义</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219200"/>
            <a:ext cx="9067800" cy="54102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5:19 </a:t>
            </a:r>
            <a:r>
              <a:rPr lang="zh-CN" altLang="en-US" sz="3600" b="1" dirty="0">
                <a:latin typeface="DengXian" panose="02010600030101010101" pitchFamily="2" charset="-122"/>
                <a:ea typeface="DengXian" panose="02010600030101010101" pitchFamily="2" charset="-122"/>
              </a:rPr>
              <a:t>所以无论何人废掉这诫命中最小的一条，又教训人这样作，他在天国要称为最小的。但无论何人遵行这诫命，又教训人遵行，他在天国要称为大的</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a:latin typeface="DengXian" panose="02010600030101010101" pitchFamily="2" charset="-122"/>
                <a:ea typeface="DengXian" panose="02010600030101010101" pitchFamily="2" charset="-122"/>
              </a:rPr>
              <a:t>5:20 </a:t>
            </a:r>
            <a:r>
              <a:rPr lang="zh-CN" altLang="en-US" sz="3600" b="1" dirty="0">
                <a:latin typeface="DengXian" panose="02010600030101010101" pitchFamily="2" charset="-122"/>
                <a:ea typeface="DengXian" panose="02010600030101010101" pitchFamily="2" charset="-122"/>
              </a:rPr>
              <a:t>我告诉你们，</a:t>
            </a:r>
            <a:r>
              <a:rPr lang="zh-CN" altLang="en-US" sz="3600" b="1" dirty="0">
                <a:solidFill>
                  <a:srgbClr val="FF0000"/>
                </a:solidFill>
                <a:latin typeface="DengXian" panose="02010600030101010101" pitchFamily="2" charset="-122"/>
                <a:ea typeface="DengXian" panose="02010600030101010101" pitchFamily="2" charset="-122"/>
              </a:rPr>
              <a:t>你们的义</a:t>
            </a:r>
            <a:r>
              <a:rPr lang="zh-CN" altLang="en-US" sz="3600" b="1" dirty="0">
                <a:latin typeface="DengXian" panose="02010600030101010101" pitchFamily="2" charset="-122"/>
                <a:ea typeface="DengXian" panose="02010600030101010101" pitchFamily="2" charset="-122"/>
              </a:rPr>
              <a:t>，若不胜于</a:t>
            </a:r>
            <a:r>
              <a:rPr lang="zh-CN" altLang="en-US" sz="3600" b="1" dirty="0">
                <a:solidFill>
                  <a:srgbClr val="FF0000"/>
                </a:solidFill>
                <a:latin typeface="DengXian" panose="02010600030101010101" pitchFamily="2" charset="-122"/>
                <a:ea typeface="DengXian" panose="02010600030101010101" pitchFamily="2" charset="-122"/>
              </a:rPr>
              <a:t>文士和法利赛人的义</a:t>
            </a:r>
            <a:r>
              <a:rPr lang="zh-CN" altLang="en-US" sz="3600" b="1" dirty="0">
                <a:latin typeface="DengXian" panose="02010600030101010101" pitchFamily="2" charset="-122"/>
                <a:ea typeface="DengXian" panose="02010600030101010101" pitchFamily="2" charset="-122"/>
              </a:rPr>
              <a:t>，断不能</a:t>
            </a:r>
            <a:r>
              <a:rPr lang="zh-CN" altLang="en-US" sz="3600" b="1" dirty="0">
                <a:solidFill>
                  <a:srgbClr val="FF0000"/>
                </a:solidFill>
                <a:latin typeface="DengXian" panose="02010600030101010101" pitchFamily="2" charset="-122"/>
                <a:ea typeface="DengXian" panose="02010600030101010101" pitchFamily="2" charset="-122"/>
              </a:rPr>
              <a:t>进天国</a:t>
            </a:r>
            <a:r>
              <a:rPr lang="zh-CN" altLang="en-US" sz="3600" b="1" dirty="0">
                <a:latin typeface="DengXian" panose="02010600030101010101" pitchFamily="2" charset="-122"/>
                <a:ea typeface="DengXian" panose="02010600030101010101" pitchFamily="2" charset="-122"/>
              </a:rPr>
              <a:t>。</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4171125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smtClean="0">
                <a:solidFill>
                  <a:srgbClr val="FF0000"/>
                </a:solidFill>
                <a:latin typeface="DengXian" panose="02010600030101010101" pitchFamily="2" charset="-122"/>
                <a:ea typeface="DengXian" panose="02010600030101010101" pitchFamily="2" charset="-122"/>
              </a:rPr>
              <a:t>1. </a:t>
            </a:r>
            <a:r>
              <a:rPr lang="zh-CN" altLang="en-US" sz="4800" b="1" dirty="0" smtClean="0">
                <a:solidFill>
                  <a:srgbClr val="FF0000"/>
                </a:solidFill>
                <a:latin typeface="DengXian" panose="02010600030101010101" pitchFamily="2" charset="-122"/>
                <a:ea typeface="DengXian" panose="02010600030101010101" pitchFamily="2" charset="-122"/>
              </a:rPr>
              <a:t>不</a:t>
            </a:r>
            <a:r>
              <a:rPr lang="zh-CN" altLang="en-US" sz="4800" b="1" dirty="0">
                <a:solidFill>
                  <a:srgbClr val="FF0000"/>
                </a:solidFill>
                <a:latin typeface="DengXian" panose="02010600030101010101" pitchFamily="2" charset="-122"/>
                <a:ea typeface="DengXian" panose="02010600030101010101" pitchFamily="2" charset="-122"/>
              </a:rPr>
              <a:t>可杀</a:t>
            </a:r>
            <a:r>
              <a:rPr lang="zh-CN" altLang="en-US" sz="4800" b="1" dirty="0" smtClean="0">
                <a:solidFill>
                  <a:srgbClr val="FF0000"/>
                </a:solidFill>
                <a:latin typeface="DengXian" panose="02010600030101010101" pitchFamily="2" charset="-122"/>
                <a:ea typeface="DengXian" panose="02010600030101010101" pitchFamily="2" charset="-122"/>
              </a:rPr>
              <a:t>人</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5:21 </a:t>
            </a:r>
            <a:r>
              <a:rPr lang="zh-CN" altLang="en-US" b="1" dirty="0">
                <a:latin typeface="DengXian" panose="02010600030101010101" pitchFamily="2" charset="-122"/>
                <a:ea typeface="DengXian" panose="02010600030101010101" pitchFamily="2" charset="-122"/>
              </a:rPr>
              <a:t>你们听见有吩咐古人的话，说，</a:t>
            </a:r>
            <a:r>
              <a:rPr lang="zh-CN" altLang="en-US" b="1" dirty="0">
                <a:solidFill>
                  <a:srgbClr val="FF0000"/>
                </a:solidFill>
                <a:latin typeface="DengXian" panose="02010600030101010101" pitchFamily="2" charset="-122"/>
                <a:ea typeface="DengXian" panose="02010600030101010101" pitchFamily="2" charset="-122"/>
              </a:rPr>
              <a:t>不可杀人</a:t>
            </a:r>
            <a:r>
              <a:rPr lang="zh-CN" altLang="en-US" b="1" dirty="0">
                <a:latin typeface="DengXian" panose="02010600030101010101" pitchFamily="2" charset="-122"/>
                <a:ea typeface="DengXian" panose="02010600030101010101" pitchFamily="2" charset="-122"/>
              </a:rPr>
              <a:t>，又说，凡杀人的，难免受审判。</a:t>
            </a:r>
          </a:p>
          <a:p>
            <a:pPr marL="0" indent="0">
              <a:buNone/>
            </a:pPr>
            <a:r>
              <a:rPr lang="en-US" altLang="zh-CN" b="1" dirty="0" smtClean="0">
                <a:latin typeface="DengXian" panose="02010600030101010101" pitchFamily="2" charset="-122"/>
                <a:ea typeface="DengXian" panose="02010600030101010101" pitchFamily="2" charset="-122"/>
              </a:rPr>
              <a:t>5:22 </a:t>
            </a:r>
            <a:r>
              <a:rPr lang="zh-CN" altLang="en-US" b="1" dirty="0">
                <a:latin typeface="DengXian" panose="02010600030101010101" pitchFamily="2" charset="-122"/>
                <a:ea typeface="DengXian" panose="02010600030101010101" pitchFamily="2" charset="-122"/>
              </a:rPr>
              <a:t>只是我告诉你们，凡</a:t>
            </a:r>
            <a:r>
              <a:rPr lang="zh-CN" altLang="en-US" b="1" dirty="0">
                <a:solidFill>
                  <a:srgbClr val="FF0000"/>
                </a:solidFill>
                <a:latin typeface="DengXian" panose="02010600030101010101" pitchFamily="2" charset="-122"/>
                <a:ea typeface="DengXian" panose="02010600030101010101" pitchFamily="2" charset="-122"/>
              </a:rPr>
              <a:t>向弟兄动怒</a:t>
            </a:r>
            <a:r>
              <a:rPr lang="zh-CN" altLang="en-US" b="1" dirty="0">
                <a:latin typeface="DengXian" panose="02010600030101010101" pitchFamily="2" charset="-122"/>
                <a:ea typeface="DengXian" panose="02010600030101010101" pitchFamily="2" charset="-122"/>
              </a:rPr>
              <a:t>的，难免受审判。（有古卷在凡字下添无缘无故地五字）凡</a:t>
            </a:r>
            <a:r>
              <a:rPr lang="zh-CN" altLang="en-US" b="1" dirty="0">
                <a:solidFill>
                  <a:srgbClr val="FF0000"/>
                </a:solidFill>
                <a:latin typeface="DengXian" panose="02010600030101010101" pitchFamily="2" charset="-122"/>
                <a:ea typeface="DengXian" panose="02010600030101010101" pitchFamily="2" charset="-122"/>
              </a:rPr>
              <a:t>骂弟兄</a:t>
            </a:r>
            <a:r>
              <a:rPr lang="zh-CN" altLang="en-US" b="1" dirty="0">
                <a:latin typeface="DengXian" panose="02010600030101010101" pitchFamily="2" charset="-122"/>
                <a:ea typeface="DengXian" panose="02010600030101010101" pitchFamily="2" charset="-122"/>
              </a:rPr>
              <a:t>是拉加的，难免公会的审断。凡骂弟兄是魔利的，难免地狱的火。</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457959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smtClean="0">
                <a:solidFill>
                  <a:srgbClr val="FF0000"/>
                </a:solidFill>
                <a:latin typeface="DengXian" panose="02010600030101010101" pitchFamily="2" charset="-122"/>
                <a:ea typeface="DengXian" panose="02010600030101010101" pitchFamily="2" charset="-122"/>
              </a:rPr>
              <a:t>1. </a:t>
            </a:r>
            <a:r>
              <a:rPr lang="zh-CN" altLang="en-US" sz="4800" b="1" dirty="0" smtClean="0">
                <a:solidFill>
                  <a:srgbClr val="FF0000"/>
                </a:solidFill>
                <a:latin typeface="DengXian" panose="02010600030101010101" pitchFamily="2" charset="-122"/>
                <a:ea typeface="DengXian" panose="02010600030101010101" pitchFamily="2" charset="-122"/>
              </a:rPr>
              <a:t>不</a:t>
            </a:r>
            <a:r>
              <a:rPr lang="zh-CN" altLang="en-US" sz="4800" b="1" dirty="0">
                <a:solidFill>
                  <a:srgbClr val="FF0000"/>
                </a:solidFill>
                <a:latin typeface="DengXian" panose="02010600030101010101" pitchFamily="2" charset="-122"/>
                <a:ea typeface="DengXian" panose="02010600030101010101" pitchFamily="2" charset="-122"/>
              </a:rPr>
              <a:t>可</a:t>
            </a:r>
            <a:r>
              <a:rPr lang="zh-CN" altLang="en-US" sz="4800" b="1" dirty="0" smtClean="0">
                <a:solidFill>
                  <a:srgbClr val="FF0000"/>
                </a:solidFill>
                <a:latin typeface="DengXian" panose="02010600030101010101" pitchFamily="2" charset="-122"/>
                <a:ea typeface="DengXian" panose="02010600030101010101" pitchFamily="2" charset="-122"/>
              </a:rPr>
              <a:t>杀人</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1066800"/>
            <a:ext cx="9067800" cy="5562600"/>
          </a:xfrm>
        </p:spPr>
        <p:txBody>
          <a:bodyPr>
            <a:noAutofit/>
          </a:bodyPr>
          <a:lstStyle/>
          <a:p>
            <a:pPr marL="0" indent="0">
              <a:buNone/>
            </a:pPr>
            <a:r>
              <a:rPr lang="en-US" altLang="zh-CN" b="1" dirty="0" smtClean="0">
                <a:latin typeface="DengXian" panose="02010600030101010101" pitchFamily="2" charset="-122"/>
                <a:ea typeface="DengXian" panose="02010600030101010101" pitchFamily="2" charset="-122"/>
              </a:rPr>
              <a:t>5:23 </a:t>
            </a:r>
            <a:r>
              <a:rPr lang="zh-CN" altLang="en-US" b="1" dirty="0">
                <a:latin typeface="DengXian" panose="02010600030101010101" pitchFamily="2" charset="-122"/>
                <a:ea typeface="DengXian" panose="02010600030101010101" pitchFamily="2" charset="-122"/>
              </a:rPr>
              <a:t>所以你在祭坛上献礼物的时候，若想起弟兄向你怀怨，</a:t>
            </a:r>
          </a:p>
          <a:p>
            <a:pPr marL="0" indent="0">
              <a:buNone/>
            </a:pPr>
            <a:r>
              <a:rPr lang="en-US" altLang="zh-CN" b="1" dirty="0" smtClean="0">
                <a:latin typeface="DengXian" panose="02010600030101010101" pitchFamily="2" charset="-122"/>
                <a:ea typeface="DengXian" panose="02010600030101010101" pitchFamily="2" charset="-122"/>
              </a:rPr>
              <a:t>5:24 </a:t>
            </a:r>
            <a:r>
              <a:rPr lang="zh-CN" altLang="en-US" b="1" dirty="0">
                <a:latin typeface="DengXian" panose="02010600030101010101" pitchFamily="2" charset="-122"/>
                <a:ea typeface="DengXian" panose="02010600030101010101" pitchFamily="2" charset="-122"/>
              </a:rPr>
              <a:t>就把礼物留在坛前，先去同弟兄和好，然后来献礼物。</a:t>
            </a:r>
          </a:p>
          <a:p>
            <a:pPr marL="0" indent="0">
              <a:buNone/>
            </a:pPr>
            <a:r>
              <a:rPr lang="en-US" altLang="zh-CN" b="1" dirty="0" smtClean="0">
                <a:latin typeface="DengXian" panose="02010600030101010101" pitchFamily="2" charset="-122"/>
                <a:ea typeface="DengXian" panose="02010600030101010101" pitchFamily="2" charset="-122"/>
              </a:rPr>
              <a:t>5:25 </a:t>
            </a:r>
            <a:r>
              <a:rPr lang="zh-CN" altLang="en-US" b="1" dirty="0">
                <a:latin typeface="DengXian" panose="02010600030101010101" pitchFamily="2" charset="-122"/>
                <a:ea typeface="DengXian" panose="02010600030101010101" pitchFamily="2" charset="-122"/>
              </a:rPr>
              <a:t>你同告你的对头还在路上，就赶紧与他和息。恐怕他把你送给审判官，审判官交付衙役，你就下在监里了。</a:t>
            </a:r>
          </a:p>
          <a:p>
            <a:pPr marL="0" indent="0">
              <a:buNone/>
            </a:pPr>
            <a:r>
              <a:rPr lang="en-US" altLang="zh-CN" b="1" dirty="0" smtClean="0">
                <a:latin typeface="DengXian" panose="02010600030101010101" pitchFamily="2" charset="-122"/>
                <a:ea typeface="DengXian" panose="02010600030101010101" pitchFamily="2" charset="-122"/>
              </a:rPr>
              <a:t>5:26 </a:t>
            </a:r>
            <a:r>
              <a:rPr lang="zh-CN" altLang="en-US" b="1" dirty="0">
                <a:latin typeface="DengXian" panose="02010600030101010101" pitchFamily="2" charset="-122"/>
                <a:ea typeface="DengXian" panose="02010600030101010101" pitchFamily="2" charset="-122"/>
              </a:rPr>
              <a:t>我实在告诉你，若有一文钱没有还清，你断不能从那里出来。</a:t>
            </a: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1913253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smtClean="0">
                <a:solidFill>
                  <a:srgbClr val="FF0000"/>
                </a:solidFill>
                <a:latin typeface="DengXian" panose="02010600030101010101" pitchFamily="2" charset="-122"/>
                <a:ea typeface="DengXian" panose="02010600030101010101" pitchFamily="2" charset="-122"/>
              </a:rPr>
              <a:t>2. </a:t>
            </a:r>
            <a:r>
              <a:rPr lang="zh-CN" altLang="en-US" sz="4800" b="1" dirty="0" smtClean="0">
                <a:solidFill>
                  <a:srgbClr val="FF0000"/>
                </a:solidFill>
                <a:latin typeface="DengXian" panose="02010600030101010101" pitchFamily="2" charset="-122"/>
                <a:ea typeface="DengXian" panose="02010600030101010101" pitchFamily="2" charset="-122"/>
              </a:rPr>
              <a:t>不</a:t>
            </a:r>
            <a:r>
              <a:rPr lang="zh-CN" altLang="en-US" sz="4800" b="1" dirty="0">
                <a:solidFill>
                  <a:srgbClr val="FF0000"/>
                </a:solidFill>
                <a:latin typeface="DengXian" panose="02010600030101010101" pitchFamily="2" charset="-122"/>
                <a:ea typeface="DengXian" panose="02010600030101010101" pitchFamily="2" charset="-122"/>
              </a:rPr>
              <a:t>可奸淫</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14400"/>
            <a:ext cx="9067800" cy="58674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5:27 </a:t>
            </a:r>
            <a:r>
              <a:rPr lang="zh-CN" altLang="en-US" sz="3600" b="1" dirty="0">
                <a:latin typeface="DengXian" panose="02010600030101010101" pitchFamily="2" charset="-122"/>
                <a:ea typeface="DengXian" panose="02010600030101010101" pitchFamily="2" charset="-122"/>
              </a:rPr>
              <a:t>你们听见有话说，不可奸淫。</a:t>
            </a:r>
          </a:p>
          <a:p>
            <a:pPr marL="0" indent="0">
              <a:buNone/>
            </a:pPr>
            <a:r>
              <a:rPr lang="en-US" altLang="zh-CN" sz="3600" b="1" dirty="0" smtClean="0">
                <a:latin typeface="DengXian" panose="02010600030101010101" pitchFamily="2" charset="-122"/>
                <a:ea typeface="DengXian" panose="02010600030101010101" pitchFamily="2" charset="-122"/>
              </a:rPr>
              <a:t>5:28 </a:t>
            </a:r>
            <a:r>
              <a:rPr lang="zh-CN" altLang="en-US" sz="3600" b="1" dirty="0">
                <a:latin typeface="DengXian" panose="02010600030101010101" pitchFamily="2" charset="-122"/>
                <a:ea typeface="DengXian" panose="02010600030101010101" pitchFamily="2" charset="-122"/>
              </a:rPr>
              <a:t>只是我告诉你们，凡看见妇女就动淫念的，这人心里已经与她犯奸淫了</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5:29 </a:t>
            </a:r>
            <a:r>
              <a:rPr lang="zh-CN" altLang="en-US" sz="3600" b="1" dirty="0">
                <a:latin typeface="DengXian" panose="02010600030101010101" pitchFamily="2" charset="-122"/>
                <a:ea typeface="DengXian" panose="02010600030101010101" pitchFamily="2" charset="-122"/>
              </a:rPr>
              <a:t>若是你的右眼叫你跌倒，就剜出来丢掉。宁可失去百体中的一体，不叫全身丢在地狱里。</a:t>
            </a:r>
          </a:p>
          <a:p>
            <a:pPr marL="0" indent="0">
              <a:buNone/>
            </a:pPr>
            <a:r>
              <a:rPr lang="en-US" altLang="zh-CN" sz="3600" b="1" dirty="0" smtClean="0">
                <a:latin typeface="DengXian" panose="02010600030101010101" pitchFamily="2" charset="-122"/>
                <a:ea typeface="DengXian" panose="02010600030101010101" pitchFamily="2" charset="-122"/>
              </a:rPr>
              <a:t>5:30 </a:t>
            </a:r>
            <a:r>
              <a:rPr lang="zh-CN" altLang="en-US" sz="3600" b="1" dirty="0">
                <a:latin typeface="DengXian" panose="02010600030101010101" pitchFamily="2" charset="-122"/>
                <a:ea typeface="DengXian" panose="02010600030101010101" pitchFamily="2" charset="-122"/>
              </a:rPr>
              <a:t>若是右手叫你跌倒，就砍下来丢掉。宁可失去百体中的一体，不叫全身下入地狱</a:t>
            </a:r>
            <a:r>
              <a:rPr lang="zh-CN" altLang="en-US" sz="3600" b="1" dirty="0" smtClean="0">
                <a:latin typeface="DengXian" panose="02010600030101010101" pitchFamily="2" charset="-122"/>
                <a:ea typeface="DengXian" panose="02010600030101010101" pitchFamily="2" charset="-122"/>
              </a:rPr>
              <a:t>。</a:t>
            </a:r>
            <a:endParaRPr lang="en-US" altLang="zh-CN" sz="3600" b="1" dirty="0" smtClean="0">
              <a:latin typeface="DengXian" panose="02010600030101010101" pitchFamily="2" charset="-122"/>
              <a:ea typeface="DengXian" panose="02010600030101010101" pitchFamily="2" charset="-122"/>
            </a:endParaRPr>
          </a:p>
          <a:p>
            <a:pPr marL="0" indent="0">
              <a:buNone/>
            </a:pPr>
            <a:endParaRPr lang="zh-CN" altLang="en-US" b="1" dirty="0">
              <a:latin typeface="DengXian" panose="02010600030101010101" pitchFamily="2" charset="-122"/>
              <a:ea typeface="DengXian" panose="02010600030101010101" pitchFamily="2" charset="-122"/>
            </a:endParaRP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0662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a:solidFill>
                  <a:srgbClr val="FF0000"/>
                </a:solidFill>
                <a:latin typeface="DengXian" panose="02010600030101010101" pitchFamily="2" charset="-122"/>
                <a:ea typeface="DengXian" panose="02010600030101010101" pitchFamily="2" charset="-122"/>
              </a:rPr>
              <a:t>3</a:t>
            </a:r>
            <a:r>
              <a:rPr lang="en-US" altLang="zh-CN" sz="4800" b="1" dirty="0" smtClean="0">
                <a:solidFill>
                  <a:srgbClr val="FF0000"/>
                </a:solidFill>
                <a:latin typeface="DengXian" panose="02010600030101010101" pitchFamily="2" charset="-122"/>
                <a:ea typeface="DengXian" panose="02010600030101010101" pitchFamily="2" charset="-122"/>
              </a:rPr>
              <a:t>. </a:t>
            </a:r>
            <a:r>
              <a:rPr lang="zh-CN" altLang="en-US" sz="4800" b="1" dirty="0" smtClean="0">
                <a:solidFill>
                  <a:srgbClr val="FF0000"/>
                </a:solidFill>
                <a:latin typeface="DengXian" panose="02010600030101010101" pitchFamily="2" charset="-122"/>
                <a:ea typeface="DengXian" panose="02010600030101010101" pitchFamily="2" charset="-122"/>
              </a:rPr>
              <a:t>修妻</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14400"/>
            <a:ext cx="9067800" cy="5867400"/>
          </a:xfrm>
        </p:spPr>
        <p:txBody>
          <a:bodyPr>
            <a:noAutofit/>
          </a:bodyPr>
          <a:lstStyle/>
          <a:p>
            <a:pPr marL="0" indent="0">
              <a:buNone/>
            </a:pPr>
            <a:r>
              <a:rPr lang="en-US" altLang="zh-CN" sz="3600" b="1" dirty="0" smtClean="0">
                <a:latin typeface="DengXian" panose="02010600030101010101" pitchFamily="2" charset="-122"/>
                <a:ea typeface="DengXian" panose="02010600030101010101" pitchFamily="2" charset="-122"/>
              </a:rPr>
              <a:t>5:31 </a:t>
            </a:r>
            <a:r>
              <a:rPr lang="zh-CN" altLang="en-US" sz="3600" b="1" dirty="0">
                <a:latin typeface="DengXian" panose="02010600030101010101" pitchFamily="2" charset="-122"/>
                <a:ea typeface="DengXian" panose="02010600030101010101" pitchFamily="2" charset="-122"/>
              </a:rPr>
              <a:t>又有话说，人若休妻，就当给她休书。</a:t>
            </a:r>
          </a:p>
          <a:p>
            <a:pPr marL="0" indent="0">
              <a:buNone/>
            </a:pPr>
            <a:r>
              <a:rPr lang="en-US" altLang="zh-CN" sz="3600" b="1" dirty="0" smtClean="0">
                <a:latin typeface="DengXian" panose="02010600030101010101" pitchFamily="2" charset="-122"/>
                <a:ea typeface="DengXian" panose="02010600030101010101" pitchFamily="2" charset="-122"/>
              </a:rPr>
              <a:t>5:32 </a:t>
            </a:r>
            <a:r>
              <a:rPr lang="zh-CN" altLang="en-US" sz="3600" b="1" dirty="0">
                <a:latin typeface="DengXian" panose="02010600030101010101" pitchFamily="2" charset="-122"/>
                <a:ea typeface="DengXian" panose="02010600030101010101" pitchFamily="2" charset="-122"/>
              </a:rPr>
              <a:t>只是我告诉你们，凡休妻的，若不是为淫乱的缘故，就是叫她作淫妇了。人若娶这被休的妇人，也是犯奸淫了。</a:t>
            </a:r>
          </a:p>
          <a:p>
            <a:pPr marL="0" indent="0">
              <a:buNone/>
            </a:pPr>
            <a:endParaRPr lang="zh-CN" altLang="en-US" b="1" dirty="0">
              <a:latin typeface="DengXian" panose="02010600030101010101" pitchFamily="2" charset="-122"/>
              <a:ea typeface="DengXian" panose="02010600030101010101" pitchFamily="2" charset="-122"/>
            </a:endParaRP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3387905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altLang="zh-CN" sz="4800" b="1" dirty="0">
                <a:solidFill>
                  <a:srgbClr val="FF0000"/>
                </a:solidFill>
                <a:latin typeface="DengXian" panose="02010600030101010101" pitchFamily="2" charset="-122"/>
                <a:ea typeface="DengXian" panose="02010600030101010101" pitchFamily="2" charset="-122"/>
              </a:rPr>
              <a:t>3</a:t>
            </a:r>
            <a:r>
              <a:rPr lang="en-US" altLang="zh-CN" sz="4800" b="1" dirty="0" smtClean="0">
                <a:solidFill>
                  <a:srgbClr val="FF0000"/>
                </a:solidFill>
                <a:latin typeface="DengXian" panose="02010600030101010101" pitchFamily="2" charset="-122"/>
                <a:ea typeface="DengXian" panose="02010600030101010101" pitchFamily="2" charset="-122"/>
              </a:rPr>
              <a:t>. </a:t>
            </a:r>
            <a:r>
              <a:rPr lang="zh-CN" altLang="en-US" sz="4800" b="1" dirty="0" smtClean="0">
                <a:solidFill>
                  <a:srgbClr val="FF0000"/>
                </a:solidFill>
                <a:latin typeface="DengXian" panose="02010600030101010101" pitchFamily="2" charset="-122"/>
                <a:ea typeface="DengXian" panose="02010600030101010101" pitchFamily="2" charset="-122"/>
              </a:rPr>
              <a:t>修妻</a:t>
            </a:r>
            <a:endParaRPr lang="en-US" sz="4800" b="1" dirty="0">
              <a:solidFill>
                <a:srgbClr val="FF0000"/>
              </a:solidFill>
              <a:latin typeface="DengXian" panose="02010600030101010101" pitchFamily="2" charset="-122"/>
              <a:ea typeface="DengXian" panose="02010600030101010101" pitchFamily="2" charset="-122"/>
            </a:endParaRPr>
          </a:p>
        </p:txBody>
      </p:sp>
      <p:sp>
        <p:nvSpPr>
          <p:cNvPr id="3" name="Content Placeholder 2"/>
          <p:cNvSpPr>
            <a:spLocks noGrp="1"/>
          </p:cNvSpPr>
          <p:nvPr>
            <p:ph idx="1"/>
          </p:nvPr>
        </p:nvSpPr>
        <p:spPr>
          <a:xfrm>
            <a:off x="76200" y="914400"/>
            <a:ext cx="9067800" cy="5867400"/>
          </a:xfrm>
        </p:spPr>
        <p:txBody>
          <a:bodyPr>
            <a:noAutofit/>
          </a:bodyPr>
          <a:lstStyle/>
          <a:p>
            <a:pPr marL="0" indent="0">
              <a:buNone/>
            </a:pPr>
            <a:r>
              <a:rPr lang="en-US" altLang="zh-CN" sz="2800" b="1" dirty="0" smtClean="0">
                <a:latin typeface="DengXian" panose="02010600030101010101" pitchFamily="2" charset="-122"/>
                <a:ea typeface="DengXian" panose="02010600030101010101" pitchFamily="2" charset="-122"/>
              </a:rPr>
              <a:t>19:3 </a:t>
            </a:r>
            <a:r>
              <a:rPr lang="zh-CN" altLang="en-US" sz="2800" b="1" dirty="0">
                <a:latin typeface="DengXian" panose="02010600030101010101" pitchFamily="2" charset="-122"/>
                <a:ea typeface="DengXian" panose="02010600030101010101" pitchFamily="2" charset="-122"/>
              </a:rPr>
              <a:t>有法利赛人来试探耶稣说，人无论什么缘故，都可以休妻吗？</a:t>
            </a:r>
          </a:p>
          <a:p>
            <a:pPr marL="0" indent="0">
              <a:buNone/>
            </a:pPr>
            <a:r>
              <a:rPr lang="en-US" altLang="zh-CN" sz="2800" b="1" dirty="0" smtClean="0">
                <a:latin typeface="DengXian" panose="02010600030101010101" pitchFamily="2" charset="-122"/>
                <a:ea typeface="DengXian" panose="02010600030101010101" pitchFamily="2" charset="-122"/>
              </a:rPr>
              <a:t>19:4 </a:t>
            </a:r>
            <a:r>
              <a:rPr lang="zh-CN" altLang="en-US" sz="2800" b="1" dirty="0">
                <a:latin typeface="DengXian" panose="02010600030101010101" pitchFamily="2" charset="-122"/>
                <a:ea typeface="DengXian" panose="02010600030101010101" pitchFamily="2" charset="-122"/>
              </a:rPr>
              <a:t>耶稣回答说，那起初造人的，是造男造女</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19:5 </a:t>
            </a:r>
            <a:r>
              <a:rPr lang="zh-CN" altLang="en-US" sz="2800" b="1" dirty="0">
                <a:latin typeface="DengXian" panose="02010600030101010101" pitchFamily="2" charset="-122"/>
                <a:ea typeface="DengXian" panose="02010600030101010101" pitchFamily="2" charset="-122"/>
              </a:rPr>
              <a:t>并且说，因此，人要离开父母，与妻子连合，二人成为一体。这经你们没有念过吗</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19:6 </a:t>
            </a:r>
            <a:r>
              <a:rPr lang="zh-CN" altLang="en-US" sz="2800" b="1" dirty="0">
                <a:latin typeface="DengXian" panose="02010600030101010101" pitchFamily="2" charset="-122"/>
                <a:ea typeface="DengXian" panose="02010600030101010101" pitchFamily="2" charset="-122"/>
              </a:rPr>
              <a:t>既然如此，夫妻不再是两个人，乃是一体的了。所以</a:t>
            </a:r>
            <a:r>
              <a:rPr lang="zh-CN" altLang="en-US" sz="2800" b="1" dirty="0">
                <a:solidFill>
                  <a:srgbClr val="FF0000"/>
                </a:solidFill>
                <a:latin typeface="DengXian" panose="02010600030101010101" pitchFamily="2" charset="-122"/>
                <a:ea typeface="DengXian" panose="02010600030101010101" pitchFamily="2" charset="-122"/>
              </a:rPr>
              <a:t>神配合的，人不可分开</a:t>
            </a:r>
            <a:r>
              <a:rPr lang="zh-CN" altLang="en-US" sz="2800" b="1" dirty="0">
                <a:latin typeface="DengXian" panose="02010600030101010101" pitchFamily="2" charset="-122"/>
                <a:ea typeface="DengXian" panose="02010600030101010101" pitchFamily="2" charset="-122"/>
              </a:rPr>
              <a:t>。</a:t>
            </a:r>
          </a:p>
          <a:p>
            <a:pPr marL="0" indent="0">
              <a:buNone/>
            </a:pPr>
            <a:r>
              <a:rPr lang="en-US" altLang="zh-CN" sz="2800" b="1" dirty="0" smtClean="0">
                <a:latin typeface="DengXian" panose="02010600030101010101" pitchFamily="2" charset="-122"/>
                <a:ea typeface="DengXian" panose="02010600030101010101" pitchFamily="2" charset="-122"/>
              </a:rPr>
              <a:t>19:7 </a:t>
            </a:r>
            <a:r>
              <a:rPr lang="zh-CN" altLang="en-US" sz="2800" b="1" dirty="0">
                <a:latin typeface="DengXian" panose="02010600030101010101" pitchFamily="2" charset="-122"/>
                <a:ea typeface="DengXian" panose="02010600030101010101" pitchFamily="2" charset="-122"/>
              </a:rPr>
              <a:t>法利赛人说，这样，摩西为什么吩咐给妻子休书，就可以休她呢</a:t>
            </a:r>
            <a:r>
              <a:rPr lang="zh-CN" altLang="en-US" sz="2800" b="1" dirty="0" smtClean="0">
                <a:latin typeface="DengXian" panose="02010600030101010101" pitchFamily="2" charset="-122"/>
                <a:ea typeface="DengXian" panose="02010600030101010101" pitchFamily="2" charset="-122"/>
              </a:rPr>
              <a:t>？</a:t>
            </a:r>
            <a:endParaRPr lang="en-US" altLang="zh-CN" sz="2800" b="1" dirty="0" smtClean="0">
              <a:latin typeface="DengXian" panose="02010600030101010101" pitchFamily="2" charset="-122"/>
              <a:ea typeface="DengXian" panose="02010600030101010101" pitchFamily="2" charset="-122"/>
            </a:endParaRPr>
          </a:p>
          <a:p>
            <a:pPr marL="0" indent="0">
              <a:buNone/>
            </a:pPr>
            <a:r>
              <a:rPr lang="en-US" altLang="zh-CN" sz="2800" b="1" dirty="0" smtClean="0">
                <a:latin typeface="DengXian" panose="02010600030101010101" pitchFamily="2" charset="-122"/>
                <a:ea typeface="DengXian" panose="02010600030101010101" pitchFamily="2" charset="-122"/>
              </a:rPr>
              <a:t>19:8 </a:t>
            </a:r>
            <a:r>
              <a:rPr lang="zh-CN" altLang="en-US" sz="2800" b="1" dirty="0">
                <a:latin typeface="DengXian" panose="02010600030101010101" pitchFamily="2" charset="-122"/>
                <a:ea typeface="DengXian" panose="02010600030101010101" pitchFamily="2" charset="-122"/>
              </a:rPr>
              <a:t>耶稣说，摩西因为你们的心硬，所以许你们休妻。但</a:t>
            </a:r>
            <a:r>
              <a:rPr lang="zh-CN" altLang="en-US" sz="2800" b="1" dirty="0">
                <a:solidFill>
                  <a:srgbClr val="FF0000"/>
                </a:solidFill>
                <a:latin typeface="DengXian" panose="02010600030101010101" pitchFamily="2" charset="-122"/>
                <a:ea typeface="DengXian" panose="02010600030101010101" pitchFamily="2" charset="-122"/>
              </a:rPr>
              <a:t>起初并不是这样</a:t>
            </a:r>
            <a:r>
              <a:rPr lang="zh-CN" altLang="en-US" sz="2800" b="1" dirty="0" smtClean="0">
                <a:latin typeface="DengXian" panose="02010600030101010101" pitchFamily="2" charset="-122"/>
                <a:ea typeface="DengXian" panose="02010600030101010101" pitchFamily="2" charset="-122"/>
              </a:rPr>
              <a:t>。</a:t>
            </a:r>
            <a:r>
              <a:rPr lang="en-US" altLang="zh-CN" sz="2800" b="1" dirty="0" smtClean="0">
                <a:latin typeface="DengXian" panose="02010600030101010101" pitchFamily="2" charset="-122"/>
                <a:ea typeface="DengXian" panose="02010600030101010101" pitchFamily="2" charset="-122"/>
              </a:rPr>
              <a:t>19:9 </a:t>
            </a:r>
            <a:r>
              <a:rPr lang="zh-CN" altLang="en-US" sz="2800" b="1" dirty="0">
                <a:latin typeface="DengXian" panose="02010600030101010101" pitchFamily="2" charset="-122"/>
                <a:ea typeface="DengXian" panose="02010600030101010101" pitchFamily="2" charset="-122"/>
              </a:rPr>
              <a:t>我告诉你们，凡休妻另娶的，若不是为淫乱的缘故，就是犯奸淫了，有人娶那被休的妇人，也是犯奸淫了。</a:t>
            </a:r>
          </a:p>
          <a:p>
            <a:pPr marL="0" indent="0">
              <a:buNone/>
            </a:pPr>
            <a:endParaRPr lang="zh-CN" altLang="en-US" b="1" dirty="0">
              <a:latin typeface="DengXian" panose="02010600030101010101" pitchFamily="2" charset="-122"/>
              <a:ea typeface="DengXian" panose="02010600030101010101" pitchFamily="2" charset="-122"/>
            </a:endParaRPr>
          </a:p>
          <a:p>
            <a:pPr marL="0" indent="0">
              <a:buNone/>
            </a:pPr>
            <a:endParaRPr lang="zh-CN" altLang="en-US" sz="3600" b="1" dirty="0">
              <a:latin typeface="DengXian" panose="02010600030101010101" pitchFamily="2" charset="-122"/>
              <a:ea typeface="DengXian" panose="02010600030101010101" pitchFamily="2" charset="-122"/>
            </a:endParaRPr>
          </a:p>
          <a:p>
            <a:pPr marL="0" indent="0">
              <a:buNone/>
            </a:pPr>
            <a:r>
              <a:rPr lang="en-US" altLang="zh-CN" sz="3600" b="1" dirty="0" smtClean="0">
                <a:latin typeface="DengXian" panose="02010600030101010101" pitchFamily="2" charset="-122"/>
                <a:ea typeface="DengXian" panose="02010600030101010101" pitchFamily="2" charset="-122"/>
              </a:rPr>
              <a:t> </a:t>
            </a:r>
            <a:endParaRPr lang="en-US" altLang="zh-CN" sz="3600" b="1" dirty="0">
              <a:latin typeface="DengXian" panose="02010600030101010101" pitchFamily="2" charset="-122"/>
              <a:ea typeface="DengXian" panose="02010600030101010101" pitchFamily="2" charset="-122"/>
            </a:endParaRPr>
          </a:p>
        </p:txBody>
      </p:sp>
    </p:spTree>
    <p:extLst>
      <p:ext uri="{BB962C8B-B14F-4D97-AF65-F5344CB8AC3E}">
        <p14:creationId xmlns:p14="http://schemas.microsoft.com/office/powerpoint/2010/main" val="2686962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311127</TotalTime>
  <Words>16389</Words>
  <Application>Microsoft Office PowerPoint</Application>
  <PresentationFormat>On-screen Show (4:3)</PresentationFormat>
  <Paragraphs>487</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三谷基督徒會堂 成人主日學</vt:lpstr>
      <vt:lpstr>八福：天国人的特征</vt:lpstr>
      <vt:lpstr>好行为的目的</vt:lpstr>
      <vt:lpstr>你们的义</vt:lpstr>
      <vt:lpstr>1. 不可杀人</vt:lpstr>
      <vt:lpstr>1. 不可杀人</vt:lpstr>
      <vt:lpstr>2. 不可奸淫</vt:lpstr>
      <vt:lpstr>3. 修妻</vt:lpstr>
      <vt:lpstr>3. 修妻</vt:lpstr>
      <vt:lpstr>4. 不可背誓</vt:lpstr>
      <vt:lpstr>5. 以眼还眼，以牙还牙</vt:lpstr>
      <vt:lpstr>6. 爱你的邻舍，恨你的仇敌</vt:lpstr>
      <vt:lpstr>象天父一样完全</vt:lpstr>
      <vt:lpstr>你们要小心</vt:lpstr>
      <vt:lpstr>施舍</vt:lpstr>
      <vt:lpstr>祷告</vt:lpstr>
      <vt:lpstr>祷告</vt:lpstr>
      <vt:lpstr>祷告的内容</vt:lpstr>
      <vt:lpstr>祷告的内容</vt:lpstr>
      <vt:lpstr>祷告的内容</vt:lpstr>
      <vt:lpstr>马太福音</vt:lpstr>
      <vt:lpstr>禁食</vt:lpstr>
      <vt:lpstr>不要积攒财宝在地上</vt:lpstr>
      <vt:lpstr>要有眼光</vt:lpstr>
      <vt:lpstr>不要忧虑</vt:lpstr>
      <vt:lpstr>不要忧虑</vt:lpstr>
      <vt:lpstr>不要忧虑</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1266</cp:revision>
  <cp:lastPrinted>2022-01-16T16:11:58Z</cp:lastPrinted>
  <dcterms:created xsi:type="dcterms:W3CDTF">2014-12-20T19:43:08Z</dcterms:created>
  <dcterms:modified xsi:type="dcterms:W3CDTF">2022-01-16T16:26:46Z</dcterms:modified>
</cp:coreProperties>
</file>