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81" r:id="rId3"/>
    <p:sldId id="282" r:id="rId4"/>
    <p:sldId id="271" r:id="rId5"/>
    <p:sldId id="272" r:id="rId6"/>
    <p:sldId id="280" r:id="rId7"/>
    <p:sldId id="257" r:id="rId8"/>
    <p:sldId id="258" r:id="rId9"/>
    <p:sldId id="259" r:id="rId10"/>
    <p:sldId id="260" r:id="rId11"/>
    <p:sldId id="261" r:id="rId12"/>
    <p:sldId id="262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414" autoAdjust="0"/>
  </p:normalViewPr>
  <p:slideViewPr>
    <p:cSldViewPr>
      <p:cViewPr varScale="1">
        <p:scale>
          <a:sx n="46" d="100"/>
          <a:sy n="46" d="100"/>
        </p:scale>
        <p:origin x="-250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8" tIns="47109" rIns="94218" bIns="471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18" tIns="47109" rIns="94218" bIns="471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也许是因为祷告很重要，或许是因为祷告有很多的误解，主耶稣没有像对待施舍和禁食那样讲一下就过去了，这三个部分本来都是以“必然报答你”结束，但是祷告部分有额外的内容。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7-13</a:t>
            </a:r>
            <a:r>
              <a:rPr lang="zh-CN" altLang="en-US" sz="1800" dirty="0"/>
              <a:t>是关于如何祷告。</a:t>
            </a:r>
            <a:endParaRPr lang="en-US" altLang="zh-CN" sz="1800" dirty="0"/>
          </a:p>
          <a:p>
            <a:r>
              <a:rPr lang="en-US" altLang="zh-CN" sz="1800" b="1" dirty="0">
                <a:solidFill>
                  <a:srgbClr val="FF0000"/>
                </a:solidFill>
              </a:rPr>
              <a:t>6</a:t>
            </a:r>
            <a:r>
              <a:rPr lang="zh-CN" altLang="en-US" sz="1800" b="1" dirty="0">
                <a:solidFill>
                  <a:srgbClr val="FF0000"/>
                </a:solidFill>
              </a:rPr>
              <a:t>：</a:t>
            </a:r>
            <a:r>
              <a:rPr lang="en-US" altLang="zh-CN" sz="1800" b="1" dirty="0">
                <a:solidFill>
                  <a:srgbClr val="FF0000"/>
                </a:solidFill>
              </a:rPr>
              <a:t>7-8</a:t>
            </a:r>
            <a:r>
              <a:rPr lang="zh-CN" altLang="en-US" sz="1800" b="1" dirty="0">
                <a:solidFill>
                  <a:srgbClr val="FF0000"/>
                </a:solidFill>
              </a:rPr>
              <a:t>不要</a:t>
            </a:r>
            <a:r>
              <a:rPr lang="zh-CN" altLang="en-US" sz="1800" dirty="0"/>
              <a:t>，</a:t>
            </a:r>
            <a:r>
              <a:rPr lang="en-US" altLang="zh-CN" sz="1800" b="1" dirty="0">
                <a:solidFill>
                  <a:srgbClr val="FF0000"/>
                </a:solidFill>
              </a:rPr>
              <a:t>9-13</a:t>
            </a:r>
            <a:r>
              <a:rPr lang="zh-CN" altLang="en-US" sz="1800" b="1" dirty="0">
                <a:solidFill>
                  <a:srgbClr val="FF0000"/>
                </a:solidFill>
              </a:rPr>
              <a:t>要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zh-CN" altLang="en-US" sz="1800" dirty="0" smtClean="0"/>
              <a:t>主</a:t>
            </a:r>
            <a:r>
              <a:rPr lang="zh-CN" altLang="en-US" sz="1800" dirty="0"/>
              <a:t>耶稣听过无数的祷告，祂就像是我们祷告的“传达员”（中保），祂知道我们的问题，也知道听祷告的父神是如何回应每一个祷告的，所以</a:t>
            </a:r>
            <a:r>
              <a:rPr lang="zh-CN" altLang="en-US" sz="1800" b="1" dirty="0">
                <a:solidFill>
                  <a:srgbClr val="FF0000"/>
                </a:solidFill>
              </a:rPr>
              <a:t>祂是最最适合来教我们如何祷告的</a:t>
            </a:r>
            <a:r>
              <a:rPr lang="zh-CN" altLang="en-US" sz="1800" dirty="0"/>
              <a:t>，如果我们想学习祷告，那么下面的内容是我们要最最需要学习，需要明白这到底是在讲什么。</a:t>
            </a:r>
            <a:endParaRPr lang="en-US" altLang="zh-CN" sz="1800" dirty="0"/>
          </a:p>
          <a:p>
            <a:r>
              <a:rPr lang="zh-CN" altLang="en-US" sz="1800" dirty="0"/>
              <a:t>第一个，</a:t>
            </a:r>
            <a:r>
              <a:rPr lang="zh-CN" altLang="en-US" sz="1800" b="1" dirty="0">
                <a:solidFill>
                  <a:srgbClr val="FF0000"/>
                </a:solidFill>
              </a:rPr>
              <a:t>不要重复</a:t>
            </a:r>
            <a:r>
              <a:rPr lang="zh-CN" altLang="en-US" sz="1800" dirty="0"/>
              <a:t>。可能有人立即就会说，耶稣为上十字架祷告了三次，保罗也为他身上的刺祷告了三次。这里有矛盾。所以当耶稣说不要重复，到底是什么意思？不是说不可以为一件事多次祷告，主耶稣鼓励门徒在祷告中的坚韧，寡妇和不义的法官，路加福音</a:t>
            </a:r>
            <a:r>
              <a:rPr lang="en-US" altLang="zh-CN" sz="1800" dirty="0"/>
              <a:t>11</a:t>
            </a:r>
            <a:r>
              <a:rPr lang="zh-CN" altLang="en-US" sz="1800" dirty="0"/>
              <a:t>：</a:t>
            </a:r>
            <a:r>
              <a:rPr lang="en-US" altLang="zh-CN" sz="1800" dirty="0"/>
              <a:t>5-10</a:t>
            </a:r>
            <a:r>
              <a:rPr lang="zh-CN" altLang="en-US" sz="1800" dirty="0"/>
              <a:t>。而是</a:t>
            </a:r>
            <a:r>
              <a:rPr lang="zh-CN" altLang="en-US" sz="1800" dirty="0">
                <a:solidFill>
                  <a:srgbClr val="FF0000"/>
                </a:solidFill>
              </a:rPr>
              <a:t>不要用重复的话</a:t>
            </a:r>
            <a:r>
              <a:rPr lang="zh-CN" altLang="en-US" sz="1800" dirty="0"/>
              <a:t>，或者说没有意义的话，或者说</a:t>
            </a:r>
            <a:r>
              <a:rPr lang="zh-CN" altLang="en-US" sz="1800" b="1" dirty="0">
                <a:solidFill>
                  <a:srgbClr val="FF0000"/>
                </a:solidFill>
              </a:rPr>
              <a:t>有口无心的话，套话</a:t>
            </a:r>
            <a:r>
              <a:rPr lang="zh-CN" altLang="en-US" sz="1800" dirty="0"/>
              <a:t>，以为话多了必蒙垂听。</a:t>
            </a:r>
            <a:r>
              <a:rPr lang="zh-CN" altLang="en-US" sz="1800" b="1" dirty="0">
                <a:solidFill>
                  <a:srgbClr val="FF0000"/>
                </a:solidFill>
              </a:rPr>
              <a:t>宗教的一个特征就是重复</a:t>
            </a:r>
            <a:r>
              <a:rPr lang="zh-CN" altLang="en-US" sz="1800" dirty="0"/>
              <a:t>，藏传佛教的转经筒，佛教的阿弥陀佛念</a:t>
            </a:r>
            <a:r>
              <a:rPr lang="zh-CN" altLang="en-US" sz="1800" dirty="0" smtClean="0"/>
              <a:t>经。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重复的另外一个表现</a:t>
            </a:r>
            <a:r>
              <a:rPr lang="zh-CN" altLang="en-US" sz="1800" dirty="0" smtClean="0"/>
              <a:t>就是用一些的有口无心的套话。</a:t>
            </a:r>
            <a:endParaRPr lang="en-US" altLang="zh-CN" sz="1800" dirty="0"/>
          </a:p>
          <a:p>
            <a:r>
              <a:rPr lang="zh-CN" altLang="en-US" sz="1800" dirty="0"/>
              <a:t>你像你的知心的朋友讲话会这样讲吗？这里所反映出来的是不认识神，以为话多了必蒙垂听。因为你们没有祈求以先，你们所需用的，你们的父早已知道了。那我为什么还要祷告呢</a:t>
            </a:r>
            <a:r>
              <a:rPr lang="zh-CN" altLang="en-US" sz="1800" dirty="0" smtClean="0"/>
              <a:t>？发现神的旨意，神</a:t>
            </a:r>
            <a:r>
              <a:rPr lang="zh-CN" altLang="en-US" sz="1800" dirty="0"/>
              <a:t>的旨意行在地上如同行在天上。</a:t>
            </a:r>
            <a:endParaRPr lang="en-US" altLang="zh-CN" sz="1800" dirty="0"/>
          </a:p>
          <a:p>
            <a:r>
              <a:rPr lang="zh-CN" altLang="en-US" sz="1800" dirty="0"/>
              <a:t>第二个，</a:t>
            </a:r>
            <a:r>
              <a:rPr lang="zh-CN" altLang="en-US" sz="1800" b="1" dirty="0">
                <a:solidFill>
                  <a:srgbClr val="FF0000"/>
                </a:solidFill>
              </a:rPr>
              <a:t>不要话多</a:t>
            </a:r>
            <a:r>
              <a:rPr lang="zh-CN" altLang="en-US" sz="1800" dirty="0"/>
              <a:t>。我最喜欢这个。请体恤与你一起祷告的人的软弱。但也不是说时间短的祷告就是好的，主耶稣自己整夜地祷告。</a:t>
            </a:r>
            <a:endParaRPr lang="en-US" altLang="zh-CN" sz="1800" dirty="0"/>
          </a:p>
          <a:p>
            <a:r>
              <a:rPr lang="zh-CN" altLang="en-US" sz="1800" dirty="0"/>
              <a:t>司布真：</a:t>
            </a:r>
            <a:r>
              <a:rPr lang="en-US" altLang="zh-CN" sz="1800" dirty="0"/>
              <a:t>Quality not quantity: truth, not length</a:t>
            </a:r>
            <a:r>
              <a:rPr lang="zh-CN" altLang="en-US" sz="1800" dirty="0"/>
              <a:t>，质量而不是数量：真理，而不是长度。</a:t>
            </a:r>
            <a:r>
              <a:rPr lang="en-US" altLang="zh-CN" sz="1800" dirty="0"/>
              <a:t>Oftentimes the shortest prayers have the most prayer in them</a:t>
            </a:r>
            <a:r>
              <a:rPr lang="zh-CN" altLang="en-US" sz="1800" dirty="0"/>
              <a:t>。彼得的祷告</a:t>
            </a:r>
            <a:endParaRPr lang="en-US" altLang="zh-CN" sz="1800" dirty="0"/>
          </a:p>
          <a:p>
            <a:r>
              <a:rPr lang="zh-CN" altLang="en-US" sz="1800" dirty="0"/>
              <a:t>不要落入形式主义和表面的仪式中</a:t>
            </a:r>
            <a:r>
              <a:rPr lang="en-US" altLang="zh-CN" sz="1800" dirty="0"/>
              <a:t>Remember that prayer is relational not ritual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9-13</a:t>
            </a:r>
            <a:r>
              <a:rPr lang="zh-CN" altLang="en-US" sz="1800" dirty="0"/>
              <a:t>用一个样本教门徒祷告。这个祷告也可能变成重复的空话。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被称为主祷文，实际是主教导门徒如何祷告的范本。真正的主祷文是在约翰福音</a:t>
            </a:r>
            <a:r>
              <a:rPr lang="en-US" altLang="zh-CN" sz="1800" dirty="0"/>
              <a:t>17</a:t>
            </a:r>
            <a:r>
              <a:rPr lang="zh-CN" altLang="en-US" sz="1800" dirty="0"/>
              <a:t>章，</a:t>
            </a:r>
            <a:r>
              <a:rPr lang="en-US" altLang="zh-CN" sz="1800" dirty="0"/>
              <a:t>17:1 </a:t>
            </a:r>
            <a:r>
              <a:rPr lang="zh-CN" altLang="en-US" sz="1800" dirty="0"/>
              <a:t>耶稣说了这话，就举目望天说，父阿，时候到了。愿你荣耀你的儿子，使儿子也荣耀你。 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这个祷告的结构和言语都非常简单，教导却又是非常深奥。</a:t>
            </a:r>
            <a:endParaRPr lang="en-US" altLang="zh-CN" sz="1800" b="1" dirty="0">
              <a:solidFill>
                <a:srgbClr val="FF0000"/>
              </a:solidFill>
            </a:endParaRPr>
          </a:p>
          <a:p>
            <a:r>
              <a:rPr lang="zh-CN" altLang="en-US" sz="1800" dirty="0"/>
              <a:t>神的名，神的国，神的旨意（天上</a:t>
            </a:r>
            <a:r>
              <a:rPr lang="en-US" altLang="zh-CN" sz="1800" dirty="0"/>
              <a:t>), </a:t>
            </a:r>
            <a:r>
              <a:rPr lang="zh-CN" altLang="en-US" sz="1800" dirty="0"/>
              <a:t>先调整方向。</a:t>
            </a:r>
            <a:endParaRPr lang="en-US" altLang="zh-CN" sz="1800" dirty="0"/>
          </a:p>
          <a:p>
            <a:r>
              <a:rPr lang="zh-CN" altLang="en-US" sz="1800" dirty="0"/>
              <a:t>你们所需用的（地上）</a:t>
            </a:r>
            <a:endParaRPr lang="en-US" altLang="zh-CN" sz="1800" dirty="0"/>
          </a:p>
          <a:p>
            <a:r>
              <a:rPr lang="zh-CN" altLang="en-US" sz="1800" dirty="0"/>
              <a:t>神有很多的名，但是这里耶稣让我们启用“父”这个名。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向圣父祷告用圣子的名，在圣灵的引导下。</a:t>
            </a:r>
            <a:endParaRPr lang="en-US" altLang="zh-CN" sz="1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身体的需要，没有缺乏</a:t>
            </a:r>
            <a:endParaRPr lang="en-US" altLang="zh-CN" sz="1800" dirty="0"/>
          </a:p>
          <a:p>
            <a:r>
              <a:rPr lang="zh-CN" altLang="en-US" sz="1800" dirty="0"/>
              <a:t>心理的需要，没有苦</a:t>
            </a:r>
            <a:r>
              <a:rPr lang="zh-CN" altLang="en-US" sz="1800" dirty="0" smtClean="0"/>
              <a:t>毒</a:t>
            </a:r>
            <a:endParaRPr lang="en-US" altLang="zh-CN" sz="1800" dirty="0" smtClean="0"/>
          </a:p>
          <a:p>
            <a:r>
              <a:rPr lang="zh-CN" altLang="en-US" sz="1800" dirty="0" smtClean="0"/>
              <a:t>灵的需要，不要犯罪。我们很容易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受试探以至于犯罪</a:t>
            </a:r>
            <a:r>
              <a:rPr lang="zh-CN" altLang="en-US" sz="1800" dirty="0" smtClean="0"/>
              <a:t>。所以需要祷告</a:t>
            </a:r>
          </a:p>
          <a:p>
            <a:r>
              <a:rPr lang="en-US" altLang="zh-CN" sz="1800" dirty="0" smtClean="0"/>
              <a:t>1Co 10:11 </a:t>
            </a:r>
            <a:r>
              <a:rPr lang="zh-CN" altLang="en-US" sz="1800" dirty="0" smtClean="0"/>
              <a:t>他们遭遇这些事，都要作为鉴戒。并且写在经上，正是警戒我们这末世的人。</a:t>
            </a:r>
          </a:p>
          <a:p>
            <a:r>
              <a:rPr lang="en-US" altLang="zh-CN" sz="1800" dirty="0" smtClean="0"/>
              <a:t>1Co 10:12 </a:t>
            </a:r>
            <a:r>
              <a:rPr lang="zh-CN" altLang="en-US" sz="1800" dirty="0" smtClean="0"/>
              <a:t>所以自己以为站得稳的，须要谨慎，免得跌倒。</a:t>
            </a:r>
          </a:p>
          <a:p>
            <a:r>
              <a:rPr lang="en-US" altLang="zh-CN" sz="1800" dirty="0" smtClean="0"/>
              <a:t>【</a:t>
            </a:r>
            <a:r>
              <a:rPr lang="zh-CN" altLang="en-US" sz="1800" dirty="0" smtClean="0"/>
              <a:t>哥林多前书</a:t>
            </a:r>
            <a:r>
              <a:rPr lang="en-US" altLang="zh-CN" sz="1800" dirty="0" smtClean="0"/>
              <a:t>10:13】</a:t>
            </a:r>
            <a:r>
              <a:rPr lang="zh-CN" altLang="en-US" sz="1800" dirty="0" smtClean="0"/>
              <a:t>你们所遇见的试探，无非是人所能受的。神是信实的，必不叫你们受试探过于所能受的。在受试探的时候，总要给你们开一条出路，叫你们能忍受得住。</a:t>
            </a:r>
          </a:p>
          <a:p>
            <a:r>
              <a:rPr lang="zh-CN" altLang="en-US" sz="1800" dirty="0" smtClean="0"/>
              <a:t>诗篇</a:t>
            </a:r>
            <a:r>
              <a:rPr lang="en-US" altLang="zh-CN" sz="1800" dirty="0" smtClean="0"/>
              <a:t>141:4 [</a:t>
            </a:r>
            <a:r>
              <a:rPr lang="en-US" altLang="zh-CN" sz="1800" dirty="0" err="1" smtClean="0"/>
              <a:t>cbgb</a:t>
            </a:r>
            <a:r>
              <a:rPr lang="en-US" altLang="zh-CN" sz="1800" dirty="0" smtClean="0"/>
              <a:t>] </a:t>
            </a:r>
            <a:r>
              <a:rPr lang="zh-CN" altLang="en-US" sz="1800" dirty="0" smtClean="0"/>
              <a:t>求你不叫我的心，偏向邪恶，</a:t>
            </a:r>
          </a:p>
          <a:p>
            <a:r>
              <a:rPr lang="zh-CN" altLang="en-US" sz="1800" dirty="0" smtClean="0"/>
              <a:t>供应（食物，赦免）和保护，与耶稣所受的头两个试探相同。 </a:t>
            </a:r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6:14</a:t>
            </a:r>
            <a:r>
              <a:rPr lang="zh-CN" altLang="en-US" sz="1800" dirty="0"/>
              <a:t>前面有一个“</a:t>
            </a:r>
            <a:r>
              <a:rPr lang="en-US" altLang="zh-CN" sz="1800" dirty="0"/>
              <a:t>For</a:t>
            </a:r>
            <a:r>
              <a:rPr lang="zh-CN" altLang="en-US" sz="1800" dirty="0"/>
              <a:t>”因为，是接</a:t>
            </a:r>
            <a:r>
              <a:rPr lang="en-US" altLang="zh-CN" sz="1800" dirty="0"/>
              <a:t>6:12 </a:t>
            </a:r>
            <a:r>
              <a:rPr lang="zh-CN" altLang="en-US" sz="1800" dirty="0"/>
              <a:t>免我们的债，如同我们免了人的债。</a:t>
            </a:r>
            <a:endParaRPr lang="en-US" altLang="zh-CN" sz="1800" dirty="0"/>
          </a:p>
          <a:p>
            <a:r>
              <a:rPr lang="zh-CN" altLang="en-US" sz="1800" dirty="0"/>
              <a:t>怜恤人的有福了，他们必得怜</a:t>
            </a:r>
            <a:r>
              <a:rPr lang="zh-CN" altLang="en-US" sz="1800" dirty="0" smtClean="0"/>
              <a:t>恤</a:t>
            </a:r>
            <a:endParaRPr lang="en-US" altLang="zh-CN" sz="1800" dirty="0" smtClean="0"/>
          </a:p>
          <a:p>
            <a:r>
              <a:rPr lang="zh-CN" altLang="en-US" sz="1800" dirty="0" smtClean="0"/>
              <a:t>与救恩无关，因为这里提到“你们的天父”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Fasting in the Old Testament was commonly associated with seeking of God's deliverance and/or protection before one made a critical decision or pursued a potentially dangerous or difficult course of action (</a:t>
            </a:r>
            <a:r>
              <a:rPr lang="en-US" altLang="zh-CN" sz="1800" dirty="0" err="1"/>
              <a:t>cf</a:t>
            </a:r>
            <a:r>
              <a:rPr lang="en-US" altLang="zh-CN" sz="1800" dirty="0"/>
              <a:t> 2Chr 20:1, 2, 3, 4-29, 2Chr 30:3, 4, Ezra 8:21, 22, 23, </a:t>
            </a:r>
            <a:r>
              <a:rPr lang="en-US" altLang="zh-CN" sz="1800" dirty="0" err="1"/>
              <a:t>Neh</a:t>
            </a:r>
            <a:r>
              <a:rPr lang="en-US" altLang="zh-CN" sz="1800" dirty="0"/>
              <a:t> 1:4)</a:t>
            </a:r>
          </a:p>
          <a:p>
            <a:r>
              <a:rPr lang="zh-CN" altLang="en-US" sz="1800" dirty="0"/>
              <a:t>禁食是旧约的</a:t>
            </a:r>
            <a:r>
              <a:rPr lang="en-US" altLang="zh-CN" sz="1800" dirty="0"/>
              <a:t>Practice</a:t>
            </a:r>
            <a:r>
              <a:rPr lang="zh-CN" altLang="en-US" sz="1800" dirty="0"/>
              <a:t>（大卫，但以理，以斯帖），新约时代我们还需要禁食吗？</a:t>
            </a:r>
            <a:endParaRPr lang="en-US" altLang="zh-CN" sz="1800" dirty="0"/>
          </a:p>
          <a:p>
            <a:r>
              <a:rPr lang="en-US" altLang="zh-CN" sz="1800" dirty="0"/>
              <a:t>Mat 9:14 </a:t>
            </a:r>
            <a:r>
              <a:rPr lang="zh-CN" altLang="en-US" sz="1800" dirty="0"/>
              <a:t>那时，约翰的门徒来见耶稣说，我们和法利赛人常常禁食，你的门徒倒不禁食，这是为什么呢？</a:t>
            </a:r>
          </a:p>
          <a:p>
            <a:r>
              <a:rPr lang="en-US" altLang="zh-CN" sz="1800" dirty="0"/>
              <a:t>Mat 9:15 </a:t>
            </a:r>
            <a:r>
              <a:rPr lang="zh-CN" altLang="en-US" sz="1800" dirty="0"/>
              <a:t>耶稣对他们说，新郎和陪伴之人同在的时候，陪伴之人岂能哀恸呢？但日子将到，新郎要离开他们，那时候他们就要禁食。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Act 13:2 </a:t>
            </a:r>
            <a:r>
              <a:rPr lang="zh-CN" altLang="en-US" sz="1800" dirty="0"/>
              <a:t>他们事奉主，禁食的时候，圣灵说，要为我分派巴拿巴和扫罗，去作我召他们所作的工。</a:t>
            </a:r>
          </a:p>
          <a:p>
            <a:r>
              <a:rPr lang="en-US" altLang="zh-CN" sz="1800" dirty="0"/>
              <a:t>Act 13:3 </a:t>
            </a:r>
            <a:r>
              <a:rPr lang="zh-CN" altLang="en-US" sz="1800" dirty="0"/>
              <a:t>于是禁食祷告，按手在他们头上，就打发他们去了。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禁食的危险</a:t>
            </a:r>
            <a:endParaRPr lang="en-US" altLang="zh-CN" sz="1800" dirty="0"/>
          </a:p>
          <a:p>
            <a:r>
              <a:rPr lang="en-US" altLang="zh-CN" sz="1800" dirty="0" err="1"/>
              <a:t>Luk</a:t>
            </a:r>
            <a:r>
              <a:rPr lang="en-US" altLang="zh-CN" sz="1800" dirty="0"/>
              <a:t> 18:11 </a:t>
            </a:r>
            <a:r>
              <a:rPr lang="zh-CN" altLang="en-US" sz="1800" dirty="0"/>
              <a:t>法利赛人站着，自言自语的祷告说，神阿，我感谢你，我不像别人，勒索，不义，奸淫，也不像这个税吏。</a:t>
            </a:r>
          </a:p>
          <a:p>
            <a:r>
              <a:rPr lang="en-US" altLang="zh-CN" sz="1800" dirty="0" err="1"/>
              <a:t>Luk</a:t>
            </a:r>
            <a:r>
              <a:rPr lang="en-US" altLang="zh-CN" sz="1800" dirty="0"/>
              <a:t> 18:12 </a:t>
            </a:r>
            <a:r>
              <a:rPr lang="zh-CN" altLang="en-US" sz="1800" dirty="0"/>
              <a:t>我</a:t>
            </a:r>
            <a:r>
              <a:rPr lang="zh-CN" altLang="en-US" sz="1800" b="1" dirty="0">
                <a:solidFill>
                  <a:srgbClr val="FF0000"/>
                </a:solidFill>
              </a:rPr>
              <a:t>一个礼拜禁食两次</a:t>
            </a:r>
            <a:r>
              <a:rPr lang="zh-CN" altLang="en-US" sz="1800" dirty="0"/>
              <a:t>，凡我所得的，都捐上十分之一。</a:t>
            </a:r>
          </a:p>
          <a:p>
            <a:endParaRPr lang="zh-CN" altLang="en-US" sz="1800" dirty="0"/>
          </a:p>
          <a:p>
            <a:endParaRPr lang="zh-CN" altLang="en-US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前面是讲，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1-18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不可将善事行在人的面前</a:t>
            </a:r>
            <a:r>
              <a:rPr lang="zh-CN" altLang="en-US" sz="1800" dirty="0" smtClean="0"/>
              <a:t>；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19-34</a:t>
            </a:r>
            <a:r>
              <a:rPr lang="zh-CN" altLang="en-US" sz="1800" dirty="0" smtClean="0"/>
              <a:t>（到结束）开</a:t>
            </a:r>
            <a:r>
              <a:rPr lang="zh-CN" altLang="en-US" sz="1800" dirty="0"/>
              <a:t>始了一个新</a:t>
            </a:r>
            <a:r>
              <a:rPr lang="zh-CN" altLang="en-US" sz="1800" dirty="0" smtClean="0"/>
              <a:t>的主题</a:t>
            </a:r>
            <a:r>
              <a:rPr lang="en-US" altLang="zh-CN" sz="1800" dirty="0" smtClean="0"/>
              <a:t>, </a:t>
            </a:r>
            <a:r>
              <a:rPr lang="zh-CN" altLang="en-US" sz="1800" b="1" dirty="0">
                <a:solidFill>
                  <a:srgbClr val="FF0000"/>
                </a:solidFill>
              </a:rPr>
              <a:t>不要忧虑</a:t>
            </a:r>
            <a:r>
              <a:rPr lang="zh-CN" altLang="en-US" sz="1800" dirty="0"/>
              <a:t>。天国的子民如何过地上的生活？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1-18</a:t>
            </a:r>
            <a:r>
              <a:rPr lang="zh-CN" altLang="en-US" sz="1800" dirty="0"/>
              <a:t>如何行义，我们的</a:t>
            </a:r>
            <a:r>
              <a:rPr lang="en-US" altLang="zh-CN" sz="1800" dirty="0"/>
              <a:t>spiritual</a:t>
            </a:r>
            <a:r>
              <a:rPr lang="zh-CN" altLang="en-US" sz="1800" dirty="0"/>
              <a:t>生</a:t>
            </a:r>
            <a:r>
              <a:rPr lang="zh-CN" altLang="en-US" sz="1800" dirty="0" smtClean="0"/>
              <a:t>活；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19-34</a:t>
            </a:r>
            <a:r>
              <a:rPr lang="zh-CN" altLang="en-US" sz="1800" dirty="0" smtClean="0"/>
              <a:t>我</a:t>
            </a:r>
            <a:r>
              <a:rPr lang="zh-CN" altLang="en-US" sz="1800" dirty="0"/>
              <a:t>们的物质生活。具体地讲是不要忧虑。</a:t>
            </a:r>
            <a:endParaRPr lang="en-US" altLang="zh-CN" sz="1800" dirty="0"/>
          </a:p>
          <a:p>
            <a:r>
              <a:rPr lang="zh-CN" altLang="en-US" sz="1800" dirty="0"/>
              <a:t>我们为什么积攒财宝在地上呢，积蓄？</a:t>
            </a:r>
            <a:r>
              <a:rPr lang="zh-CN" altLang="en-US" sz="1800" b="1" dirty="0">
                <a:solidFill>
                  <a:srgbClr val="FF0000"/>
                </a:solidFill>
              </a:rPr>
              <a:t>怕不够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zh-CN" altLang="en-US" sz="1800" dirty="0"/>
              <a:t>解决办法是做一</a:t>
            </a:r>
            <a:r>
              <a:rPr lang="zh-CN" altLang="en-US" sz="1800" dirty="0" smtClean="0"/>
              <a:t>个一个主人的</a:t>
            </a:r>
            <a:r>
              <a:rPr lang="zh-CN" altLang="en-US" sz="1800" dirty="0"/>
              <a:t>仆人（不要事奉两个主人），那么主人会完全看顾你的需求（</a:t>
            </a:r>
            <a:r>
              <a:rPr lang="en-US" altLang="zh-CN" sz="1800" dirty="0"/>
              <a:t>6:33 </a:t>
            </a:r>
            <a:r>
              <a:rPr lang="zh-CN" altLang="en-US" sz="1800" dirty="0"/>
              <a:t>你们要先求他的国和他的义。这些东西都要加给你们了）。</a:t>
            </a:r>
            <a:endParaRPr lang="en-US" altLang="zh-CN" sz="1800" dirty="0"/>
          </a:p>
          <a:p>
            <a:r>
              <a:rPr lang="zh-CN" altLang="en-US" sz="1800" dirty="0"/>
              <a:t>不要一直攒财宝在地上，现实是，在地上虫子一直在咬，一直在生锈，一直有贼在偷，结果是从来不会足够的。</a:t>
            </a:r>
            <a:endParaRPr lang="en-US" altLang="zh-CN" sz="1800" dirty="0"/>
          </a:p>
          <a:p>
            <a:r>
              <a:rPr lang="zh-CN" altLang="en-US" sz="1800" dirty="0"/>
              <a:t>要一直攒财宝在天上</a:t>
            </a:r>
            <a:endParaRPr lang="en-US" altLang="zh-CN" sz="1800" dirty="0"/>
          </a:p>
          <a:p>
            <a:r>
              <a:rPr lang="zh-CN" altLang="en-US" sz="1800" dirty="0"/>
              <a:t>有人把这一段话中的财宝解释金钱，不要攒太多的钱在银行，要多奉献给教会。如果你这样解释的话，那个主所定罪的法利赛人已经做到了，</a:t>
            </a:r>
            <a:r>
              <a:rPr lang="en-US" altLang="zh-CN" sz="1800" dirty="0" err="1"/>
              <a:t>Luk</a:t>
            </a:r>
            <a:r>
              <a:rPr lang="en-US" altLang="zh-CN" sz="1800" dirty="0"/>
              <a:t> 18:12 </a:t>
            </a:r>
            <a:r>
              <a:rPr lang="zh-CN" altLang="en-US" sz="1800" dirty="0"/>
              <a:t>我一个礼拜禁食两次，凡我所得的，都捐上十分之一。宗教就是这么产生的，律法主义就是这么产生的。</a:t>
            </a:r>
            <a:endParaRPr lang="en-US" altLang="zh-CN" sz="1800" dirty="0"/>
          </a:p>
          <a:p>
            <a:r>
              <a:rPr lang="en-US" altLang="zh-CN" sz="1800" dirty="0"/>
              <a:t>Mat 19:21 </a:t>
            </a:r>
            <a:r>
              <a:rPr lang="zh-CN" altLang="en-US" sz="1800" dirty="0"/>
              <a:t>耶稣说，你若愿意作完全人，可去变卖你所有的，分给穷人，就必有财宝在天上，你还要来跟从我。</a:t>
            </a:r>
          </a:p>
          <a:p>
            <a:r>
              <a:rPr lang="en-US" altLang="zh-CN" sz="1800" dirty="0"/>
              <a:t>Mat 19:21 </a:t>
            </a:r>
            <a:r>
              <a:rPr lang="zh-CN" altLang="en-US" sz="1800" dirty="0"/>
              <a:t>耶稣说，你若愿意作完全人，你马上变卖你所有的</a:t>
            </a:r>
            <a:r>
              <a:rPr lang="en-US" altLang="zh-CN" sz="1800" dirty="0"/>
              <a:t>+</a:t>
            </a:r>
            <a:r>
              <a:rPr lang="zh-CN" altLang="en-US" sz="1800" dirty="0"/>
              <a:t>你立刻分给穷人</a:t>
            </a:r>
            <a:r>
              <a:rPr lang="en-US" altLang="zh-CN" sz="1800" dirty="0"/>
              <a:t>+</a:t>
            </a:r>
            <a:r>
              <a:rPr lang="zh-CN" altLang="en-US" sz="1800" dirty="0"/>
              <a:t>你将来有财宝在天上</a:t>
            </a:r>
            <a:r>
              <a:rPr lang="en-US" altLang="zh-CN" sz="1800" dirty="0"/>
              <a:t>+</a:t>
            </a:r>
            <a:r>
              <a:rPr lang="zh-CN" altLang="en-US" sz="1800" dirty="0"/>
              <a:t>你从此一直跟从我。路加福音说你还缺一件。这里的财宝是将来要得的</a:t>
            </a:r>
          </a:p>
          <a:p>
            <a:endParaRPr lang="en-US" altLang="zh-CN" sz="1800" dirty="0"/>
          </a:p>
          <a:p>
            <a:r>
              <a:rPr lang="zh-CN" altLang="en-US" sz="1800" dirty="0"/>
              <a:t>什么是财宝？地上的财宝</a:t>
            </a:r>
            <a:r>
              <a:rPr lang="en-US" altLang="zh-CN" sz="1800" dirty="0"/>
              <a:t>VS</a:t>
            </a:r>
            <a:r>
              <a:rPr lang="zh-CN" altLang="en-US" sz="1800" dirty="0"/>
              <a:t>天上的财宝。</a:t>
            </a:r>
            <a:endParaRPr lang="en-US" altLang="zh-CN" sz="1800" dirty="0"/>
          </a:p>
          <a:p>
            <a:r>
              <a:rPr lang="en-US" altLang="zh-CN" sz="1800" dirty="0"/>
              <a:t>2Co 4:7 </a:t>
            </a:r>
            <a:r>
              <a:rPr lang="zh-CN" altLang="en-US" sz="1800" dirty="0"/>
              <a:t>我们有这宝贝放在瓦器里，要显明这莫大的能力，是出于神，不是出于我们。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你的财宝（单数）在哪里，你的心也在哪里</a:t>
            </a:r>
            <a:endParaRPr lang="en-US" altLang="zh-CN" sz="1800" dirty="0"/>
          </a:p>
          <a:p>
            <a:r>
              <a:rPr lang="en-US" altLang="zh-CN" sz="1800" dirty="0"/>
              <a:t>Mat 12:34 </a:t>
            </a:r>
            <a:r>
              <a:rPr lang="zh-CN" altLang="en-US" sz="1800" dirty="0"/>
              <a:t>毒蛇的种类，你们既是恶人，怎能说出好话来呢？因为心里所充满的，口里就说出来。</a:t>
            </a:r>
          </a:p>
          <a:p>
            <a:r>
              <a:rPr lang="en-US" altLang="zh-CN" sz="1800" dirty="0"/>
              <a:t>Mat 12:35 </a:t>
            </a:r>
            <a:r>
              <a:rPr lang="zh-CN" altLang="en-US" sz="1800" dirty="0"/>
              <a:t>善人从他心里所存的善</a:t>
            </a:r>
            <a:r>
              <a:rPr lang="en-US" altLang="zh-CN" sz="1800" dirty="0"/>
              <a:t>(</a:t>
            </a:r>
            <a:r>
              <a:rPr lang="zh-CN" altLang="en-US" sz="1800" dirty="0"/>
              <a:t>好财宝），就发出善来。恶人从他心里所存的恶（坏财宝），就发出恶来。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 smtClean="0"/>
              <a:t>Col 2:2 …</a:t>
            </a:r>
            <a:r>
              <a:rPr lang="zh-CN" altLang="en-US" sz="1800" dirty="0"/>
              <a:t>使他们真知神的奥秘，就是基督</a:t>
            </a:r>
            <a:r>
              <a:rPr lang="zh-CN" altLang="en-US" sz="1800" dirty="0" smtClean="0"/>
              <a:t>。</a:t>
            </a:r>
            <a:r>
              <a:rPr lang="en-US" altLang="zh-CN" sz="1800" dirty="0" smtClean="0"/>
              <a:t>2:3 </a:t>
            </a:r>
            <a:r>
              <a:rPr lang="zh-CN" altLang="en-US" sz="1800" dirty="0"/>
              <a:t>所积蓄的一切智慧知识，都在他里面藏着。（直译：在他里面藏着所有的智慧和知识的财宝）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Mat 13:44 </a:t>
            </a:r>
            <a:r>
              <a:rPr lang="zh-CN" altLang="en-US" sz="1800" dirty="0"/>
              <a:t>天国好像宝贝（单数的财宝）藏在地里。人遇见了，就把它藏起来。欢欢喜喜地去变卖一切所有的买这块地。</a:t>
            </a:r>
          </a:p>
          <a:p>
            <a:r>
              <a:rPr lang="en-US" altLang="zh-CN" sz="1800" dirty="0"/>
              <a:t>Mat 13:45 </a:t>
            </a:r>
            <a:r>
              <a:rPr lang="zh-CN" altLang="en-US" sz="1800" dirty="0"/>
              <a:t>天国又好像买卖人，寻找好珠子。</a:t>
            </a:r>
          </a:p>
          <a:p>
            <a:r>
              <a:rPr lang="en-US" altLang="zh-CN" sz="1800" dirty="0"/>
              <a:t>Mat 13:46 </a:t>
            </a:r>
            <a:r>
              <a:rPr lang="zh-CN" altLang="en-US" sz="1800" dirty="0"/>
              <a:t>遇见一颗重价的珠子，就去变卖他一切所有的，买了这颗珠子。</a:t>
            </a:r>
            <a:endParaRPr lang="en-US" altLang="zh-CN" sz="1800" dirty="0"/>
          </a:p>
          <a:p>
            <a:r>
              <a:rPr lang="zh-CN" altLang="en-US" sz="1800" dirty="0"/>
              <a:t>所以，地上的财宝和天上的财宝，虽然用的是同一个词，但是绝不是同一个东西，也不是简单的地理位置的改变，而是天差地别。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地上的财宝和天上的财宝，两个财宝，这里借着讲两个主人，你会选哪个？你不可能都要，如果上帝说，你不可能事奉两个主，你就不可能事奉两个主。</a:t>
            </a:r>
            <a:endParaRPr lang="en-US" altLang="zh-CN" sz="1800" dirty="0"/>
          </a:p>
          <a:p>
            <a:r>
              <a:rPr lang="zh-CN" altLang="en-US" sz="1800" dirty="0"/>
              <a:t>最后你会选哪一个，取决于你有没有属灵的眼光。在这里主耶稣从</a:t>
            </a:r>
            <a:r>
              <a:rPr lang="zh-CN" altLang="en-US" sz="1800" b="1" dirty="0">
                <a:solidFill>
                  <a:srgbClr val="FF0000"/>
                </a:solidFill>
              </a:rPr>
              <a:t>上一节的“心”转到了“眼睛”</a:t>
            </a:r>
            <a:r>
              <a:rPr lang="zh-CN" altLang="en-US" sz="1800" dirty="0"/>
              <a:t>。定睛看耶稣</a:t>
            </a:r>
            <a:r>
              <a:rPr lang="en-US" altLang="zh-CN" sz="1800" dirty="0"/>
              <a:t>=</a:t>
            </a:r>
            <a:r>
              <a:rPr lang="zh-CN" altLang="en-US" sz="1800" dirty="0"/>
              <a:t>尽心尽意尽力爱神，是一回事，只是换了一个角度。</a:t>
            </a:r>
            <a:endParaRPr lang="en-US" altLang="zh-CN" sz="1800" dirty="0"/>
          </a:p>
          <a:p>
            <a:r>
              <a:rPr lang="zh-CN" altLang="en-US" sz="1800" dirty="0"/>
              <a:t>用了一个比喻，眼睛就是身上的灯，直译：眼睛是身体的灯，如果你的眼睛能聚焦（</a:t>
            </a:r>
            <a:r>
              <a:rPr lang="en-US" altLang="zh-CN" sz="1800" dirty="0"/>
              <a:t>Single</a:t>
            </a:r>
            <a:r>
              <a:rPr lang="zh-CN" altLang="en-US" sz="1800" dirty="0"/>
              <a:t>），全身就被照亮，如果你的眼睛有双重聚焦（</a:t>
            </a:r>
            <a:r>
              <a:rPr lang="en-US" altLang="zh-CN" sz="1800" dirty="0"/>
              <a:t>Wicked</a:t>
            </a:r>
            <a:r>
              <a:rPr lang="zh-CN" altLang="en-US" sz="1800" dirty="0"/>
              <a:t>），全身就黑暗。</a:t>
            </a:r>
            <a:endParaRPr lang="en-US" altLang="zh-CN" sz="1800" dirty="0"/>
          </a:p>
          <a:p>
            <a:r>
              <a:rPr lang="zh-CN" altLang="en-US" sz="1800" dirty="0"/>
              <a:t>这个比喻的重点是，如果你属灵的眼睛不能聚焦，你里头的光就黑暗了。</a:t>
            </a:r>
            <a:endParaRPr lang="en-US" altLang="zh-CN" sz="1800" dirty="0"/>
          </a:p>
          <a:p>
            <a:r>
              <a:rPr lang="zh-CN" altLang="en-US" sz="1800" dirty="0"/>
              <a:t>主耶稣行了许多叫瞎子看见的神迹，你以为只是为行神迹而行神迹吗？用旧约的方法，用能看得见的东西来指向那看不见的东西。只有那些瞎子得医治之后，相信耶稣跟从耶稣的人才是真正得了医治</a:t>
            </a:r>
            <a:endParaRPr lang="en-US" altLang="zh-CN" sz="1800" dirty="0"/>
          </a:p>
          <a:p>
            <a:r>
              <a:rPr lang="en-US" altLang="zh-CN" sz="1800" dirty="0"/>
              <a:t>Act 26:18 </a:t>
            </a:r>
            <a:r>
              <a:rPr lang="zh-CN" altLang="en-US" sz="1800" dirty="0"/>
              <a:t>我差你到他们那里去，要叫他们的</a:t>
            </a:r>
            <a:r>
              <a:rPr lang="zh-CN" altLang="en-US" sz="1800" b="1" dirty="0">
                <a:solidFill>
                  <a:srgbClr val="FF0000"/>
                </a:solidFill>
              </a:rPr>
              <a:t>眼睛得开</a:t>
            </a:r>
            <a:r>
              <a:rPr lang="zh-CN" altLang="en-US" sz="1800" dirty="0"/>
              <a:t>，从黑暗中归向光明，从撒但权下归向神。又因信我，得蒙赦罪，和一切成圣的人同得基业。</a:t>
            </a:r>
            <a:endParaRPr lang="en-US" altLang="zh-CN" sz="1800" dirty="0"/>
          </a:p>
          <a:p>
            <a:r>
              <a:rPr lang="en-US" altLang="zh-CN" sz="1800" dirty="0"/>
              <a:t>Act 28:27 </a:t>
            </a:r>
            <a:r>
              <a:rPr lang="zh-CN" altLang="en-US" sz="1800" dirty="0"/>
              <a:t>因为这百姓，油蒙了心，耳朵发沉，眼睛闭着。恐怕</a:t>
            </a:r>
            <a:r>
              <a:rPr lang="zh-CN" altLang="en-US" sz="1800" b="1" dirty="0">
                <a:solidFill>
                  <a:srgbClr val="FF0000"/>
                </a:solidFill>
              </a:rPr>
              <a:t>眼睛看见</a:t>
            </a:r>
            <a:r>
              <a:rPr lang="zh-CN" altLang="en-US" sz="1800" dirty="0"/>
              <a:t>，耳朵听见，心里明白，回转过来，我就医治他们。</a:t>
            </a:r>
            <a:endParaRPr lang="en-US" altLang="zh-CN" sz="1800" dirty="0"/>
          </a:p>
          <a:p>
            <a:r>
              <a:rPr lang="en-US" altLang="zh-CN" sz="1800" dirty="0" err="1"/>
              <a:t>Eph</a:t>
            </a:r>
            <a:r>
              <a:rPr lang="en-US" altLang="zh-CN" sz="1800" dirty="0"/>
              <a:t> 1:17 </a:t>
            </a:r>
            <a:r>
              <a:rPr lang="zh-CN" altLang="en-US" sz="1800" dirty="0"/>
              <a:t>求我们主耶稣基督的神，荣耀的父，将那</a:t>
            </a:r>
            <a:r>
              <a:rPr lang="zh-CN" altLang="en-US" sz="1800" b="0" dirty="0">
                <a:solidFill>
                  <a:srgbClr val="FF0000"/>
                </a:solidFill>
              </a:rPr>
              <a:t>赐人智慧和启示的灵</a:t>
            </a:r>
            <a:r>
              <a:rPr lang="zh-CN" altLang="en-US" sz="1800" dirty="0"/>
              <a:t>，赏给你们，使你们真知道他</a:t>
            </a:r>
            <a:r>
              <a:rPr lang="zh-CN" altLang="en-US" sz="1800" dirty="0" smtClean="0"/>
              <a:t>。</a:t>
            </a:r>
            <a:r>
              <a:rPr lang="en-US" altLang="zh-CN" sz="1800" dirty="0" smtClean="0"/>
              <a:t>1:18 </a:t>
            </a:r>
            <a:r>
              <a:rPr lang="zh-CN" altLang="en-US" sz="1800" dirty="0"/>
              <a:t>并且照明你们</a:t>
            </a:r>
            <a:r>
              <a:rPr lang="zh-CN" altLang="en-US" sz="1800" b="1" dirty="0">
                <a:solidFill>
                  <a:srgbClr val="FF0000"/>
                </a:solidFill>
              </a:rPr>
              <a:t>心中的眼睛</a:t>
            </a:r>
            <a:r>
              <a:rPr lang="zh-CN" altLang="en-US" sz="1800" dirty="0"/>
              <a:t>，使你们知道他的恩召有何等指望。他在圣徒中得的基业，有何等丰盛的荣耀。</a:t>
            </a:r>
            <a:endParaRPr lang="en-US" altLang="zh-CN" sz="1800" dirty="0"/>
          </a:p>
          <a:p>
            <a:pPr defTabSz="917143">
              <a:defRPr/>
            </a:pPr>
            <a:r>
              <a:rPr lang="zh-CN" altLang="en-US" sz="1800" dirty="0"/>
              <a:t>这个比喻的重点是，如果你属灵的眼睛不能聚焦，你里头的光就黑暗了，你里头的光若黑暗了，那黑暗是何等大呢。</a:t>
            </a:r>
            <a:endParaRPr lang="en-US" altLang="zh-CN" sz="1800" dirty="0"/>
          </a:p>
          <a:p>
            <a:pPr defTabSz="917143">
              <a:defRPr/>
            </a:pP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22-23</a:t>
            </a:r>
            <a:r>
              <a:rPr lang="zh-CN" altLang="en-US" sz="1800" dirty="0"/>
              <a:t>是承上启下，目的是要指向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24</a:t>
            </a:r>
            <a:r>
              <a:rPr lang="zh-CN" altLang="en-US" sz="1800" b="1" dirty="0">
                <a:solidFill>
                  <a:srgbClr val="FF0000"/>
                </a:solidFill>
              </a:rPr>
              <a:t>一个人不能事奉两个主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defTabSz="917143">
              <a:defRPr/>
            </a:pPr>
            <a:r>
              <a:rPr lang="zh-CN" altLang="en-US" sz="1800" dirty="0"/>
              <a:t>心怀二意是许多基督徒的问题</a:t>
            </a:r>
            <a:r>
              <a:rPr lang="zh-CN" altLang="en-US" sz="1800" dirty="0" smtClean="0"/>
              <a:t>。清心的人有福了。</a:t>
            </a:r>
            <a:endParaRPr lang="en-US" altLang="zh-CN" sz="1800" dirty="0"/>
          </a:p>
          <a:p>
            <a:pPr defTabSz="917143">
              <a:defRPr/>
            </a:pPr>
            <a:r>
              <a:rPr lang="zh-CN" altLang="en-US" sz="1800" dirty="0"/>
              <a:t>心怀二意曾经是以色列人致命的问题。分裂的心。</a:t>
            </a:r>
            <a:r>
              <a:rPr lang="en-US" altLang="zh-CN" sz="1800" dirty="0"/>
              <a:t>Hos 10:2 </a:t>
            </a:r>
            <a:r>
              <a:rPr lang="zh-CN" altLang="en-US" sz="1800" dirty="0"/>
              <a:t>他们心怀二意，现今要定为有罪。耶和华必拆毁他们的祭坛，毁坏他们的柱像。</a:t>
            </a:r>
            <a:endParaRPr lang="en-US" altLang="zh-CN" sz="1800" dirty="0"/>
          </a:p>
          <a:p>
            <a:pPr defTabSz="917143">
              <a:defRPr/>
            </a:pPr>
            <a:r>
              <a:rPr lang="en-US" altLang="zh-CN" sz="1800" dirty="0"/>
              <a:t>Jas 1:8 </a:t>
            </a:r>
            <a:r>
              <a:rPr lang="zh-CN" altLang="en-US" sz="1800" dirty="0"/>
              <a:t>心怀二意的人，在他一切所行的路上，都没有定见。</a:t>
            </a:r>
            <a:r>
              <a:rPr lang="en-US" altLang="zh-CN" sz="1800" dirty="0"/>
              <a:t>Jas 4:8 </a:t>
            </a:r>
            <a:r>
              <a:rPr lang="zh-CN" altLang="en-US" sz="1800" dirty="0"/>
              <a:t>你们亲近神，神就必亲近你们。有罪的人哪，要洁净你们的手。心怀二意的人哪，要清洁你们的心。</a:t>
            </a:r>
            <a:endParaRPr lang="en-US" altLang="zh-CN" sz="1800" dirty="0"/>
          </a:p>
          <a:p>
            <a:pPr defTabSz="917143">
              <a:defRPr/>
            </a:pPr>
            <a:r>
              <a:rPr lang="zh-CN" altLang="en-US" sz="1800" dirty="0"/>
              <a:t>我们不可能既要地上的财宝，又要天上的财宝。有时候我们在两者之间被拉扯，非常痛苦；有时候我们认为我们能平衡，并且做的很好。你里头的光若黑暗了，那黑暗是何等大呢。</a:t>
            </a:r>
            <a:endParaRPr lang="en-US" altLang="zh-CN" sz="1800" dirty="0"/>
          </a:p>
          <a:p>
            <a:pPr defTabSz="917143">
              <a:defRPr/>
            </a:pPr>
            <a:r>
              <a:rPr lang="zh-CN" altLang="en-US" sz="1800" dirty="0"/>
              <a:t>两个主人</a:t>
            </a:r>
            <a:r>
              <a:rPr lang="zh-CN" altLang="en-US" sz="1800" dirty="0" smtClean="0"/>
              <a:t>。</a:t>
            </a:r>
            <a:endParaRPr lang="zh-CN" altLang="en-US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6:19 </a:t>
            </a:r>
            <a:r>
              <a:rPr lang="zh-CN" altLang="en-US" sz="1800" dirty="0"/>
              <a:t>不要为自己积攒财宝在地上</a:t>
            </a:r>
            <a:r>
              <a:rPr lang="en-US" altLang="zh-CN" sz="1800" dirty="0"/>
              <a:t>…</a:t>
            </a:r>
            <a:r>
              <a:rPr lang="zh-CN" altLang="en-US" sz="1800" dirty="0"/>
              <a:t>，所以不要忧</a:t>
            </a:r>
            <a:r>
              <a:rPr lang="zh-CN" altLang="en-US" sz="1800" dirty="0" smtClean="0"/>
              <a:t>虑吃和穿，</a:t>
            </a:r>
            <a:r>
              <a:rPr lang="zh-CN" altLang="en-US" sz="1800" dirty="0"/>
              <a:t>目标：</a:t>
            </a:r>
            <a:r>
              <a:rPr lang="en-US" altLang="zh-CN" sz="1800" dirty="0"/>
              <a:t>6:32 …</a:t>
            </a:r>
            <a:r>
              <a:rPr lang="zh-CN" altLang="en-US" sz="1800" dirty="0"/>
              <a:t>你们需用的这一切东西，你们的天父是知道的</a:t>
            </a:r>
            <a:r>
              <a:rPr lang="en-US" altLang="zh-CN" sz="1800" dirty="0"/>
              <a:t>6:33 </a:t>
            </a:r>
            <a:r>
              <a:rPr lang="zh-CN" altLang="en-US" sz="1800" dirty="0"/>
              <a:t>你们要先求他的国和他的义。这些东西都要加给你们了。</a:t>
            </a:r>
            <a:endParaRPr lang="en-US" altLang="zh-CN" sz="1800" dirty="0"/>
          </a:p>
          <a:p>
            <a:r>
              <a:rPr lang="zh-CN" altLang="en-US" sz="1800" dirty="0"/>
              <a:t>不信的人也知道不要忧虑，并有很多心灵鸡汤</a:t>
            </a:r>
            <a:endParaRPr lang="en-US" altLang="zh-CN" sz="1800" dirty="0"/>
          </a:p>
          <a:p>
            <a:r>
              <a:rPr lang="zh-CN" altLang="en-US" sz="1800" dirty="0"/>
              <a:t>在这里他的话让我们心灵的眼睛看见以下的事实，帮助我们做决定只要一个主人，耶稣基督，你有了耶稣，你就有一位在天上的父。</a:t>
            </a:r>
            <a:endParaRPr lang="en-US" altLang="zh-CN" sz="1800" dirty="0"/>
          </a:p>
          <a:p>
            <a:r>
              <a:rPr lang="zh-CN" altLang="en-US" sz="1800" dirty="0"/>
              <a:t>鸟就从来不会饿死吗？不是的。就像下一个类比中的野地的花，它们明天还是会枯干，会被丢在炉子里烧掉，它的美丽不会一直在。但这不是这个类比的重点。</a:t>
            </a:r>
            <a:endParaRPr lang="en-US" altLang="zh-CN" sz="1800" dirty="0"/>
          </a:p>
          <a:p>
            <a:r>
              <a:rPr lang="zh-CN" altLang="en-US" sz="1800" dirty="0"/>
              <a:t>这个类比的重点是，天上的飞鸟与人相比，</a:t>
            </a:r>
            <a:r>
              <a:rPr lang="zh-CN" altLang="en-US" sz="1800" b="1" dirty="0">
                <a:solidFill>
                  <a:srgbClr val="FF0000"/>
                </a:solidFill>
              </a:rPr>
              <a:t>一个无可否认的事实是</a:t>
            </a:r>
            <a:r>
              <a:rPr lang="zh-CN" altLang="en-US" sz="1800" dirty="0"/>
              <a:t>，飞鸟不需要工作，也不种，也不收，也不积蓄在仓里，但是它们还能活着，有的能活很长。也不种，也不收，也不积蓄在仓里，谁在养活它们？你可以说是大自然。但是谁设计并创造了这个大自然，并且提供雨水，使万物按时生长，以至于飞鸟的需要已经考虑在内了。而且飞鸟是这个大系统中的不可缺少的一部分，飞鸟吃虫子，吃草的种子，又把种子通过它的粪便撒到各处。但是飞鸟不需要工作，也不种，也不收，也不积蓄在仓里。相反，其实人在这个自然中是没有什么用的，如果那一天全人类消失，大自然还会照样存在，就像原始森林存在的很好一样。也许我们人对于大自然没有什么用，</a:t>
            </a:r>
            <a:r>
              <a:rPr lang="zh-CN" altLang="en-US" sz="1800" b="1" dirty="0">
                <a:solidFill>
                  <a:srgbClr val="FF0000"/>
                </a:solidFill>
              </a:rPr>
              <a:t>但是在神的眼里，你们比飞鸟贵重得多</a:t>
            </a:r>
            <a:r>
              <a:rPr lang="zh-CN" altLang="en-US" sz="1800" dirty="0"/>
              <a:t>，我们的天父必养活我们。神如何养活我们呢？不知道，就像主人养活他的仆人一样，主人有吃的，仆人就有，而我们的这位天父永不缺乏。</a:t>
            </a:r>
            <a:endParaRPr lang="en-US" altLang="zh-CN" sz="1800" dirty="0"/>
          </a:p>
          <a:p>
            <a:r>
              <a:rPr lang="zh-CN" altLang="en-US" sz="1800" dirty="0"/>
              <a:t>还记得那位年轻的富人吗？耶稣叫他变卖一切所有的，分给穷人，我们的第一反应是这太过分了，他以后怎么活呀？但是我们都忽视了这一句，你来跟随我，其实彼得约翰他们就是这样做的，因为耶稣呼召了他们，你来跟从我，他们就放下一切所有的跟从了他。他们会挨饿吗？会啊，掐地里的麦穗（</a:t>
            </a:r>
            <a:r>
              <a:rPr lang="en-US" altLang="zh-CN" sz="1800" dirty="0"/>
              <a:t>Mat 12:1 </a:t>
            </a:r>
            <a:r>
              <a:rPr lang="zh-CN" altLang="en-US" sz="1800" dirty="0"/>
              <a:t>那时，耶稣在安息日，从麦地经过。他的门徒饿了，就掐起麦穗来吃。）天父供应了他们吗？绝对是的！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关键是你信不信，一谈到信心的问题，这就是一个属灵的眼睛的问题，你能看到这一点，并且以此为出发点来做决定并采取行动吗？就像希伯来书</a:t>
            </a:r>
            <a:r>
              <a:rPr lang="en-US" altLang="zh-CN" sz="1800" dirty="0"/>
              <a:t>11</a:t>
            </a:r>
            <a:r>
              <a:rPr lang="zh-CN" altLang="en-US" sz="1800" dirty="0"/>
              <a:t>章讲的，他们因着信，就做了以下的决定，就做了什么什么事。</a:t>
            </a:r>
            <a:endParaRPr lang="en-US" altLang="zh-CN" sz="1800" dirty="0"/>
          </a:p>
          <a:p>
            <a:r>
              <a:rPr lang="zh-CN" altLang="en-US" sz="1800" dirty="0"/>
              <a:t>真正的信心都是聚焦的，让不信的人，或者没有属灵的眼睛的人不能理解的，全心，全意，全力，</a:t>
            </a:r>
            <a:r>
              <a:rPr lang="en-US" altLang="zh-CN" sz="1800" dirty="0"/>
              <a:t>All Out</a:t>
            </a:r>
            <a:r>
              <a:rPr lang="zh-CN" altLang="en-US" sz="1800" dirty="0"/>
              <a:t>。耶稣最后说，听力这些话就去行的，就好比建房子在磐石上。这就是信的原则，信是所望之事的实底，是未见之事的确据，就把看不见的变成了实际发生的，这是信心的原则。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6:32 </a:t>
            </a:r>
            <a:r>
              <a:rPr lang="zh-CN" altLang="en-US" sz="1800" dirty="0"/>
              <a:t>这都是外邦人所求的。你们需用的这一切东西，你们的天父是知道的。</a:t>
            </a:r>
          </a:p>
          <a:p>
            <a:r>
              <a:rPr lang="en-US" altLang="zh-CN" sz="1800" dirty="0"/>
              <a:t>6:33 </a:t>
            </a:r>
            <a:r>
              <a:rPr lang="zh-CN" altLang="en-US" sz="1800" dirty="0"/>
              <a:t>你们要先求他的国和他的义。这些东西都要加给你们了。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回顾一下登山宝训的结构，不是随意把一些话放在一起，前后有联系</a:t>
            </a:r>
            <a:endParaRPr lang="en-US" altLang="zh-CN" sz="1800" dirty="0"/>
          </a:p>
          <a:p>
            <a:r>
              <a:rPr lang="en-US" altLang="zh-CN" sz="1800" dirty="0"/>
              <a:t>Beatitudes</a:t>
            </a:r>
            <a:r>
              <a:rPr lang="zh-CN" altLang="en-US" sz="1800" dirty="0"/>
              <a:t>，八福，在天国里的人的</a:t>
            </a:r>
            <a:r>
              <a:rPr lang="en-US" altLang="zh-CN" sz="1800" dirty="0"/>
              <a:t>8</a:t>
            </a:r>
            <a:r>
              <a:rPr lang="zh-CN" altLang="en-US" sz="1800" dirty="0"/>
              <a:t>种</a:t>
            </a:r>
            <a:r>
              <a:rPr lang="zh-CN" altLang="en-US" sz="1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特征</a:t>
            </a:r>
            <a:r>
              <a:rPr lang="en-US" altLang="zh-CN" sz="1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zh-CN" altLang="en-US" sz="1800" dirty="0"/>
              <a:t>性格。</a:t>
            </a:r>
            <a:r>
              <a:rPr lang="zh-CN" altLang="en-US" sz="1800" b="1" dirty="0">
                <a:latin typeface="DengXian" panose="02010600030101010101" pitchFamily="2" charset="-122"/>
                <a:ea typeface="DengXian" panose="02010600030101010101" pitchFamily="2" charset="-122"/>
              </a:rPr>
              <a:t>八福，天国的人是怎样的人。</a:t>
            </a:r>
            <a:endParaRPr lang="en-US" altLang="zh-CN" sz="1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1800" b="1" dirty="0">
                <a:latin typeface="DengXian" panose="02010600030101010101" pitchFamily="2" charset="-122"/>
                <a:ea typeface="DengXian" panose="02010600030101010101" pitchFamily="2" charset="-122"/>
              </a:rPr>
              <a:t>一定会受到逼迫</a:t>
            </a:r>
          </a:p>
          <a:p>
            <a:endParaRPr lang="zh-CN" altLang="en-US" sz="1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转到一个新题目，论断</a:t>
            </a:r>
            <a:r>
              <a:rPr lang="en-US" altLang="zh-CN" sz="1800" dirty="0"/>
              <a:t>/</a:t>
            </a:r>
            <a:r>
              <a:rPr lang="zh-CN" altLang="en-US" sz="1800" dirty="0"/>
              <a:t>定罪，区分</a:t>
            </a:r>
            <a:r>
              <a:rPr lang="en-US" altLang="zh-CN" sz="1800" dirty="0"/>
              <a:t>/</a:t>
            </a:r>
            <a:r>
              <a:rPr lang="zh-CN" altLang="en-US" sz="1800" dirty="0"/>
              <a:t>认</a:t>
            </a:r>
            <a:r>
              <a:rPr lang="zh-CN" altLang="en-US" sz="1800" dirty="0" smtClean="0"/>
              <a:t>清</a:t>
            </a:r>
            <a:endParaRPr lang="en-US" altLang="zh-CN" sz="1800" dirty="0" smtClean="0"/>
          </a:p>
          <a:p>
            <a:r>
              <a:rPr lang="zh-CN" altLang="en-US" sz="1800" b="1" dirty="0" smtClean="0">
                <a:solidFill>
                  <a:srgbClr val="FF0000"/>
                </a:solidFill>
              </a:rPr>
              <a:t>什么是论断</a:t>
            </a:r>
            <a:r>
              <a:rPr lang="zh-CN" altLang="en-US" sz="1800" dirty="0" smtClean="0"/>
              <a:t>？</a:t>
            </a:r>
            <a:endParaRPr lang="en-US" altLang="zh-CN" sz="1800" dirty="0"/>
          </a:p>
          <a:p>
            <a:r>
              <a:rPr lang="zh-CN" altLang="en-US" sz="1800" dirty="0"/>
              <a:t>这一段话常常被我们误解，</a:t>
            </a:r>
            <a:r>
              <a:rPr lang="zh-CN" altLang="en-US" sz="1800" b="1" dirty="0">
                <a:solidFill>
                  <a:srgbClr val="FF0000"/>
                </a:solidFill>
              </a:rPr>
              <a:t>不要论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断（审判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/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定罪），</a:t>
            </a:r>
            <a:r>
              <a:rPr lang="zh-CN" altLang="en-US" sz="1800" dirty="0" smtClean="0"/>
              <a:t>但是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要分辨</a:t>
            </a:r>
            <a:r>
              <a:rPr lang="zh-CN" altLang="en-US" sz="1800" dirty="0" smtClean="0"/>
              <a:t>，</a:t>
            </a:r>
            <a:r>
              <a:rPr lang="en-US" altLang="zh-CN" sz="1800" dirty="0"/>
              <a:t>Mat 7:15 </a:t>
            </a:r>
            <a:r>
              <a:rPr lang="zh-CN" altLang="en-US" sz="1800" dirty="0"/>
              <a:t>你们要防备假先知。他们到你们这里来，外面披着羊皮，里面却是残暴的狼。</a:t>
            </a:r>
          </a:p>
          <a:p>
            <a:r>
              <a:rPr lang="en-US" altLang="zh-CN" sz="1800" dirty="0"/>
              <a:t>Mat 7:16 </a:t>
            </a:r>
            <a:r>
              <a:rPr lang="zh-CN" altLang="en-US" sz="1800" dirty="0"/>
              <a:t>凭着他们的果子，就可以</a:t>
            </a:r>
            <a:r>
              <a:rPr lang="zh-CN" altLang="en-US" sz="1800" b="1" dirty="0"/>
              <a:t>认出他们</a:t>
            </a:r>
            <a:r>
              <a:rPr lang="zh-CN" altLang="en-US" sz="1800" dirty="0"/>
              <a:t>来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6:36 </a:t>
            </a:r>
            <a:r>
              <a:rPr lang="zh-CN" altLang="en-US" sz="1800" dirty="0" smtClean="0"/>
              <a:t>你们要慈悲，象你们的父慈悲一样。</a:t>
            </a:r>
          </a:p>
          <a:p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6:37 </a:t>
            </a:r>
            <a:r>
              <a:rPr lang="zh-CN" altLang="en-US" sz="1800" dirty="0" smtClean="0"/>
              <a:t>你们不要论断人，就不被论断。你们不要定人的罪，就不被定罪。你们要饶恕人，就必蒙饶恕。（饶恕原文作释放）</a:t>
            </a:r>
            <a:endParaRPr lang="en-US" altLang="zh-CN" sz="1800" dirty="0"/>
          </a:p>
          <a:p>
            <a:r>
              <a:rPr lang="zh-CN" altLang="en-US" sz="1800" b="1" dirty="0" smtClean="0">
                <a:solidFill>
                  <a:srgbClr val="FF0000"/>
                </a:solidFill>
              </a:rPr>
              <a:t>不要论断的原因之一</a:t>
            </a:r>
            <a:r>
              <a:rPr lang="zh-CN" altLang="en-US" sz="1800" dirty="0" smtClean="0"/>
              <a:t>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主耶稣在这里用了一个比喻来说明我们没有能力做正确的论断，因为我们都是眼中有粱木的人。</a:t>
            </a:r>
            <a:endParaRPr lang="en-US" altLang="zh-CN" sz="1800" dirty="0" smtClean="0"/>
          </a:p>
          <a:p>
            <a:r>
              <a:rPr lang="zh-CN" altLang="en-US" sz="1800" dirty="0" smtClean="0"/>
              <a:t>诗篇</a:t>
            </a:r>
            <a:r>
              <a:rPr lang="en-US" altLang="zh-CN" sz="1800" dirty="0" smtClean="0"/>
              <a:t>139:23 </a:t>
            </a:r>
            <a:r>
              <a:rPr lang="zh-CN" altLang="en-US" sz="1800" dirty="0" smtClean="0"/>
              <a:t>神阿，求你鉴察我，知道我的心思，试炼我，知道我的意念。</a:t>
            </a:r>
            <a:r>
              <a:rPr lang="en-US" altLang="zh-CN" sz="1800" dirty="0" smtClean="0"/>
              <a:t>139:24 </a:t>
            </a:r>
            <a:r>
              <a:rPr lang="zh-CN" altLang="en-US" sz="1800" dirty="0" smtClean="0"/>
              <a:t>看在我里面有什么恶行没有，引导我走永生的道路。  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为什么这里突然讲起狗和猪的事，是因为要和前面的</a:t>
            </a:r>
            <a:r>
              <a:rPr lang="zh-CN" altLang="en-US" sz="1800" b="1" dirty="0">
                <a:solidFill>
                  <a:srgbClr val="FF0000"/>
                </a:solidFill>
              </a:rPr>
              <a:t>弟兄</a:t>
            </a:r>
            <a:r>
              <a:rPr lang="zh-CN" altLang="en-US" sz="1800" dirty="0"/>
              <a:t>相对应，还是在讨论</a:t>
            </a:r>
            <a:r>
              <a:rPr lang="zh-CN" altLang="en-US" sz="1800" b="1" dirty="0"/>
              <a:t>论断</a:t>
            </a:r>
            <a:r>
              <a:rPr lang="en-US" altLang="zh-CN" sz="1800" b="1" dirty="0"/>
              <a:t>/</a:t>
            </a:r>
            <a:r>
              <a:rPr lang="zh-CN" altLang="en-US" sz="1800" b="1" dirty="0"/>
              <a:t>分辨</a:t>
            </a:r>
            <a:r>
              <a:rPr lang="zh-CN" altLang="en-US" sz="1800" dirty="0"/>
              <a:t>这个主题。</a:t>
            </a:r>
            <a:endParaRPr lang="en-US" altLang="zh-CN" sz="1800" dirty="0"/>
          </a:p>
          <a:p>
            <a:r>
              <a:rPr lang="zh-CN" altLang="en-US" sz="1800" dirty="0"/>
              <a:t>什么是狗和猪？</a:t>
            </a:r>
            <a:endParaRPr lang="en-US" altLang="zh-CN" sz="1800" dirty="0"/>
          </a:p>
          <a:p>
            <a:r>
              <a:rPr lang="en-US" altLang="zh-CN" sz="1800" dirty="0"/>
              <a:t>1Ki 14:5 </a:t>
            </a:r>
            <a:r>
              <a:rPr lang="zh-CN" altLang="en-US" sz="1800" dirty="0"/>
              <a:t>耶和华先晓谕亚希雅说</a:t>
            </a:r>
            <a:r>
              <a:rPr lang="en-US" altLang="zh-CN" sz="1800" dirty="0"/>
              <a:t>,…</a:t>
            </a:r>
          </a:p>
          <a:p>
            <a:r>
              <a:rPr lang="en-US" altLang="zh-CN" sz="1800" dirty="0"/>
              <a:t>1Ki 14:11 </a:t>
            </a:r>
            <a:r>
              <a:rPr lang="zh-CN" altLang="en-US" sz="1800" dirty="0"/>
              <a:t>凡属耶罗波安的人，死在城中的必被狗吃，死在田野的必被空中的鸟吃。这是耶和华说的。</a:t>
            </a:r>
            <a:endParaRPr lang="en-US" altLang="zh-CN" sz="1800" dirty="0"/>
          </a:p>
          <a:p>
            <a:r>
              <a:rPr lang="en-US" altLang="zh-CN" sz="1800" dirty="0" err="1"/>
              <a:t>Phl</a:t>
            </a:r>
            <a:r>
              <a:rPr lang="en-US" altLang="zh-CN" sz="1800" dirty="0"/>
              <a:t> 3:2 </a:t>
            </a:r>
            <a:r>
              <a:rPr lang="zh-CN" altLang="en-US" sz="1800" dirty="0"/>
              <a:t>应当防备犬类，防备作恶的，防备妄自行割的。</a:t>
            </a:r>
            <a:endParaRPr lang="en-US" altLang="zh-CN" sz="1800" dirty="0"/>
          </a:p>
          <a:p>
            <a:r>
              <a:rPr lang="en-US" altLang="zh-CN" sz="1800" dirty="0"/>
              <a:t>Rev 22:15 </a:t>
            </a:r>
            <a:r>
              <a:rPr lang="zh-CN" altLang="en-US" sz="1800" dirty="0"/>
              <a:t>城外有那些犬类，行邪术的，淫乱的，杀人的，拜偶像的，并一切喜好说谎言编造虚谎的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Act 13:44 </a:t>
            </a:r>
            <a:r>
              <a:rPr lang="zh-CN" altLang="en-US" sz="1800" dirty="0" smtClean="0"/>
              <a:t>到下安息日，合城的人，几乎都来聚集，要听神的道。</a:t>
            </a:r>
          </a:p>
          <a:p>
            <a:r>
              <a:rPr lang="en-US" altLang="zh-CN" sz="1800" dirty="0" smtClean="0"/>
              <a:t>Act 13:45 </a:t>
            </a:r>
            <a:r>
              <a:rPr lang="zh-CN" altLang="en-US" sz="1800" dirty="0" smtClean="0"/>
              <a:t>但犹太人看见人这样多，就满心嫉妒，硬驳保罗所说的话，并且毁谤。</a:t>
            </a:r>
          </a:p>
          <a:p>
            <a:r>
              <a:rPr lang="en-US" altLang="zh-CN" sz="1800" dirty="0" smtClean="0"/>
              <a:t>Act 13:46 </a:t>
            </a:r>
            <a:r>
              <a:rPr lang="zh-CN" altLang="en-US" sz="1800" dirty="0" smtClean="0"/>
              <a:t>保罗和巴拿巴放胆说，神的道先讲给你们，原是应当的，只因你们弃绝这道，断定自己不配得永生，我们就转向外邦人去。</a:t>
            </a:r>
          </a:p>
          <a:p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经文本身：一直求，一直寻找，一直叩门。</a:t>
            </a:r>
            <a:r>
              <a:rPr lang="en-US" altLang="zh-CN" sz="1800" dirty="0"/>
              <a:t>NLT: "Keep on asking, and you will be given what you ask for. Keep on looking, and you will find. Keep on knocking, and the door will be opened.</a:t>
            </a:r>
          </a:p>
          <a:p>
            <a:r>
              <a:rPr lang="zh-CN" altLang="en-US" sz="1800" dirty="0"/>
              <a:t>解经常犯的一个错误：</a:t>
            </a:r>
            <a:endParaRPr lang="en-US" altLang="zh-CN" sz="1800" dirty="0"/>
          </a:p>
          <a:p>
            <a:r>
              <a:rPr lang="zh-CN" altLang="en-US" sz="1800" dirty="0"/>
              <a:t>问题是，怎么又转到祈求了呢？解经常犯的一个错误，忽略上下文。我们所有人都听说过这样做。“圣经说，</a:t>
            </a:r>
            <a:r>
              <a:rPr lang="en-US" altLang="zh-CN" sz="1800" dirty="0"/>
              <a:t>‘</a:t>
            </a:r>
            <a:r>
              <a:rPr lang="zh-CN" altLang="en-US" sz="1800" dirty="0"/>
              <a:t>祈求，然后它会交给你；寻找，你就会找到；敲门，就给你开门。所以，我们只要凭着信心和毅力去祈求，就会得到。 “你们没有，因为你们不求”（雅各书 </a:t>
            </a:r>
            <a:r>
              <a:rPr lang="en-US" altLang="zh-CN" sz="1800" dirty="0"/>
              <a:t>4</a:t>
            </a:r>
            <a:r>
              <a:rPr lang="zh-CN" altLang="en-US" sz="1800" dirty="0"/>
              <a:t>：</a:t>
            </a:r>
            <a:r>
              <a:rPr lang="en-US" altLang="zh-CN" sz="1800" dirty="0"/>
              <a:t>2</a:t>
            </a:r>
            <a:r>
              <a:rPr lang="zh-CN" altLang="en-US" sz="1800" dirty="0"/>
              <a:t>）。所以去吧！说出它并声称它！” 这种观点将上帝视为天上的老虎机（</a:t>
            </a:r>
            <a:r>
              <a:rPr lang="en-US" altLang="zh-CN" sz="1800" dirty="0"/>
              <a:t>Slot machine)</a:t>
            </a:r>
            <a:r>
              <a:rPr lang="zh-CN" altLang="en-US" sz="1800" dirty="0"/>
              <a:t>。在祈祷中拉动手柄足够多的时间，坚持下去，你就会得到你想要的！这种想法是完全错误的！每一个应许都有它的范围和条件，我们学习圣经的目的之一也是去发现这些范围和条件，否则我们就会犯错误。</a:t>
            </a:r>
            <a:endParaRPr lang="en-US" altLang="zh-CN" sz="1800" dirty="0"/>
          </a:p>
          <a:p>
            <a:r>
              <a:rPr lang="zh-CN" altLang="en-US" sz="1800" dirty="0"/>
              <a:t>上下文：</a:t>
            </a:r>
            <a:endParaRPr lang="en-US" altLang="zh-CN" sz="1800" dirty="0"/>
          </a:p>
          <a:p>
            <a:r>
              <a:rPr lang="zh-CN" altLang="en-US" sz="1800" dirty="0"/>
              <a:t>将这段经文与其在登山宝训中的上下文分开是致命的。远的上下文确定了神国的成员所期望的超越的公义、谦卑、真诚、纯洁和爱心。这些美德除了上帝的恩典之外，是人类无法达到的。近的上下文强调了我们的需要。在最近的上下文中（第 </a:t>
            </a:r>
            <a:r>
              <a:rPr lang="en-US" altLang="zh-CN" sz="1800" dirty="0"/>
              <a:t>1-6 </a:t>
            </a:r>
            <a:r>
              <a:rPr lang="zh-CN" altLang="en-US" sz="1800" dirty="0"/>
              <a:t>节），耶稣向我们展示了定罪审判别人的危险，如果我们把自己作为法官的话。他也告诉我们要在我们试图去除别人眼中的一跟刺之前，先从我们自己的眼睛中取出粱木。他的警告是，“因为你们怎样论断人，也必怎样被论断。你们用什么量器量给人，也必用什么量器量给你们”（第 </a:t>
            </a:r>
            <a:r>
              <a:rPr lang="en-US" altLang="zh-CN" sz="1800" dirty="0"/>
              <a:t>2 </a:t>
            </a:r>
            <a:r>
              <a:rPr lang="zh-CN" altLang="en-US" sz="1800" dirty="0"/>
              <a:t>节）。这个标准太可怕了。我们怎么能达到这么高的标准呢？而在</a:t>
            </a:r>
            <a:r>
              <a:rPr lang="en-US" altLang="zh-CN" sz="1800" dirty="0"/>
              <a:t>7:6</a:t>
            </a:r>
            <a:r>
              <a:rPr lang="zh-CN" altLang="en-US" sz="1800" dirty="0"/>
              <a:t>又告诉我们还是要区分，什么是狗，什么是猪，不要把圣物给狗，也不要把你们的珍珠丢在猪前，恐怕它践踏了珍珠，转过来咬你们。</a:t>
            </a:r>
            <a:r>
              <a:rPr lang="zh-CN" altLang="en-US" sz="1800" b="1" dirty="0">
                <a:solidFill>
                  <a:srgbClr val="FF0000"/>
                </a:solidFill>
              </a:rPr>
              <a:t>我们真是左右为难，我们能怎么办呢？我们需要被洁净。我们需要帮助和恩典</a:t>
            </a:r>
            <a:r>
              <a:rPr lang="zh-CN" altLang="en-US" sz="1800" dirty="0"/>
              <a:t>，但从哪里来？耶稣回答说：“你们祈求，就给你们；寻找，就寻见；叩门，就给你们开门”（第 </a:t>
            </a:r>
            <a:r>
              <a:rPr lang="en-US" altLang="zh-CN" sz="1800" dirty="0"/>
              <a:t>7 </a:t>
            </a:r>
            <a:r>
              <a:rPr lang="zh-CN" altLang="en-US" sz="1800" dirty="0"/>
              <a:t>节）。这篇著名的文字不是我们物质欲望的全权委托。相反，它告诉我们如何为我们生活中的国度祈祷。</a:t>
            </a:r>
            <a:endParaRPr lang="en-US" altLang="zh-CN" sz="1800" dirty="0"/>
          </a:p>
          <a:p>
            <a:r>
              <a:rPr lang="zh-CN" altLang="en-US" sz="1800" dirty="0"/>
              <a:t>再回到经文本身：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己所不欲，勿施于人。负面的形式。类似的格言也在别的宗教和哲学中出现，无一例外都以负面的形式出现，控制自己不做某些事情的动机是，以免他们伤害我们。它们主要是功利的，并且是出于恐惧和自我保护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所以无论何事，你们愿意人怎样待你们，你们也要怎样待人。被称为是黄金法则（</a:t>
            </a:r>
            <a:r>
              <a:rPr lang="en-US" altLang="zh-CN" sz="1800" dirty="0"/>
              <a:t>Golden rule</a:t>
            </a:r>
            <a:r>
              <a:rPr lang="zh-CN" altLang="en-US" sz="1800" dirty="0"/>
              <a:t>），正面。这就是律法和先知，它有另外一个说法，那就是“爱人如己”，这是一种无私的爱，无私的爱不是为了防止自己受到伤害或确保自己的权益。他服事人是为了被服务者的益处，而这方式也是他自己愿意得到的</a:t>
            </a:r>
            <a:r>
              <a:rPr lang="en-US" altLang="zh-CN" sz="1800" dirty="0"/>
              <a:t>——</a:t>
            </a:r>
            <a:r>
              <a:rPr lang="zh-CN" altLang="en-US" sz="1800" dirty="0"/>
              <a:t>无论他是否真的能够得到，因为他这“黄金法则”并没有说，如果别人不想你对待他那样对待你，你就不要再对他那样好了，这不在讨论的范围。所以这个层次的爱是神圣的爱，只有通过上帝的帮助才能达到。只有上帝的儿女才能与他人建立正确的关系，因为他们能避免以自以为义的方式去论断</a:t>
            </a:r>
            <a:r>
              <a:rPr lang="en-US" altLang="zh-CN" sz="1800" dirty="0"/>
              <a:t>/</a:t>
            </a:r>
            <a:r>
              <a:rPr lang="zh-CN" altLang="en-US" sz="1800" dirty="0"/>
              <a:t>定罪他人，并以完全无私的方式去爱他人，因为他们有从上帝来的动力和资源。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这个</a:t>
            </a:r>
            <a:r>
              <a:rPr lang="zh-CN" altLang="en-US" sz="1800" b="1" dirty="0">
                <a:solidFill>
                  <a:srgbClr val="FF0000"/>
                </a:solidFill>
              </a:rPr>
              <a:t>所以总结的是什么</a:t>
            </a:r>
            <a:r>
              <a:rPr lang="zh-CN" altLang="en-US" sz="1800" dirty="0"/>
              <a:t>？总结</a:t>
            </a:r>
            <a:r>
              <a:rPr lang="en-US" altLang="zh-CN" sz="1800" dirty="0"/>
              <a:t>7-11</a:t>
            </a:r>
            <a:r>
              <a:rPr lang="zh-CN" altLang="en-US" sz="1800" dirty="0"/>
              <a:t>因为神给好的礼物，所以我们要感恩？还是</a:t>
            </a:r>
            <a:r>
              <a:rPr lang="en-US" altLang="zh-CN" sz="1800" dirty="0"/>
              <a:t>1-6</a:t>
            </a:r>
            <a:r>
              <a:rPr lang="zh-CN" altLang="en-US" sz="1800" dirty="0"/>
              <a:t>不要论断？更有可能的是回应</a:t>
            </a:r>
            <a:r>
              <a:rPr lang="en-US" altLang="zh-CN" sz="1800" dirty="0"/>
              <a:t>Mat 5:17 </a:t>
            </a:r>
            <a:r>
              <a:rPr lang="zh-CN" altLang="en-US" sz="1800" dirty="0"/>
              <a:t>莫想我来要废掉</a:t>
            </a:r>
            <a:r>
              <a:rPr lang="zh-CN" altLang="en-US" sz="1800" b="1" dirty="0"/>
              <a:t>律法和先知</a:t>
            </a:r>
            <a:r>
              <a:rPr lang="zh-CN" altLang="en-US" sz="1800" dirty="0"/>
              <a:t>。我来不是要废掉，乃是要成全。</a:t>
            </a:r>
            <a:endParaRPr lang="en-US" altLang="zh-CN" sz="1800" dirty="0"/>
          </a:p>
          <a:p>
            <a:r>
              <a:rPr lang="zh-CN" altLang="en-US" sz="1800" dirty="0"/>
              <a:t>律法主义的一个表现就是不断地增加规则，因为要与人的罪性相争。而一个属灵人的表现就是他的规则越来越少，无论何事，用一个规则就可以了。</a:t>
            </a:r>
            <a:endParaRPr lang="en-US" altLang="zh-CN" sz="1800" dirty="0"/>
          </a:p>
          <a:p>
            <a:r>
              <a:rPr lang="en-US" altLang="zh-CN" sz="1800" dirty="0"/>
              <a:t>Rom 13:9 </a:t>
            </a:r>
            <a:r>
              <a:rPr lang="zh-CN" altLang="en-US" sz="1800" dirty="0"/>
              <a:t>像那不可奸淫，不可杀人，不可偷盗，不可贪婪，或有别的诫命，都包在爱人如己这一句话之内了。</a:t>
            </a:r>
          </a:p>
          <a:p>
            <a:r>
              <a:rPr lang="en-US" altLang="zh-CN" sz="1800" dirty="0"/>
              <a:t>Rom 13:10 </a:t>
            </a:r>
            <a:r>
              <a:rPr lang="zh-CN" altLang="en-US" sz="1800" dirty="0"/>
              <a:t>爱是不加害与人的，所以爱就完全了律法。</a:t>
            </a:r>
            <a:endParaRPr lang="en-US" altLang="zh-CN" sz="1800" dirty="0"/>
          </a:p>
          <a:p>
            <a:r>
              <a:rPr lang="en-US" altLang="zh-CN" sz="1800" dirty="0"/>
              <a:t>Jas 2:8 </a:t>
            </a:r>
            <a:r>
              <a:rPr lang="zh-CN" altLang="en-US" sz="1800" dirty="0"/>
              <a:t>经上记着说，要爱人如己。你们若全守这至尊的律法才是好的。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 err="1"/>
              <a:t>Luk</a:t>
            </a:r>
            <a:r>
              <a:rPr lang="en-US" altLang="zh-CN" sz="1800" dirty="0"/>
              <a:t> 13:23 </a:t>
            </a:r>
            <a:r>
              <a:rPr lang="zh-CN" altLang="en-US" sz="1800" dirty="0"/>
              <a:t>有一个人问他说，主阿，得救的人少吗？</a:t>
            </a:r>
          </a:p>
          <a:p>
            <a:r>
              <a:rPr lang="en-US" altLang="zh-CN" sz="1800" dirty="0" err="1"/>
              <a:t>Luk</a:t>
            </a:r>
            <a:r>
              <a:rPr lang="en-US" altLang="zh-CN" sz="1800" dirty="0"/>
              <a:t> 13:24 </a:t>
            </a:r>
            <a:r>
              <a:rPr lang="zh-CN" altLang="en-US" sz="1800" dirty="0"/>
              <a:t>耶稣对众人说，你们要努力进窄门。我告诉你们，将来有许多人想要进去，却是不能。</a:t>
            </a:r>
          </a:p>
          <a:p>
            <a:r>
              <a:rPr lang="en-US" altLang="zh-CN" sz="1800" dirty="0"/>
              <a:t>Mat 11:12 </a:t>
            </a:r>
            <a:r>
              <a:rPr lang="zh-CN" altLang="en-US" sz="1800" dirty="0"/>
              <a:t>从施洗约翰的时候到如今，天国是努力进入的，努力的人就得着了。</a:t>
            </a:r>
            <a:endParaRPr lang="en-US" altLang="zh-CN" sz="1800" dirty="0"/>
          </a:p>
          <a:p>
            <a:r>
              <a:rPr lang="zh-CN" altLang="en-US" sz="1800" dirty="0"/>
              <a:t>为什么要讲这个，宽门窄门，大路小路，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13</a:t>
            </a:r>
            <a:r>
              <a:rPr lang="zh-CN" altLang="en-US" sz="1800" dirty="0"/>
              <a:t>开始总结，与下面的假先知有关，也与称呼主名却不能进天国的人有关，也与聪明人和无知的人有关。</a:t>
            </a:r>
            <a:endParaRPr lang="en-US" altLang="zh-CN" sz="1800" dirty="0"/>
          </a:p>
          <a:p>
            <a:r>
              <a:rPr lang="zh-CN" altLang="en-US" sz="1800" dirty="0"/>
              <a:t>宽门大路，有很多的选择，也有很多的同伴。但它是一条通向灭亡的路。</a:t>
            </a:r>
            <a:endParaRPr lang="en-US" altLang="zh-CN" sz="1800" dirty="0"/>
          </a:p>
          <a:p>
            <a:r>
              <a:rPr lang="zh-CN" altLang="en-US" sz="1800" dirty="0"/>
              <a:t>窄门小路，没有其他的选择，没有其他的依靠，也没有很多的同伴。但它是一条通向永生的路。</a:t>
            </a:r>
            <a:endParaRPr lang="en-US" altLang="zh-CN" sz="1800" dirty="0"/>
          </a:p>
          <a:p>
            <a:r>
              <a:rPr lang="zh-CN" altLang="en-US" sz="1800" dirty="0"/>
              <a:t>圣经里用墙或者圈来表明</a:t>
            </a:r>
            <a:r>
              <a:rPr lang="en-US" altLang="zh-CN" sz="1800" dirty="0"/>
              <a:t>Domain</a:t>
            </a:r>
            <a:r>
              <a:rPr lang="zh-CN" altLang="en-US" sz="1800" dirty="0"/>
              <a:t>，门是</a:t>
            </a:r>
            <a:r>
              <a:rPr lang="en-US" altLang="zh-CN" sz="1800" dirty="0"/>
              <a:t>Domain</a:t>
            </a:r>
            <a:r>
              <a:rPr lang="zh-CN" altLang="en-US" sz="1800" dirty="0"/>
              <a:t>的入口，路是通向目的地的途径。又在伊甸园的东边安设基路伯和四面转动发火焰的剑，要把守生命树的道路。</a:t>
            </a:r>
            <a:r>
              <a:rPr lang="en-US" altLang="zh-CN" sz="1800" dirty="0"/>
              <a:t>Rev 22:14 </a:t>
            </a:r>
            <a:r>
              <a:rPr lang="zh-CN" altLang="en-US" sz="1800" dirty="0"/>
              <a:t>那些洗净自己衣服的有福了，可得权柄能到生命树那里，也能从门进城。</a:t>
            </a:r>
            <a:r>
              <a:rPr lang="en-US" altLang="zh-CN" sz="1800" dirty="0"/>
              <a:t>Rev 22:15 </a:t>
            </a:r>
            <a:r>
              <a:rPr lang="zh-CN" altLang="en-US" sz="1800" dirty="0"/>
              <a:t>城外有那些犬类，行邪术的，淫乱的，杀人的，拜偶像的，并一切喜好说谎言编造虚谎的</a:t>
            </a:r>
          </a:p>
          <a:p>
            <a:r>
              <a:rPr lang="en-US" altLang="zh-CN" sz="1800" dirty="0" err="1"/>
              <a:t>Jhn</a:t>
            </a:r>
            <a:r>
              <a:rPr lang="en-US" altLang="zh-CN" sz="1800" dirty="0"/>
              <a:t> 10:9 </a:t>
            </a:r>
            <a:r>
              <a:rPr lang="zh-CN" altLang="en-US" sz="1800" dirty="0"/>
              <a:t>我就是门。凡从我进来的，必然得救，并且出入得草吃。</a:t>
            </a:r>
            <a:endParaRPr lang="en-US" altLang="zh-CN" sz="1800" dirty="0"/>
          </a:p>
          <a:p>
            <a:r>
              <a:rPr lang="zh-CN" altLang="en-US" sz="1800" dirty="0"/>
              <a:t>修直他的路（通往心里的路），以至于我们能进窄门，走窄路。</a:t>
            </a:r>
            <a:endParaRPr lang="en-US" altLang="zh-CN" sz="1800" dirty="0"/>
          </a:p>
          <a:p>
            <a:r>
              <a:rPr lang="zh-CN" altLang="en-US" sz="1800" dirty="0"/>
              <a:t>为什么不是条条道路通罗马呢？</a:t>
            </a:r>
            <a:endParaRPr lang="en-US" altLang="zh-CN" sz="1800" dirty="0"/>
          </a:p>
          <a:p>
            <a:pPr defTabSz="917143">
              <a:defRPr/>
            </a:pPr>
            <a:r>
              <a:rPr lang="en-US" altLang="zh-CN" dirty="0" err="1"/>
              <a:t>Psm</a:t>
            </a:r>
            <a:r>
              <a:rPr lang="en-US" altLang="zh-CN" dirty="0"/>
              <a:t> 1:6 </a:t>
            </a:r>
            <a:r>
              <a:rPr lang="en-US" dirty="0" err="1"/>
              <a:t>因为耶和华知道义人的道路。恶人的道路，却必灭亡</a:t>
            </a:r>
            <a:r>
              <a:rPr lang="en-US" dirty="0"/>
              <a:t>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前华神院长</a:t>
            </a:r>
            <a:r>
              <a:rPr lang="zh-TW" altLang="en-US" sz="1800" dirty="0"/>
              <a:t>林道亮</a:t>
            </a:r>
            <a:endParaRPr lang="en-US" altLang="zh-TW" sz="1800" dirty="0"/>
          </a:p>
          <a:p>
            <a:r>
              <a:rPr lang="zh-TW" altLang="en-US" sz="1800" dirty="0"/>
              <a:t>聖經清楚地告訴我們：「引到滅亡，那門是寬的，路是大的。」（太七</a:t>
            </a:r>
            <a:r>
              <a:rPr lang="en-US" altLang="zh-TW" sz="1800" dirty="0"/>
              <a:t>13</a:t>
            </a:r>
            <a:r>
              <a:rPr lang="zh-TW" altLang="en-US" sz="1800" dirty="0"/>
              <a:t>）換句話說，進窄門是為了免進寬門以致「滅亡」！這裡出現了一個神學上的難題：若是人要進窄門才能得救，那麼人滅亡不滅亡，到底是因為信耶穌呢，還是因為進窄門呢？我們常以為本段經文是對不信主的人說的，因為經上明說：「叫一切信祂的（不是進窄門的），不致滅亡，反得永生。」（約三</a:t>
            </a:r>
            <a:r>
              <a:rPr lang="en-US" altLang="zh-TW" sz="1800" dirty="0"/>
              <a:t>16</a:t>
            </a:r>
            <a:r>
              <a:rPr lang="zh-TW" altLang="en-US" sz="1800" dirty="0"/>
              <a:t>）</a:t>
            </a:r>
            <a:endParaRPr lang="en-US" altLang="zh-TW" sz="1800" dirty="0"/>
          </a:p>
          <a:p>
            <a:r>
              <a:rPr lang="zh-CN" altLang="en-US" sz="1800" dirty="0"/>
              <a:t>他最后得出一个很奇怪的结论，引到灭亡，解释为免得糟蹋主恩。我不认同他的解经，他的问题是把信耶稣和进窄门对立起来，信耶稣在十字架上成就的工作是唯一的拯救，這就是进窄门。但我还要再进一步，什么是进窄门走窄路，那就是使徒保罗所说的“耶稣基督并祂钉十字架”，我们整个的</a:t>
            </a:r>
            <a:r>
              <a:rPr lang="en-US" altLang="zh-CN" sz="1800" dirty="0"/>
              <a:t>Life Style</a:t>
            </a:r>
            <a:r>
              <a:rPr lang="zh-CN" altLang="en-US" sz="1800" dirty="0"/>
              <a:t>都应该是进窄门走窄路，因为要放下自己，放下属于自己的东西，你的罪（劳苦担重担），你个人的理想（我为他已经丢弃万事，看作粪土，为要得着基督），耶稣是主。</a:t>
            </a:r>
            <a:endParaRPr lang="en-US" altLang="zh-CN" sz="1800" dirty="0"/>
          </a:p>
          <a:p>
            <a:r>
              <a:rPr lang="en-US" altLang="zh-CN" sz="1800" dirty="0"/>
              <a:t>John Macarthur </a:t>
            </a:r>
            <a:r>
              <a:rPr lang="zh-CN" altLang="en-US" sz="1800" dirty="0"/>
              <a:t>有一本书</a:t>
            </a:r>
            <a:r>
              <a:rPr lang="en-US" altLang="zh-CN" sz="1800" dirty="0"/>
              <a:t>《</a:t>
            </a:r>
            <a:r>
              <a:rPr lang="zh-CN" altLang="en-US" sz="1800" dirty="0"/>
              <a:t>耶稣讲的福音</a:t>
            </a:r>
            <a:r>
              <a:rPr lang="en-US" altLang="zh-CN" sz="1800" dirty="0"/>
              <a:t>》The Gospel according to Jesus, </a:t>
            </a:r>
            <a:r>
              <a:rPr lang="zh-CN" altLang="en-US" sz="1800" dirty="0"/>
              <a:t>他的提出来他的救恩观，信耶稣得拯救是什么意思呢？那就是除非耶稣成为了你的主，你还没有得到救恩。有很多人反对他这一说法，认为这是在传讲人的工作</a:t>
            </a:r>
            <a:r>
              <a:rPr lang="en-US" altLang="zh-CN" sz="1800" dirty="0"/>
              <a:t>+</a:t>
            </a:r>
            <a:r>
              <a:rPr lang="zh-CN" altLang="en-US" sz="1800" dirty="0"/>
              <a:t>耶稣的福音。</a:t>
            </a:r>
            <a:endParaRPr lang="en-US" altLang="zh-CN" sz="1800" dirty="0"/>
          </a:p>
          <a:p>
            <a:r>
              <a:rPr lang="zh-CN" altLang="en-US" sz="1800" dirty="0"/>
              <a:t>宽门和大路是什么意思呢？就是大多数人都这样认为的（政治正确的），容易的，不用付任何代价的。</a:t>
            </a:r>
            <a:endParaRPr lang="en-US" altLang="zh-CN" sz="1800" dirty="0"/>
          </a:p>
          <a:p>
            <a:r>
              <a:rPr lang="zh-CN" altLang="en-US" sz="1800" dirty="0"/>
              <a:t>我们以为我们很了解什么是救恩，可能也曾经在带人决志之后宣告，某某你得救了，但是真的是这样呢？看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21-23</a:t>
            </a:r>
            <a:r>
              <a:rPr lang="zh-CN" altLang="en-US" sz="1800" dirty="0"/>
              <a:t>，这些人不是不冷不热的人，他们有服侍，奉主的名传道，奉主的名赶鬼，奉主的名行许多的异能，但是耶稣告诉他们，我从来不认识你们，你们这些作恶的人，离开我去吧！</a:t>
            </a:r>
            <a:endParaRPr lang="en-US" altLang="zh-CN" sz="1800" dirty="0"/>
          </a:p>
          <a:p>
            <a:r>
              <a:rPr lang="zh-CN" altLang="en-US" sz="1800" dirty="0"/>
              <a:t>有人说传福音只要读罗马书就好了，口里承认心里相信，就必得救。或者说传福音只读约翰福音就好了，</a:t>
            </a:r>
            <a:r>
              <a:rPr lang="en-US" altLang="zh-CN" sz="1800" dirty="0"/>
              <a:t>3</a:t>
            </a:r>
            <a:r>
              <a:rPr lang="zh-CN" altLang="en-US" sz="1800" dirty="0"/>
              <a:t>：</a:t>
            </a:r>
            <a:r>
              <a:rPr lang="en-US" altLang="zh-CN" sz="1800" dirty="0"/>
              <a:t>16</a:t>
            </a:r>
            <a:r>
              <a:rPr lang="zh-CN" altLang="en-US" sz="1800" dirty="0"/>
              <a:t>，凡是与这不同的都要为此让路，而没有想到，神之所以给我们一本圣经，就是让我们从不同的角度去看救恩，去理解救恩，因为人住在肉体之中，是很容易按自己的眼光去看救恩，或是偏左或是偏右。当你读到与你的认知不同的经文，不是简单地说“因为有矛盾，所以这里不能按字面的意思去解释”，然后就弄出一套自己的解释，这是属肉体的人的本能。</a:t>
            </a:r>
            <a:endParaRPr lang="en-US" altLang="zh-CN" sz="1800" dirty="0"/>
          </a:p>
          <a:p>
            <a:r>
              <a:rPr lang="zh-CN" altLang="en-US" sz="1800" dirty="0"/>
              <a:t>有人或许说，你越讲我越糊涂了，你越讲我心里越发毛。某某人是得救了吗？我们不去论断。我得救了吗？你相信耶稣的死和复活吗？这是你唯一的盼望和依靠吗？耶稣是你的主吗？有时候是，有时候不是？</a:t>
            </a:r>
            <a:endParaRPr lang="en-US" altLang="zh-CN" sz="1800" dirty="0"/>
          </a:p>
          <a:p>
            <a:r>
              <a:rPr lang="zh-CN" altLang="en-US" sz="1800" dirty="0"/>
              <a:t>我并不是给你一个标准答案，我只是提出问题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为什么这里开始讲防备假先知，区分假先知的事呢？因为前面讲到了两个们，两条路，如何分辨这两条路，并不是显而易见的，不是容易的。神工作的方式是借着祂的话，借着先知传讲祂的话，用新约的话讲就是借着先知讲道来传讲祂的话，解释祂的话，就是完整的圣经。即使天国的子民有这样的愿望进窄门，走窄路，也会有假先知来误导人。比如，法利赛人，他们一定觉得他们就在进窄门，走窄路，因为他们做的比别人辛苦；</a:t>
            </a:r>
            <a:endParaRPr lang="en-US" altLang="zh-CN" sz="1800" dirty="0"/>
          </a:p>
          <a:p>
            <a:r>
              <a:rPr lang="zh-CN" altLang="en-US" sz="1800" dirty="0"/>
              <a:t>什么是假先知？谁是假先知？</a:t>
            </a:r>
            <a:r>
              <a:rPr lang="en-US" altLang="zh-CN" sz="1800" dirty="0"/>
              <a:t>1. </a:t>
            </a:r>
            <a:r>
              <a:rPr lang="zh-CN" altLang="en-US" sz="1800" dirty="0"/>
              <a:t>降低律法的标准； </a:t>
            </a:r>
            <a:r>
              <a:rPr lang="en-US" altLang="zh-CN" sz="1800" dirty="0"/>
              <a:t>2. </a:t>
            </a:r>
            <a:r>
              <a:rPr lang="zh-CN" altLang="en-US" sz="1800" dirty="0"/>
              <a:t>败坏和曲解福音；</a:t>
            </a:r>
            <a:endParaRPr lang="en-US" altLang="zh-CN" sz="1800" dirty="0"/>
          </a:p>
          <a:p>
            <a:r>
              <a:rPr lang="zh-CN" altLang="en-US" sz="1800" dirty="0"/>
              <a:t>如何认出假先知？</a:t>
            </a:r>
            <a:endParaRPr lang="en-US" altLang="zh-CN" sz="1800" dirty="0"/>
          </a:p>
          <a:p>
            <a:r>
              <a:rPr lang="zh-CN" altLang="en-US" sz="1800" dirty="0"/>
              <a:t>如何分别假先知？看他们所结出的果子，就是他们的生命，具体讲就是他们的生活，他们的品行，他们所做的决定，他们所信的教义。从前要容易一些，现在越来越不容易，从前先知和他的门徒是生活在一起的，无法隐藏。现在假先知离我们很远，我们看不到他的生活，而且现在有宣传工具做包装。网络上有一个词叫做“人设”，就是人为包装出来的东西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endParaRPr lang="en-US" altLang="zh-CN" sz="1800" dirty="0"/>
          </a:p>
          <a:p>
            <a:r>
              <a:rPr lang="zh-CN" altLang="en-US" sz="1800" dirty="0"/>
              <a:t>什么是果子，果子是从树长出来的，对于人来讲，就是生命所表现出来的，包括两个方面，一个是生活，一个是言语。</a:t>
            </a:r>
            <a:endParaRPr lang="en-US" altLang="zh-CN" sz="1800" dirty="0"/>
          </a:p>
          <a:p>
            <a:r>
              <a:rPr lang="en-US" altLang="zh-CN" sz="1800" dirty="0"/>
              <a:t>7:17 </a:t>
            </a:r>
            <a:r>
              <a:rPr lang="zh-CN" altLang="en-US" sz="1800" dirty="0"/>
              <a:t>这样，凡好树都结好果子，惟独坏树结坏果子。</a:t>
            </a:r>
          </a:p>
          <a:p>
            <a:r>
              <a:rPr lang="zh-CN" altLang="en-US" sz="1800" dirty="0"/>
              <a:t>请注意，是否接好果子是用来做评判的标准，但是不能说是果子使树成为好树，它之所以接好果子是因为本身是好树。善行不能让你成为一个好人。</a:t>
            </a:r>
            <a:endParaRPr lang="en-US" altLang="zh-CN" sz="1800" dirty="0"/>
          </a:p>
          <a:p>
            <a:r>
              <a:rPr lang="en-US" altLang="zh-CN" sz="1800" dirty="0"/>
              <a:t>7:18 </a:t>
            </a:r>
            <a:r>
              <a:rPr lang="zh-CN" altLang="en-US" sz="1800" dirty="0"/>
              <a:t>好树不能结坏果子，坏树不能结好果子。这么绝对吗？是的。荆棘上岂能摘葡萄呢？蒺藜里岂能摘无花果呢。创世记中的各从其类。</a:t>
            </a:r>
            <a:endParaRPr lang="en-US" altLang="zh-CN" sz="1800" dirty="0"/>
          </a:p>
          <a:p>
            <a:r>
              <a:rPr lang="en-US" altLang="zh-CN" sz="1800" dirty="0"/>
              <a:t>1Jn 3:9 </a:t>
            </a:r>
            <a:r>
              <a:rPr lang="zh-CN" altLang="en-US" sz="1800" dirty="0"/>
              <a:t>凡从神生的就不犯罪（不习惯性的一直犯罪），因神的道（原文作种）存在他心里。他也不能犯罪，因为他是由神生的。</a:t>
            </a:r>
            <a:endParaRPr lang="en-US" altLang="zh-CN" sz="1800" dirty="0"/>
          </a:p>
          <a:p>
            <a:r>
              <a:rPr lang="en-US" altLang="zh-CN" sz="1800" dirty="0"/>
              <a:t>7:19 </a:t>
            </a:r>
            <a:r>
              <a:rPr lang="zh-CN" altLang="en-US" sz="1800" dirty="0"/>
              <a:t>凡不结好果子的树，就砍下来，丢在火里。</a:t>
            </a:r>
            <a:endParaRPr lang="en-US" altLang="zh-CN" sz="1800" dirty="0"/>
          </a:p>
          <a:p>
            <a:r>
              <a:rPr lang="en-US" altLang="zh-CN" sz="1800" dirty="0"/>
              <a:t>7:20 </a:t>
            </a:r>
            <a:r>
              <a:rPr lang="zh-CN" altLang="en-US" sz="1800" dirty="0"/>
              <a:t>所以凭着他们的果子，就可以认出他们来。可以认出，用的是将来时，不保证你现在就能认出他们来。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运用到自己。恐惧战惊。</a:t>
            </a:r>
            <a:r>
              <a:rPr lang="en-US" altLang="zh-CN" sz="1800" dirty="0"/>
              <a:t>Jas 3:1 </a:t>
            </a:r>
            <a:r>
              <a:rPr lang="zh-CN" altLang="en-US" sz="1800" dirty="0"/>
              <a:t>我的弟兄们，不要多人作师傅，因为晓得我们要受更重的判断。</a:t>
            </a:r>
          </a:p>
          <a:p>
            <a:endParaRPr lang="zh-CN" altLang="en-US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有些假先知可能他们活着的时候，一直都没有被人认出来，连他们自己都被自己欺骗了，人心比万物都诡诈，谁能识透呢？但是有一个最后的审判，就是那日。</a:t>
            </a:r>
            <a:endParaRPr lang="en-US" altLang="zh-CN" sz="1800" dirty="0"/>
          </a:p>
          <a:p>
            <a:r>
              <a:rPr lang="zh-CN" altLang="en-US" sz="1800" dirty="0"/>
              <a:t>我们现在要了解的是这是一群怎样的人。首先，他们知道耶稣的名。其次，他们真的做了这些事，传道，赶鬼，行异能，耶稣并没有否认他们做了这些事情。第三，他们似乎并不是一群假装的人，有好的动机也帮不了他们。</a:t>
            </a:r>
            <a:endParaRPr lang="en-US" altLang="zh-CN" sz="1800" dirty="0"/>
          </a:p>
          <a:p>
            <a:r>
              <a:rPr lang="zh-CN" altLang="en-US" sz="1800" dirty="0"/>
              <a:t>问题出在哪里？耶稣从来不认识他们。这是什么意思呢？</a:t>
            </a:r>
            <a:r>
              <a:rPr lang="en-US" altLang="zh-CN" sz="1800" dirty="0" err="1"/>
              <a:t>Amo</a:t>
            </a:r>
            <a:r>
              <a:rPr lang="en-US" altLang="zh-CN" sz="1800" dirty="0"/>
              <a:t> 3:2 </a:t>
            </a:r>
            <a:r>
              <a:rPr lang="zh-CN" altLang="en-US" sz="1800" dirty="0"/>
              <a:t>在地上万族中，我只认识你们。</a:t>
            </a:r>
            <a:r>
              <a:rPr lang="zh-CN" altLang="en-US" sz="1800" b="1" dirty="0">
                <a:solidFill>
                  <a:srgbClr val="FF0000"/>
                </a:solidFill>
              </a:rPr>
              <a:t>生命的连接</a:t>
            </a:r>
            <a:r>
              <a:rPr lang="zh-CN" altLang="en-US" sz="1800" dirty="0"/>
              <a:t>，</a:t>
            </a:r>
            <a:r>
              <a:rPr lang="zh-CN" altLang="en-US" sz="1800" b="1" dirty="0">
                <a:solidFill>
                  <a:srgbClr val="FF0000"/>
                </a:solidFill>
              </a:rPr>
              <a:t>生命的实质</a:t>
            </a:r>
            <a:r>
              <a:rPr lang="zh-CN" altLang="en-US" sz="1800" dirty="0"/>
              <a:t>。</a:t>
            </a:r>
            <a:r>
              <a:rPr lang="en-US" altLang="zh-CN" sz="1800" dirty="0"/>
              <a:t>Rom 10:9 </a:t>
            </a:r>
            <a:r>
              <a:rPr lang="zh-CN" altLang="en-US" sz="1800" dirty="0"/>
              <a:t>你若口里认耶稣为主，心里信神叫他从死里复活，就必得救。</a:t>
            </a:r>
            <a:r>
              <a:rPr lang="en-US" altLang="zh-CN" sz="1800" dirty="0"/>
              <a:t>Rom 10:10 </a:t>
            </a:r>
            <a:r>
              <a:rPr lang="zh-CN" altLang="en-US" sz="1800" dirty="0"/>
              <a:t>因为人心里相信，就可以称义。口里承认，就可以得救。为什么复活这样重要，没有复活就没有新生命的连接，不认识复活的耶稣，就不会有祂的生命。他们知道耶稣的名，但是没有耶稣的生命，没有生命的联合。他们用耶稣的名，但是从来没有信靠他，相信他，爱他，跟随他，一句话，耶稣不是他们的主，他们不属耶稣，他们不尊行天父的旨意。什么是神的旨意？</a:t>
            </a:r>
            <a:endParaRPr lang="en-US" altLang="zh-CN" sz="1800" dirty="0"/>
          </a:p>
          <a:p>
            <a:r>
              <a:rPr lang="en-US" altLang="zh-CN" sz="1800" dirty="0"/>
              <a:t>Mat 3:17 </a:t>
            </a:r>
            <a:r>
              <a:rPr lang="zh-CN" altLang="en-US" sz="1800" dirty="0"/>
              <a:t>从天上有声音说，这是我的爱子，我所喜悦的。</a:t>
            </a:r>
            <a:endParaRPr lang="en-US" altLang="zh-CN" sz="1800" dirty="0"/>
          </a:p>
          <a:p>
            <a:r>
              <a:rPr lang="en-US" altLang="zh-CN" sz="1800" dirty="0"/>
              <a:t>Mat 17:5 </a:t>
            </a:r>
            <a:r>
              <a:rPr lang="zh-CN" altLang="en-US" sz="1800" dirty="0"/>
              <a:t>说话之间，忽然有一朵光明的云彩遮盖他们。且有声音从云彩里出来说，这是我的爱子，我所喜悦的。你们要听他。</a:t>
            </a:r>
          </a:p>
          <a:p>
            <a:endParaRPr lang="en-US" altLang="zh-CN" sz="1800" dirty="0"/>
          </a:p>
          <a:p>
            <a:r>
              <a:rPr lang="zh-CN" altLang="en-US" sz="1800" dirty="0" smtClean="0"/>
              <a:t>区</a:t>
            </a:r>
            <a:r>
              <a:rPr lang="zh-CN" altLang="en-US" sz="1800" dirty="0"/>
              <a:t>分假教导者，</a:t>
            </a:r>
            <a:r>
              <a:rPr lang="zh-TW" altLang="en-US" sz="1800" dirty="0"/>
              <a:t>区分假</a:t>
            </a:r>
            <a:r>
              <a:rPr lang="zh-CN" altLang="en-US" sz="1800" dirty="0"/>
              <a:t>认信者或者说假决志者，两者之间是有关系的。</a:t>
            </a:r>
            <a:endParaRPr lang="en-US" altLang="zh-CN" sz="1800" dirty="0"/>
          </a:p>
          <a:p>
            <a:r>
              <a:rPr lang="zh-CN" altLang="en-US" sz="1800" dirty="0"/>
              <a:t>许多人，宽门大路。最悲惨的事</a:t>
            </a:r>
            <a:endParaRPr lang="en-US" altLang="zh-CN" sz="1800" dirty="0"/>
          </a:p>
          <a:p>
            <a:r>
              <a:rPr lang="zh-CN" altLang="en-US" sz="1800" b="1" dirty="0"/>
              <a:t>不是每一个</a:t>
            </a:r>
            <a:r>
              <a:rPr lang="zh-CN" altLang="en-US" sz="1800" dirty="0"/>
              <a:t>一直称呼我“主啊主啊”的人，都能进神的国，惟独一直遵行我天父的旨意的人，才能进去。</a:t>
            </a:r>
            <a:endParaRPr lang="en-US" altLang="zh-CN" sz="1800" dirty="0"/>
          </a:p>
          <a:p>
            <a:r>
              <a:rPr lang="zh-CN" altLang="en-US" sz="1800" dirty="0"/>
              <a:t>一个重要的问题，进神的国只是基督徒得奖赏的问题吗？我的回答是：不是，</a:t>
            </a:r>
            <a:r>
              <a:rPr lang="en-US" altLang="zh-CN" sz="1800" dirty="0"/>
              <a:t>1. </a:t>
            </a:r>
            <a:r>
              <a:rPr lang="zh-CN" altLang="en-US" sz="1800" dirty="0"/>
              <a:t>因为主耶稣说，我不认识你，我从来不认识你，（</a:t>
            </a:r>
            <a:r>
              <a:rPr lang="en-US" altLang="zh-CN" sz="1800" dirty="0" err="1"/>
              <a:t>Jhn</a:t>
            </a:r>
            <a:r>
              <a:rPr lang="en-US" altLang="zh-CN" sz="1800" dirty="0"/>
              <a:t> 10:3</a:t>
            </a:r>
            <a:r>
              <a:rPr lang="zh-CN" altLang="en-US" sz="1800" dirty="0"/>
              <a:t>他按着名叫自己的羊，把羊领出来。</a:t>
            </a:r>
            <a:r>
              <a:rPr lang="en-US" altLang="zh-CN" sz="1800" dirty="0" err="1"/>
              <a:t>Jhn</a:t>
            </a:r>
            <a:r>
              <a:rPr lang="en-US" altLang="zh-CN" sz="1800" dirty="0"/>
              <a:t> 10:14 </a:t>
            </a:r>
            <a:r>
              <a:rPr lang="zh-CN" altLang="en-US" sz="1800" dirty="0"/>
              <a:t>我是好牧人。我认识我的羊，我的羊也认识我。）</a:t>
            </a:r>
            <a:r>
              <a:rPr lang="en-US" altLang="zh-CN" sz="1800" dirty="0"/>
              <a:t>2. </a:t>
            </a:r>
            <a:r>
              <a:rPr lang="zh-CN" altLang="en-US" sz="1800" dirty="0"/>
              <a:t>主耶稣称他们为作恶的人，原义是没有律法的人，一直犯律法的人，犯哪一个律法？主耶稣刚刚给众人澄清的律法。</a:t>
            </a:r>
            <a:r>
              <a:rPr lang="en-US" altLang="zh-CN" sz="1800" dirty="0"/>
              <a:t>3.</a:t>
            </a:r>
            <a:r>
              <a:rPr lang="zh-CN" altLang="en-US" sz="1800" dirty="0"/>
              <a:t>主耶稣对他们说，离开我去吧，没有耶稣就没有救恩，随后不能见耶稣的面就不是得救。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什么样的人能进神的国，</a:t>
            </a:r>
            <a:r>
              <a:rPr lang="zh-CN" altLang="en-US" sz="1800" b="1" dirty="0"/>
              <a:t>惟独</a:t>
            </a:r>
            <a:r>
              <a:rPr lang="zh-CN" altLang="en-US" sz="1800" dirty="0"/>
              <a:t>遵行我天父旨意的人。请注意惟独这个词，这就是前面所说的窄门。</a:t>
            </a:r>
            <a:endParaRPr lang="en-US" altLang="zh-CN" sz="1800" dirty="0"/>
          </a:p>
          <a:p>
            <a:r>
              <a:rPr lang="zh-CN" altLang="en-US" sz="1800" dirty="0"/>
              <a:t>什么是天父的旨意？单数，就像宝石一样，神的旨意只有一个，却有很多方面。大的旨意：</a:t>
            </a:r>
            <a:endParaRPr lang="en-US" altLang="zh-CN" sz="1800" dirty="0"/>
          </a:p>
          <a:p>
            <a:r>
              <a:rPr lang="en-US" altLang="zh-CN" sz="1800" dirty="0" err="1"/>
              <a:t>Jhn</a:t>
            </a:r>
            <a:r>
              <a:rPr lang="en-US" altLang="zh-CN" sz="1800" dirty="0"/>
              <a:t> 6:39 </a:t>
            </a:r>
            <a:r>
              <a:rPr lang="zh-CN" altLang="en-US" sz="1800" dirty="0"/>
              <a:t>差我来者的意思，就是他所赐给我的，叫我一个也不失落，在末日却叫他复活。</a:t>
            </a:r>
          </a:p>
          <a:p>
            <a:r>
              <a:rPr lang="en-US" altLang="zh-CN" sz="1800" dirty="0" err="1"/>
              <a:t>Jhn</a:t>
            </a:r>
            <a:r>
              <a:rPr lang="en-US" altLang="zh-CN" sz="1800" dirty="0"/>
              <a:t> 6:40 </a:t>
            </a:r>
            <a:r>
              <a:rPr lang="zh-CN" altLang="en-US" sz="1800" dirty="0"/>
              <a:t>因为我父的意思，是叫一切见子而信的人得永生。并且在末日我要叫他复活。</a:t>
            </a:r>
            <a:endParaRPr lang="en-US" altLang="zh-CN" sz="1800" dirty="0"/>
          </a:p>
          <a:p>
            <a:r>
              <a:rPr lang="en-US" altLang="zh-CN" sz="1800" dirty="0"/>
              <a:t>Mat 12:50 </a:t>
            </a:r>
            <a:r>
              <a:rPr lang="zh-CN" altLang="en-US" sz="1800" dirty="0"/>
              <a:t>凡遵行我天父旨意的人，就是我的弟兄姐妹和母亲了。</a:t>
            </a:r>
          </a:p>
          <a:p>
            <a:r>
              <a:rPr lang="zh-CN" altLang="en-US" sz="1800" dirty="0"/>
              <a:t>小的方面：成为圣洁，感恩，受苦，需要不断的发现，通过读神的话，通过祷告灵修与神亲近。</a:t>
            </a:r>
            <a:endParaRPr lang="en-US" altLang="zh-CN" sz="1800" dirty="0"/>
          </a:p>
          <a:p>
            <a:r>
              <a:rPr lang="zh-CN" altLang="en-US" sz="1800" dirty="0"/>
              <a:t>如何算是行天父的旨意？不断地遵。罗马书将身体献上，查验神的旨意，</a:t>
            </a:r>
            <a:r>
              <a:rPr lang="en-US" altLang="zh-CN" sz="1800" dirty="0"/>
              <a:t>Prove</a:t>
            </a:r>
            <a:r>
              <a:rPr lang="zh-CN" altLang="en-US" sz="1800" dirty="0"/>
              <a:t>神的旨意。</a:t>
            </a:r>
            <a:endParaRPr lang="en-US" altLang="zh-CN" sz="1800" dirty="0"/>
          </a:p>
          <a:p>
            <a:r>
              <a:rPr lang="en-US" altLang="zh-CN" sz="1800" dirty="0"/>
              <a:t>Mat 21:28 </a:t>
            </a:r>
            <a:r>
              <a:rPr lang="zh-CN" altLang="en-US" sz="1800" dirty="0"/>
              <a:t>又说，一个人有两个儿子，他来对大儿子说，我儿，你今天到葡萄园里去作工。</a:t>
            </a:r>
          </a:p>
          <a:p>
            <a:r>
              <a:rPr lang="en-US" altLang="zh-CN" sz="1800" dirty="0"/>
              <a:t>Mat 21:29 </a:t>
            </a:r>
            <a:r>
              <a:rPr lang="zh-CN" altLang="en-US" sz="1800" dirty="0"/>
              <a:t>他回答说，我不去。以后自己懊悔就去了。</a:t>
            </a:r>
          </a:p>
          <a:p>
            <a:r>
              <a:rPr lang="en-US" altLang="zh-CN" sz="1800" dirty="0"/>
              <a:t>Mat 21:30 </a:t>
            </a:r>
            <a:r>
              <a:rPr lang="zh-CN" altLang="en-US" sz="1800" dirty="0"/>
              <a:t>又来对小儿子也是这样说，他回答说，父阿，我去。他却不去。</a:t>
            </a:r>
          </a:p>
          <a:p>
            <a:r>
              <a:rPr lang="en-US" altLang="zh-CN" sz="1800" dirty="0"/>
              <a:t>Mat 21:31 </a:t>
            </a:r>
            <a:r>
              <a:rPr lang="zh-CN" altLang="en-US" sz="1800" dirty="0"/>
              <a:t>你们想这两个儿子，是那一个遵行父命呢？他们说，大儿子。耶稣说，我实在告诉你们，税吏和娼妓，倒比你们先进神的国。</a:t>
            </a:r>
          </a:p>
          <a:p>
            <a:endParaRPr lang="en-US" altLang="zh-CN" sz="1800" dirty="0"/>
          </a:p>
          <a:p>
            <a:r>
              <a:rPr lang="zh-CN" altLang="en-US" sz="1800" dirty="0"/>
              <a:t>什么是那日？最后的审判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如果你还相信进神的国是得奖赏的话，再看下面两段圣经：</a:t>
            </a:r>
            <a:endParaRPr lang="en-US" altLang="zh-CN" sz="1800" dirty="0"/>
          </a:p>
          <a:p>
            <a:r>
              <a:rPr lang="zh-CN" altLang="en-US" sz="1800" dirty="0"/>
              <a:t>稗子的比喻</a:t>
            </a:r>
            <a:endParaRPr lang="en-US" altLang="zh-CN" sz="1800" dirty="0"/>
          </a:p>
          <a:p>
            <a:r>
              <a:rPr lang="en-US" altLang="zh-CN" sz="1800" dirty="0"/>
              <a:t>Mat 13:41 </a:t>
            </a:r>
            <a:r>
              <a:rPr lang="zh-CN" altLang="en-US" sz="1800" dirty="0"/>
              <a:t>人子要差遣使者，把一切叫人跌倒的，和作恶的，从他国里挑出来，</a:t>
            </a:r>
          </a:p>
          <a:p>
            <a:r>
              <a:rPr lang="en-US" altLang="zh-CN" sz="1800" dirty="0"/>
              <a:t>Mat 13:42 </a:t>
            </a:r>
            <a:r>
              <a:rPr lang="zh-CN" altLang="en-US" sz="1800" dirty="0"/>
              <a:t>丢在火炉里。在那里必要</a:t>
            </a:r>
            <a:r>
              <a:rPr lang="zh-CN" altLang="en-US" sz="1800" b="1" dirty="0"/>
              <a:t>哀哭切齿</a:t>
            </a:r>
            <a:r>
              <a:rPr lang="zh-CN" altLang="en-US" sz="1800" dirty="0"/>
              <a:t>了。</a:t>
            </a:r>
          </a:p>
          <a:p>
            <a:r>
              <a:rPr lang="en-US" altLang="zh-CN" sz="1800" dirty="0"/>
              <a:t>Mat 13:43 </a:t>
            </a:r>
            <a:r>
              <a:rPr lang="zh-CN" altLang="en-US" sz="1800" dirty="0"/>
              <a:t>那时义人在他们父的国里，要发出光来，像太阳一样。有耳可听的，就应当听。</a:t>
            </a:r>
          </a:p>
          <a:p>
            <a:endParaRPr lang="en-US" altLang="zh-CN" sz="1800" dirty="0"/>
          </a:p>
          <a:p>
            <a:r>
              <a:rPr lang="en-US" altLang="zh-CN" sz="1800" dirty="0" err="1"/>
              <a:t>Luk</a:t>
            </a:r>
            <a:r>
              <a:rPr lang="en-US" altLang="zh-CN" sz="1800" dirty="0"/>
              <a:t> 13:27 </a:t>
            </a:r>
            <a:r>
              <a:rPr lang="zh-CN" altLang="en-US" sz="1800" dirty="0"/>
              <a:t>他要说，我告诉你们，我不晓得你们是哪里来的。你们这一切作恶的人，离开我去吧。</a:t>
            </a:r>
          </a:p>
          <a:p>
            <a:r>
              <a:rPr lang="en-US" altLang="zh-CN" sz="1800" dirty="0" err="1"/>
              <a:t>Luk</a:t>
            </a:r>
            <a:r>
              <a:rPr lang="en-US" altLang="zh-CN" sz="1800" dirty="0"/>
              <a:t> 13:28 </a:t>
            </a:r>
            <a:r>
              <a:rPr lang="zh-CN" altLang="en-US" sz="1800" dirty="0"/>
              <a:t>你们要看见亚伯拉罕，以撒，雅各，和众先知，都在神的国里，你们却被赶到外面。在那里必要</a:t>
            </a:r>
            <a:r>
              <a:rPr lang="zh-CN" altLang="en-US" sz="1800" b="1" dirty="0"/>
              <a:t>哀哭切齿</a:t>
            </a:r>
            <a:r>
              <a:rPr lang="zh-CN" altLang="en-US" sz="1800" dirty="0"/>
              <a:t>了。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为什么有人还要这样解释呢？</a:t>
            </a:r>
            <a:endParaRPr lang="en-US" altLang="zh-CN" sz="1800" dirty="0"/>
          </a:p>
          <a:p>
            <a:r>
              <a:rPr lang="zh-CN" altLang="en-US" sz="1800" dirty="0"/>
              <a:t>因为他们错误的救恩论。既然做过决志祷告的人就一定得救，那么一切看起来与此不符合的都要为此让路，即使扭曲主耶稣的话也在所不惜。约翰福音</a:t>
            </a:r>
            <a:r>
              <a:rPr lang="en-US" altLang="zh-CN" sz="1800" dirty="0"/>
              <a:t>3</a:t>
            </a:r>
            <a:r>
              <a:rPr lang="zh-CN" altLang="en-US" sz="1800" dirty="0"/>
              <a:t>：</a:t>
            </a:r>
            <a:r>
              <a:rPr lang="en-US" altLang="zh-CN" sz="1800" dirty="0"/>
              <a:t>16</a:t>
            </a:r>
            <a:r>
              <a:rPr lang="zh-CN" altLang="en-US" sz="1800" dirty="0"/>
              <a:t>，罗马书</a:t>
            </a:r>
            <a:r>
              <a:rPr lang="en-US" altLang="zh-CN" sz="1800" dirty="0"/>
              <a:t>Rom 10:9 </a:t>
            </a:r>
            <a:r>
              <a:rPr lang="zh-CN" altLang="en-US" sz="1800" dirty="0"/>
              <a:t>你若口里认耶稣为主，心里信神叫他从死里复活，就必得救。</a:t>
            </a:r>
            <a:r>
              <a:rPr lang="en-US" altLang="zh-CN" sz="1800" dirty="0"/>
              <a:t>10:10 </a:t>
            </a:r>
            <a:r>
              <a:rPr lang="zh-CN" altLang="en-US" sz="1800" dirty="0"/>
              <a:t>因为人心里相信，就可以称义。口里承认，就可以得救。因信称义（由信称义）</a:t>
            </a:r>
            <a:r>
              <a:rPr lang="en-US" altLang="zh-CN" sz="1800" dirty="0"/>
              <a:t>We are saved by grace through faith</a:t>
            </a:r>
            <a:r>
              <a:rPr lang="zh-CN" altLang="en-US" sz="1800" dirty="0"/>
              <a:t>。约翰福音</a:t>
            </a:r>
            <a:r>
              <a:rPr lang="en-US" altLang="zh-CN" sz="1800" dirty="0"/>
              <a:t>3</a:t>
            </a:r>
            <a:r>
              <a:rPr lang="zh-CN" altLang="en-US" sz="1800" dirty="0"/>
              <a:t>：</a:t>
            </a:r>
            <a:r>
              <a:rPr lang="en-US" altLang="zh-CN" sz="1800" dirty="0"/>
              <a:t>16</a:t>
            </a:r>
            <a:r>
              <a:rPr lang="zh-CN" altLang="en-US" sz="1800" dirty="0"/>
              <a:t>一直相信的人并且在耶稣里的人。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司布真：如果基督不认识我们，那么我们做了什么都不重要。即使我们创造了奇迹，即使我们凭自己的能力震惊了世界，如果基督不认识我们，这一切都将毫无意义。现在，我想这里有很多人可以谦卑但笃定地说：“他认识我。”他知道我们中的一些人，如果不是别的，是通过我们不断地恳求他。我们日日夜夜都在我们的需要中，祈求他的恩惠、怜悯和陪伴；他不能说他不认识我们。他非常了解我们，即使是通过我们的祈祷，如果没有其他方式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Billy Graham</a:t>
            </a:r>
            <a:r>
              <a:rPr lang="zh-CN" altLang="en-US" sz="1800" dirty="0"/>
              <a:t>，如果一个人的意志不屈服于基督，就不能说是真正信了基督。他可能对基督的主张给予理智上的同意，并且可能有过情感上的宗教经历；然而，除非他将自己的意志交托给基督作为主、救主和主人，否则他并没有真正悔改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我从来不认识你们，这一群人从一开始就没有得到救恩。</a:t>
            </a:r>
            <a:endParaRPr lang="en-US" altLang="zh-CN" sz="1800" dirty="0"/>
          </a:p>
          <a:p>
            <a:r>
              <a:rPr lang="en-US" altLang="zh-CN" sz="1800" dirty="0" err="1"/>
              <a:t>Jhn</a:t>
            </a:r>
            <a:r>
              <a:rPr lang="en-US" altLang="zh-CN" sz="1800" dirty="0"/>
              <a:t> 10:26 </a:t>
            </a:r>
            <a:r>
              <a:rPr lang="zh-CN" altLang="en-US" sz="1800" dirty="0"/>
              <a:t>只是你们不信，因为你们不是我的羊。</a:t>
            </a:r>
          </a:p>
          <a:p>
            <a:r>
              <a:rPr lang="en-US" altLang="zh-CN" sz="1800" dirty="0" err="1"/>
              <a:t>Jhn</a:t>
            </a:r>
            <a:r>
              <a:rPr lang="en-US" altLang="zh-CN" sz="1800" dirty="0"/>
              <a:t> 10:27 </a:t>
            </a:r>
            <a:r>
              <a:rPr lang="zh-CN" altLang="en-US" sz="1800" dirty="0"/>
              <a:t>我的（谁是主人）羊听我的声音，我也认识（又是认识）他们，他们也跟着（我怎么走，他们也怎么走）我。</a:t>
            </a:r>
          </a:p>
          <a:p>
            <a:r>
              <a:rPr lang="en-US" altLang="zh-CN" sz="1800" dirty="0" err="1"/>
              <a:t>Jhn</a:t>
            </a:r>
            <a:r>
              <a:rPr lang="en-US" altLang="zh-CN" sz="1800" dirty="0"/>
              <a:t> 10:28 </a:t>
            </a:r>
            <a:r>
              <a:rPr lang="zh-CN" altLang="en-US" sz="1800" dirty="0"/>
              <a:t>我又赐给他们永生。他们永（多长）不（</a:t>
            </a:r>
            <a:r>
              <a:rPr lang="en-US" altLang="zh-CN" sz="1800" dirty="0"/>
              <a:t>double negative [</a:t>
            </a:r>
            <a:r>
              <a:rPr lang="en-US" altLang="zh-CN" sz="1800" dirty="0" err="1"/>
              <a:t>ou</a:t>
            </a:r>
            <a:r>
              <a:rPr lang="en-US" altLang="zh-CN" sz="1800" dirty="0"/>
              <a:t> me] meaning absolutely never, not ever!</a:t>
            </a:r>
            <a:r>
              <a:rPr lang="zh-CN" altLang="en-US" sz="1800" dirty="0"/>
              <a:t>）灭亡，谁也不能（最强的否定，没有人）从我手里把他们夺去。</a:t>
            </a:r>
          </a:p>
          <a:p>
            <a:r>
              <a:rPr lang="en-US" altLang="zh-CN" sz="1800" dirty="0" err="1"/>
              <a:t>Jhn</a:t>
            </a:r>
            <a:r>
              <a:rPr lang="en-US" altLang="zh-CN" sz="1800" dirty="0"/>
              <a:t> 10:29 </a:t>
            </a:r>
            <a:r>
              <a:rPr lang="zh-CN" altLang="en-US" sz="1800" dirty="0"/>
              <a:t>我父把羊赐给我，他比万有都大。谁也不能从我父手里把他们夺去。</a:t>
            </a:r>
          </a:p>
          <a:p>
            <a:endParaRPr lang="en-US" altLang="zh-CN" sz="1800" dirty="0"/>
          </a:p>
          <a:p>
            <a:r>
              <a:rPr lang="zh-CN" altLang="en-US" sz="1800" dirty="0"/>
              <a:t>你们这些作恶的人，你们这些不行律法的人</a:t>
            </a:r>
            <a:r>
              <a:rPr lang="en-US" altLang="zh-CN" sz="1800" dirty="0"/>
              <a:t>Practice lawlessness</a:t>
            </a:r>
            <a:r>
              <a:rPr lang="zh-CN" altLang="en-US" sz="1800" dirty="0"/>
              <a:t>：他们拒绝了神的律法，就是神的话，也就是神自己。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最后一个问题，如果这些人不是得救的人，为什么他们能奉耶稣的名传道</a:t>
            </a:r>
            <a:r>
              <a:rPr lang="zh-CN" altLang="en-US" sz="1800" dirty="0"/>
              <a:t>，赶鬼，行异能（奇妙的工作）呢？十二门徒中的犹大也能奉耶稣的名赶鬼呢？旧约中的先知巴兰。能力能来自于神，也可能来自于撒旦。魔鬼也装成光明的天使。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惟独遵行我天父旨意，才能进去。什么是惟独遵行我天父旨意？</a:t>
            </a:r>
            <a:endParaRPr lang="en-US" altLang="zh-CN" sz="1800" dirty="0"/>
          </a:p>
          <a:p>
            <a:r>
              <a:rPr lang="zh-CN" altLang="en-US" sz="1800" dirty="0"/>
              <a:t>对耶稣的话的两种反应。</a:t>
            </a:r>
            <a:endParaRPr lang="en-US" altLang="zh-CN" sz="1800" dirty="0"/>
          </a:p>
          <a:p>
            <a:r>
              <a:rPr lang="zh-CN" altLang="en-US" sz="1800" dirty="0"/>
              <a:t>经文的解释：</a:t>
            </a:r>
            <a:endParaRPr lang="en-US" altLang="zh-CN" sz="1800" dirty="0"/>
          </a:p>
          <a:p>
            <a:r>
              <a:rPr lang="zh-TW" altLang="en-US" sz="1800" dirty="0"/>
              <a:t>所以，所以什么？</a:t>
            </a:r>
            <a:endParaRPr lang="en-US" altLang="zh-CN" sz="1800" dirty="0"/>
          </a:p>
          <a:p>
            <a:r>
              <a:rPr lang="zh-CN" altLang="en-US" sz="1800" dirty="0"/>
              <a:t>我这话（复数），我这些话，近的上下文，窄门宽门，好树坏树，进天国还是被赶出来；远的上下文，登山宝训；更远的上下文，整本圣经。</a:t>
            </a:r>
            <a:endParaRPr lang="en-US" altLang="zh-CN" sz="1800" dirty="0"/>
          </a:p>
          <a:p>
            <a:r>
              <a:rPr lang="zh-CN" altLang="en-US" sz="1800" dirty="0"/>
              <a:t>持续不断地听，持续不断地行</a:t>
            </a:r>
            <a:endParaRPr lang="en-US" altLang="zh-CN" sz="1800" dirty="0"/>
          </a:p>
          <a:p>
            <a:r>
              <a:rPr lang="zh-CN" altLang="en-US" sz="1800" dirty="0"/>
              <a:t>聪明，精明。这个精明的人如何盖房子？他先找一个有磐石的地方做基础，从这里开始盖房子。这个人之所以精明是因为他考虑到将要来的考验，编程序的例子，一个好的程序最开始的计划</a:t>
            </a:r>
            <a:r>
              <a:rPr lang="en-US" altLang="zh-CN" sz="1800" dirty="0"/>
              <a:t>Base Classes</a:t>
            </a:r>
            <a:r>
              <a:rPr lang="zh-CN" altLang="en-US" sz="1800" dirty="0"/>
              <a:t>设计非常重要，反映程序员的水平，容易满足后来的要求。有一种遗憾就是要从头来过，</a:t>
            </a:r>
            <a:r>
              <a:rPr lang="en-US" altLang="zh-CN" sz="1800" dirty="0" err="1"/>
              <a:t>Jhn</a:t>
            </a:r>
            <a:r>
              <a:rPr lang="en-US" altLang="zh-CN" sz="1800" dirty="0"/>
              <a:t> 3:4 </a:t>
            </a:r>
            <a:r>
              <a:rPr lang="zh-CN" altLang="en-US" sz="1800" dirty="0"/>
              <a:t>尼哥底母说，人已经老了，如何能重生呢？岂能再进母腹生出来吗？</a:t>
            </a:r>
            <a:endParaRPr lang="en-US" altLang="zh-CN" sz="1800" dirty="0"/>
          </a:p>
          <a:p>
            <a:r>
              <a:rPr lang="zh-CN" altLang="en-US" sz="1800" dirty="0"/>
              <a:t>什么是雨淋，水冲，风吹。我的朋友信心的坍塌，她的信仰是建立在神保守生活平安的基础上，当她的孩子生重病，她就过不了这一关。什么是雨淋，水冲，风吹 </a:t>
            </a:r>
            <a:r>
              <a:rPr lang="en-US" altLang="zh-CN" sz="1800" dirty="0"/>
              <a:t>1. </a:t>
            </a:r>
            <a:r>
              <a:rPr lang="zh-CN" altLang="en-US" sz="1800" dirty="0"/>
              <a:t>生活中的风暴。</a:t>
            </a:r>
            <a:r>
              <a:rPr lang="en-US" altLang="zh-CN" sz="1800" dirty="0"/>
              <a:t>2. </a:t>
            </a:r>
            <a:r>
              <a:rPr lang="zh-CN" altLang="en-US" sz="1800" dirty="0"/>
              <a:t>其实还有更厉害的，魔鬼筛你，</a:t>
            </a:r>
            <a:r>
              <a:rPr lang="en-US" altLang="zh-CN" sz="1800" dirty="0" err="1"/>
              <a:t>Luk</a:t>
            </a:r>
            <a:r>
              <a:rPr lang="en-US" altLang="zh-CN" sz="1800" dirty="0"/>
              <a:t> 22:31 </a:t>
            </a:r>
            <a:r>
              <a:rPr lang="zh-CN" altLang="en-US" sz="1800" dirty="0"/>
              <a:t>主又说，西门，西门，撒但想要得着你们，好筛你们，像筛麦子一样。</a:t>
            </a:r>
            <a:r>
              <a:rPr lang="en-US" altLang="zh-CN" sz="1800" dirty="0"/>
              <a:t>3. Final test </a:t>
            </a:r>
            <a:r>
              <a:rPr lang="zh-CN" altLang="en-US" sz="1800" dirty="0"/>
              <a:t>最后的审判，</a:t>
            </a:r>
            <a:r>
              <a:rPr lang="en-US" altLang="zh-CN" sz="1800" dirty="0"/>
              <a:t>2Pe 3:10 </a:t>
            </a:r>
            <a:r>
              <a:rPr lang="zh-CN" altLang="en-US" sz="1800" dirty="0"/>
              <a:t>但主的日子要像贼来到一样。那日天必大有响声废去，有形质的都要被烈火销化。地和其上的物都要烧尽了。</a:t>
            </a:r>
            <a:endParaRPr lang="en-US" altLang="zh-CN" sz="1800" dirty="0"/>
          </a:p>
          <a:p>
            <a:r>
              <a:rPr lang="en-US" altLang="zh-CN" sz="1800" dirty="0"/>
              <a:t>1Co 3:11 </a:t>
            </a:r>
            <a:r>
              <a:rPr lang="zh-CN" altLang="en-US" sz="1800" dirty="0"/>
              <a:t>因为那已经立好的根基，就是耶稣基督，此外没有人能立别的根基。</a:t>
            </a:r>
          </a:p>
          <a:p>
            <a:r>
              <a:rPr lang="en-US" altLang="zh-CN" sz="1800" dirty="0"/>
              <a:t>1Co 3:12 </a:t>
            </a:r>
            <a:r>
              <a:rPr lang="zh-CN" altLang="en-US" sz="1800" dirty="0"/>
              <a:t>若有人用金，银，宝石，草木，禾楷，在这根基上建造。</a:t>
            </a:r>
          </a:p>
          <a:p>
            <a:r>
              <a:rPr lang="en-US" altLang="zh-CN" sz="1800" dirty="0"/>
              <a:t>1Co 3:13 </a:t>
            </a:r>
            <a:r>
              <a:rPr lang="zh-CN" altLang="en-US" sz="1800" dirty="0"/>
              <a:t>各人的工程必然显露。因为那日子要将它表明出来，有火发现。这火要试验各人的工程怎样。</a:t>
            </a:r>
          </a:p>
          <a:p>
            <a:r>
              <a:rPr lang="en-US" altLang="zh-CN" sz="1800" dirty="0"/>
              <a:t>1Co 3:14 </a:t>
            </a:r>
            <a:r>
              <a:rPr lang="zh-CN" altLang="en-US" sz="1800" dirty="0"/>
              <a:t>人在那根基上所建造的工程，若存得住，他就要得赏赐。</a:t>
            </a:r>
          </a:p>
          <a:p>
            <a:r>
              <a:rPr lang="en-US" altLang="zh-CN" sz="1800" dirty="0"/>
              <a:t>1Co 3:15 </a:t>
            </a:r>
            <a:r>
              <a:rPr lang="zh-CN" altLang="en-US" sz="1800" dirty="0"/>
              <a:t>人的工程若被烧了，他就要受亏损。自己却要得救。虽然得救乃像从火里经过的一样。</a:t>
            </a:r>
          </a:p>
          <a:p>
            <a:endParaRPr lang="en-US" altLang="zh-CN" sz="1800" dirty="0"/>
          </a:p>
          <a:p>
            <a:r>
              <a:rPr lang="zh-TW" altLang="en-US" sz="1800" dirty="0"/>
              <a:t>倒塌得很大</a:t>
            </a:r>
            <a:r>
              <a:rPr lang="zh-CN" altLang="en-US" sz="1800" dirty="0"/>
              <a:t>，完全的崩溃。</a:t>
            </a:r>
            <a:endParaRPr lang="en-US" altLang="zh-CN" sz="1800" dirty="0"/>
          </a:p>
          <a:p>
            <a:r>
              <a:rPr lang="zh-CN" altLang="en-US" sz="1800" dirty="0"/>
              <a:t>举一个例子，什么叫听见我这话就去行的。我的一个朋友卖房子的例子。如果一个人按照登山宝训的原则生活，世人会称他为傻瓜；耶稣称他为聪明人。世人眼里的聪明人，为眼见为生，为当下而活，为自己而活；耶稣称这样的人为傻瓜（无知的人）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为什么要做？只听不做的危害：</a:t>
            </a:r>
            <a:endParaRPr lang="en-US" altLang="zh-CN" sz="1800" dirty="0"/>
          </a:p>
          <a:p>
            <a:r>
              <a:rPr lang="zh-CN" altLang="en-US" sz="1800" dirty="0"/>
              <a:t>清教徒</a:t>
            </a:r>
            <a:r>
              <a:rPr lang="en-US" altLang="zh-CN" sz="1800" dirty="0"/>
              <a:t>Thomas Brooks (1608-1680) Reader, remember this: if thy knowledge do not now affect thy heart, it will at last, with a witness, afflict thy heart; if it do not now endear Christ to thee, it will at last provoke Christ the more against thee; if it do not make all the things of Christ to be very precious in thy eyes, it will at last make thee the more vile in Christ's eyes.</a:t>
            </a:r>
          </a:p>
          <a:p>
            <a:r>
              <a:rPr lang="zh-CN" altLang="en-US" sz="1800" dirty="0"/>
              <a:t>读者，请记住这一点：如果你的知识现在不影响你的心，它最终会以见证的方式折磨你的心；如果它现在不使你喜欢基督，它最终</a:t>
            </a:r>
            <a:r>
              <a:rPr lang="zh-CN" altLang="en-US" sz="1800" dirty="0" smtClean="0"/>
              <a:t>会让基督更</a:t>
            </a:r>
            <a:r>
              <a:rPr lang="zh-CN" altLang="en-US" sz="1800" dirty="0"/>
              <a:t>加反对你；如果它不使基督的一切事物在你眼中都非常宝贵，最终会使你在基督眼中变</a:t>
            </a:r>
            <a:r>
              <a:rPr lang="zh-CN" altLang="en-US" sz="1800" dirty="0" smtClean="0"/>
              <a:t>得毫无价值。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 err="1"/>
              <a:t>Psm</a:t>
            </a:r>
            <a:r>
              <a:rPr lang="en-US" altLang="zh-CN" sz="1800" dirty="0"/>
              <a:t> 95:8 </a:t>
            </a:r>
            <a:r>
              <a:rPr lang="zh-CN" altLang="en-US" sz="1800" dirty="0"/>
              <a:t>你们不可硬着心，像当日在米利巴，就是在旷野的玛撒。</a:t>
            </a:r>
          </a:p>
          <a:p>
            <a:r>
              <a:rPr lang="en-US" altLang="zh-CN" sz="1800" dirty="0" err="1"/>
              <a:t>Psm</a:t>
            </a:r>
            <a:r>
              <a:rPr lang="en-US" altLang="zh-CN" sz="1800" dirty="0"/>
              <a:t> 95:9 </a:t>
            </a:r>
            <a:r>
              <a:rPr lang="zh-CN" altLang="en-US" sz="1800" dirty="0"/>
              <a:t>那时你们的祖宗试我探我，并且观看我的作为。</a:t>
            </a:r>
          </a:p>
          <a:p>
            <a:r>
              <a:rPr lang="en-US" altLang="zh-CN" sz="1800" dirty="0" err="1"/>
              <a:t>Psm</a:t>
            </a:r>
            <a:r>
              <a:rPr lang="en-US" altLang="zh-CN" sz="1800" dirty="0"/>
              <a:t> 95:10 </a:t>
            </a:r>
            <a:r>
              <a:rPr lang="zh-CN" altLang="en-US" sz="1800" dirty="0"/>
              <a:t>四十年之久，我厌烦那世代，说，这是心里迷糊的百姓，竟不晓得我的作为。</a:t>
            </a:r>
          </a:p>
          <a:p>
            <a:r>
              <a:rPr lang="en-US" altLang="zh-CN" sz="1800" dirty="0" err="1"/>
              <a:t>Psm</a:t>
            </a:r>
            <a:r>
              <a:rPr lang="en-US" altLang="zh-CN" sz="1800" dirty="0"/>
              <a:t> 95:11 </a:t>
            </a:r>
            <a:r>
              <a:rPr lang="zh-CN" altLang="en-US" sz="1800" dirty="0"/>
              <a:t>所以我在怒中起誓，说，他们断不可进入我的安息。</a:t>
            </a:r>
          </a:p>
          <a:p>
            <a:endParaRPr lang="en-US" altLang="zh-CN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3:15 </a:t>
            </a:r>
            <a:r>
              <a:rPr lang="zh-CN" altLang="en-US" sz="1800" dirty="0"/>
              <a:t>经上说，你们今日若听他的话，就不可硬着心，像惹他发怒的日子一样。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登山宝训的目的是为了让人回到神面前，当你试图去做的时候，你发现自己没有力量，做不了，主啊我没有那样的生命，实在是做不了，我需要你的生命，我需要从你来的力量，最后到一个程度，耶稣基督是你的全部，基督是你完全的依靠，我不再到那不能存水的池子里喝水，而是到耶稣这里喝水，喝我这水的永远不渴，不是说喝了一次就永远不渴，而是说你一直喝这水，就永远不会有缺乏的时候。这就是根基立在磐石上，耶稣基督是唯一的磐石，永远的磐石。在这时，这一表达可能还不是很清晰，但是通过使徒和先知的表达，建立在使徒和先知的根基上，有耶稣基督做房角石。你们说我是谁？你是基督，是永生神的儿子，你是彼得（你只是一块小石头），但你刚才讲的话是磐石，我要把我的教会建立在这磐石上。登山宝训的目的要到耶稣基督要到耶稣基督在十字架上受死，被埋葬，复活，坐在神的右边的时候才完全彰显出来。这是神话语启示的渐进性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耶稣不单是讲完这些话，讲完这个词也有目标达成的意思，耶稣在十字架上说“成了”。众人的反应是</a:t>
            </a:r>
            <a:r>
              <a:rPr lang="en-US" altLang="zh-CN" sz="1800" dirty="0"/>
              <a:t>Astonished</a:t>
            </a:r>
            <a:r>
              <a:rPr lang="zh-CN" altLang="en-US" sz="1800" dirty="0"/>
              <a:t>，希奇。因为他教导他们，像又权柄的人，不想他们的文士，旧约时代的文士是负责按照律法教导百姓的人，耶稣不像他们，他们讲话的时候常常引用拉比的话，他像是有权柄的人，什么意思呢，祂就是律法的作者，他不需要运用别人的解释，举个</a:t>
            </a:r>
            <a:r>
              <a:rPr lang="en-US" altLang="zh-CN" sz="1800" dirty="0"/>
              <a:t>Programmer</a:t>
            </a:r>
            <a:r>
              <a:rPr lang="zh-CN" altLang="en-US" sz="1800" dirty="0"/>
              <a:t>的例子，他是</a:t>
            </a:r>
            <a:r>
              <a:rPr lang="en-US" altLang="zh-CN" sz="1800" dirty="0"/>
              <a:t>C</a:t>
            </a:r>
            <a:r>
              <a:rPr lang="zh-CN" altLang="en-US" sz="1800" dirty="0"/>
              <a:t>语言的鼻祖，这个</a:t>
            </a:r>
            <a:r>
              <a:rPr lang="en-US" altLang="zh-CN" sz="1800" dirty="0"/>
              <a:t>syntax</a:t>
            </a:r>
            <a:r>
              <a:rPr lang="zh-CN" altLang="en-US" sz="1800" dirty="0"/>
              <a:t>什么意思没有人比他更清楚了，因为是他写的，这就是有权柄的人。有权柄的另外一个表现是他话语的震撼力，众人都</a:t>
            </a:r>
            <a:r>
              <a:rPr lang="en-US" altLang="zh-CN" sz="1800" dirty="0"/>
              <a:t>Astonished</a:t>
            </a:r>
            <a:r>
              <a:rPr lang="zh-CN" altLang="en-US" sz="1800" dirty="0"/>
              <a:t>，就像被闪电击中一样，目瞪口呆，说不出话来，因为这些话直击人心。</a:t>
            </a:r>
            <a:r>
              <a:rPr lang="en-US" altLang="zh-CN" sz="1800" dirty="0"/>
              <a:t> </a:t>
            </a:r>
          </a:p>
          <a:p>
            <a:r>
              <a:rPr lang="zh-CN" altLang="en-US" sz="1800" dirty="0"/>
              <a:t>但是我们读耶稣的话，却常常没有感觉。为什么呢？因为我们心里面，头脑里面已经有了太多的乱七八糟的东西，就像撒种的比喻，那完美的种子遇见了长满荆棘的土，后来有世上的思虑，钱财的迷惑，把道挤住了，不能结实。这是一个原因。</a:t>
            </a:r>
            <a:endParaRPr lang="en-US" altLang="zh-CN" sz="1800" dirty="0"/>
          </a:p>
          <a:p>
            <a:r>
              <a:rPr lang="zh-CN" altLang="en-US" sz="1800" dirty="0"/>
              <a:t>我们读耶稣的话没感觉，另外一个原因是，我们读耶稣的话的时候不明白，有时候是我们自己理解错了，有时候是教导的人教导错了，就像是前面我提到的把得救与进天国分开，一个错误会导致另外一个错误，我们要非常小心，要不断地寻求，直到基督在我们里面成形，真理在我们里面成形。</a:t>
            </a:r>
            <a:endParaRPr lang="en-US" altLang="zh-CN" sz="1800" dirty="0"/>
          </a:p>
          <a:p>
            <a:r>
              <a:rPr lang="zh-CN" altLang="en-US" sz="1800" dirty="0"/>
              <a:t>第三个原因是，我们读耶稣的话的时候态度不对，圣经的话做多做少就再说了，以至于我们根本就不想做了，试都不想试一下，麻木了，当你已经放弃的时候，你也就失去了从耶稣得力的机会。</a:t>
            </a:r>
            <a:endParaRPr lang="en-US" altLang="zh-CN" sz="1800" dirty="0"/>
          </a:p>
          <a:p>
            <a:r>
              <a:rPr lang="zh-CN" altLang="en-US" sz="1800" dirty="0"/>
              <a:t>最后一个原因，因为读的太多，我们的心已经硬了，已经石化了，这是最可怕的，因为我们拒绝圣灵的感动次数太多了，最后我们的心里就像长茧子一样，什么话进来都没有感觉了，这已经快没救了，这已经快成了先知以西结所说的“枯骨”</a:t>
            </a:r>
            <a:r>
              <a:rPr lang="en-US" altLang="zh-CN" sz="1800" dirty="0"/>
              <a:t>Dry Bones</a:t>
            </a:r>
            <a:r>
              <a:rPr lang="zh-CN" altLang="en-US" sz="1800" dirty="0"/>
              <a:t>了，只有哀求那怜悯的主将我们的石心换成肉心，才会有救。我们需要回转，我们需要悔改，</a:t>
            </a:r>
            <a:r>
              <a:rPr lang="en-US" altLang="zh-CN" sz="1800" dirty="0"/>
              <a:t>Mat 18:3 </a:t>
            </a:r>
            <a:r>
              <a:rPr lang="zh-CN" altLang="en-US" sz="1800" dirty="0"/>
              <a:t>说，我实在告诉你们，你们若不回转，变成小孩子的样式，断不得进天国。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你们是世上的光，世上的盐。目的是让人看见这光的源头。</a:t>
            </a:r>
            <a:endParaRPr lang="en-US" altLang="zh-CN" sz="1800" dirty="0"/>
          </a:p>
          <a:p>
            <a:r>
              <a:rPr lang="en-US" altLang="zh-CN" sz="1800" dirty="0"/>
              <a:t>Mat 5:16 </a:t>
            </a:r>
            <a:r>
              <a:rPr lang="zh-CN" altLang="en-US" sz="1800" dirty="0"/>
              <a:t>你们的光也当这样照在人前，叫他们看见你们的</a:t>
            </a:r>
            <a:r>
              <a:rPr lang="zh-CN" altLang="en-US" sz="1800" b="1" dirty="0">
                <a:solidFill>
                  <a:srgbClr val="FF0000"/>
                </a:solidFill>
              </a:rPr>
              <a:t>好行为</a:t>
            </a:r>
            <a:r>
              <a:rPr lang="zh-CN" altLang="en-US" sz="1800" dirty="0"/>
              <a:t>，便将荣耀归给你们在天上的父。</a:t>
            </a:r>
            <a:endParaRPr lang="en-US" altLang="zh-CN" sz="1800" dirty="0"/>
          </a:p>
          <a:p>
            <a:r>
              <a:rPr lang="zh-CN" altLang="en-US" sz="1800" dirty="0"/>
              <a:t>下面就讲</a:t>
            </a:r>
            <a:r>
              <a:rPr lang="zh-CN" altLang="en-US" sz="1800" b="1" dirty="0">
                <a:solidFill>
                  <a:srgbClr val="FF0000"/>
                </a:solidFill>
              </a:rPr>
              <a:t>好行为的定义</a:t>
            </a:r>
            <a:r>
              <a:rPr lang="zh-CN" altLang="en-US" sz="1800" dirty="0"/>
              <a:t>，从律法来，但这个律法不是以色列人所认为的那个律法，而是耶稣基督成全之后的律法。</a:t>
            </a:r>
            <a:endParaRPr lang="en-US" altLang="zh-CN" sz="1800" dirty="0"/>
          </a:p>
          <a:p>
            <a:r>
              <a:rPr lang="en-US" altLang="zh-CN" sz="1800" dirty="0"/>
              <a:t>5:17 </a:t>
            </a:r>
            <a:r>
              <a:rPr lang="zh-CN" altLang="en-US" sz="1800" dirty="0"/>
              <a:t>莫想我来要废掉律法和先知。我来不是要废掉，乃是要成全。</a:t>
            </a:r>
            <a:r>
              <a:rPr lang="en-US" altLang="zh-CN" sz="1800" dirty="0"/>
              <a:t>5:18 </a:t>
            </a:r>
            <a:r>
              <a:rPr lang="zh-CN" altLang="en-US" sz="1800" dirty="0"/>
              <a:t>我实在告诉你们，就是到天地都废去了，</a:t>
            </a:r>
            <a:r>
              <a:rPr lang="zh-CN" altLang="en-US" sz="1800" b="1" dirty="0">
                <a:solidFill>
                  <a:srgbClr val="FF0000"/>
                </a:solidFill>
              </a:rPr>
              <a:t>律法</a:t>
            </a:r>
            <a:r>
              <a:rPr lang="zh-CN" altLang="en-US" sz="1800" dirty="0"/>
              <a:t>的一点一画也不能废去，都要</a:t>
            </a:r>
            <a:r>
              <a:rPr lang="zh-CN" altLang="en-US" sz="1800" b="1" dirty="0">
                <a:solidFill>
                  <a:srgbClr val="FF0000"/>
                </a:solidFill>
              </a:rPr>
              <a:t>成全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en-US" altLang="zh-CN" sz="1800" dirty="0"/>
              <a:t>5:19 </a:t>
            </a:r>
            <a:r>
              <a:rPr lang="zh-CN" altLang="en-US" sz="1800" dirty="0"/>
              <a:t>所以无论何人废掉这诫命中最小的一条，又教训人这样作，他在天国要称为最小的。但无论何人遵行这诫命，又教训人遵行，他在天国要称为大的。</a:t>
            </a:r>
          </a:p>
          <a:p>
            <a:r>
              <a:rPr lang="zh-CN" altLang="en-US" sz="1800" dirty="0"/>
              <a:t>在天国的人是遵行律法和诫命的，这样你才会有真正的义（好行为）。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b="1" dirty="0" smtClean="0">
                <a:solidFill>
                  <a:srgbClr val="FF0000"/>
                </a:solidFill>
              </a:rPr>
              <a:t>4</a:t>
            </a:r>
            <a:r>
              <a:rPr lang="en-US" altLang="zh-CN" sz="1800" b="1" dirty="0">
                <a:solidFill>
                  <a:srgbClr val="FF0000"/>
                </a:solidFill>
              </a:rPr>
              <a:t>. </a:t>
            </a:r>
            <a:r>
              <a:rPr lang="zh-CN" altLang="en-US" sz="1800" b="1" dirty="0">
                <a:solidFill>
                  <a:srgbClr val="FF0000"/>
                </a:solidFill>
              </a:rPr>
              <a:t>胜于文士和法利赛人的义，为什么呢</a:t>
            </a:r>
            <a:r>
              <a:rPr lang="zh-CN" altLang="en-US" sz="1800" dirty="0"/>
              <a:t>？这里的上下文告诉我们，是他们把律法理解错了，他们以为</a:t>
            </a:r>
            <a:r>
              <a:rPr lang="zh-CN" altLang="en-US" sz="1800" b="1" dirty="0">
                <a:solidFill>
                  <a:srgbClr val="FF0000"/>
                </a:solidFill>
              </a:rPr>
              <a:t>律法条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文（人的律法）</a:t>
            </a:r>
            <a:r>
              <a:rPr lang="zh-CN" altLang="en-US" sz="1800" dirty="0" smtClean="0"/>
              <a:t>就</a:t>
            </a:r>
            <a:r>
              <a:rPr lang="zh-CN" altLang="en-US" sz="1800" dirty="0"/>
              <a:t>是律法的全部。不可杀人，不可奸淫，以眼还眼，以牙还牙，举例。在天国里的人，他们的义必定是胜过文士的义的，因为按照律法的</a:t>
            </a:r>
            <a:r>
              <a:rPr lang="zh-CN" altLang="en-US" sz="1800" b="1" dirty="0">
                <a:solidFill>
                  <a:srgbClr val="FF0000"/>
                </a:solidFill>
              </a:rPr>
              <a:t>精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义（天国的律法）遵</a:t>
            </a:r>
            <a:r>
              <a:rPr lang="zh-CN" altLang="en-US" sz="1800" b="1" dirty="0">
                <a:solidFill>
                  <a:srgbClr val="FF0000"/>
                </a:solidFill>
              </a:rPr>
              <a:t>行</a:t>
            </a:r>
            <a:r>
              <a:rPr lang="zh-CN" altLang="en-US" sz="1800" dirty="0"/>
              <a:t>。这里并没有讲，你如何到哪一个地步，也没有讲你如何才能行出律法的义，</a:t>
            </a:r>
            <a:r>
              <a:rPr lang="en-US" altLang="zh-CN" sz="1800" dirty="0"/>
              <a:t>Rom 8:4 </a:t>
            </a:r>
            <a:r>
              <a:rPr lang="zh-CN" altLang="en-US" sz="1800" b="1" dirty="0">
                <a:solidFill>
                  <a:srgbClr val="FF0000"/>
                </a:solidFill>
              </a:rPr>
              <a:t>使律法的义成就</a:t>
            </a:r>
            <a:r>
              <a:rPr lang="zh-CN" altLang="en-US" sz="1800" dirty="0"/>
              <a:t>在我们这不随从肉体，只随从</a:t>
            </a:r>
            <a:r>
              <a:rPr lang="zh-CN" altLang="en-US" sz="1800" b="1" dirty="0">
                <a:solidFill>
                  <a:srgbClr val="FF0000"/>
                </a:solidFill>
              </a:rPr>
              <a:t>圣灵</a:t>
            </a:r>
            <a:r>
              <a:rPr lang="zh-CN" altLang="en-US" sz="1800" dirty="0"/>
              <a:t>的人身上。</a:t>
            </a:r>
            <a:endParaRPr lang="en-US" altLang="zh-CN" sz="1800" dirty="0"/>
          </a:p>
          <a:p>
            <a:pPr defTabSz="917143">
              <a:defRPr/>
            </a:pPr>
            <a:r>
              <a:rPr lang="zh-CN" altLang="en-US" sz="1800" dirty="0"/>
              <a:t>罗马书讲，律法是属灵，律法要写在我们的心（肉心）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b="1" dirty="0">
                <a:solidFill>
                  <a:srgbClr val="FF0000"/>
                </a:solidFill>
              </a:rPr>
              <a:t>律法中的六个例子</a:t>
            </a:r>
            <a:r>
              <a:rPr lang="zh-CN" altLang="en-US" sz="1800" dirty="0"/>
              <a:t>：</a:t>
            </a:r>
            <a:r>
              <a:rPr lang="en-US" altLang="zh-CN" sz="1800" dirty="0"/>
              <a:t>1. </a:t>
            </a:r>
            <a:r>
              <a:rPr lang="zh-CN" altLang="en-US" sz="1800" b="1" dirty="0">
                <a:solidFill>
                  <a:srgbClr val="FF0000"/>
                </a:solidFill>
              </a:rPr>
              <a:t>什么是超越文士和法利赛人的义</a:t>
            </a:r>
            <a:r>
              <a:rPr lang="zh-CN" altLang="en-US" sz="1800" dirty="0"/>
              <a:t>。 </a:t>
            </a:r>
            <a:r>
              <a:rPr lang="en-US" altLang="zh-CN" sz="1800" dirty="0"/>
              <a:t>2. </a:t>
            </a:r>
            <a:r>
              <a:rPr lang="zh-CN" altLang="en-US" sz="1800" b="1" dirty="0">
                <a:solidFill>
                  <a:srgbClr val="FF0000"/>
                </a:solidFill>
              </a:rPr>
              <a:t>如何让人将荣耀归给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神</a:t>
            </a:r>
          </a:p>
          <a:p>
            <a:r>
              <a:rPr lang="zh-CN" altLang="en-US" sz="1800" dirty="0" smtClean="0"/>
              <a:t>请注意，最后这六个方面结束在：</a:t>
            </a:r>
            <a:endParaRPr lang="en-US" altLang="zh-CN" sz="1800" dirty="0" smtClean="0"/>
          </a:p>
          <a:p>
            <a:r>
              <a:rPr lang="en-US" altLang="zh-CN" sz="1800" dirty="0" smtClean="0"/>
              <a:t>5:48 </a:t>
            </a:r>
            <a:r>
              <a:rPr lang="zh-CN" altLang="en-US" sz="1800" dirty="0" smtClean="0"/>
              <a:t>所以你们要完全，象你们的天父完全一样。或者说，最后要结束在耶稣身上，看见耶稣就看见了父。</a:t>
            </a:r>
            <a:endParaRPr lang="en-US" altLang="zh-CN" sz="1800" dirty="0" smtClean="0"/>
          </a:p>
          <a:p>
            <a:r>
              <a:rPr lang="zh-CN" altLang="en-US" sz="1800" dirty="0" smtClean="0"/>
              <a:t>神的儿子耶稣，经历了摩西的经历：从埃及召出我的儿子，从洗礼而过红海，在旷野受试探，在山上颁布神的律法。摩西，祭司的国度，圣洁的国民；耶稣，最后使与他有关的人（进天国的人）完全像天上的父。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b="1" dirty="0">
                <a:solidFill>
                  <a:srgbClr val="FF0000"/>
                </a:solidFill>
              </a:rPr>
              <a:t>所以</a:t>
            </a:r>
            <a:r>
              <a:rPr lang="zh-CN" altLang="en-US" sz="1800" dirty="0"/>
              <a:t>，包括你们是世上的盐，世上的盐，让人看见你的好行为，将荣耀归给天上的父，一直到爱你的仇敌。我们的神就是这样的神，一个爱仇敌的神。就像神子耶稣在地上的时候把父完全启示出来，我们作为神的儿女同样要把父启示出来，“你们要效法神，好像蒙慈爱的儿女”，这其实是救恩的目标</a:t>
            </a:r>
            <a:r>
              <a:rPr lang="en-US" altLang="zh-CN" sz="1800" dirty="0"/>
              <a:t>/</a:t>
            </a:r>
            <a:r>
              <a:rPr lang="zh-CN" altLang="en-US" sz="1800" dirty="0"/>
              <a:t>目的。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完全</a:t>
            </a:r>
            <a:r>
              <a:rPr lang="zh-CN" altLang="en-US" sz="1800" dirty="0"/>
              <a:t>：作为被造物，我们在本质上与天父从来不可能一样，不可能完全无罪。这里的完全，指的是行为的完全。</a:t>
            </a:r>
            <a:endParaRPr lang="en-US" altLang="zh-CN" sz="1800" dirty="0"/>
          </a:p>
          <a:p>
            <a:r>
              <a:rPr lang="zh-CN" altLang="en-US" sz="1800" dirty="0"/>
              <a:t>一直不断地完全。</a:t>
            </a:r>
            <a:endParaRPr lang="en-US" altLang="zh-CN" sz="1800" dirty="0"/>
          </a:p>
          <a:p>
            <a:r>
              <a:rPr lang="zh-CN" altLang="en-US" sz="1800" dirty="0"/>
              <a:t>可以想象这一句对当时的听众的震撼，但这不是一个新观念。</a:t>
            </a:r>
            <a:r>
              <a:rPr lang="en-US" altLang="zh-CN" sz="1800" dirty="0"/>
              <a:t>Gen 17:1 </a:t>
            </a:r>
            <a:r>
              <a:rPr lang="zh-CN" altLang="en-US" sz="1800" dirty="0"/>
              <a:t>（亚伯拉罕）你当在我面前作完全人。</a:t>
            </a:r>
            <a:r>
              <a:rPr lang="en-US" altLang="zh-CN" sz="1800" dirty="0" err="1"/>
              <a:t>Deu</a:t>
            </a:r>
            <a:r>
              <a:rPr lang="en-US" altLang="zh-CN" sz="1800" dirty="0"/>
              <a:t> 18:13 </a:t>
            </a:r>
            <a:r>
              <a:rPr lang="zh-CN" altLang="en-US" sz="1800" dirty="0"/>
              <a:t>你要在耶和华你的神面前作完全人。</a:t>
            </a:r>
            <a:r>
              <a:rPr lang="en-US" altLang="zh-CN" sz="1800" dirty="0"/>
              <a:t>Lev 11:44 </a:t>
            </a:r>
            <a:r>
              <a:rPr lang="zh-CN" altLang="en-US" sz="1800" dirty="0"/>
              <a:t>我是耶和华你们的神，所以你们要成为圣洁，因为我是圣洁</a:t>
            </a:r>
            <a:r>
              <a:rPr lang="zh-CN" altLang="en-US" sz="1800" dirty="0" smtClean="0"/>
              <a:t>的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第六章与第五章是紧密相连的。第五章结束在，</a:t>
            </a:r>
            <a:r>
              <a:rPr lang="en-US" altLang="zh-CN" sz="1800" dirty="0"/>
              <a:t>Mat 5:48 </a:t>
            </a:r>
            <a:r>
              <a:rPr lang="zh-CN" altLang="en-US" sz="1800" dirty="0"/>
              <a:t>所以</a:t>
            </a:r>
            <a:r>
              <a:rPr lang="zh-CN" altLang="en-US" sz="1800" b="1" dirty="0">
                <a:solidFill>
                  <a:srgbClr val="FF0000"/>
                </a:solidFill>
              </a:rPr>
              <a:t>你们要完全</a:t>
            </a:r>
            <a:r>
              <a:rPr lang="zh-CN" altLang="en-US" sz="1800" dirty="0"/>
              <a:t>，象你们的天父完全一样。高峰到低谷。紧接着就是主耶稣的警告：</a:t>
            </a:r>
            <a:r>
              <a:rPr lang="zh-CN" altLang="en-US" sz="1800" b="1" dirty="0">
                <a:solidFill>
                  <a:srgbClr val="FF0000"/>
                </a:solidFill>
              </a:rPr>
              <a:t>你们要小心</a:t>
            </a:r>
            <a:r>
              <a:rPr lang="zh-CN" altLang="en-US" sz="1800" dirty="0"/>
              <a:t>。天国的人并不是住在一个桃花园，理想</a:t>
            </a:r>
            <a:r>
              <a:rPr lang="zh-CN" altLang="en-US" sz="1800" dirty="0" smtClean="0"/>
              <a:t>国，而是活在地上。 </a:t>
            </a:r>
            <a:endParaRPr lang="en-US" altLang="zh-CN" sz="1800" dirty="0"/>
          </a:p>
          <a:p>
            <a:r>
              <a:rPr lang="en-US" altLang="zh-CN" sz="1800" dirty="0"/>
              <a:t>Kent Hughes: “</a:t>
            </a:r>
            <a:r>
              <a:rPr lang="zh-CN" altLang="en-US" sz="1800" dirty="0"/>
              <a:t>我们没有一个人能完全满足登山宝训的标准。但与此同时，如果我们是真正的信徒，那么一些具有国度特征的东西，每一种八福的东西，都会真实地出现在我们的生活中</a:t>
            </a:r>
            <a:r>
              <a:rPr lang="en-US" altLang="zh-CN" sz="1800" dirty="0"/>
              <a:t>——</a:t>
            </a:r>
            <a:r>
              <a:rPr lang="zh-CN" altLang="en-US" sz="1800" dirty="0"/>
              <a:t>灵里贫穷、谦卑、灵里渴慕、怜悯、使人和睦。随之而来的是基督超越的公义的出现。我们有时可</a:t>
            </a:r>
            <a:r>
              <a:rPr lang="zh-CN" altLang="en-US" sz="1800" dirty="0" smtClean="0"/>
              <a:t>能还会</a:t>
            </a:r>
            <a:r>
              <a:rPr lang="zh-CN" altLang="en-US" sz="1800" dirty="0"/>
              <a:t>跌倒，但我们会行公义。愤怒、淫乱的想法、不真诚的谈话和报复将逐渐从我们的生活中消失。 </a:t>
            </a:r>
            <a:r>
              <a:rPr lang="en-US" altLang="zh-CN" sz="1800" dirty="0"/>
              <a:t>Agape </a:t>
            </a:r>
            <a:r>
              <a:rPr lang="zh-CN" altLang="en-US" sz="1800" dirty="0"/>
              <a:t>爱将成为我们的特征</a:t>
            </a:r>
            <a:r>
              <a:rPr lang="en-US" altLang="zh-CN" sz="1800" dirty="0"/>
              <a:t>…</a:t>
            </a:r>
            <a:r>
              <a:rPr lang="zh-CN" altLang="en-US" sz="1800" dirty="0"/>
              <a:t>。然而，这正是危险所在。因为</a:t>
            </a:r>
            <a:r>
              <a:rPr lang="zh-CN" altLang="en-US" sz="1800" b="1" dirty="0">
                <a:solidFill>
                  <a:srgbClr val="FF0000"/>
                </a:solidFill>
              </a:rPr>
              <a:t>一旦</a:t>
            </a:r>
            <a:r>
              <a:rPr lang="zh-CN" altLang="en-US" sz="1800" dirty="0"/>
              <a:t>你开始尽神的义，</a:t>
            </a:r>
            <a:r>
              <a:rPr lang="zh-CN" altLang="en-US" sz="1800" b="1" dirty="0">
                <a:solidFill>
                  <a:srgbClr val="FF0000"/>
                </a:solidFill>
              </a:rPr>
              <a:t>一旦</a:t>
            </a:r>
            <a:r>
              <a:rPr lang="zh-CN" altLang="en-US" sz="1800" dirty="0"/>
              <a:t>你在灵性上起飞，</a:t>
            </a:r>
            <a:r>
              <a:rPr lang="zh-CN" altLang="en-US" sz="1800" b="1" dirty="0">
                <a:solidFill>
                  <a:srgbClr val="FF0000"/>
                </a:solidFill>
              </a:rPr>
              <a:t>一旦</a:t>
            </a:r>
            <a:r>
              <a:rPr lang="zh-CN" altLang="en-US" sz="1800" dirty="0"/>
              <a:t>你过着充满善行的生活，就很容易在人前开始“做你的‘义行’，被人看到。”</a:t>
            </a:r>
            <a:r>
              <a:rPr lang="zh-CN" altLang="en-US" sz="1800" b="1" dirty="0">
                <a:solidFill>
                  <a:srgbClr val="FF0000"/>
                </a:solidFill>
              </a:rPr>
              <a:t>本来你是盐是光，结果变成了”做盐做光“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小心</a:t>
            </a:r>
            <a:r>
              <a:rPr lang="zh-CN" altLang="en-US" sz="1800" dirty="0"/>
              <a:t>：一直不断地要警惕，可以说这是百分之百会发生的事情。就是将你的善行行在人面前，故意叫他们看见，目的是得人的赞许。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善事</a:t>
            </a:r>
            <a:r>
              <a:rPr lang="zh-CN" altLang="en-US" sz="1800" dirty="0"/>
              <a:t>：你的义行，符合神要求的行为</a:t>
            </a:r>
            <a:r>
              <a:rPr lang="zh-CN" altLang="en-US" sz="1800" dirty="0" smtClean="0"/>
              <a:t>，第五章中所提到的好行为。</a:t>
            </a:r>
            <a:r>
              <a:rPr lang="zh-CN" altLang="en-US" sz="1800" b="1" dirty="0">
                <a:solidFill>
                  <a:srgbClr val="FF0000"/>
                </a:solidFill>
              </a:rPr>
              <a:t>在这里不是义行有问题，而是义行后面的动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机，“故意叫他们看见”，</a:t>
            </a:r>
            <a:r>
              <a:rPr lang="zh-CN" altLang="en-US" sz="1800" b="0" dirty="0">
                <a:solidFill>
                  <a:schemeClr val="tx1"/>
                </a:solidFill>
              </a:rPr>
              <a:t>我们要取悦于人</a:t>
            </a:r>
            <a:r>
              <a:rPr lang="zh-CN" altLang="en-US" sz="1800" dirty="0" smtClean="0"/>
              <a:t>，或者我们希望别人说我们属灵，高看我们。</a:t>
            </a:r>
            <a:endParaRPr lang="en-US" altLang="zh-CN" sz="1800" dirty="0" smtClean="0"/>
          </a:p>
          <a:p>
            <a:r>
              <a:rPr lang="zh-CN" altLang="en-US" sz="1800" b="1" dirty="0" smtClean="0">
                <a:solidFill>
                  <a:srgbClr val="FF0000"/>
                </a:solidFill>
              </a:rPr>
              <a:t>为</a:t>
            </a:r>
            <a:r>
              <a:rPr lang="zh-CN" altLang="en-US" sz="1800" b="1" dirty="0">
                <a:solidFill>
                  <a:srgbClr val="FF0000"/>
                </a:solidFill>
              </a:rPr>
              <a:t>什么我们会有这个问题</a:t>
            </a:r>
            <a:r>
              <a:rPr lang="zh-CN" altLang="en-US" sz="1800" dirty="0"/>
              <a:t>？我们还住在肉身之中，</a:t>
            </a:r>
            <a:r>
              <a:rPr lang="en-US" altLang="zh-CN" sz="1800" dirty="0"/>
              <a:t>Rom 7:21 </a:t>
            </a:r>
            <a:r>
              <a:rPr lang="zh-CN" altLang="en-US" sz="1800" dirty="0"/>
              <a:t>我觉得有个</a:t>
            </a:r>
            <a:r>
              <a:rPr lang="zh-CN" altLang="en-US" sz="1800" b="1" dirty="0">
                <a:solidFill>
                  <a:srgbClr val="FF0000"/>
                </a:solidFill>
              </a:rPr>
              <a:t>律</a:t>
            </a:r>
            <a:r>
              <a:rPr lang="zh-CN" altLang="en-US" sz="1800" dirty="0"/>
              <a:t>，就是我愿意</a:t>
            </a:r>
            <a:r>
              <a:rPr lang="zh-CN" altLang="en-US" sz="1800" b="1" dirty="0">
                <a:solidFill>
                  <a:srgbClr val="FF0000"/>
                </a:solidFill>
              </a:rPr>
              <a:t>为善的时候</a:t>
            </a:r>
            <a:r>
              <a:rPr lang="zh-CN" altLang="en-US" sz="1800" dirty="0"/>
              <a:t>，</a:t>
            </a:r>
            <a:r>
              <a:rPr lang="zh-CN" altLang="en-US" sz="1800" b="1" dirty="0">
                <a:solidFill>
                  <a:srgbClr val="FF0000"/>
                </a:solidFill>
              </a:rPr>
              <a:t>便有恶与我同在</a:t>
            </a:r>
            <a:r>
              <a:rPr lang="zh-CN" altLang="en-US" sz="1800" dirty="0"/>
              <a:t>。对于我们华人基督徒尤其是一个问题，因为我们在面子文化中长大，有时候都没有意识到，在教会也有攀比的心理。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b="1" dirty="0" smtClean="0">
                <a:solidFill>
                  <a:srgbClr val="FF0000"/>
                </a:solidFill>
              </a:rPr>
              <a:t>不可将善事在</a:t>
            </a:r>
            <a:r>
              <a:rPr lang="zh-CN" altLang="en-US" sz="1800" b="1" dirty="0">
                <a:solidFill>
                  <a:srgbClr val="FF0000"/>
                </a:solidFill>
              </a:rPr>
              <a:t>人面前</a:t>
            </a:r>
            <a:r>
              <a:rPr lang="zh-CN" altLang="en-US" sz="1800" dirty="0"/>
              <a:t>：不是说，所有的善行都要躲着做，即使是躲起来做的，有可能还是虚伪的</a:t>
            </a:r>
            <a:r>
              <a:rPr lang="zh-CN" altLang="en-US" sz="1800" dirty="0" smtClean="0"/>
              <a:t>。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一个问题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Mat </a:t>
            </a:r>
            <a:r>
              <a:rPr lang="en-US" altLang="zh-CN" sz="1800" dirty="0"/>
              <a:t>5:16 </a:t>
            </a:r>
            <a:r>
              <a:rPr lang="zh-CN" altLang="en-US" sz="1800" dirty="0"/>
              <a:t>你们的光也当这样照在人前，叫他们看见你们的好行为，便将荣耀归给你们在天上的父</a:t>
            </a:r>
            <a:r>
              <a:rPr lang="zh-CN" altLang="en-US" sz="1800" dirty="0" smtClean="0"/>
              <a:t>。区别是：故意叫人看见 </a:t>
            </a:r>
            <a:r>
              <a:rPr lang="en-US" altLang="zh-CN" sz="1800" dirty="0" smtClean="0"/>
              <a:t>VS </a:t>
            </a:r>
            <a:r>
              <a:rPr lang="zh-CN" altLang="en-US" sz="1800" dirty="0" smtClean="0"/>
              <a:t>自然地叫人看见（城造在山上，灯放在灯台上）</a:t>
            </a:r>
            <a:endParaRPr lang="en-US" altLang="zh-CN" sz="1800" dirty="0" smtClean="0"/>
          </a:p>
          <a:p>
            <a:r>
              <a:rPr lang="zh-CN" altLang="en-US" sz="1800" b="1" dirty="0" smtClean="0">
                <a:solidFill>
                  <a:srgbClr val="FF0000"/>
                </a:solidFill>
              </a:rPr>
              <a:t>什</a:t>
            </a:r>
            <a:r>
              <a:rPr lang="zh-CN" altLang="en-US" sz="1800" b="1" dirty="0">
                <a:solidFill>
                  <a:srgbClr val="FF0000"/>
                </a:solidFill>
              </a:rPr>
              <a:t>么是赏赐</a:t>
            </a:r>
            <a:r>
              <a:rPr lang="zh-CN" altLang="en-US" sz="1800" dirty="0"/>
              <a:t>：本义是做工所得的报酬，延伸到。不一定是好的，要看上下文</a:t>
            </a:r>
            <a:r>
              <a:rPr lang="en-US" altLang="zh-CN" sz="1800" dirty="0"/>
              <a:t>2Pe 2:13 </a:t>
            </a:r>
            <a:r>
              <a:rPr lang="zh-CN" altLang="en-US" sz="1800" dirty="0"/>
              <a:t>行的不义，就得了不义的工价。这些人喜爱白昼宴乐，他们已被玷污，又有瑕疵，正与你们一同坐席，就以自己的诡诈为快乐。</a:t>
            </a:r>
            <a:r>
              <a:rPr lang="en-US" altLang="zh-CN" sz="1800" dirty="0"/>
              <a:t>2Pe 2:15 </a:t>
            </a:r>
            <a:r>
              <a:rPr lang="zh-CN" altLang="en-US" sz="1800" dirty="0"/>
              <a:t>他们离弃正路，就走差了，随从比珥之子巴兰的路，巴兰就是那贪爱不义之工价的先知。</a:t>
            </a:r>
            <a:endParaRPr lang="en-US" altLang="zh-CN" sz="1800" dirty="0"/>
          </a:p>
          <a:p>
            <a:r>
              <a:rPr lang="en-US" altLang="zh-CN" sz="1800" dirty="0"/>
              <a:t>8</a:t>
            </a:r>
            <a:r>
              <a:rPr lang="zh-CN" altLang="en-US" sz="1800" dirty="0"/>
              <a:t>福都与赏赐有关</a:t>
            </a:r>
            <a:endParaRPr lang="en-US" altLang="zh-CN" sz="1800" dirty="0"/>
          </a:p>
          <a:p>
            <a:r>
              <a:rPr lang="en-US" altLang="zh-CN" sz="1800" dirty="0"/>
              <a:t>Mat 5:12 </a:t>
            </a:r>
            <a:r>
              <a:rPr lang="zh-CN" altLang="en-US" sz="1800" dirty="0"/>
              <a:t>应当欢喜快乐，因为你们在天上的</a:t>
            </a:r>
            <a:r>
              <a:rPr lang="zh-CN" altLang="en-US" sz="1800" b="1" dirty="0"/>
              <a:t>赏赐</a:t>
            </a:r>
            <a:r>
              <a:rPr lang="zh-CN" altLang="en-US" sz="1800" dirty="0"/>
              <a:t>是大的。在你们以前的先知，人也是这样逼迫他们。</a:t>
            </a:r>
            <a:endParaRPr lang="en-US" altLang="zh-CN" sz="1800" dirty="0"/>
          </a:p>
          <a:p>
            <a:r>
              <a:rPr lang="en-US" altLang="zh-CN" sz="1800" dirty="0"/>
              <a:t>Mat 5:46 </a:t>
            </a:r>
            <a:r>
              <a:rPr lang="zh-CN" altLang="en-US" sz="1800" dirty="0"/>
              <a:t>你们若单爱那爱你们的人。有什么</a:t>
            </a:r>
            <a:r>
              <a:rPr lang="zh-CN" altLang="en-US" sz="1800" b="1" dirty="0"/>
              <a:t>赏赐</a:t>
            </a:r>
            <a:r>
              <a:rPr lang="zh-CN" altLang="en-US" sz="1800" dirty="0"/>
              <a:t>呢？就是税吏不也是这样行吗？</a:t>
            </a:r>
            <a:endParaRPr lang="en-US" altLang="zh-CN" sz="1800" dirty="0"/>
          </a:p>
          <a:p>
            <a:r>
              <a:rPr lang="en-US" altLang="zh-CN" sz="1800" dirty="0"/>
              <a:t>Mat 6:2 </a:t>
            </a:r>
            <a:r>
              <a:rPr lang="zh-CN" altLang="en-US" sz="1800" dirty="0"/>
              <a:t>所以你施舍的时候，不可在你前面吹号，像那假冒为善的人，在会堂里和街道上所行的，故意要得人的荣耀。我实在告诉你们，他们</a:t>
            </a:r>
            <a:r>
              <a:rPr lang="zh-CN" altLang="en-US" sz="1800" b="1" dirty="0"/>
              <a:t>已经得了他们的赏赐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en-US" altLang="zh-CN" sz="1800" dirty="0"/>
              <a:t>Mat 6:5 </a:t>
            </a:r>
            <a:r>
              <a:rPr lang="zh-CN" altLang="en-US" sz="1800" dirty="0"/>
              <a:t>你们祷告的时候，不可像那假冒为善的人，爱站在会堂里和十字路口上祷告，故意叫人看见。我实在告诉你们，他们</a:t>
            </a:r>
            <a:r>
              <a:rPr lang="zh-CN" altLang="en-US" sz="1800" b="1" dirty="0"/>
              <a:t>已经得了他们的赏赐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en-US" altLang="zh-CN" sz="1800" dirty="0"/>
              <a:t>Mat 6:16 </a:t>
            </a:r>
            <a:r>
              <a:rPr lang="zh-CN" altLang="en-US" sz="1800" dirty="0"/>
              <a:t>你们禁食的时候，不可像那假冒为善的人，脸上带着愁容。因为他们把脸弄得难看，故意叫人看出他们是禁食。我实在告诉你们，他们</a:t>
            </a:r>
            <a:r>
              <a:rPr lang="zh-CN" altLang="en-US" sz="1800" b="1" dirty="0"/>
              <a:t>已经得了他们的赏赐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r>
              <a:rPr lang="zh-CN" altLang="en-US" sz="1800" dirty="0"/>
              <a:t>不要混淆救恩与奖赏</a:t>
            </a:r>
            <a:endParaRPr lang="en-US" altLang="zh-CN" sz="1800" dirty="0"/>
          </a:p>
          <a:p>
            <a:r>
              <a:rPr lang="zh-CN" altLang="en-US" sz="1800" dirty="0"/>
              <a:t>神在信徒得救后忠心服侍的基础上，向信徒提供奖赏。从圣经中可以清楚地看出，上帝为失丧的人提供了救赎，并为得救者的忠心服务提供了奖赏。但是，这两个术语必须仔细区分。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救恩是免费的礼物</a:t>
            </a:r>
            <a:endParaRPr lang="en-US" altLang="zh-CN" sz="1800" b="1" dirty="0">
              <a:solidFill>
                <a:srgbClr val="FF0000"/>
              </a:solidFill>
            </a:endParaRPr>
          </a:p>
          <a:p>
            <a:r>
              <a:rPr lang="en-US" altLang="zh-CN" sz="1800" dirty="0" err="1"/>
              <a:t>Eph</a:t>
            </a:r>
            <a:r>
              <a:rPr lang="en-US" altLang="zh-CN" sz="1800" dirty="0"/>
              <a:t> 2:8 </a:t>
            </a:r>
            <a:r>
              <a:rPr lang="zh-CN" altLang="en-US" sz="1800" dirty="0"/>
              <a:t>你们得救是本乎恩，也因着信，这并不是出于自己，乃是神所赐的。</a:t>
            </a:r>
          </a:p>
          <a:p>
            <a:r>
              <a:rPr lang="en-US" altLang="zh-CN" sz="1800" dirty="0" err="1"/>
              <a:t>Eph</a:t>
            </a:r>
            <a:r>
              <a:rPr lang="en-US" altLang="zh-CN" sz="1800" dirty="0"/>
              <a:t> 2:9 </a:t>
            </a:r>
            <a:r>
              <a:rPr lang="zh-CN" altLang="en-US" sz="1800" dirty="0"/>
              <a:t>也不是出于行为，免得有人自夸。</a:t>
            </a:r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而奖赏是通过行为获得的</a:t>
            </a:r>
            <a:r>
              <a:rPr lang="zh-CN" altLang="en-US" sz="1800" dirty="0"/>
              <a:t>（马太福音 </a:t>
            </a:r>
            <a:r>
              <a:rPr lang="en-US" altLang="zh-CN" sz="1800" dirty="0"/>
              <a:t>10:42</a:t>
            </a:r>
            <a:r>
              <a:rPr lang="zh-CN" altLang="en-US" sz="1800" dirty="0"/>
              <a:t>；参见路加福音 </a:t>
            </a:r>
            <a:r>
              <a:rPr lang="en-US" altLang="zh-CN" sz="1800" dirty="0"/>
              <a:t>19:17</a:t>
            </a:r>
            <a:r>
              <a:rPr lang="zh-CN" altLang="en-US" sz="1800" dirty="0"/>
              <a:t>；</a:t>
            </a:r>
            <a:r>
              <a:rPr lang="en-US" altLang="zh-CN" sz="1800" dirty="0"/>
              <a:t>1Cor. 9:24- 25; 2Ti 4:7, 8).</a:t>
            </a:r>
          </a:p>
          <a:p>
            <a:endParaRPr lang="en-US" altLang="zh-CN" sz="1800" dirty="0"/>
          </a:p>
          <a:p>
            <a:r>
              <a:rPr lang="zh-CN" altLang="en-US" sz="1800" dirty="0"/>
              <a:t>赏赐什么时候得到，现在和将来，主要是将来。救恩现在就有，也有将来。</a:t>
            </a:r>
            <a:endParaRPr lang="en-US" altLang="zh-CN" sz="1800" dirty="0"/>
          </a:p>
          <a:p>
            <a:r>
              <a:rPr lang="en-US" altLang="zh-CN" sz="1800" dirty="0"/>
              <a:t>Rev 22:12 </a:t>
            </a:r>
            <a:r>
              <a:rPr lang="zh-CN" altLang="en-US" sz="1800" dirty="0"/>
              <a:t>看哪，我必快来。赏罚在我，要照各人所行的报应他。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到底是什么样的奖赏</a:t>
            </a:r>
            <a:r>
              <a:rPr lang="zh-CN" altLang="en-US" sz="1800" dirty="0"/>
              <a:t>？</a:t>
            </a:r>
            <a:r>
              <a:rPr lang="zh-TW" altLang="en-US" sz="1800" dirty="0"/>
              <a:t>冠冕</a:t>
            </a:r>
            <a:endParaRPr lang="en-US" altLang="zh-TW" sz="1800" dirty="0"/>
          </a:p>
          <a:p>
            <a:r>
              <a:rPr lang="en-US" altLang="zh-CN" sz="1800" dirty="0"/>
              <a:t>1Co 9:25 </a:t>
            </a:r>
            <a:r>
              <a:rPr lang="zh-CN" altLang="en-US" sz="1800" dirty="0"/>
              <a:t>凡较力争胜的，诸事都有节制。他们不过是要得能坏的冠冕。我们却是要得</a:t>
            </a:r>
            <a:r>
              <a:rPr lang="zh-CN" altLang="en-US" sz="1800" b="1" dirty="0">
                <a:solidFill>
                  <a:srgbClr val="FF0000"/>
                </a:solidFill>
              </a:rPr>
              <a:t>不能坏的冠冕</a:t>
            </a:r>
            <a:endParaRPr lang="en-US" altLang="zh-CN" sz="1800" b="1" dirty="0">
              <a:solidFill>
                <a:srgbClr val="FF0000"/>
              </a:solidFill>
            </a:endParaRPr>
          </a:p>
          <a:p>
            <a:r>
              <a:rPr lang="en-US" altLang="zh-CN" sz="1800" dirty="0"/>
              <a:t>2Ti 4:7 </a:t>
            </a:r>
            <a:r>
              <a:rPr lang="zh-CN" altLang="en-US" sz="1800" dirty="0"/>
              <a:t>那美好的仗我已经打过了。当跑的路我已经跑尽了。所信的道我已经守住了。</a:t>
            </a:r>
            <a:r>
              <a:rPr lang="en-US" altLang="zh-CN" sz="1800" dirty="0"/>
              <a:t>4:8 </a:t>
            </a:r>
            <a:r>
              <a:rPr lang="zh-CN" altLang="en-US" sz="1800" dirty="0"/>
              <a:t>从此以后，有</a:t>
            </a:r>
            <a:r>
              <a:rPr lang="zh-CN" altLang="en-US" sz="1800" b="1" dirty="0">
                <a:solidFill>
                  <a:srgbClr val="FF0000"/>
                </a:solidFill>
              </a:rPr>
              <a:t>公义的冠冕</a:t>
            </a:r>
            <a:r>
              <a:rPr lang="zh-CN" altLang="en-US" sz="1800" dirty="0"/>
              <a:t>为我存留，就是按着公义审判的主到了那日要赐给我的。不但赐给我，也赐给凡爱慕他显现的人。</a:t>
            </a:r>
          </a:p>
          <a:p>
            <a:r>
              <a:rPr lang="en-US" altLang="zh-CN" sz="1800" dirty="0"/>
              <a:t>Jas 1:12 </a:t>
            </a:r>
            <a:r>
              <a:rPr lang="zh-CN" altLang="en-US" sz="1800" dirty="0"/>
              <a:t>忍受试探的人是有福的。因为他经过试验以后，必得</a:t>
            </a:r>
            <a:r>
              <a:rPr lang="zh-CN" altLang="en-US" sz="1800" b="1" dirty="0">
                <a:solidFill>
                  <a:srgbClr val="FF0000"/>
                </a:solidFill>
              </a:rPr>
              <a:t>生命的冠冕</a:t>
            </a:r>
            <a:r>
              <a:rPr lang="zh-CN" altLang="en-US" sz="1800" dirty="0"/>
              <a:t>，这是主应许给那些爱他之人的。</a:t>
            </a:r>
            <a:endParaRPr lang="en-US" altLang="zh-CN" sz="1800" dirty="0"/>
          </a:p>
          <a:p>
            <a:r>
              <a:rPr lang="en-US" altLang="zh-CN" sz="1800" dirty="0"/>
              <a:t>1Pe 5:4 </a:t>
            </a:r>
            <a:r>
              <a:rPr lang="zh-CN" altLang="en-US" sz="1800" dirty="0"/>
              <a:t>到了牧长显现的时候，你们必得那</a:t>
            </a:r>
            <a:r>
              <a:rPr lang="zh-CN" altLang="en-US" sz="1800" b="1" dirty="0">
                <a:solidFill>
                  <a:srgbClr val="FF0000"/>
                </a:solidFill>
              </a:rPr>
              <a:t>永不衰残的荣耀冠冕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Rev 4:4 </a:t>
            </a:r>
            <a:r>
              <a:rPr lang="zh-CN" altLang="en-US" sz="1800" dirty="0"/>
              <a:t>宝座的周围，又有二十四个座位，其上坐着二十四位长老，身穿白衣，头上戴着金冠冕。</a:t>
            </a:r>
            <a:endParaRPr lang="en-US" altLang="zh-CN" sz="1800" dirty="0"/>
          </a:p>
          <a:p>
            <a:r>
              <a:rPr lang="en-US" altLang="zh-CN" sz="1800" dirty="0"/>
              <a:t>Rev 4:10 </a:t>
            </a:r>
            <a:r>
              <a:rPr lang="zh-CN" altLang="en-US" sz="1800" dirty="0"/>
              <a:t>那二十四位长老，就俯伏在坐宝座的面前，敬拜那活到永永远远的，又把</a:t>
            </a:r>
            <a:r>
              <a:rPr lang="zh-CN" altLang="en-US" sz="1800" b="1" dirty="0">
                <a:solidFill>
                  <a:srgbClr val="FF0000"/>
                </a:solidFill>
              </a:rPr>
              <a:t>他们的冠冕放在宝座前</a:t>
            </a:r>
            <a:r>
              <a:rPr lang="zh-CN" altLang="en-US" sz="1800" dirty="0"/>
              <a:t>，说，</a:t>
            </a:r>
          </a:p>
          <a:p>
            <a:r>
              <a:rPr lang="en-US" altLang="zh-CN" sz="1800" dirty="0"/>
              <a:t>Rev 4:11 </a:t>
            </a:r>
            <a:r>
              <a:rPr lang="zh-CN" altLang="en-US" sz="1800" dirty="0"/>
              <a:t>我们的主，我们的神，你是配得荣耀尊贵权柄的。因为你创造了万物，并且万物是因你的旨意被创造而有的。</a:t>
            </a:r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b="1" dirty="0">
                <a:solidFill>
                  <a:srgbClr val="FF0000"/>
                </a:solidFill>
              </a:rPr>
              <a:t>善事</a:t>
            </a:r>
            <a:r>
              <a:rPr lang="zh-CN" altLang="en-US" sz="1800" dirty="0"/>
              <a:t>：</a:t>
            </a:r>
            <a:r>
              <a:rPr lang="zh-TW" altLang="en-US" sz="1800" dirty="0"/>
              <a:t>施舍</a:t>
            </a:r>
            <a:r>
              <a:rPr lang="zh-CN" altLang="en-US" sz="1800" dirty="0"/>
              <a:t>，祷告，和禁食。</a:t>
            </a:r>
            <a:endParaRPr lang="en-US" altLang="zh-CN" sz="1800" dirty="0"/>
          </a:p>
          <a:p>
            <a:r>
              <a:rPr lang="zh-CN" altLang="en-US" sz="1800" dirty="0"/>
              <a:t>在犹太教文化中，</a:t>
            </a:r>
            <a:r>
              <a:rPr lang="zh-TW" altLang="en-US" sz="1800" dirty="0"/>
              <a:t>施</a:t>
            </a:r>
            <a:r>
              <a:rPr lang="zh-TW" altLang="en-US" sz="1800" dirty="0" smtClean="0"/>
              <a:t>舍</a:t>
            </a:r>
            <a:r>
              <a:rPr lang="zh-CN" altLang="en-US" sz="1800" dirty="0" smtClean="0"/>
              <a:t>（帮助穷人）</a:t>
            </a:r>
            <a:r>
              <a:rPr lang="en-US" altLang="zh-CN" sz="1800" dirty="0" smtClean="0"/>
              <a:t>=</a:t>
            </a:r>
            <a:r>
              <a:rPr lang="zh-CN" altLang="en-US" sz="1800" dirty="0"/>
              <a:t>行义，非常重要，从旧约的律法开始</a:t>
            </a:r>
            <a:endParaRPr lang="en-US" altLang="zh-CN" sz="1800" dirty="0"/>
          </a:p>
          <a:p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像假</a:t>
            </a:r>
            <a:r>
              <a:rPr lang="zh-CN" altLang="en-US" sz="1800" b="1" dirty="0">
                <a:latin typeface="DengXian" panose="02010600030101010101" pitchFamily="2" charset="-122"/>
                <a:ea typeface="DengXian" panose="02010600030101010101" pitchFamily="2" charset="-122"/>
              </a:rPr>
              <a:t>冒为</a:t>
            </a:r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善的人</a:t>
            </a:r>
            <a:r>
              <a:rPr lang="zh-CN" altLang="en-US" sz="18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1800" dirty="0">
                <a:latin typeface="DengXian" panose="02010600030101010101" pitchFamily="2" charset="-122"/>
                <a:ea typeface="DengXian" panose="02010600030101010101" pitchFamily="2" charset="-122"/>
              </a:rPr>
              <a:t>虚伪，没有得到救恩的人</a:t>
            </a:r>
            <a:r>
              <a:rPr lang="zh-CN" altLang="en-US" sz="18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。假</a:t>
            </a:r>
            <a:r>
              <a:rPr lang="zh-CN" altLang="en-US" sz="1800" dirty="0">
                <a:latin typeface="DengXian" panose="02010600030101010101" pitchFamily="2" charset="-122"/>
                <a:ea typeface="DengXian" panose="02010600030101010101" pitchFamily="2" charset="-122"/>
              </a:rPr>
              <a:t>冒为善的</a:t>
            </a:r>
            <a:r>
              <a:rPr lang="zh-CN" altLang="en-US" sz="18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</a:t>
            </a:r>
            <a:r>
              <a:rPr lang="en-US" altLang="zh-CN" sz="18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VS</a:t>
            </a:r>
            <a:r>
              <a:rPr lang="zh-CN" altLang="en-US" sz="18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真正行善的人。这</a:t>
            </a:r>
            <a:r>
              <a:rPr lang="zh-CN" altLang="en-US" sz="1800" dirty="0">
                <a:latin typeface="DengXian" panose="02010600030101010101" pitchFamily="2" charset="-122"/>
                <a:ea typeface="DengXian" panose="02010600030101010101" pitchFamily="2" charset="-122"/>
              </a:rPr>
              <a:t>一章的对象，你们的天父，神的儿女，已经得救的人</a:t>
            </a:r>
          </a:p>
          <a:p>
            <a:r>
              <a:rPr lang="en-US" altLang="zh-CN" sz="1800" dirty="0" smtClean="0"/>
              <a:t>Mat </a:t>
            </a:r>
            <a:r>
              <a:rPr lang="en-US" altLang="zh-CN" sz="1800" dirty="0"/>
              <a:t>24:51 </a:t>
            </a:r>
            <a:r>
              <a:rPr lang="zh-CN" altLang="en-US" sz="1800" dirty="0"/>
              <a:t>重重地处治他，（或作把他腰斩了）定他和假冒为善的人同罪。在那里必要哀哭切齿了。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b="1" dirty="0">
                <a:solidFill>
                  <a:srgbClr val="FF0000"/>
                </a:solidFill>
              </a:rPr>
              <a:t>吹号</a:t>
            </a:r>
            <a:r>
              <a:rPr lang="zh-CN" altLang="en-US" sz="1800" dirty="0"/>
              <a:t>，故意引起人的注意。比喻</a:t>
            </a:r>
            <a:r>
              <a:rPr lang="zh-CN" altLang="en-US" sz="1800" dirty="0" smtClean="0"/>
              <a:t>。</a:t>
            </a:r>
            <a:r>
              <a:rPr lang="zh-TW" altLang="en-US" sz="1800" dirty="0" smtClean="0"/>
              <a:t>不</a:t>
            </a:r>
            <a:r>
              <a:rPr lang="zh-TW" altLang="en-US" sz="1800" dirty="0"/>
              <a:t>要叫左手知道右手所作的</a:t>
            </a:r>
            <a:r>
              <a:rPr lang="zh-CN" altLang="en-US" sz="1800" dirty="0"/>
              <a:t>。这不仅仅是个比喻。</a:t>
            </a:r>
            <a:endParaRPr lang="en-US" altLang="zh-CN" sz="1800" dirty="0"/>
          </a:p>
          <a:p>
            <a:r>
              <a:rPr lang="zh-CN" altLang="en-US" sz="1800" dirty="0"/>
              <a:t>还有一个更微妙的危险。我</a:t>
            </a:r>
            <a:r>
              <a:rPr lang="zh-CN" altLang="en-US" sz="1800" dirty="0" smtClean="0"/>
              <a:t>们虽然不</a:t>
            </a:r>
            <a:r>
              <a:rPr lang="zh-CN" altLang="en-US" sz="1800" dirty="0"/>
              <a:t>告诉任何人，然后我们感到一种自我满足感，因为我们是如此谦虚的捐助者。耶稣是在说，我们的付出在某种意义上甚至对我们自己都是隐藏的。不要让你的右手摇你的左手表示祝贺。不要因为你的付出而赞美自己</a:t>
            </a:r>
            <a:r>
              <a:rPr lang="zh-CN" altLang="en-US" sz="1800" dirty="0" smtClean="0"/>
              <a:t>。</a:t>
            </a:r>
            <a:r>
              <a:rPr lang="en-US" altLang="zh-CN" sz="1800" dirty="0" smtClean="0"/>
              <a:t>Rom 13:8 …</a:t>
            </a:r>
            <a:r>
              <a:rPr lang="zh-CN" altLang="en-US" sz="1800" dirty="0" smtClean="0"/>
              <a:t>惟有彼此相爱，要常以为亏欠。</a:t>
            </a:r>
            <a:endParaRPr lang="en-US" altLang="zh-CN" sz="1800" dirty="0"/>
          </a:p>
          <a:p>
            <a:r>
              <a:rPr lang="zh-TW" altLang="en-US" sz="1800" dirty="0"/>
              <a:t>你父在暗中察看</a:t>
            </a:r>
            <a:r>
              <a:rPr lang="zh-CN" altLang="en-US" sz="1800" dirty="0"/>
              <a:t>，查看什么？无所不见</a:t>
            </a:r>
            <a:endParaRPr lang="en-US" altLang="zh-CN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4:13 </a:t>
            </a:r>
            <a:r>
              <a:rPr lang="zh-CN" altLang="en-US" sz="1800" dirty="0"/>
              <a:t>并且被造的，没有一样在他面前不显然的。原来万物，在那与我们有关系的主眼前，都是赤露敞开的</a:t>
            </a:r>
            <a:endParaRPr lang="en-US" altLang="zh-CN" sz="1800" dirty="0"/>
          </a:p>
          <a:p>
            <a:endParaRPr lang="en-US" altLang="zh-TW" sz="1800" dirty="0"/>
          </a:p>
          <a:p>
            <a:r>
              <a:rPr lang="zh-TW" altLang="en-US" sz="1800" b="1" dirty="0" smtClean="0">
                <a:solidFill>
                  <a:srgbClr val="FF0000"/>
                </a:solidFill>
              </a:rPr>
              <a:t>得人的荣耀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VS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得神的报答</a:t>
            </a:r>
            <a:r>
              <a:rPr lang="zh-CN" altLang="en-US" sz="1800" dirty="0" smtClean="0"/>
              <a:t>。</a:t>
            </a:r>
            <a:r>
              <a:rPr lang="zh-TW" altLang="en-US" sz="1800" dirty="0" smtClean="0"/>
              <a:t>必</a:t>
            </a:r>
            <a:r>
              <a:rPr lang="zh-TW" altLang="en-US" sz="1800" dirty="0"/>
              <a:t>然报答你</a:t>
            </a:r>
            <a:r>
              <a:rPr lang="zh-CN" altLang="en-US" sz="1800" dirty="0"/>
              <a:t>。报答什么？为了赏赐而行善是不是动机不纯？是，也不是，取决于你要的是什么样的赏赐。</a:t>
            </a:r>
            <a:endParaRPr lang="en-US" altLang="zh-CN" sz="1800" dirty="0"/>
          </a:p>
          <a:p>
            <a:r>
              <a:rPr lang="en-US" altLang="zh-CN" sz="1800" dirty="0"/>
              <a:t>Pro 19:17 </a:t>
            </a:r>
            <a:r>
              <a:rPr lang="zh-CN" altLang="en-US" sz="1800" dirty="0"/>
              <a:t>怜悯贫穷的，就是借给耶和华。他的善行，耶和华必偿还。</a:t>
            </a:r>
            <a:endParaRPr lang="en-US" altLang="zh-CN" sz="1800" dirty="0"/>
          </a:p>
          <a:p>
            <a:r>
              <a:rPr lang="zh-CN" altLang="en-US" sz="1800" dirty="0"/>
              <a:t>不要理解错了，往往耶和华神不是偿还你的钱，不要像成功神学者那样的狭隘</a:t>
            </a:r>
            <a:endParaRPr lang="en-US" altLang="zh-CN" sz="1800" dirty="0"/>
          </a:p>
          <a:p>
            <a:r>
              <a:rPr lang="en-US" altLang="zh-CN" sz="1800" dirty="0"/>
              <a:t>Gen 15:1 </a:t>
            </a:r>
            <a:r>
              <a:rPr lang="zh-CN" altLang="en-US" sz="1800" dirty="0"/>
              <a:t>这事以后（救罗得），耶和华在异象中有话对亚伯兰说，亚伯兰，你不要惧怕，我是你的盾牌，必大大地赏赐你（我是你极大的赏赐，原文只有一个主语</a:t>
            </a:r>
            <a:r>
              <a:rPr lang="zh-CN" altLang="en-US" sz="1800" dirty="0" smtClean="0"/>
              <a:t>）。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前面警告与人有关，下面这个警告与神有关。下面的警告，讲祷告</a:t>
            </a:r>
            <a:endParaRPr lang="en-US" altLang="zh-CN" sz="1800" dirty="0"/>
          </a:p>
          <a:p>
            <a:r>
              <a:rPr lang="zh-CN" altLang="en-US" sz="1800" b="1" dirty="0" smtClean="0"/>
              <a:t>爱</a:t>
            </a:r>
            <a:r>
              <a:rPr lang="zh-CN" altLang="en-US" sz="1800" dirty="0"/>
              <a:t>站在会堂</a:t>
            </a:r>
            <a:r>
              <a:rPr lang="zh-CN" altLang="en-US" sz="1800" dirty="0" smtClean="0"/>
              <a:t>里（公祷）和</a:t>
            </a:r>
            <a:r>
              <a:rPr lang="zh-CN" altLang="en-US" sz="1800" dirty="0"/>
              <a:t>十字路口上祷</a:t>
            </a:r>
            <a:r>
              <a:rPr lang="zh-CN" altLang="en-US" sz="1800" dirty="0" smtClean="0"/>
              <a:t>告（私祷）。</a:t>
            </a:r>
            <a:r>
              <a:rPr lang="zh-CN" altLang="en-US" sz="1800" b="1" dirty="0">
                <a:solidFill>
                  <a:srgbClr val="FF0000"/>
                </a:solidFill>
              </a:rPr>
              <a:t>为什么会有十字路口的祷告</a:t>
            </a:r>
            <a:r>
              <a:rPr lang="zh-CN" altLang="en-US" sz="1800" dirty="0"/>
              <a:t>，因为犹太人有固定的祷告时间。</a:t>
            </a:r>
            <a:endParaRPr lang="en-US" altLang="zh-CN" sz="1800" dirty="0"/>
          </a:p>
          <a:p>
            <a:r>
              <a:rPr lang="zh-CN" altLang="en-US" sz="1800" dirty="0"/>
              <a:t>我们不再会这样做了，但是我们是否因为我们的祷告不漂亮而苦恼呢？或者因为我做了一个非常漂亮的祷告而得意呢？或者用为某人来祷告来讨好他呢？</a:t>
            </a:r>
            <a:endParaRPr lang="en-US" altLang="zh-CN" sz="1800" dirty="0"/>
          </a:p>
          <a:p>
            <a:r>
              <a:rPr lang="zh-CN" altLang="en-US" sz="1800" dirty="0"/>
              <a:t>什么是祷告</a:t>
            </a:r>
            <a:r>
              <a:rPr lang="zh-CN" altLang="en-US" sz="1800" dirty="0" smtClean="0"/>
              <a:t>？像神说话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当你做公祷的时候，你是代表这个团体而来到神面前，就像旧约的祭司一样。</a:t>
            </a:r>
            <a:endParaRPr lang="en-US" altLang="zh-CN" sz="1800" dirty="0"/>
          </a:p>
          <a:p>
            <a:r>
              <a:rPr lang="zh-CN" altLang="en-US" sz="1800" dirty="0"/>
              <a:t>当你做私祷的时候（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6</a:t>
            </a:r>
            <a:r>
              <a:rPr lang="zh-CN" altLang="en-US" sz="1800" dirty="0"/>
              <a:t>从复数的你们转到了单数的你），进你的内屋，关上门，祷告你在暗中的父，这被称为是内室的祷告，有人说这是你和神关系的晴雨表，这时没有人可以</a:t>
            </a:r>
            <a:r>
              <a:rPr lang="en-US" altLang="zh-CN" sz="1800" dirty="0"/>
              <a:t>Impress</a:t>
            </a:r>
            <a:r>
              <a:rPr lang="zh-CN" altLang="en-US" sz="1800" dirty="0"/>
              <a:t>。也不要太拘泥于字面的意思，如果你的家没有一个有门的内屋，但还是一样有内室的祷告。约翰卫斯理的母亲苏珊娜总共养育了</a:t>
            </a:r>
            <a:r>
              <a:rPr lang="en-US" altLang="zh-CN" sz="1800" dirty="0"/>
              <a:t>19</a:t>
            </a:r>
            <a:r>
              <a:rPr lang="zh-CN" altLang="en-US" sz="1800" dirty="0"/>
              <a:t>个孩子，总是拿着圣经坐在她最喜爱的椅子上，把她的围裙罩在头上，形成一个类似“会幕”的样子；她的孩子只要看到这个“信号”，就知道要避开，让母亲能安静灵修祷告。苏珊娜就在这小小的“会幕”里，花时间为丈夫、孩子代求，并且得着神话语的装备，在每天繁琐的家务中吸取重新得力的泉源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必然报答你，神回应你的祷告。</a:t>
            </a:r>
            <a:r>
              <a:rPr lang="en-US" altLang="zh-CN" sz="1800" dirty="0"/>
              <a:t>Rom 2:6 </a:t>
            </a:r>
            <a:r>
              <a:rPr lang="zh-CN" altLang="en-US" sz="1800" dirty="0"/>
              <a:t>他必照各人的行为</a:t>
            </a:r>
            <a:r>
              <a:rPr lang="zh-CN" altLang="en-US" sz="1800" b="1" dirty="0"/>
              <a:t>报应</a:t>
            </a:r>
            <a:r>
              <a:rPr lang="zh-CN" altLang="en-US" sz="1800" dirty="0"/>
              <a:t>各人。</a:t>
            </a:r>
            <a:r>
              <a:rPr lang="en-US" altLang="zh-CN" sz="1800" dirty="0"/>
              <a:t>2Ti 4:8 </a:t>
            </a:r>
            <a:r>
              <a:rPr lang="zh-CN" altLang="en-US" sz="1800" dirty="0"/>
              <a:t>从此以后，有公义的冠冕为我存留，就是按着公义审判的主到了那日要</a:t>
            </a:r>
            <a:r>
              <a:rPr lang="zh-CN" altLang="en-US" sz="1800" b="1" dirty="0"/>
              <a:t>赐给</a:t>
            </a:r>
            <a:r>
              <a:rPr lang="zh-CN" altLang="en-US" sz="1800" dirty="0"/>
              <a:t>我的。</a:t>
            </a:r>
            <a:endParaRPr lang="en-US" altLang="zh-CN" sz="1800" dirty="0"/>
          </a:p>
          <a:p>
            <a:r>
              <a:rPr lang="zh-CN" altLang="en-US" sz="1800" dirty="0"/>
              <a:t>如果他不移开这杯，他会派一个天使来加添力量；如果刺仍然没有被去除，他会给予更多的恩典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200"/>
                    </a14:imgEffect>
                    <a14:imgEffect>
                      <a14:saturation sat="3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三谷基督徒會堂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成人主日學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马太福音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第七章</a:t>
            </a:r>
            <a:endParaRPr lang="en-US" altLang="zh-CN" sz="4000" b="1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七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課 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登山宝训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IV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01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23</a:t>
            </a:r>
            <a:r>
              <a:rPr lang="en-US" dirty="0" smtClean="0">
                <a:solidFill>
                  <a:schemeClr val="tx1"/>
                </a:solidFill>
              </a:rPr>
              <a:t>/202</a:t>
            </a:r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祷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告中的不可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6:7 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们祷告，不可像外邦人，用许多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重复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话。他们以为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话多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了必蒙垂听。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你们不可效法他们。因为你们没有祈求以先，你们所需用的，你们的父早已知道了。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421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祷告的内容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所以你们祷告，要这样说，我们在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天上的父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，愿人都尊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你的名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为圣。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愿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你的国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降临，愿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你的旨意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行在地上，如同行在天上。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14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祷告的内容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我们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日用的饮食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，今日赐给我们。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免我们的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债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，如同我们免了人的债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6:13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不叫我们遇见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试探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，救我们脱离凶恶，（或作脱离恶者）因为国度，权柄，荣耀，全是你的，直到永远，阿们。（有古卷无因为至阿们等字）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002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神的法则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你们饶恕人的过犯，你们的天父也必饶恕你们的过犯。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你们不饶恕人的过犯，你们的天父也必不饶恕你们的过犯。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832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禁食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你们禁食的时候，不可像那假冒为善的人，脸上带着愁容。因为他们把脸弄得难看，故意叫人看出他们是禁食。我实在告诉你们，他们已经得了他们的赏赐。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你禁食的时候，要梳头洗脸，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不叫人看出你禁食来，只叫你暗中的父看见。你父在暗中察看，必然报答你。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417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要积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攒财宝在地上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不要为自己积攒财宝在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地上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，地上有虫子咬，能锈坏，也有贼挖窟窿来偷。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只要积攒财宝在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天上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，天上没有虫子咬，不能锈坏，也没有贼挖窟窿来偷。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因为你的财宝在哪里，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你的心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也在哪里。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71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要有眼光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眼睛就是身上的灯。你的眼睛若了亮，全身就光明。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你的眼睛若昏花，全身就黑暗。你里头的光若黑暗了，那黑暗是何等大呢。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一个人不能事奉两个主。不是恶这个爱那个，就是重这个轻那个。你们不能又事奉神，又事奉玛门。（玛门是财利的意思）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410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不要忧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虑：看天上的飞鸟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所以我告诉你们，不要为生命忧虑吃什么，喝什么。为身体忧虑穿什么。生命不胜于饮食吗？身体不胜于衣裳吗？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你们看那天上的飞鸟，也不种，也不收，也不积蓄在仓里，你们的天父尚且养活它。你们不比飞鸟贵重得多吗？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你们哪一个能用思虑使寿数多加一刻呢？（或作使身量多加一肘呢）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50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不要忧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虑：看野地的花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何必为衣裳忧虑呢？你想野地里的百合花，怎么长起来，它也不劳苦，也不纺线。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然而我告诉你们，就是所罗门极荣华的时候，他所穿戴的，还不如这花一朵呢。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6:30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你们这小信的人哪，野地里的草今天还在，明天就丢在炉里，神还给它这样的妆饰，何况你们呢。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975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先求他的国和他的义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6:31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所以不要忧虑，说，吃什么？喝什么？穿什么？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6:32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这都是外邦人所求的。你们需用的这一切东西，你们的天父是知道的。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6:33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先求他的国和他的义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。这些东西都要加给你们了。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6:34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所以不要为明天忧虑。因为明天自有明天的忧虑。一天的难处一天当就够了。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07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八福：天国人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的特征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虚心的人有福了，因为天国是他们的。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哀恸的人有福了，因为他们必得安慰。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温柔的人有福了，因为他们必承受地土。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饥渴慕义的人有福了，因为他们必得饱足。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怜恤人的人有福了，因为他们必蒙怜恤。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清心的人有福了，因为他们必得见神。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使人和睦的人有福了，因为他们必称为神的儿子。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为义受逼迫的人有福了，因为天国是他们的。</a:t>
            </a:r>
          </a:p>
        </p:txBody>
      </p:sp>
    </p:spTree>
    <p:extLst>
      <p:ext uri="{BB962C8B-B14F-4D97-AF65-F5344CB8AC3E}">
        <p14:creationId xmlns:p14="http://schemas.microsoft.com/office/powerpoint/2010/main" val="348705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不要论断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你们不要论断人，免得你们被论断。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因为你们怎样论断人，也必怎样被论断。你们用什么量器量给人，也必用什么量器量给你们。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16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梁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木与刺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为什么看见你弟兄眼中有刺，却不想自己眼中有梁木呢？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你自己眼中有梁木，怎能对你弟兄说，容我去掉你眼中的刺呢？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你这假冒为善的人，先去掉自己眼中的梁木，然后才能看得清楚，去掉你弟兄眼中的刺。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76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要有分辨的能力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不要把圣物给狗，也不要把你们的珍珠丢在猪前，恐怕它践踏了珍珠，转过来咬你们。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64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要祈求的分辨的智慧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你们祈求，就给你们。寻找，就寻见。叩门，就给你们开门。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因为凡祈求的，就得着。寻找的，就寻见。叩门的，就给他开门。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你们中间，谁有儿子求饼，反给他石头呢？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求鱼，反给他蛇呢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？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7:11 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你们虽然不好，尚且知道拿好东西给儿女，何况你们在天上的父，岂不更把好东西给求他的人吗？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067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黄金法则（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Golden rule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所以无论何事，你们愿意人怎样待你们，你们也要怎样待人。因为这就是律法和先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知（的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道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理）。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1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宽门窄门，大路小路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你们要进窄门。因为引到灭亡，那门是宽的，路是大的，进去的人也多。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引到永生，那门是窄的，路是小的，找着的人也少。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395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分辨假先知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你们要防备假先知。他们到你们这里来，外面披着羊皮，里面却是残暴的狼。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凭着他们的果子，就可以认出他们来。荆棘上岂能摘葡萄呢？蒺藜里岂能摘无花果呢？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这样，凡好树都结好果子，惟独坏树结坏果子。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好树不能结坏果子，坏树不能结好果子。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7:19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凡不结好果子的树，就砍下来，丢在火里。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所以凭着他们的果子，就可以认出他们来。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851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分辨假认信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凡称呼我主阿，主阿的人，不能都进天国。惟独遵行我天父旨意的人，才能进去。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当那日必有许多人对我说，主阿，主阿，我们不是奉你的名传道，奉你的名赶鬼，奉你的名行许多异能吗？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我就明明地告诉他们说，我从来不认识你们，你们这些作恶的人，离开我去吧。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492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两种回应，两种结局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所以凡听见我这话就去行的，好比一个聪明人，把房子盖在磐石上。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雨淋，水冲，风吹，撞着那房子，房子总不倒塌。因为根基立在磐石上。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凡听见我这话不去行的，好比一个无知的人，把房子盖在沙土上。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雨淋，水冲，风吹，撞着那房子，房子就倒塌了。并且倒塌得很大。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16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有权柄的人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耶稣讲完了这些话，众人都希奇他的教训。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7:29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因为他教训他们，正像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有权柄的人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，不像他们的文士。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05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好行为的目的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是世上的盐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。盐若失了味，怎能叫他再咸呢？以后无用，不过丢在外面，被人践踏了。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是世上的光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。城造在山上，是不能隐藏的。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人点灯，不放在斗底下，是放在灯台上，就照亮一家的人。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你们的光也当这样照在人前，叫他们看见你们的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好行为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，便将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荣耀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归给你们在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天上的父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你们的义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5:19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所以无论何人废掉这诫命中最小的一条，又教训人这样作，他在天国要称为最小的。但无论何人遵行这诫命，又教训人遵行，他在天国要称为大的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5:20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我告诉你们，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你们的义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，若不胜于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文士和法利赛人的义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，断不能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进天国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112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人的律法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VS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天国的律法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5626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zh-TW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可杀</a:t>
            </a:r>
            <a:r>
              <a:rPr lang="zh-TW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</a:t>
            </a:r>
            <a:endParaRPr lang="en-US" altLang="zh-TW" sz="40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AutoNum type="arabicPeriod"/>
            </a:pP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不可奸</a:t>
            </a:r>
            <a:r>
              <a:rPr lang="zh-TW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淫</a:t>
            </a:r>
            <a:endParaRPr lang="en-US" altLang="zh-TW" sz="40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修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妻</a:t>
            </a:r>
            <a:endParaRPr lang="en-US" altLang="zh-CN" sz="40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可背誓</a:t>
            </a:r>
            <a:endParaRPr lang="en-US" altLang="zh-CN" sz="40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以眼还眼，以牙还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牙</a:t>
            </a:r>
            <a:endParaRPr lang="en-US" altLang="zh-CN" sz="40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爱你的邻舍，恨你的仇敌</a:t>
            </a:r>
            <a:endParaRPr lang="en-US" altLang="zh-CN" sz="40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AutoNum type="arabicPeriod"/>
            </a:pPr>
            <a:endParaRPr lang="en-US" altLang="zh-TW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742950" indent="-742950">
              <a:buAutoNum type="arabicPeriod"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795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象天父一样完全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3200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5:48 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所以你们要完全，象你们的天父完全一样。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488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你们要小心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小心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，不可将善事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行在人的面前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，故意叫他们看见。若是这样，就不能得你们天父的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赏赐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了。 </a:t>
            </a:r>
            <a:endParaRPr lang="zh-CN" altLang="en-US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9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施舍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所以你施舍的时候，不可在你前面吹号，像那假冒为善的人，在会堂里和街道上所行的，故意要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得人的荣耀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。我实在告诉你们，他们已经得了他们的赏赐。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你施舍的时候，不要叫左手知道右手所作的。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要叫你施舍的事行在暗中，你父在暗中察看，必然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报答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你。（有古卷作必在明处报答你）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816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祷告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你们祷告的时候，不可像那假冒为善的人，爱站在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会堂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里和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十字路口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上祷告，故意叫人看见。我实在告诉你们，他们已经得了他们的赏赐。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6:6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你祷告的时候，要进你的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内屋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，关上门，祷告你在暗中的父，你父在暗中察看，必然报答你。</a:t>
            </a:r>
          </a:p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168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316901</TotalTime>
  <Words>19529</Words>
  <Application>Microsoft Office PowerPoint</Application>
  <PresentationFormat>On-screen Show (4:3)</PresentationFormat>
  <Paragraphs>504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三谷基督徒會堂 成人主日學</vt:lpstr>
      <vt:lpstr>八福：天国人的特征</vt:lpstr>
      <vt:lpstr>好行为的目的</vt:lpstr>
      <vt:lpstr>你们的义</vt:lpstr>
      <vt:lpstr>人的律法 VS 天国的律法</vt:lpstr>
      <vt:lpstr>象天父一样完全</vt:lpstr>
      <vt:lpstr>你们要小心</vt:lpstr>
      <vt:lpstr>施舍</vt:lpstr>
      <vt:lpstr>祷告</vt:lpstr>
      <vt:lpstr>祷告中的不可</vt:lpstr>
      <vt:lpstr>祷告的内容</vt:lpstr>
      <vt:lpstr>祷告的内容</vt:lpstr>
      <vt:lpstr>神的法则</vt:lpstr>
      <vt:lpstr>禁食</vt:lpstr>
      <vt:lpstr>不要积攒财宝在地上</vt:lpstr>
      <vt:lpstr>要有眼光</vt:lpstr>
      <vt:lpstr>不要忧虑：看天上的飞鸟</vt:lpstr>
      <vt:lpstr>不要忧虑：看野地的花</vt:lpstr>
      <vt:lpstr>先求他的国和他的义</vt:lpstr>
      <vt:lpstr>不要论断</vt:lpstr>
      <vt:lpstr>梁木与刺</vt:lpstr>
      <vt:lpstr>要有分辨的能力</vt:lpstr>
      <vt:lpstr>要祈求的分辨的智慧</vt:lpstr>
      <vt:lpstr>黄金法则（Golden rule）</vt:lpstr>
      <vt:lpstr>宽门窄门，大路小路</vt:lpstr>
      <vt:lpstr>分辨假先知</vt:lpstr>
      <vt:lpstr>分辨假认信</vt:lpstr>
      <vt:lpstr>两种回应，两种结局</vt:lpstr>
      <vt:lpstr>有权柄的人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1292</cp:revision>
  <cp:lastPrinted>2022-01-16T16:11:58Z</cp:lastPrinted>
  <dcterms:created xsi:type="dcterms:W3CDTF">2014-12-20T19:43:08Z</dcterms:created>
  <dcterms:modified xsi:type="dcterms:W3CDTF">2022-01-23T16:27:23Z</dcterms:modified>
</cp:coreProperties>
</file>