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270" r:id="rId3"/>
    <p:sldId id="256" r:id="rId4"/>
    <p:sldId id="262" r:id="rId5"/>
    <p:sldId id="290" r:id="rId6"/>
    <p:sldId id="265" r:id="rId7"/>
    <p:sldId id="266" r:id="rId8"/>
    <p:sldId id="264" r:id="rId9"/>
    <p:sldId id="267" r:id="rId10"/>
    <p:sldId id="261" r:id="rId11"/>
    <p:sldId id="268" r:id="rId12"/>
    <p:sldId id="263" r:id="rId13"/>
    <p:sldId id="269" r:id="rId14"/>
    <p:sldId id="314" r:id="rId15"/>
    <p:sldId id="315" r:id="rId16"/>
    <p:sldId id="291" r:id="rId17"/>
    <p:sldId id="312" r:id="rId18"/>
    <p:sldId id="294" r:id="rId19"/>
    <p:sldId id="313" r:id="rId20"/>
    <p:sldId id="289" r:id="rId21"/>
  </p:sldIdLst>
  <p:sldSz cx="12192000" cy="6858000"/>
  <p:notesSz cx="7102475" cy="93884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DC2F0D0E-5F7D-4678-AA78-531B5666EB74}">
          <p14:sldIdLst>
            <p14:sldId id="257"/>
            <p14:sldId id="270"/>
            <p14:sldId id="256"/>
            <p14:sldId id="262"/>
            <p14:sldId id="290"/>
            <p14:sldId id="265"/>
            <p14:sldId id="266"/>
            <p14:sldId id="264"/>
            <p14:sldId id="267"/>
            <p14:sldId id="261"/>
            <p14:sldId id="268"/>
            <p14:sldId id="263"/>
            <p14:sldId id="269"/>
            <p14:sldId id="314"/>
            <p14:sldId id="315"/>
            <p14:sldId id="291"/>
            <p14:sldId id="312"/>
            <p14:sldId id="294"/>
            <p14:sldId id="313"/>
            <p14:sldId id="289"/>
          </p14:sldIdLst>
        </p14:section>
        <p14:section name="Untitled Section" id="{9AD95382-21A3-4FFD-B595-754149405B55}">
          <p14:sldIdLst/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hC1VIVPYRnzELRb9x9W6dW3ffv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76" d="100"/>
          <a:sy n="76" d="100"/>
        </p:scale>
        <p:origin x="56" y="1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02T21:08:23.824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3550 12953,'0'1,"0"-1,1 1,-1-1,0 1,0-1,1 1,-1 0,0-1,1 1,-1-1,1 0,-1 1,0-1,1 1,-1-1,1 0,-1 1,1-1,0 0,-1 1,1-1,-1 0,1 0,0 1,19 4,-14-4,38 11,-28-7,0 0,1-1,-1-1,1-1,23 1,-16-2,0 1,0 1,-1 1,46 15,-37-10,52 8,-30-13,74-4,-48-2,326 2,-372 2,-1 2,1 1,58 16,-59-12,1-1,1-2,51 3,-55-6,0 0,-1 2,57 16,8 3,-76-21,0-1,0 0,24-1,203 1,-89 18,-119-16,-1-1,65-3,-42-1,192 0,-239 1,-1-1,0 0,0-1,0-1,-1 0,1 0,-1-1,1-1,-1 0,-1 0,1-1,-1-1,0 0,0 0,-1-1,12-11,-3 1,-12 13,0-1,-1 0,1 0,-1 0,4-9,-2 5,0 1,11-14,-11 15,0-1,-1 0,7-11,4-16,-11 22,14-24,-14 26,10-22,-11 22,12-21,7-8,31-70,-16 37,-30 59,-3 4,0 1,1 1,1-1,-1 1,2 0,-1 1,1 0,18-12,-25 19,1-1,-1 1,1-1,-1 0,1 0,-1 0,0 0,0 0,0 0,0-1,-1 1,1-1,-1 1,1-1,-1 0,0 0,0 1,0-1,0 0,-1 0,1 0,-1 0,1 0,-1 0,0 0,0 0,-1 0,1 0,-1 0,1 0,-3-5,-3-6,0 0,-2 0,0 0,0 1,-1 1,-13-15,-4-7,-63-77,-21-29,93 111,-14-32,-9-15,29 58,-42-64,48 75,-1 1,1 0,-1 0,0 0,-1 1,0 0,0 0,-13-6,13 7,-16-10,-136-82,-142-106,14-22,275 212,-1 1,0 1,-1 0,0 0,-1 2,0 0,-1 1,-29-10,-190-43,225 58,1-1,0 0,0-1,-17-8,-157-76,42 21,107 51,-1 1,-74-20,-81-20,123 27,-8-3,-126-53,87 34,60 25,-87-52,117 63,-1 2,0 0,-30-9,-83-18,79 23,-142-30,171 41,-69-13,-158-32,-164-14,243 39,-109-4,-142-36,396 59,-63-2,-33 8,24 2,-72-10,26 1,143 7,-1-1,1 1,-1-2,-14-3,19 3,-1 0,1 1,0-2,0 1,0 0,0-1,0 0,0 0,1 0,-4-4,-8-8,-2 0,0 1,-26-16,24 17,-157-102,12 8,150 97,1 0,0-1,0-1,2 0,-1 0,1-1,-10-18,-12-21,-19-29,-63-103,69 109,-6-19,48 87,-1 0,2-1,-1 1,1-1,0 0,1 0,0 0,0 0,0 0,1 0,1 0,-1-1,1 1,2-13,-1 18,0 0,0-1,0 1,1 0,-1 0,1 0,0 0,0 1,0-1,5-5,-4 5,0-1,0 0,0 0,4-8,-3 2,-1-1,1 1,-2-1,4-19,-2-45,3-12,-1 51,2-7,3-78,-12 67,0 23,2 1,5-43,6-63,-6 41,-1-32,-3 19,0 95,1 0,0-1,1 1,7-17,-6 16,0 0,-1-1,3-17,-4-7,-3-71,0-1,12-3,-10 45,-2 32,2 0,1 0,12-52,39-75,-51 156,1 0,-1 0,1 1,1-1,0 1,10-13,-9 13,0 0,-1 0,0-1,0 1,5-13,13-42,1-3,-9 33,-2-1,11-36,0-10,3-12,9-38,-27 96,-2-2,3-38,-6 38,1 1,12-39,15-26,23-76,-44 129,-1 0,-3-1,3-69,-12-23,2-72,5 171,-3 31,0 0,-1 0,-1 0,0 0,-1-16,-16-48,10 48,-7-53,12 57,1 3,0 1,-2-1,-8-29,7 36,-4-15,-9-38,15 56,1 0,0 0,1 0,0 1,0-1,1 0,0 0,0 0,4-12,1 0,-1 0,-1 0,2-22,0-62,0-1,-3 79,4-52,-7 66,0 1,0-1,-1 0,-4-16,-1 2,2 1,1-1,0-32,7-78,-4 132,8-92,1-45,4-25,-8 138,1 1,1 0,1 0,2 0,1 1,1 0,16-25,-23 41,1 0,-1 0,-1 0,0-1,-1 1,1-1,-2 0,0 0,0 0,-1 0,0 0,-1 0,-1 0,-1-14,-1 11,0 1,1 0,0 1,0-24,2 33,0 0,1 0,-1 0,1 1,-1-1,1 0,0 0,0 0,0 1,0-1,0 0,1 1,0-1,-1 1,1 0,0-1,0 1,0 0,0 0,0 0,1 1,2-3,-2 3,1-1,0-1,0 1,0 0,0-1,0 0,0 0,-1 0,0 0,1-1,-1 1,0-1,-1 0,1 0,2-5,15-41,-8 16,-9 28,0 1,0 0,1 0,-1 0,1 0,0 1,8-8,-8 9,0-1,0 0,0 0,0 0,-1-1,0 1,0-1,0 0,3-8,-3 1,4-24,-5 23,7-24,-8 33,0 0,1 0,0 0,0 1,0-1,0 0,1 1,0 0,5-7,-1 4,1-1,0 1,0 0,0 0,0 1,1 0,14-5,-13 6,2 1,0-2,0 1,0-1,-1-1,0 0,0-1,16-12,7-10,1 2,1 1,1 2,56-27,-39 21,-36 19,0 1,0 1,1 0,0 1,33-8,-43 14,0 0,0-1,1-1,-2 1,1-1,0-1,12-8,1 0,-16 10,0 0,0-1,9-7,-11 7,1 1,-1 0,0 1,1-1,6-2,-6 3,0 0,0-1,0 0,-1 0,5-3,26-21,-25 20,-1 0,1-1,9-11,15-22,-1-1,-3-2,33-61,-58 97,-1 1,1 0,0 0,0 1,1-1,0 1,12-9,-4 5,0 1,30-14,-19 10,1-1,-2-1,27-21,-46 32,0 0,0 1,1 0,-1 0,1 0,0 1,0 0,0 0,10-2,-14 4,-1-1,1 1,0-1,-1 1,1-1,-1 0,1 1,0-1,-1 0,0 0,1 0,-1 0,0-1,1 1,-1 0,0 0,0-1,0 1,1-3,0 0,0-1,-1 0,1 0,-1 0,1-5,-2 6,0 0,1 1,0-1,0 0,0 1,0-1,0 1,1 0,-1-1,1 1,0 0,0 0,0 0,4-4,2 1,1 1,-1-1,16-5,8-6,11-12,48-40,-79 58,1-1,-1-1,18-25,23-45,-33 49,-20 34,50-87,-43 74,-2-1,1 0,-2 1,6-28,-10 37,1-3,0 0,0 0,1 0,0 0,0 0,1 0,0 1,6-11,-5 10,0 0,5-14,-7 15,1 1,-1 0,1-1,0 1,0 1,7-10,-3 9,-1-1,1 1,0 0,15-7,-17 9,0 0,1 0,-1 0,0 0,0-1,-1 0,1 0,-1 0,0-1,0 1,4-8,-6 10,3-8,0 1,0 0,8-8,-10 14,0 0,-1 0,1 1,0-1,1 1,-1 0,0 0,0 0,1 1,-1-1,1 1,3-1,-2 0,0 1,0-1,0 1,-1-1,7-4,-9 5,0-1,-1 1,1-1,-1 1,1-1,-1 1,1-1,-1 0,0 0,0 0,0 0,0 0,0 0,1-4,0-1,-2 5,0 0,1 0,-1 0,1 1,-1-1,1 0,0 0,0 0,0 0,0 1,0-1,0 0,0 1,0-1,1 1,-1-1,1 1,-1 0,1 0,0 0,-1 0,4-2,1 1,-1-1,0 0,1 0,-1 0,0-1,0 0,-1 0,1 0,6-8,62-77,-70 87,-1 0,0-1,0 1,-1-1,1 1,0-1,-1 0,0 0,0 0,0 0,2-5,-3-2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6337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94213" rIns="94213" bIns="94213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7512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704850"/>
            <a:ext cx="6257925" cy="35194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4229" tIns="47114" rIns="94229" bIns="47114"/>
          <a:lstStyle/>
          <a:p>
            <a:fld id="{15F79801-233C-4B5C-AE82-7C6E7A53C4B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27BC4-3A0B-49D0-9CBC-AAE8034E868A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0C61-3EE6-4CA4-A542-34597692A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72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" name="Google Shape;11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-1"/>
            <a:ext cx="12192000" cy="684030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 txBox="1">
            <a:spLocks noGrp="1"/>
          </p:cNvSpPr>
          <p:nvPr>
            <p:ph type="title"/>
          </p:nvPr>
        </p:nvSpPr>
        <p:spPr>
          <a:xfrm>
            <a:off x="1874781" y="158257"/>
            <a:ext cx="711764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altLang="zh-CN" sz="7200" dirty="0">
                <a:solidFill>
                  <a:schemeClr val="bg1"/>
                </a:solidFill>
              </a:rPr>
              <a:t>《</a:t>
            </a:r>
            <a:r>
              <a:rPr lang="zh-CN" altLang="en-US" sz="7200" dirty="0">
                <a:solidFill>
                  <a:schemeClr val="bg1"/>
                </a:solidFill>
              </a:rPr>
              <a:t>天路历程</a:t>
            </a:r>
            <a:r>
              <a:rPr lang="en-US" altLang="zh-CN" sz="7200" dirty="0">
                <a:solidFill>
                  <a:schemeClr val="bg1"/>
                </a:solidFill>
              </a:rPr>
              <a:t>》</a:t>
            </a:r>
            <a:endParaRPr sz="7200" dirty="0"/>
          </a:p>
        </p:txBody>
      </p:sp>
      <p:pic>
        <p:nvPicPr>
          <p:cNvPr id="4" name="Picture 3" descr="Image result for pilgrim's progress">
            <a:extLst>
              <a:ext uri="{FF2B5EF4-FFF2-40B4-BE49-F238E27FC236}">
                <a16:creationId xmlns:a16="http://schemas.microsoft.com/office/drawing/2014/main" id="{1C02B3E5-518E-4806-82A8-C24F421D6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954" y="1862667"/>
            <a:ext cx="8529482" cy="448297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82A9CD-E6DA-482A-8B59-4B0CBC5C38F3}"/>
              </a:ext>
            </a:extLst>
          </p:cNvPr>
          <p:cNvSpPr txBox="1"/>
          <p:nvPr/>
        </p:nvSpPr>
        <p:spPr>
          <a:xfrm>
            <a:off x="7805716" y="1200510"/>
            <a:ext cx="3143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约翰 班杨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18503B-3D0B-4563-BC47-ECF65D70C0C8}"/>
              </a:ext>
            </a:extLst>
          </p:cNvPr>
          <p:cNvSpPr txBox="1"/>
          <p:nvPr/>
        </p:nvSpPr>
        <p:spPr>
          <a:xfrm rot="10800000" flipH="1" flipV="1">
            <a:off x="2086909" y="2228671"/>
            <a:ext cx="8631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</a:rPr>
              <a:t>2. </a:t>
            </a:r>
            <a:r>
              <a:rPr lang="zh-CN" altLang="en-US" sz="7200" dirty="0">
                <a:solidFill>
                  <a:schemeClr val="bg1"/>
                </a:solidFill>
              </a:rPr>
              <a:t>绝望潭一波三折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268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96EF7-0ED4-436D-92EC-CBA0A4274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2527" y="746783"/>
            <a:ext cx="5754029" cy="56569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柔顺落入绝望潭的反应是什么？</a:t>
            </a:r>
            <a:endParaRPr lang="en-US" altLang="zh-CN" sz="3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气急败坏</a:t>
            </a:r>
            <a:endParaRPr lang="en-US" altLang="zh-CN" sz="2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altLang="zh-CN" sz="32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为什么柔顺很快出来，而基督徒反而出不来？</a:t>
            </a:r>
            <a:endParaRPr lang="en-US" altLang="zh-CN" sz="32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altLang="zh-CN" sz="32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他们为什么会落入绝望潭？</a:t>
            </a:r>
            <a:endParaRPr lang="en-US" altLang="zh-CN" sz="3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心中惧怕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没有踩在石阶上</a:t>
            </a:r>
            <a:endParaRPr lang="en-US" altLang="zh-CN" sz="28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7156731-3A37-4FC0-8896-21FD9C278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13" y="746783"/>
            <a:ext cx="4494960" cy="565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25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E4DAD473-5386-410E-8EA2-66F7B6C86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50" y="3792830"/>
            <a:ext cx="3796989" cy="296639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AE28102-4281-4F49-B690-55DAEE765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19" y="202776"/>
            <a:ext cx="6789235" cy="867085"/>
          </a:xfrm>
        </p:spPr>
        <p:txBody>
          <a:bodyPr>
            <a:normAutofit/>
          </a:bodyPr>
          <a:lstStyle/>
          <a:p>
            <a:r>
              <a:rPr lang="zh-CN" altLang="en-US" sz="4000" b="0" dirty="0">
                <a:solidFill>
                  <a:schemeClr val="bg1"/>
                </a:solidFill>
              </a:rPr>
              <a:t>绝望潭代表什么？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7DB6CA-6439-44BA-8CE1-0C7803C28F6C}"/>
              </a:ext>
            </a:extLst>
          </p:cNvPr>
          <p:cNvSpPr txBox="1">
            <a:spLocks/>
          </p:cNvSpPr>
          <p:nvPr/>
        </p:nvSpPr>
        <p:spPr>
          <a:xfrm>
            <a:off x="53823" y="396688"/>
            <a:ext cx="9090177" cy="3250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85800" indent="-457200">
              <a:buFont typeface="Wingdings" panose="05000000000000000000" pitchFamily="2" charset="2"/>
              <a:buChar char="q"/>
            </a:pPr>
            <a:r>
              <a:rPr lang="zh-CN" altLang="en-US" sz="3200" b="0" dirty="0">
                <a:solidFill>
                  <a:schemeClr val="bg1"/>
                </a:solidFill>
              </a:rPr>
              <a:t>人们在觉悟自己的罪恶时所发出的渣滓和污秽</a:t>
            </a:r>
            <a:endParaRPr lang="en-US" altLang="zh-CN" sz="3200" b="0" dirty="0">
              <a:solidFill>
                <a:schemeClr val="bg1"/>
              </a:solidFill>
            </a:endParaRPr>
          </a:p>
          <a:p>
            <a:pPr marL="685800" indent="-457200">
              <a:buFont typeface="Wingdings" panose="05000000000000000000" pitchFamily="2" charset="2"/>
              <a:buChar char="q"/>
            </a:pPr>
            <a:r>
              <a:rPr lang="zh-CN" altLang="en-US" sz="3200" b="0" dirty="0">
                <a:solidFill>
                  <a:schemeClr val="bg1"/>
                </a:solidFill>
              </a:rPr>
              <a:t>成因：由于罪人一旦觉悟到自己身陷绝境，灵魂中便会产生许多恐惧，疑虑，灰心，忧虑。所有这些东西都汇集并沉淀而成</a:t>
            </a:r>
            <a:endParaRPr lang="en-US" altLang="zh-CN" sz="3200" b="0" dirty="0">
              <a:solidFill>
                <a:schemeClr val="bg1"/>
              </a:solidFill>
            </a:endParaRPr>
          </a:p>
          <a:p>
            <a:pPr marL="685800" indent="-457200">
              <a:buFont typeface="Wingdings" panose="05000000000000000000" pitchFamily="2" charset="2"/>
              <a:buChar char="q"/>
            </a:pPr>
            <a:r>
              <a:rPr lang="zh-CN" altLang="en-US" sz="3200" b="0" dirty="0">
                <a:solidFill>
                  <a:schemeClr val="bg1"/>
                </a:solidFill>
              </a:rPr>
              <a:t>无法修复，女徒一行时更糟！为什么？</a:t>
            </a:r>
            <a:endParaRPr lang="en-US" altLang="zh-CN" sz="3200" b="0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C71D60F-175C-4AB3-AF0B-5869717E9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115" y="202776"/>
            <a:ext cx="2628974" cy="3763188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FCD1ED0-2993-44A9-AE2D-9BF3760ADF11}"/>
              </a:ext>
            </a:extLst>
          </p:cNvPr>
          <p:cNvSpPr txBox="1">
            <a:spLocks/>
          </p:cNvSpPr>
          <p:nvPr/>
        </p:nvSpPr>
        <p:spPr>
          <a:xfrm>
            <a:off x="4182636" y="4077476"/>
            <a:ext cx="7287326" cy="2620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85800" indent="-457200"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绝望潭指原罪，无药可自救</a:t>
            </a:r>
            <a:endParaRPr lang="en-US" altLang="zh-CN" sz="3200" dirty="0">
              <a:solidFill>
                <a:schemeClr val="bg1"/>
              </a:solidFill>
            </a:endParaRPr>
          </a:p>
          <a:p>
            <a:pPr marL="685800" indent="-457200"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但拯救在于石阶。</a:t>
            </a:r>
            <a:r>
              <a:rPr lang="zh-CN" altLang="en-US" sz="3200" b="0" dirty="0">
                <a:solidFill>
                  <a:schemeClr val="bg1"/>
                </a:solidFill>
              </a:rPr>
              <a:t>石阶指什么？</a:t>
            </a:r>
            <a:endParaRPr lang="en-US" altLang="zh-CN" sz="3200" b="0" dirty="0">
              <a:solidFill>
                <a:schemeClr val="bg1"/>
              </a:solidFill>
            </a:endParaRPr>
          </a:p>
          <a:p>
            <a:pPr marL="1143000" lvl="1" indent="-457200">
              <a:buFont typeface="Wingdings" panose="05000000000000000000" pitchFamily="2" charset="2"/>
              <a:buChar char="Ø"/>
            </a:pPr>
            <a:r>
              <a:rPr lang="zh-CN" altLang="en-US" sz="2800" b="0" dirty="0">
                <a:solidFill>
                  <a:schemeClr val="bg1"/>
                </a:solidFill>
              </a:rPr>
              <a:t>神藉着信靠耶稣而有的赦免和接纳的应许</a:t>
            </a:r>
            <a:endParaRPr lang="en-US" sz="2800" b="0" dirty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en-US" altLang="zh-C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40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496852D-53DF-48E7-BE2C-42C572334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25551"/>
            <a:ext cx="7649737" cy="597147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点出负罪感</a:t>
            </a:r>
            <a:endParaRPr lang="en-US" altLang="zh-CN" sz="3200"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“负重远行”</a:t>
            </a:r>
            <a:endParaRPr lang="en-US" altLang="zh-CN" sz="28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攻击重担因传道者的忠告和读圣经所致</a:t>
            </a:r>
            <a:endParaRPr lang="en-US" altLang="zh-CN" sz="32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给出“没有危险”的建议</a:t>
            </a:r>
            <a:r>
              <a:rPr lang="en-US" altLang="zh-CN" sz="3200" dirty="0">
                <a:solidFill>
                  <a:schemeClr val="bg1"/>
                </a:solidFill>
              </a:rPr>
              <a:t>: </a:t>
            </a:r>
            <a:r>
              <a:rPr lang="zh-CN" altLang="en-US" sz="3200" dirty="0">
                <a:solidFill>
                  <a:schemeClr val="bg1"/>
                </a:solidFill>
              </a:rPr>
              <a:t>过</a:t>
            </a:r>
            <a:r>
              <a:rPr lang="zh-CN" altLang="en-US" sz="3200" dirty="0">
                <a:solidFill>
                  <a:srgbClr val="FFFF00"/>
                </a:solidFill>
              </a:rPr>
              <a:t>西奈山</a:t>
            </a:r>
            <a:endParaRPr lang="en-US" altLang="zh-CN" sz="3200" dirty="0">
              <a:solidFill>
                <a:srgbClr val="FFFF00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德行镇 （</a:t>
            </a:r>
            <a:r>
              <a:rPr lang="en-US" altLang="zh-CN" sz="2800" dirty="0">
                <a:solidFill>
                  <a:schemeClr val="bg1"/>
                </a:solidFill>
              </a:rPr>
              <a:t>Village of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Morality)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循规蹈矩 （</a:t>
            </a:r>
            <a:r>
              <a:rPr lang="en-US" altLang="zh-CN" sz="2800" dirty="0">
                <a:solidFill>
                  <a:schemeClr val="bg1"/>
                </a:solidFill>
              </a:rPr>
              <a:t>Legally)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温良 </a:t>
            </a:r>
            <a:r>
              <a:rPr lang="en-US" altLang="zh-CN" sz="2800" dirty="0">
                <a:solidFill>
                  <a:schemeClr val="bg1"/>
                </a:solidFill>
              </a:rPr>
              <a:t>(Civility)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描绘“美好结局”</a:t>
            </a:r>
            <a:endParaRPr lang="en-US" altLang="zh-CN" sz="3200"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重担除去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安顿妻儿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安逸生活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en-US" dirty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text, painting, picture frame&#10;&#10;Description automatically generated">
            <a:extLst>
              <a:ext uri="{FF2B5EF4-FFF2-40B4-BE49-F238E27FC236}">
                <a16:creationId xmlns:a16="http://schemas.microsoft.com/office/drawing/2014/main" id="{BE431D97-D01E-4172-84F5-AC6F396D3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527" y="172844"/>
            <a:ext cx="4497859" cy="6400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8D185D0-F7A7-4977-BFC4-5DE35BC63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81" y="1"/>
            <a:ext cx="7331927" cy="92555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CN" altLang="en-US" sz="4400" dirty="0">
                <a:solidFill>
                  <a:schemeClr val="bg1"/>
                </a:solidFill>
              </a:rPr>
              <a:t>基督徒为什么会听俗人智的话？</a:t>
            </a:r>
            <a:endParaRPr lang="en-US" altLang="zh-CN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92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1756C5F-CCD0-4AD8-B229-93E911B23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-71051"/>
            <a:ext cx="7034561" cy="1325563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名副其实“俗人智”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FE232E-DAD1-4D46-8C42-5A72BA567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083" y="1254512"/>
            <a:ext cx="6677116" cy="4950329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浑身沾满世俗学说味道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FF0000"/>
                </a:solidFill>
              </a:rPr>
              <a:t>约翰一书</a:t>
            </a:r>
            <a:r>
              <a:rPr lang="en-US" altLang="zh-CN" dirty="0">
                <a:solidFill>
                  <a:srgbClr val="FF0000"/>
                </a:solidFill>
              </a:rPr>
              <a:t>4</a:t>
            </a:r>
            <a:r>
              <a:rPr lang="zh-CN" altLang="en-US" dirty="0">
                <a:solidFill>
                  <a:srgbClr val="FF0000"/>
                </a:solidFill>
              </a:rPr>
              <a:t>：</a:t>
            </a:r>
            <a:r>
              <a:rPr lang="en-US" altLang="zh-CN" dirty="0">
                <a:solidFill>
                  <a:srgbClr val="FF0000"/>
                </a:solidFill>
              </a:rPr>
              <a:t>5</a:t>
            </a:r>
            <a:r>
              <a:rPr lang="zh-CN" altLang="en-US" dirty="0">
                <a:solidFill>
                  <a:srgbClr val="FF0000"/>
                </a:solidFill>
              </a:rPr>
              <a:t>，</a:t>
            </a:r>
            <a:r>
              <a:rPr lang="zh-CN" altLang="en-US" dirty="0">
                <a:solidFill>
                  <a:schemeClr val="bg1"/>
                </a:solidFill>
              </a:rPr>
              <a:t>他们是属世界的，所以论世界的事，世人也听从他们。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altLang="zh-CN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喜爱世俗学说教义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FF0000"/>
                </a:solidFill>
              </a:rPr>
              <a:t>加拉太书</a:t>
            </a:r>
            <a:r>
              <a:rPr lang="en-US" altLang="zh-CN" dirty="0">
                <a:solidFill>
                  <a:srgbClr val="FF0000"/>
                </a:solidFill>
              </a:rPr>
              <a:t>6</a:t>
            </a:r>
            <a:r>
              <a:rPr lang="zh-CN" altLang="en-US" dirty="0">
                <a:solidFill>
                  <a:srgbClr val="FF0000"/>
                </a:solidFill>
              </a:rPr>
              <a:t>：</a:t>
            </a:r>
            <a:r>
              <a:rPr lang="en-US" altLang="zh-CN" dirty="0">
                <a:solidFill>
                  <a:srgbClr val="FF0000"/>
                </a:solidFill>
              </a:rPr>
              <a:t>12</a:t>
            </a:r>
            <a:r>
              <a:rPr lang="zh-CN" altLang="en-US" dirty="0">
                <a:solidFill>
                  <a:srgbClr val="FF0000"/>
                </a:solidFill>
              </a:rPr>
              <a:t>，</a:t>
            </a:r>
            <a:r>
              <a:rPr lang="zh-CN" altLang="en-US" dirty="0">
                <a:solidFill>
                  <a:schemeClr val="bg1"/>
                </a:solidFill>
              </a:rPr>
              <a:t>凡希图外貌体面的人，都勉强你们受割礼，无非是怕自己为基督的十字架受逼迫。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altLang="zh-CN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随心所欲的性格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n-US" altLang="zh-CN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13" name="Picture 1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A71BFDA0-22DD-4EE3-BF32-EED32A243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80"/>
          <a:stretch/>
        </p:blipFill>
        <p:spPr>
          <a:xfrm>
            <a:off x="7985526" y="837082"/>
            <a:ext cx="3524391" cy="53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34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C4E9C-26AC-4E35-ACA5-80C75C5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109" y="0"/>
            <a:ext cx="6679580" cy="984172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基督徒要</a:t>
            </a:r>
            <a:r>
              <a:rPr lang="zh-CN" altLang="en-US" b="1" dirty="0">
                <a:solidFill>
                  <a:srgbClr val="FFFF00"/>
                </a:solidFill>
              </a:rPr>
              <a:t>恨恶的</a:t>
            </a:r>
            <a:r>
              <a:rPr lang="zh-CN" altLang="en-US" dirty="0">
                <a:solidFill>
                  <a:schemeClr val="bg1"/>
                </a:solidFill>
              </a:rPr>
              <a:t>三件事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ABBE7-A3E1-4080-BB47-D281772B2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3625" y="939567"/>
            <a:ext cx="6941633" cy="5754029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脱离正道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FF0000"/>
                </a:solidFill>
              </a:rPr>
              <a:t>路加福音</a:t>
            </a:r>
            <a:r>
              <a:rPr lang="en-US" altLang="zh-CN" dirty="0">
                <a:solidFill>
                  <a:srgbClr val="FF0000"/>
                </a:solidFill>
              </a:rPr>
              <a:t>13</a:t>
            </a:r>
            <a:r>
              <a:rPr lang="zh-CN" altLang="en-US" dirty="0">
                <a:solidFill>
                  <a:srgbClr val="FF0000"/>
                </a:solidFill>
              </a:rPr>
              <a:t>：</a:t>
            </a:r>
            <a:r>
              <a:rPr lang="en-US" altLang="zh-CN" dirty="0">
                <a:solidFill>
                  <a:srgbClr val="FF0000"/>
                </a:solidFill>
              </a:rPr>
              <a:t>24</a:t>
            </a:r>
            <a:r>
              <a:rPr lang="zh-CN" altLang="en-US" dirty="0">
                <a:solidFill>
                  <a:srgbClr val="FF0000"/>
                </a:solidFill>
              </a:rPr>
              <a:t>，</a:t>
            </a:r>
            <a:r>
              <a:rPr lang="zh-CN" altLang="en-US" dirty="0">
                <a:solidFill>
                  <a:schemeClr val="bg1"/>
                </a:solidFill>
              </a:rPr>
              <a:t>耶稣对众人说：“你们要努力进窄门。”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FF0000"/>
                </a:solidFill>
              </a:rPr>
              <a:t>马太福音</a:t>
            </a:r>
            <a:r>
              <a:rPr lang="en-US" altLang="zh-CN" dirty="0">
                <a:solidFill>
                  <a:srgbClr val="FF0000"/>
                </a:solidFill>
              </a:rPr>
              <a:t>7</a:t>
            </a:r>
            <a:r>
              <a:rPr lang="zh-CN" altLang="en-US" dirty="0">
                <a:solidFill>
                  <a:srgbClr val="FF0000"/>
                </a:solidFill>
              </a:rPr>
              <a:t>：</a:t>
            </a:r>
            <a:r>
              <a:rPr lang="en-US" altLang="zh-CN" dirty="0">
                <a:solidFill>
                  <a:srgbClr val="FF0000"/>
                </a:solidFill>
              </a:rPr>
              <a:t>14</a:t>
            </a:r>
            <a:r>
              <a:rPr lang="zh-CN" altLang="en-US" dirty="0">
                <a:solidFill>
                  <a:srgbClr val="FF0000"/>
                </a:solidFill>
              </a:rPr>
              <a:t>，</a:t>
            </a:r>
            <a:r>
              <a:rPr lang="zh-CN" altLang="en-US" dirty="0">
                <a:solidFill>
                  <a:schemeClr val="bg1"/>
                </a:solidFill>
              </a:rPr>
              <a:t>引到永生，那门是窄的，路是小的，找着的人也少。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逃避十字架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FF0000"/>
                </a:solidFill>
              </a:rPr>
              <a:t>马可福音</a:t>
            </a:r>
            <a:r>
              <a:rPr lang="en-US" altLang="zh-CN" dirty="0">
                <a:solidFill>
                  <a:srgbClr val="FF0000"/>
                </a:solidFill>
              </a:rPr>
              <a:t>8</a:t>
            </a:r>
            <a:r>
              <a:rPr lang="zh-CN" altLang="en-US" dirty="0">
                <a:solidFill>
                  <a:srgbClr val="FF0000"/>
                </a:solidFill>
              </a:rPr>
              <a:t>：</a:t>
            </a:r>
            <a:r>
              <a:rPr lang="en-US" altLang="zh-CN" dirty="0">
                <a:solidFill>
                  <a:srgbClr val="FF0000"/>
                </a:solidFill>
              </a:rPr>
              <a:t>35</a:t>
            </a:r>
            <a:r>
              <a:rPr lang="zh-CN" altLang="en-US" dirty="0">
                <a:solidFill>
                  <a:srgbClr val="FF0000"/>
                </a:solidFill>
              </a:rPr>
              <a:t>，</a:t>
            </a:r>
            <a:r>
              <a:rPr lang="zh-CN" altLang="en-US" dirty="0">
                <a:solidFill>
                  <a:schemeClr val="bg1"/>
                </a:solidFill>
              </a:rPr>
              <a:t>凡要救自己生命的，必丧掉生命。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FF0000"/>
                </a:solidFill>
              </a:rPr>
              <a:t>路加福音</a:t>
            </a:r>
            <a:r>
              <a:rPr lang="en-US" altLang="zh-CN" dirty="0">
                <a:solidFill>
                  <a:srgbClr val="FF0000"/>
                </a:solidFill>
              </a:rPr>
              <a:t>14</a:t>
            </a:r>
            <a:r>
              <a:rPr lang="zh-CN" altLang="en-US" dirty="0">
                <a:solidFill>
                  <a:srgbClr val="FF0000"/>
                </a:solidFill>
              </a:rPr>
              <a:t>：</a:t>
            </a:r>
            <a:r>
              <a:rPr lang="en-US" altLang="zh-CN" dirty="0">
                <a:solidFill>
                  <a:srgbClr val="FF0000"/>
                </a:solidFill>
              </a:rPr>
              <a:t>26</a:t>
            </a:r>
            <a:r>
              <a:rPr lang="zh-CN" altLang="en-US" dirty="0">
                <a:solidFill>
                  <a:srgbClr val="FF0000"/>
                </a:solidFill>
              </a:rPr>
              <a:t>，</a:t>
            </a:r>
            <a:r>
              <a:rPr lang="zh-CN" altLang="en-US" dirty="0">
                <a:solidFill>
                  <a:schemeClr val="bg1"/>
                </a:solidFill>
              </a:rPr>
              <a:t>人到我这里来，若不爱我胜过爱自己的父母、妻子、儿女、弟兄、姐妹和自己的性命，就不能做我的门徒。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走向通往地狱之路</a:t>
            </a:r>
            <a:r>
              <a:rPr lang="en-US" altLang="zh-CN" dirty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71A4A485-82F2-4EEE-AA98-7D41294C7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86"/>
          <a:stretch/>
        </p:blipFill>
        <p:spPr>
          <a:xfrm>
            <a:off x="289932" y="1103971"/>
            <a:ext cx="4544122" cy="52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75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994C9B-185F-47BC-92E7-CCCE8873FFF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72336" y="948261"/>
            <a:ext cx="6914986" cy="570901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rgbClr val="FF0000"/>
                </a:solidFill>
              </a:rPr>
              <a:t>加拉太书</a:t>
            </a:r>
            <a:r>
              <a:rPr lang="en-US" altLang="zh-CN" dirty="0">
                <a:solidFill>
                  <a:srgbClr val="FF0000"/>
                </a:solidFill>
              </a:rPr>
              <a:t>4</a:t>
            </a:r>
            <a:r>
              <a:rPr lang="zh-CN" altLang="en-US" dirty="0">
                <a:solidFill>
                  <a:srgbClr val="FF0000"/>
                </a:solidFill>
              </a:rPr>
              <a:t>：</a:t>
            </a:r>
            <a:r>
              <a:rPr lang="en-US" altLang="zh-CN" dirty="0">
                <a:solidFill>
                  <a:srgbClr val="FF0000"/>
                </a:solidFill>
              </a:rPr>
              <a:t>24-25</a:t>
            </a:r>
            <a:r>
              <a:rPr lang="zh-CN" altLang="en-US" dirty="0">
                <a:solidFill>
                  <a:srgbClr val="FF0000"/>
                </a:solidFill>
              </a:rPr>
              <a:t>，</a:t>
            </a:r>
            <a:r>
              <a:rPr lang="zh-CN" altLang="en-US" dirty="0">
                <a:solidFill>
                  <a:schemeClr val="bg1"/>
                </a:solidFill>
              </a:rPr>
              <a:t>这都是比方：那两个妇人就是两约。一约是出于西奈山，生子为奴，乃是</a:t>
            </a:r>
            <a:r>
              <a:rPr lang="zh-CN" altLang="en-US" u="sng" dirty="0">
                <a:solidFill>
                  <a:schemeClr val="bg1"/>
                </a:solidFill>
              </a:rPr>
              <a:t>夏甲</a:t>
            </a:r>
            <a:r>
              <a:rPr lang="zh-CN" altLang="en-US" dirty="0">
                <a:solidFill>
                  <a:schemeClr val="bg1"/>
                </a:solidFill>
              </a:rPr>
              <a:t>。这</a:t>
            </a:r>
            <a:r>
              <a:rPr lang="zh-CN" altLang="en-US" u="sng" dirty="0">
                <a:solidFill>
                  <a:schemeClr val="bg1"/>
                </a:solidFill>
              </a:rPr>
              <a:t>夏甲</a:t>
            </a:r>
            <a:r>
              <a:rPr lang="zh-CN" altLang="en-US" dirty="0">
                <a:solidFill>
                  <a:schemeClr val="bg1"/>
                </a:solidFill>
              </a:rPr>
              <a:t>二字是指着阿拉伯的</a:t>
            </a:r>
            <a:r>
              <a:rPr lang="zh-CN" altLang="en-US" dirty="0">
                <a:solidFill>
                  <a:srgbClr val="FFFF00"/>
                </a:solidFill>
              </a:rPr>
              <a:t>西奈山</a:t>
            </a:r>
            <a:r>
              <a:rPr lang="zh-CN" altLang="en-US" dirty="0">
                <a:solidFill>
                  <a:schemeClr val="bg1"/>
                </a:solidFill>
              </a:rPr>
              <a:t>，与现在的耶路撒冷同类，因耶路撒冷和她的儿女都是为奴的。</a:t>
            </a:r>
            <a:endParaRPr lang="en-US" altLang="zh-CN" dirty="0">
              <a:solidFill>
                <a:schemeClr val="bg1"/>
              </a:solidFill>
            </a:endParaRPr>
          </a:p>
          <a:p>
            <a:pPr marL="114300" indent="0">
              <a:lnSpc>
                <a:spcPct val="110000"/>
              </a:lnSpc>
              <a:buNone/>
            </a:pPr>
            <a:endParaRPr lang="en-US" altLang="zh-CN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rgbClr val="FF0000"/>
                </a:solidFill>
              </a:rPr>
              <a:t>罗马书</a:t>
            </a:r>
            <a:r>
              <a:rPr lang="en-US" altLang="zh-CN" dirty="0">
                <a:solidFill>
                  <a:srgbClr val="FF0000"/>
                </a:solidFill>
              </a:rPr>
              <a:t>3</a:t>
            </a:r>
            <a:r>
              <a:rPr lang="zh-CN" altLang="en-US" dirty="0">
                <a:solidFill>
                  <a:srgbClr val="FF0000"/>
                </a:solidFill>
              </a:rPr>
              <a:t>：</a:t>
            </a:r>
            <a:r>
              <a:rPr lang="en-US" altLang="zh-CN" dirty="0">
                <a:solidFill>
                  <a:srgbClr val="FF0000"/>
                </a:solidFill>
              </a:rPr>
              <a:t>20</a:t>
            </a:r>
            <a:r>
              <a:rPr lang="zh-CN" altLang="en-US" dirty="0">
                <a:solidFill>
                  <a:srgbClr val="FF0000"/>
                </a:solidFill>
              </a:rPr>
              <a:t>，</a:t>
            </a:r>
            <a:r>
              <a:rPr lang="zh-CN" altLang="en-US" dirty="0">
                <a:solidFill>
                  <a:schemeClr val="bg1"/>
                </a:solidFill>
              </a:rPr>
              <a:t>所以凡有血气的，没有一个因行律法能在神面前称义，因为律法本是叫人知罪。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rgbClr val="FF0000"/>
                </a:solidFill>
              </a:rPr>
              <a:t>诗篇</a:t>
            </a:r>
            <a:r>
              <a:rPr lang="en-US" altLang="zh-CN" dirty="0">
                <a:solidFill>
                  <a:srgbClr val="FF0000"/>
                </a:solidFill>
              </a:rPr>
              <a:t>130</a:t>
            </a:r>
            <a:r>
              <a:rPr lang="zh-CN" altLang="en-US" dirty="0">
                <a:solidFill>
                  <a:srgbClr val="FF0000"/>
                </a:solidFill>
              </a:rPr>
              <a:t>：</a:t>
            </a:r>
            <a:r>
              <a:rPr lang="en-US" altLang="zh-CN" dirty="0">
                <a:solidFill>
                  <a:srgbClr val="FF0000"/>
                </a:solidFill>
              </a:rPr>
              <a:t>3</a:t>
            </a:r>
            <a:r>
              <a:rPr lang="zh-CN" altLang="en-US" dirty="0">
                <a:solidFill>
                  <a:schemeClr val="bg1"/>
                </a:solidFill>
              </a:rPr>
              <a:t>，主耶和华啊，你若究察罪孽，谁能站得住呢？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E88C4DEC-D218-4DF7-B41A-93B6BDE1F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73" y="144966"/>
            <a:ext cx="6599664" cy="1020743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西奈山：谁能站立得住？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516D47F9-2C85-4549-A70E-49AC8D5F7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644" y="0"/>
            <a:ext cx="4547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66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https://www.ebaomonthly.com/window/discovery/travel/geobible/pix/exodsp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92" y="304801"/>
            <a:ext cx="10917045" cy="6275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BC9432BA-1B19-4F64-A0DA-A01E68E7B0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948911"/>
              </p:ext>
            </p:extLst>
          </p:nvPr>
        </p:nvGraphicFramePr>
        <p:xfrm>
          <a:off x="478573" y="351265"/>
          <a:ext cx="11234854" cy="3599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102">
                  <a:extLst>
                    <a:ext uri="{9D8B030D-6E8A-4147-A177-3AD203B41FA5}">
                      <a16:colId xmlns:a16="http://schemas.microsoft.com/office/drawing/2014/main" val="2026746295"/>
                    </a:ext>
                  </a:extLst>
                </a:gridCol>
                <a:gridCol w="4646073">
                  <a:extLst>
                    <a:ext uri="{9D8B030D-6E8A-4147-A177-3AD203B41FA5}">
                      <a16:colId xmlns:a16="http://schemas.microsoft.com/office/drawing/2014/main" val="3142404492"/>
                    </a:ext>
                  </a:extLst>
                </a:gridCol>
                <a:gridCol w="5285679">
                  <a:extLst>
                    <a:ext uri="{9D8B030D-6E8A-4147-A177-3AD203B41FA5}">
                      <a16:colId xmlns:a16="http://schemas.microsoft.com/office/drawing/2014/main" val="978809604"/>
                    </a:ext>
                  </a:extLst>
                </a:gridCol>
              </a:tblGrid>
              <a:tr h="702462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400" dirty="0">
                          <a:solidFill>
                            <a:schemeClr val="bg1"/>
                          </a:solidFill>
                        </a:rPr>
                        <a:t>西奈山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400" dirty="0">
                          <a:solidFill>
                            <a:schemeClr val="bg1"/>
                          </a:solidFill>
                        </a:rPr>
                        <a:t>窄门</a:t>
                      </a:r>
                      <a:endParaRPr 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054407"/>
                  </a:ext>
                </a:extLst>
              </a:tr>
              <a:tr h="70246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重点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律法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恩典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856675"/>
                  </a:ext>
                </a:extLst>
              </a:tr>
              <a:tr h="70246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称义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靠自己的行为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凭神的应许和对神的信心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948140"/>
                  </a:ext>
                </a:extLst>
              </a:tr>
              <a:tr h="106142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意义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人尝试凭己力解决罪恶的问题，藉律法或道德达到律法的要求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人不逃避有罪的本相，勇敢地面对自己的罪恶，靠</a:t>
                      </a:r>
                      <a:r>
                        <a:rPr lang="zh-CN" altLang="en-US" sz="3200" b="1" dirty="0">
                          <a:solidFill>
                            <a:srgbClr val="FFFF00"/>
                          </a:solidFill>
                        </a:rPr>
                        <a:t>耶稣</a:t>
                      </a:r>
                      <a:r>
                        <a:rPr lang="zh-CN" altLang="en-US" sz="2800" dirty="0"/>
                        <a:t>宝血赢回新的神的形象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86916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C7F3321-0995-4C9B-863B-0B736805DD42}"/>
              </a:ext>
            </a:extLst>
          </p:cNvPr>
          <p:cNvSpPr txBox="1"/>
          <p:nvPr/>
        </p:nvSpPr>
        <p:spPr>
          <a:xfrm>
            <a:off x="478573" y="4188155"/>
            <a:ext cx="113212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</a:rPr>
              <a:t>传道书</a:t>
            </a:r>
            <a:r>
              <a:rPr lang="en-US" altLang="zh-CN" sz="3200" dirty="0">
                <a:solidFill>
                  <a:srgbClr val="FF0000"/>
                </a:solidFill>
              </a:rPr>
              <a:t>7</a:t>
            </a:r>
            <a:r>
              <a:rPr lang="zh-CN" altLang="en-US" sz="3200" dirty="0">
                <a:solidFill>
                  <a:srgbClr val="FF0000"/>
                </a:solidFill>
              </a:rPr>
              <a:t>：</a:t>
            </a:r>
            <a:r>
              <a:rPr lang="en-US" altLang="zh-CN" sz="3200" dirty="0">
                <a:solidFill>
                  <a:srgbClr val="FF0000"/>
                </a:solidFill>
              </a:rPr>
              <a:t>27-29</a:t>
            </a:r>
            <a:r>
              <a:rPr lang="zh-CN" altLang="en-US" sz="3200" dirty="0">
                <a:solidFill>
                  <a:srgbClr val="FF0000"/>
                </a:solidFill>
              </a:rPr>
              <a:t>，</a:t>
            </a:r>
            <a:r>
              <a:rPr lang="zh-CN" altLang="en-US" sz="3200" dirty="0">
                <a:solidFill>
                  <a:schemeClr val="bg1"/>
                </a:solidFill>
              </a:rPr>
              <a:t>传道者说：看哪，一千男子中，我找到一个</a:t>
            </a:r>
            <a:r>
              <a:rPr lang="zh-CN" altLang="en-US" sz="3200" b="1" dirty="0">
                <a:solidFill>
                  <a:srgbClr val="FFFF00"/>
                </a:solidFill>
              </a:rPr>
              <a:t>正直人</a:t>
            </a:r>
            <a:r>
              <a:rPr lang="zh-CN" altLang="en-US" sz="3200" dirty="0">
                <a:solidFill>
                  <a:schemeClr val="bg1"/>
                </a:solidFill>
              </a:rPr>
              <a:t>，但众女子中没有找到一个。我将这事一一比较，要寻求其理，我心仍要寻找，却未曾找到。我所找到的只有一件，就是神造人原是正直，但他们寻出许多巧计。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03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9F29744-9A25-4B9B-8C7A-D6A4BDEBAEDD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B065041-C868-45D1-A83E-3B4B10E287AB}"/>
                </a:ext>
              </a:extLst>
            </p:cNvPr>
            <p:cNvGrpSpPr/>
            <p:nvPr/>
          </p:nvGrpSpPr>
          <p:grpSpPr>
            <a:xfrm>
              <a:off x="0" y="0"/>
              <a:ext cx="12191999" cy="6858000"/>
              <a:chOff x="0" y="0"/>
              <a:chExt cx="12191999" cy="6858000"/>
            </a:xfrm>
          </p:grpSpPr>
          <p:pic>
            <p:nvPicPr>
              <p:cNvPr id="6" name="Picture 5" descr="Map&#10;&#10;Description automatically generated">
                <a:extLst>
                  <a:ext uri="{FF2B5EF4-FFF2-40B4-BE49-F238E27FC236}">
                    <a16:creationId xmlns:a16="http://schemas.microsoft.com/office/drawing/2014/main" id="{C19DA7E2-425B-4844-A22A-5342EFB1D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12191999" cy="6858000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2A6AC8BE-BE80-43DC-9FBE-CE3DC747DAD5}"/>
                      </a:ext>
                    </a:extLst>
                  </p14:cNvPr>
                  <p14:cNvContentPartPr/>
                  <p14:nvPr/>
                </p14:nvContentPartPr>
                <p14:xfrm>
                  <a:off x="1643312" y="1659793"/>
                  <a:ext cx="2522520" cy="475884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2A6AC8BE-BE80-43DC-9FBE-CE3DC747DAD5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580312" y="1597153"/>
                    <a:ext cx="2648160" cy="4884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48485413-B4DD-48C2-996F-40A73A8D6CFB}"/>
                </a:ext>
              </a:extLst>
            </p:cNvPr>
            <p:cNvSpPr/>
            <p:nvPr/>
          </p:nvSpPr>
          <p:spPr>
            <a:xfrm rot="18744161">
              <a:off x="2326148" y="1598329"/>
              <a:ext cx="868148" cy="4016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highlight>
                  <a:srgbClr val="FF00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0701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天历-2">
            <a:hlinkClick r:id="" action="ppaction://media"/>
            <a:extLst>
              <a:ext uri="{FF2B5EF4-FFF2-40B4-BE49-F238E27FC236}">
                <a16:creationId xmlns:a16="http://schemas.microsoft.com/office/drawing/2014/main" id="{0B7016E9-D14A-457D-A06A-E8DB2ED6DC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29" y="22066"/>
            <a:ext cx="12152971" cy="678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1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246BB-8B7B-40E2-8E46-53841046B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938" y="309826"/>
            <a:ext cx="10879667" cy="59627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zh-CN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作业</a:t>
            </a:r>
            <a:endParaRPr lang="en-US" altLang="zh-CN" sz="3200" b="1" dirty="0">
              <a:solidFill>
                <a:schemeClr val="bg1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阅读内容</a:t>
            </a:r>
            <a:r>
              <a:rPr lang="en-US" altLang="zh-CN" sz="3200" dirty="0">
                <a:solidFill>
                  <a:schemeClr val="bg1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基督徒进入窄门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听晓谕揭示真理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”</a:t>
            </a:r>
            <a:b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sz="4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思考问题</a:t>
            </a:r>
            <a:b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1. </a:t>
            </a:r>
            <a:r>
              <a:rPr lang="zh-C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基督徒为什么必须要进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窄门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、走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窄路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？</a:t>
            </a:r>
            <a:b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2. </a:t>
            </a:r>
            <a:r>
              <a:rPr lang="zh-C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晓谕给基督徒展示了七个对他有益的东西：神圣牧者、信念净化灵魂、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任性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耐性</a:t>
            </a:r>
            <a: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、圣灵和基督的工作、不屈不挠的勇士、铁笼子中绝望之人、为审判的日子做好准备。哪三个是最打动你内心深处的？为什么？</a:t>
            </a:r>
            <a:br>
              <a:rPr lang="en-US" sz="3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673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18503B-3D0B-4563-BC47-ECF65D70C0C8}"/>
              </a:ext>
            </a:extLst>
          </p:cNvPr>
          <p:cNvSpPr txBox="1"/>
          <p:nvPr/>
        </p:nvSpPr>
        <p:spPr>
          <a:xfrm rot="10800000" flipH="1" flipV="1">
            <a:off x="1886187" y="2286142"/>
            <a:ext cx="8631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</a:rPr>
              <a:t>1. </a:t>
            </a:r>
            <a:r>
              <a:rPr lang="zh-CN" altLang="en-US" sz="7200" dirty="0">
                <a:solidFill>
                  <a:schemeClr val="bg1"/>
                </a:solidFill>
              </a:rPr>
              <a:t>得异象奔走天路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AEF10A-B364-4196-9D28-D6393504BD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04" t="17516" r="50000" b="9931"/>
          <a:stretch/>
        </p:blipFill>
        <p:spPr>
          <a:xfrm>
            <a:off x="389949" y="400755"/>
            <a:ext cx="4942345" cy="594739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8C7D5D-DD9A-4889-8C2D-A561089AB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4248" y="400755"/>
            <a:ext cx="5718235" cy="621453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“那人”</a:t>
            </a:r>
            <a:r>
              <a:rPr lang="en-US" altLang="zh-CN" dirty="0">
                <a:solidFill>
                  <a:schemeClr val="bg1"/>
                </a:solidFill>
              </a:rPr>
              <a:t>—</a:t>
            </a:r>
            <a:r>
              <a:rPr lang="zh-CN" altLang="en-US" dirty="0">
                <a:solidFill>
                  <a:srgbClr val="FF0000"/>
                </a:solidFill>
              </a:rPr>
              <a:t>天路客</a:t>
            </a:r>
            <a:endParaRPr lang="en-US" altLang="zh-CN" dirty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无思</a:t>
            </a:r>
            <a:r>
              <a:rPr lang="en-US" altLang="zh-CN" dirty="0">
                <a:solidFill>
                  <a:schemeClr val="bg1"/>
                </a:solidFill>
              </a:rPr>
              <a:t>—Graceless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衣衫褴褛</a:t>
            </a:r>
            <a:r>
              <a:rPr lang="en-US" altLang="zh-CN" dirty="0">
                <a:solidFill>
                  <a:schemeClr val="bg1"/>
                </a:solidFill>
              </a:rPr>
              <a:t>--</a:t>
            </a:r>
            <a:r>
              <a:rPr lang="zh-CN" altLang="en-US" dirty="0">
                <a:solidFill>
                  <a:srgbClr val="FF0000"/>
                </a:solidFill>
              </a:rPr>
              <a:t>以赛亚书</a:t>
            </a:r>
            <a:r>
              <a:rPr lang="en-US" altLang="zh-CN" dirty="0">
                <a:solidFill>
                  <a:srgbClr val="FF0000"/>
                </a:solidFill>
              </a:rPr>
              <a:t>64</a:t>
            </a:r>
            <a:r>
              <a:rPr lang="zh-CN" altLang="en-US" dirty="0">
                <a:solidFill>
                  <a:srgbClr val="FF0000"/>
                </a:solidFill>
              </a:rPr>
              <a:t>：</a:t>
            </a:r>
            <a:r>
              <a:rPr lang="en-US" altLang="zh-CN" dirty="0">
                <a:solidFill>
                  <a:srgbClr val="FF0000"/>
                </a:solidFill>
              </a:rPr>
              <a:t>6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背对着自家的房屋站着</a:t>
            </a:r>
            <a:r>
              <a:rPr lang="en-US" altLang="zh-CN" dirty="0">
                <a:solidFill>
                  <a:schemeClr val="bg1"/>
                </a:solidFill>
              </a:rPr>
              <a:t>—</a:t>
            </a:r>
            <a:r>
              <a:rPr lang="zh-CN" altLang="en-US" dirty="0">
                <a:solidFill>
                  <a:srgbClr val="FF0000"/>
                </a:solidFill>
              </a:rPr>
              <a:t>撇下一切</a:t>
            </a:r>
            <a:endParaRPr lang="en-US" altLang="zh-CN" dirty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手拿一本书</a:t>
            </a:r>
            <a:r>
              <a:rPr lang="en-US" altLang="zh-CN" dirty="0">
                <a:solidFill>
                  <a:schemeClr val="bg1"/>
                </a:solidFill>
              </a:rPr>
              <a:t>--</a:t>
            </a:r>
            <a:r>
              <a:rPr lang="zh-CN" altLang="en-US" dirty="0">
                <a:solidFill>
                  <a:srgbClr val="FF0000"/>
                </a:solidFill>
              </a:rPr>
              <a:t>圣经</a:t>
            </a:r>
            <a:endParaRPr lang="en-US" altLang="zh-CN" dirty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背着沉重的包袱</a:t>
            </a:r>
            <a:r>
              <a:rPr lang="en-US" altLang="zh-CN" dirty="0">
                <a:solidFill>
                  <a:schemeClr val="bg1"/>
                </a:solidFill>
              </a:rPr>
              <a:t>--</a:t>
            </a:r>
            <a:r>
              <a:rPr lang="zh-CN" altLang="en-US" dirty="0">
                <a:solidFill>
                  <a:srgbClr val="FF0000"/>
                </a:solidFill>
              </a:rPr>
              <a:t>罪担</a:t>
            </a:r>
            <a:endParaRPr lang="en-US" altLang="zh-CN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哭喊着</a:t>
            </a:r>
            <a:r>
              <a:rPr lang="en-US" altLang="zh-CN" dirty="0">
                <a:solidFill>
                  <a:schemeClr val="bg1"/>
                </a:solidFill>
              </a:rPr>
              <a:t>…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“我该怎么办？”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“我该怎么办才能得救？”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家人的态度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惊愕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刚硬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责骂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置之不理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“这座城市”</a:t>
            </a:r>
            <a:r>
              <a:rPr lang="en-US" altLang="zh-CN" dirty="0">
                <a:solidFill>
                  <a:schemeClr val="bg1"/>
                </a:solidFill>
              </a:rPr>
              <a:t>…</a:t>
            </a:r>
            <a:r>
              <a:rPr lang="zh-CN" altLang="en-US" dirty="0">
                <a:solidFill>
                  <a:schemeClr val="bg1"/>
                </a:solidFill>
              </a:rPr>
              <a:t>毁灭城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85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DA8F-BF69-4171-BDCD-E84EF440C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106" y="-139390"/>
            <a:ext cx="3828585" cy="1325563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毁灭城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7E40E7-8530-48A5-AA18-437FDB5B5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6810" y="788223"/>
            <a:ext cx="4425176" cy="129403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世界的败坏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将临的审判</a:t>
            </a:r>
            <a:endParaRPr lang="en-US" dirty="0">
              <a:solidFill>
                <a:schemeClr val="bg1"/>
              </a:solidFill>
            </a:endParaRPr>
          </a:p>
          <a:p>
            <a:pPr marL="11430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5F0CFB-AB1B-4829-A61E-8D63D87FC349}"/>
              </a:ext>
            </a:extLst>
          </p:cNvPr>
          <p:cNvGrpSpPr/>
          <p:nvPr/>
        </p:nvGrpSpPr>
        <p:grpSpPr>
          <a:xfrm>
            <a:off x="5820227" y="132862"/>
            <a:ext cx="5826509" cy="4195498"/>
            <a:chOff x="4944000" y="-136807"/>
            <a:chExt cx="7141344" cy="4350690"/>
          </a:xfrm>
        </p:grpSpPr>
        <p:pic>
          <p:nvPicPr>
            <p:cNvPr id="8" name="Picture 2" descr="https://www.figprayer.com/wp-content/uploads/2015/05/evil.jpg">
              <a:extLst>
                <a:ext uri="{FF2B5EF4-FFF2-40B4-BE49-F238E27FC236}">
                  <a16:creationId xmlns:a16="http://schemas.microsoft.com/office/drawing/2014/main" id="{5764FADB-9F87-414F-9A29-8C2FCC3BE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44000" y="341935"/>
              <a:ext cx="7141344" cy="3871948"/>
            </a:xfrm>
            <a:prstGeom prst="rect">
              <a:avLst/>
            </a:prstGeom>
            <a:noFill/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FC40DB-0D3C-4793-8F49-7C6D8ECB447E}"/>
                </a:ext>
              </a:extLst>
            </p:cNvPr>
            <p:cNvSpPr/>
            <p:nvPr/>
          </p:nvSpPr>
          <p:spPr>
            <a:xfrm>
              <a:off x="7233909" y="-136807"/>
              <a:ext cx="2866954" cy="478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dirty="0">
                  <a:solidFill>
                    <a:schemeClr val="bg1"/>
                  </a:solidFill>
                </a:rPr>
                <a:t>所多</a:t>
              </a:r>
              <a:r>
                <a:rPr lang="zh-CN" altLang="en-US" sz="2400" dirty="0">
                  <a:solidFill>
                    <a:schemeClr val="bg1"/>
                  </a:solidFill>
                </a:rPr>
                <a:t>玛</a:t>
              </a:r>
              <a:r>
                <a:rPr lang="zh-TW" altLang="en-US" sz="2400" dirty="0">
                  <a:solidFill>
                    <a:schemeClr val="bg1"/>
                  </a:solidFill>
                </a:rPr>
                <a:t>和蛾摩拉</a:t>
              </a:r>
              <a:endParaRPr lang="en-US" altLang="zh-TW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CC6E2C-904C-4702-BF4A-47A627CE1C89}"/>
              </a:ext>
            </a:extLst>
          </p:cNvPr>
          <p:cNvGrpSpPr/>
          <p:nvPr/>
        </p:nvGrpSpPr>
        <p:grpSpPr>
          <a:xfrm>
            <a:off x="-70050" y="1940487"/>
            <a:ext cx="5146287" cy="4775745"/>
            <a:chOff x="61333" y="2247462"/>
            <a:chExt cx="4867507" cy="459314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545A44-8D56-458D-9431-8821357057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326" t="34878" r="44923" b="21463"/>
            <a:stretch/>
          </p:blipFill>
          <p:spPr>
            <a:xfrm>
              <a:off x="697881" y="2247462"/>
              <a:ext cx="3986560" cy="418121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C6D91D-C949-4219-B6F9-09AF546C546C}"/>
                </a:ext>
              </a:extLst>
            </p:cNvPr>
            <p:cNvSpPr txBox="1"/>
            <p:nvPr/>
          </p:nvSpPr>
          <p:spPr>
            <a:xfrm>
              <a:off x="61333" y="6378937"/>
              <a:ext cx="48675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</a:rPr>
                <a:t>末日审判 </a:t>
              </a:r>
              <a:endParaRPr lang="en-US" altLang="zh-CN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ADAA39F-CD8D-48EC-859E-9C47F0FD80D1}"/>
              </a:ext>
            </a:extLst>
          </p:cNvPr>
          <p:cNvSpPr txBox="1"/>
          <p:nvPr/>
        </p:nvSpPr>
        <p:spPr>
          <a:xfrm>
            <a:off x="5319645" y="4458598"/>
            <a:ext cx="6327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创世记 </a:t>
            </a:r>
            <a:r>
              <a:rPr lang="en-US" altLang="zh-CN" sz="2400" dirty="0">
                <a:solidFill>
                  <a:srgbClr val="FF0000"/>
                </a:solidFill>
              </a:rPr>
              <a:t>6:12-13, </a:t>
            </a:r>
            <a:r>
              <a:rPr lang="zh-CN" altLang="en-US" sz="2400" dirty="0">
                <a:solidFill>
                  <a:schemeClr val="bg1"/>
                </a:solidFill>
              </a:rPr>
              <a:t>上帝看见世界败坏了</a:t>
            </a:r>
            <a:r>
              <a:rPr lang="en-US" altLang="zh-CN" sz="2400" dirty="0">
                <a:solidFill>
                  <a:schemeClr val="bg1"/>
                </a:solidFill>
              </a:rPr>
              <a:t>, </a:t>
            </a:r>
            <a:r>
              <a:rPr lang="zh-CN" altLang="en-US" sz="2400" dirty="0">
                <a:solidFill>
                  <a:schemeClr val="bg1"/>
                </a:solidFill>
              </a:rPr>
              <a:t>因为世人行为败坏。祂对挪亚说：“世人恶贯满盈，他们的结局到了。我要把他们跟大地一起毁灭。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8801D-1601-41B0-A90A-B1732E8590A5}"/>
              </a:ext>
            </a:extLst>
          </p:cNvPr>
          <p:cNvSpPr txBox="1"/>
          <p:nvPr/>
        </p:nvSpPr>
        <p:spPr>
          <a:xfrm>
            <a:off x="5232866" y="5786993"/>
            <a:ext cx="6500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诗篇</a:t>
            </a:r>
            <a:r>
              <a:rPr lang="en-US" altLang="zh-CN" sz="2400" dirty="0">
                <a:solidFill>
                  <a:srgbClr val="FF0000"/>
                </a:solidFill>
              </a:rPr>
              <a:t>92:7, </a:t>
            </a:r>
            <a:r>
              <a:rPr lang="zh-CN" altLang="en-US" sz="2400" dirty="0">
                <a:solidFill>
                  <a:schemeClr val="bg1"/>
                </a:solidFill>
              </a:rPr>
              <a:t>恶人虽如草滋生，一时亨通</a:t>
            </a:r>
            <a:r>
              <a:rPr lang="en-US" altLang="zh-CN" sz="2400" dirty="0">
                <a:solidFill>
                  <a:schemeClr val="bg1"/>
                </a:solidFill>
              </a:rPr>
              <a:t>, </a:t>
            </a:r>
            <a:r>
              <a:rPr lang="zh-CN" altLang="en-US" sz="2400" dirty="0">
                <a:solidFill>
                  <a:schemeClr val="bg1"/>
                </a:solidFill>
              </a:rPr>
              <a:t>但终必永远灭亡。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40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83BC-1493-492F-819D-069A4A2A6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878" y="39511"/>
            <a:ext cx="10515600" cy="1325563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无思为什么哭喊？他关心什么事？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68F91-D770-407E-A3B0-FE15EEFB7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100" y="1171399"/>
            <a:ext cx="11099800" cy="518424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从书中觉察到：定死罪与受审判；却不愿被定死罪，也不愿受审判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FF0000"/>
                </a:solidFill>
              </a:rPr>
              <a:t>希伯来书</a:t>
            </a:r>
            <a:r>
              <a:rPr lang="en-US" altLang="zh-CN" dirty="0">
                <a:solidFill>
                  <a:srgbClr val="FF0000"/>
                </a:solidFill>
              </a:rPr>
              <a:t>9</a:t>
            </a:r>
            <a:r>
              <a:rPr lang="zh-CN" altLang="en-US" dirty="0">
                <a:solidFill>
                  <a:srgbClr val="FF0000"/>
                </a:solidFill>
              </a:rPr>
              <a:t>：</a:t>
            </a:r>
            <a:r>
              <a:rPr lang="en-US" altLang="zh-CN" dirty="0">
                <a:solidFill>
                  <a:srgbClr val="FF0000"/>
                </a:solidFill>
              </a:rPr>
              <a:t>27</a:t>
            </a:r>
            <a:r>
              <a:rPr lang="zh-CN" altLang="en-US" dirty="0">
                <a:solidFill>
                  <a:srgbClr val="FF0000"/>
                </a:solidFill>
              </a:rPr>
              <a:t>，</a:t>
            </a:r>
            <a:r>
              <a:rPr lang="zh-CN" altLang="en-US" dirty="0">
                <a:solidFill>
                  <a:schemeClr val="bg1"/>
                </a:solidFill>
              </a:rPr>
              <a:t>按着命定，人人都有一死，死后且有审判。</a:t>
            </a:r>
            <a:endParaRPr lang="en-US" altLang="zh-CN" dirty="0">
              <a:solidFill>
                <a:schemeClr val="bg1"/>
              </a:solidFill>
            </a:endParaRPr>
          </a:p>
          <a:p>
            <a:pPr marL="571500" lvl="1" indent="0">
              <a:buNone/>
            </a:pPr>
            <a:endParaRPr lang="en-US" altLang="zh-C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圣灵的工作：知罪，审判，结局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FF0000"/>
                </a:solidFill>
              </a:rPr>
              <a:t>约翰福音</a:t>
            </a:r>
            <a:r>
              <a:rPr lang="en-US" altLang="zh-CN" dirty="0">
                <a:solidFill>
                  <a:srgbClr val="FF0000"/>
                </a:solidFill>
              </a:rPr>
              <a:t>16</a:t>
            </a:r>
            <a:r>
              <a:rPr lang="zh-CN" altLang="en-US" dirty="0">
                <a:solidFill>
                  <a:srgbClr val="FF0000"/>
                </a:solidFill>
              </a:rPr>
              <a:t>：</a:t>
            </a:r>
            <a:r>
              <a:rPr lang="en-US" altLang="zh-CN" dirty="0">
                <a:solidFill>
                  <a:srgbClr val="FF0000"/>
                </a:solidFill>
              </a:rPr>
              <a:t>8-11</a:t>
            </a:r>
            <a:r>
              <a:rPr lang="zh-CN" altLang="en-US" dirty="0">
                <a:solidFill>
                  <a:srgbClr val="FF0000"/>
                </a:solidFill>
              </a:rPr>
              <a:t>，</a:t>
            </a:r>
            <a:r>
              <a:rPr lang="zh-CN" altLang="en-US" dirty="0">
                <a:solidFill>
                  <a:schemeClr val="bg1"/>
                </a:solidFill>
              </a:rPr>
              <a:t>他既来了，就要叫世人为罪、为义、为审判，自己责备自己。 为罪，是因他们不信我； 为义，是因我往父那里去，你们就不再见我；</a:t>
            </a:r>
            <a:r>
              <a:rPr lang="en-US" altLang="zh-CN" baseline="30000" dirty="0">
                <a:solidFill>
                  <a:schemeClr val="bg1"/>
                </a:solidFill>
              </a:rPr>
              <a:t> </a:t>
            </a:r>
            <a:r>
              <a:rPr lang="zh-CN" altLang="en-US" dirty="0">
                <a:solidFill>
                  <a:schemeClr val="bg1"/>
                </a:solidFill>
              </a:rPr>
              <a:t>为审判，是因这世界的王受了审判。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认罪与悔改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FF0000"/>
                </a:solidFill>
              </a:rPr>
              <a:t>使徒行传</a:t>
            </a:r>
            <a:r>
              <a:rPr lang="en-US" altLang="zh-CN" dirty="0">
                <a:solidFill>
                  <a:srgbClr val="FF0000"/>
                </a:solidFill>
              </a:rPr>
              <a:t>2</a:t>
            </a:r>
            <a:r>
              <a:rPr lang="zh-CN" altLang="en-US" dirty="0">
                <a:solidFill>
                  <a:srgbClr val="FF0000"/>
                </a:solidFill>
              </a:rPr>
              <a:t>：</a:t>
            </a:r>
            <a:r>
              <a:rPr lang="en-US" altLang="zh-CN" dirty="0">
                <a:solidFill>
                  <a:srgbClr val="FF0000"/>
                </a:solidFill>
              </a:rPr>
              <a:t>37-39</a:t>
            </a:r>
            <a:r>
              <a:rPr lang="zh-CN" altLang="en-US" dirty="0">
                <a:solidFill>
                  <a:srgbClr val="FF0000"/>
                </a:solidFill>
              </a:rPr>
              <a:t>，</a:t>
            </a:r>
            <a:r>
              <a:rPr lang="zh-CN" altLang="en-US" dirty="0">
                <a:solidFill>
                  <a:schemeClr val="bg1"/>
                </a:solidFill>
              </a:rPr>
              <a:t>众人听见这话，觉得扎心，就对</a:t>
            </a:r>
            <a:r>
              <a:rPr lang="zh-CN" altLang="en-US" u="sng" dirty="0">
                <a:solidFill>
                  <a:schemeClr val="bg1"/>
                </a:solidFill>
              </a:rPr>
              <a:t>彼得</a:t>
            </a:r>
            <a:r>
              <a:rPr lang="zh-CN" altLang="en-US" dirty="0">
                <a:solidFill>
                  <a:schemeClr val="bg1"/>
                </a:solidFill>
              </a:rPr>
              <a:t>和其余的使徒说：“弟兄们，我们当怎样行？” </a:t>
            </a:r>
            <a:r>
              <a:rPr lang="zh-CN" altLang="en-US" u="sng" dirty="0">
                <a:solidFill>
                  <a:schemeClr val="bg1"/>
                </a:solidFill>
              </a:rPr>
              <a:t>彼得</a:t>
            </a:r>
            <a:r>
              <a:rPr lang="zh-CN" altLang="en-US" dirty="0">
                <a:solidFill>
                  <a:schemeClr val="bg1"/>
                </a:solidFill>
              </a:rPr>
              <a:t>说：“你们各人要悔改，奉耶稣基督的名受洗，叫你们的罪得赦，就必领受所赐的圣灵。</a:t>
            </a:r>
            <a:r>
              <a:rPr lang="en-US" altLang="zh-CN" baseline="30000" dirty="0">
                <a:solidFill>
                  <a:schemeClr val="bg1"/>
                </a:solidFill>
              </a:rPr>
              <a:t> </a:t>
            </a:r>
            <a:r>
              <a:rPr lang="zh-CN" altLang="en-US" dirty="0">
                <a:solidFill>
                  <a:schemeClr val="bg1"/>
                </a:solidFill>
              </a:rPr>
              <a:t>因为这应许是给你们和你们的儿女，并一切在远方的人，就是主我们神所召来的。”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42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7B911-708B-4420-9898-0BB82D6F7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825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“</a:t>
            </a:r>
            <a:r>
              <a:rPr lang="zh-CN" altLang="en-US" dirty="0">
                <a:solidFill>
                  <a:schemeClr val="bg1"/>
                </a:solidFill>
              </a:rPr>
              <a:t>生命</a:t>
            </a:r>
            <a:r>
              <a:rPr lang="en-US" altLang="zh-CN" dirty="0">
                <a:solidFill>
                  <a:schemeClr val="bg1"/>
                </a:solidFill>
              </a:rPr>
              <a:t>! </a:t>
            </a:r>
            <a:r>
              <a:rPr lang="zh-CN" altLang="en-US" dirty="0">
                <a:solidFill>
                  <a:schemeClr val="bg1"/>
                </a:solidFill>
              </a:rPr>
              <a:t>生命</a:t>
            </a:r>
            <a:r>
              <a:rPr lang="en-US" altLang="zh-CN" dirty="0">
                <a:solidFill>
                  <a:schemeClr val="bg1"/>
                </a:solidFill>
              </a:rPr>
              <a:t>! </a:t>
            </a:r>
            <a:r>
              <a:rPr lang="zh-CN" altLang="en-US" dirty="0">
                <a:solidFill>
                  <a:schemeClr val="bg1"/>
                </a:solidFill>
              </a:rPr>
              <a:t>永远的生命</a:t>
            </a:r>
            <a:r>
              <a:rPr lang="en-US" altLang="zh-CN" dirty="0">
                <a:solidFill>
                  <a:schemeClr val="bg1"/>
                </a:solidFill>
              </a:rPr>
              <a:t>!”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7BA26-C99C-4097-9384-3308A6D9C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3127" y="2146100"/>
            <a:ext cx="6200078" cy="2163378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撒腿就跑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捂住耳朵，继续奔跑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头也不回，一直向田野深处跑去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7B46DF-621E-4BE0-B447-C34A85E6FD13}"/>
              </a:ext>
            </a:extLst>
          </p:cNvPr>
          <p:cNvSpPr txBox="1">
            <a:spLocks/>
          </p:cNvSpPr>
          <p:nvPr/>
        </p:nvSpPr>
        <p:spPr>
          <a:xfrm>
            <a:off x="4682068" y="1008030"/>
            <a:ext cx="6987684" cy="98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-US" sz="4000" dirty="0">
                <a:solidFill>
                  <a:srgbClr val="FFFF00"/>
                </a:solidFill>
              </a:rPr>
              <a:t>“</a:t>
            </a:r>
            <a:r>
              <a:rPr lang="en-US" altLang="zh-CN" sz="4000" dirty="0">
                <a:solidFill>
                  <a:srgbClr val="FFFF00"/>
                </a:solidFill>
              </a:rPr>
              <a:t>Life! Life! Eternal Life!”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6FE0BB1-EB93-440A-9D50-EE1D7F866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26" y="1415282"/>
            <a:ext cx="4059470" cy="49563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F28ACC-91D2-4D7B-991C-C8239F3FE14E}"/>
              </a:ext>
            </a:extLst>
          </p:cNvPr>
          <p:cNvSpPr txBox="1"/>
          <p:nvPr/>
        </p:nvSpPr>
        <p:spPr>
          <a:xfrm>
            <a:off x="4379640" y="4620474"/>
            <a:ext cx="69444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约翰福音</a:t>
            </a:r>
            <a:r>
              <a:rPr lang="en-US" altLang="zh-CN" sz="2800" dirty="0">
                <a:solidFill>
                  <a:srgbClr val="FF0000"/>
                </a:solidFill>
              </a:rPr>
              <a:t>3</a:t>
            </a:r>
            <a:r>
              <a:rPr lang="zh-CN" altLang="en-US" sz="2800" dirty="0">
                <a:solidFill>
                  <a:srgbClr val="FF0000"/>
                </a:solidFill>
              </a:rPr>
              <a:t>：</a:t>
            </a:r>
            <a:r>
              <a:rPr lang="en-US" altLang="zh-CN" sz="2800" dirty="0">
                <a:solidFill>
                  <a:srgbClr val="FF0000"/>
                </a:solidFill>
              </a:rPr>
              <a:t>16</a:t>
            </a:r>
            <a:r>
              <a:rPr lang="zh-CN" altLang="en-US" sz="2800" dirty="0">
                <a:solidFill>
                  <a:srgbClr val="FF0000"/>
                </a:solidFill>
              </a:rPr>
              <a:t>，</a:t>
            </a:r>
            <a:r>
              <a:rPr lang="zh-CN" altLang="en-US" sz="2800" dirty="0">
                <a:solidFill>
                  <a:schemeClr val="bg1"/>
                </a:solidFill>
              </a:rPr>
              <a:t>神爱世人，甚至将他的独生子赐给他们，叫一切信他的不致灭亡，反得永生。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25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CA3BF0-1A73-4058-9568-F3B875F33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6311" y="220133"/>
            <a:ext cx="6671733" cy="6637867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传道者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FF0000"/>
                </a:solidFill>
              </a:rPr>
              <a:t>传道书</a:t>
            </a:r>
            <a:r>
              <a:rPr lang="en-US" altLang="zh-CN" dirty="0">
                <a:solidFill>
                  <a:srgbClr val="FF0000"/>
                </a:solidFill>
              </a:rPr>
              <a:t>12</a:t>
            </a:r>
            <a:r>
              <a:rPr lang="zh-CN" altLang="en-US" dirty="0">
                <a:solidFill>
                  <a:srgbClr val="FF0000"/>
                </a:solidFill>
              </a:rPr>
              <a:t>：</a:t>
            </a:r>
            <a:r>
              <a:rPr lang="en-US" altLang="zh-CN" dirty="0">
                <a:solidFill>
                  <a:srgbClr val="FF0000"/>
                </a:solidFill>
              </a:rPr>
              <a:t>9-10</a:t>
            </a:r>
            <a:r>
              <a:rPr lang="zh-CN" altLang="en-US" dirty="0">
                <a:solidFill>
                  <a:srgbClr val="FF0000"/>
                </a:solidFill>
              </a:rPr>
              <a:t>，</a:t>
            </a:r>
            <a:r>
              <a:rPr lang="zh-CN" altLang="en-US" dirty="0">
                <a:solidFill>
                  <a:schemeClr val="bg1"/>
                </a:solidFill>
              </a:rPr>
              <a:t>传道者因有智慧，仍将知识教训众人，又默想，又考查，又陈说许多箴言。传道者专心寻求可喜悦的言语，是凭正直写的诚实话。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奉上帝差派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altLang="zh-C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三个问题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你为什么哭喊呢？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为什么还在这里苟且偷生呢？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为什么还待在这里不动？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altLang="zh-C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帮助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羊皮纸卷：“逃避那即将到来的愤怒”</a:t>
            </a:r>
            <a:endParaRPr lang="en-US" altLang="zh-CN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bg1"/>
                </a:solidFill>
              </a:rPr>
              <a:t>逃到哪？遥远的窄门和可见的亮光</a:t>
            </a:r>
            <a:r>
              <a:rPr lang="en-US" altLang="zh-CN" dirty="0">
                <a:solidFill>
                  <a:schemeClr val="bg1"/>
                </a:solidFill>
              </a:rPr>
              <a:t>!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text, building, window, painting&#10;&#10;Description automatically generated">
            <a:extLst>
              <a:ext uri="{FF2B5EF4-FFF2-40B4-BE49-F238E27FC236}">
                <a16:creationId xmlns:a16="http://schemas.microsoft.com/office/drawing/2014/main" id="{16F84BB0-98AA-42AA-9528-FBE961048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41" y="697088"/>
            <a:ext cx="4598670" cy="546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27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DFF15-6FCE-49E3-89D7-6F9FFCB2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出奔毁灭城 始称基督徒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30" name="Picture 6" descr="Guide to The Pilgrim&amp;#39;s Progress | Encounter with Neighbors">
            <a:extLst>
              <a:ext uri="{FF2B5EF4-FFF2-40B4-BE49-F238E27FC236}">
                <a16:creationId xmlns:a16="http://schemas.microsoft.com/office/drawing/2014/main" id="{6FB4C14A-6883-48FC-93C1-DE3591DC7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212" y="206298"/>
            <a:ext cx="4333763" cy="463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94B16AA-4B86-4D67-9CE2-E15A34108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7921" y="1229320"/>
            <a:ext cx="3211551" cy="3542103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顽固</a:t>
            </a:r>
            <a:endParaRPr lang="en-US" altLang="zh-CN" sz="3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熟悉的朋友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安逸的生活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听不进</a:t>
            </a:r>
            <a:r>
              <a:rPr lang="en-US" altLang="zh-CN" sz="2800" dirty="0">
                <a:solidFill>
                  <a:schemeClr val="bg1"/>
                </a:solidFill>
              </a:rPr>
              <a:t>…</a:t>
            </a:r>
          </a:p>
          <a:p>
            <a:pPr marL="571500" lvl="1" indent="0">
              <a:buNone/>
            </a:pPr>
            <a:endParaRPr lang="en-US" altLang="zh-CN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柔顺</a:t>
            </a:r>
            <a:endParaRPr lang="en-US" altLang="zh-CN" sz="32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羡慕更好的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3D7F17B-0F8D-4757-97ED-5A6BF59549AA}"/>
              </a:ext>
            </a:extLst>
          </p:cNvPr>
          <p:cNvSpPr txBox="1">
            <a:spLocks/>
          </p:cNvSpPr>
          <p:nvPr/>
        </p:nvSpPr>
        <p:spPr>
          <a:xfrm>
            <a:off x="836339" y="5709424"/>
            <a:ext cx="8486078" cy="797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zh-CN" altLang="en-US" sz="3200" dirty="0">
                <a:solidFill>
                  <a:schemeClr val="bg1"/>
                </a:solidFill>
              </a:rPr>
              <a:t>问题：为什么基督徒没法像柔顺走得那么快？</a:t>
            </a:r>
            <a:endParaRPr lang="en-US" altLang="zh-CN" sz="3200" dirty="0">
              <a:solidFill>
                <a:schemeClr val="bg1"/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3144606-FDD6-4510-B082-949502514F82}"/>
              </a:ext>
            </a:extLst>
          </p:cNvPr>
          <p:cNvSpPr txBox="1">
            <a:spLocks/>
          </p:cNvSpPr>
          <p:nvPr/>
        </p:nvSpPr>
        <p:spPr>
          <a:xfrm>
            <a:off x="3406696" y="1109546"/>
            <a:ext cx="4098073" cy="4480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zh-CN" altLang="en-US" sz="3500" dirty="0">
                <a:solidFill>
                  <a:schemeClr val="bg1"/>
                </a:solidFill>
              </a:rPr>
              <a:t>基督徒</a:t>
            </a:r>
            <a:endParaRPr lang="en-US" altLang="zh-CN" sz="35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3000" dirty="0">
                <a:solidFill>
                  <a:srgbClr val="FFFF00"/>
                </a:solidFill>
              </a:rPr>
              <a:t>将来</a:t>
            </a:r>
            <a:r>
              <a:rPr lang="zh-CN" altLang="en-US" sz="3000" dirty="0">
                <a:solidFill>
                  <a:schemeClr val="bg1"/>
                </a:solidFill>
              </a:rPr>
              <a:t>的荣耀</a:t>
            </a:r>
            <a:endParaRPr lang="en-US" altLang="zh-CN" sz="3000" dirty="0">
              <a:solidFill>
                <a:schemeClr val="bg1"/>
              </a:solidFill>
            </a:endParaRPr>
          </a:p>
          <a:p>
            <a:pPr marL="571500" lvl="1" indent="0">
              <a:lnSpc>
                <a:spcPct val="120000"/>
              </a:lnSpc>
              <a:buNone/>
            </a:pPr>
            <a:r>
              <a:rPr lang="zh-CN" altLang="en-US" sz="2600" dirty="0">
                <a:solidFill>
                  <a:srgbClr val="FF0000"/>
                </a:solidFill>
              </a:rPr>
              <a:t>哥林多后书</a:t>
            </a:r>
            <a:r>
              <a:rPr lang="en-US" altLang="zh-CN" sz="2600" dirty="0">
                <a:solidFill>
                  <a:srgbClr val="FF0000"/>
                </a:solidFill>
              </a:rPr>
              <a:t>4</a:t>
            </a:r>
            <a:r>
              <a:rPr lang="zh-CN" altLang="en-US" sz="2600" dirty="0">
                <a:solidFill>
                  <a:srgbClr val="FF0000"/>
                </a:solidFill>
              </a:rPr>
              <a:t>：</a:t>
            </a:r>
            <a:r>
              <a:rPr lang="en-US" altLang="zh-CN" sz="2600" dirty="0">
                <a:solidFill>
                  <a:srgbClr val="FF0000"/>
                </a:solidFill>
              </a:rPr>
              <a:t>18</a:t>
            </a:r>
            <a:r>
              <a:rPr lang="zh-CN" altLang="en-US" sz="2600" dirty="0">
                <a:solidFill>
                  <a:srgbClr val="FF0000"/>
                </a:solidFill>
              </a:rPr>
              <a:t>，</a:t>
            </a:r>
            <a:r>
              <a:rPr lang="zh-CN" altLang="en-US" sz="2600" dirty="0">
                <a:solidFill>
                  <a:schemeClr val="bg1"/>
                </a:solidFill>
              </a:rPr>
              <a:t>原来我们不是顾念所见的，乃是顾念所不见的，因为所见的是暂时的，所不见的是永远的。</a:t>
            </a:r>
            <a:endParaRPr lang="en-US" altLang="zh-CN" sz="2600" dirty="0">
              <a:solidFill>
                <a:schemeClr val="bg1"/>
              </a:solidFill>
            </a:endParaRPr>
          </a:p>
          <a:p>
            <a:pPr marL="571500" lvl="1" indent="0">
              <a:lnSpc>
                <a:spcPct val="100000"/>
              </a:lnSpc>
              <a:buNone/>
            </a:pPr>
            <a:endParaRPr lang="en-US" altLang="zh-CN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3100" dirty="0">
                <a:solidFill>
                  <a:schemeClr val="bg1"/>
                </a:solidFill>
              </a:rPr>
              <a:t>自己的决心</a:t>
            </a:r>
            <a:endParaRPr lang="en-US" altLang="zh-CN" sz="31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3100" dirty="0">
                <a:solidFill>
                  <a:schemeClr val="bg1"/>
                </a:solidFill>
              </a:rPr>
              <a:t>约书的可靠</a:t>
            </a:r>
            <a:endParaRPr lang="en-US" altLang="zh-CN" sz="3100" dirty="0">
              <a:solidFill>
                <a:schemeClr val="bg1"/>
              </a:solidFill>
            </a:endParaRPr>
          </a:p>
          <a:p>
            <a:pPr marL="571500" lvl="1" indent="0">
              <a:buNone/>
            </a:pP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93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10733</TotalTime>
  <Words>1405</Words>
  <Application>Microsoft Office PowerPoint</Application>
  <PresentationFormat>Widescreen</PresentationFormat>
  <Paragraphs>133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Courier New</vt:lpstr>
      <vt:lpstr>Wingdings</vt:lpstr>
      <vt:lpstr>Office Theme</vt:lpstr>
      <vt:lpstr>《天路历程》</vt:lpstr>
      <vt:lpstr>PowerPoint Presentation</vt:lpstr>
      <vt:lpstr>PowerPoint Presentation</vt:lpstr>
      <vt:lpstr>PowerPoint Presentation</vt:lpstr>
      <vt:lpstr>毁灭城</vt:lpstr>
      <vt:lpstr>无思为什么哭喊？他关心什么事？</vt:lpstr>
      <vt:lpstr>“生命! 生命! 永远的生命!”</vt:lpstr>
      <vt:lpstr>PowerPoint Presentation</vt:lpstr>
      <vt:lpstr>出奔毁灭城 始称基督徒</vt:lpstr>
      <vt:lpstr>PowerPoint Presentation</vt:lpstr>
      <vt:lpstr>PowerPoint Presentation</vt:lpstr>
      <vt:lpstr>绝望潭代表什么？</vt:lpstr>
      <vt:lpstr>基督徒为什么会听俗人智的话？</vt:lpstr>
      <vt:lpstr>名副其实“俗人智”</vt:lpstr>
      <vt:lpstr>基督徒要恨恶的三件事</vt:lpstr>
      <vt:lpstr>西奈山：谁能站立得住？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 Wu</dc:creator>
  <cp:lastModifiedBy>Wen Wu</cp:lastModifiedBy>
  <cp:revision>44</cp:revision>
  <cp:lastPrinted>2021-09-10T18:35:03Z</cp:lastPrinted>
  <dcterms:created xsi:type="dcterms:W3CDTF">2021-07-02T21:17:34Z</dcterms:created>
  <dcterms:modified xsi:type="dcterms:W3CDTF">2021-09-12T01:07:47Z</dcterms:modified>
</cp:coreProperties>
</file>