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9"/>
  </p:notesMasterIdLst>
  <p:sldIdLst>
    <p:sldId id="327" r:id="rId2"/>
    <p:sldId id="369" r:id="rId3"/>
    <p:sldId id="367" r:id="rId4"/>
    <p:sldId id="368" r:id="rId5"/>
    <p:sldId id="257" r:id="rId6"/>
    <p:sldId id="256" r:id="rId7"/>
    <p:sldId id="370" r:id="rId8"/>
    <p:sldId id="294" r:id="rId9"/>
    <p:sldId id="319" r:id="rId10"/>
    <p:sldId id="371" r:id="rId11"/>
    <p:sldId id="372" r:id="rId12"/>
    <p:sldId id="305" r:id="rId13"/>
    <p:sldId id="373" r:id="rId14"/>
    <p:sldId id="374" r:id="rId15"/>
    <p:sldId id="375" r:id="rId16"/>
    <p:sldId id="301" r:id="rId17"/>
    <p:sldId id="376" r:id="rId18"/>
    <p:sldId id="378" r:id="rId19"/>
    <p:sldId id="326" r:id="rId20"/>
    <p:sldId id="325" r:id="rId21"/>
    <p:sldId id="302" r:id="rId22"/>
    <p:sldId id="379" r:id="rId23"/>
    <p:sldId id="303" r:id="rId24"/>
    <p:sldId id="380" r:id="rId25"/>
    <p:sldId id="304" r:id="rId26"/>
    <p:sldId id="381" r:id="rId27"/>
    <p:sldId id="382" r:id="rId28"/>
    <p:sldId id="383" r:id="rId29"/>
    <p:sldId id="316" r:id="rId30"/>
    <p:sldId id="384" r:id="rId31"/>
    <p:sldId id="385" r:id="rId32"/>
    <p:sldId id="386" r:id="rId33"/>
    <p:sldId id="387" r:id="rId34"/>
    <p:sldId id="388" r:id="rId35"/>
    <p:sldId id="389" r:id="rId36"/>
    <p:sldId id="391" r:id="rId37"/>
    <p:sldId id="392" r:id="rId38"/>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0" roundtripDataSignature="AMtx7mhC1VIVPYRnzELRb9x9W6dW3ffv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404" y="3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17T23:06:24.276"/>
    </inkml:context>
    <inkml:brush xml:id="br0">
      <inkml:brushProperty name="width" value="0.35" units="cm"/>
      <inkml:brushProperty name="height" value="0.35" units="cm"/>
      <inkml:brushProperty name="color" value="#E71224"/>
      <inkml:brushProperty name="ignorePressure" value="1"/>
    </inkml:brush>
  </inkml:definitions>
  <inkml:trace contextRef="#ctx0" brushRef="#br0">3550 12985,'0'1,"0"-1,1 1,-1-1,0 1,0-1,1 1,-1 0,0-1,1 1,-1-1,1 0,-1 1,0-1,1 1,-1-1,1 0,-1 1,1-1,0 0,-1 1,1-1,-1 0,1 0,0 1,19 4,-14-4,38 12,-28-8,0 0,1-1,-1-1,1-1,23 1,-16-2,0 1,0 1,-1 1,46 15,-37-10,52 8,-30-13,74-4,-48-2,326 2,-372 2,-1 2,1 1,58 16,-59-12,1-1,1-2,51 3,-55-6,0 0,-1 2,57 16,8 3,-76-21,0-1,0 0,24-1,203 1,-89 18,-119-16,-1-1,65-3,-42-1,192 0,-239 1,-1-1,0 0,0-1,0-1,-1 0,1 0,-1-1,1-1,-1 0,-1 0,1-1,-1-1,0 0,0 0,-1-1,12-11,-3 1,-12 13,0-1,-1 0,1 0,-1 0,4-9,-2 5,0 1,11-14,-11 15,0-1,-1 0,7-11,4-17,-11 23,14-24,-14 26,10-22,-11 22,12-21,7-8,31-70,-16 36,-30 60,-3 4,0 1,1 1,1-1,-1 1,2 0,-1 1,1 0,18-12,-25 19,1-1,-1 1,1-1,-1 0,1 0,-1 0,0 0,0 0,0 0,0-1,-1 1,1-1,-1 1,1-1,-1 0,0 0,0 1,0-1,0 0,-1 0,1 0,-1 0,1 0,-1 0,0 0,0 0,-1 0,1 0,-1 0,1 0,-3-5,-3-6,0 0,-2 0,0 0,0 1,-1 1,-13-15,-4-7,-63-78,-21-28,93 111,-14-32,-9-15,29 58,-42-65,48 76,-1 1,1 0,-1 0,0 0,-1 1,0 0,0 0,-13-6,13 7,-16-10,-136-82,-142-107,14-21,275 212,-1 1,0 1,-1 0,0 0,-1 2,0 0,-1 1,-29-10,-190-44,225 59,1-1,0 0,0-1,-17-8,-157-76,42 21,107 51,-1 1,-74-20,-81-20,123 27,-8-3,-126-54,87 35,60 25,-87-52,117 63,-1 2,0 0,-30-9,-83-18,79 23,-142-30,171 41,-69-13,-158-33,-164-13,243 39,-109-4,-142-36,396 59,-63-2,-33 8,24 2,-72-10,26 1,143 7,-1-1,1 1,-1-2,-14-3,19 3,-1 0,1 1,0-2,0 1,0 0,0-1,0 0,0 0,1 0,-4-4,-8-8,-2 0,0 1,-26-16,24 17,-157-103,12 9,150 97,1 0,0-1,0-1,2 0,-1 0,1-1,-10-18,-12-21,-19-30,-63-102,69 109,-6-19,48 86,-1 1,2-1,-1 1,1-1,0 0,1 0,0 0,0 0,0 0,1 0,1 0,-1-1,1 1,2-13,-1 18,0 0,0-1,0 1,1 0,-1 0,1 0,0 0,0 1,0-1,5-5,-4 5,0-1,0 0,0 0,4-8,-3 2,-1-1,1 1,-2-1,4-19,-2-45,3-13,-1 52,2-7,3-78,-12 67,0 23,2 1,5-44,6-62,-6 41,-1-32,-3 18,0 96,1 0,0-1,1 1,7-17,-6 16,0 0,-1-1,3-17,-4-7,-3-71,0-2,12-2,-10 45,-2 32,2 0,1 0,12-53,39-74,-51 156,1 0,-1 0,1 1,1-1,0 1,10-13,-9 13,0 0,-1 0,0-1,0 1,5-13,13-43,1-2,-9 33,-2-1,11-36,0-10,3-13,9-37,-27 96,-2-2,3-38,-6 38,1 1,12-40,15-25,23-76,-44 129,-1 0,-3-2,3-68,-12-23,2-73,5 172,-3 31,0 0,-1 0,-1 0,0 0,-1-16,-16-48,10 48,-7-53,12 56,1 4,0 1,-2-1,-8-29,7 36,-4-15,-9-38,15 56,1 0,0 0,1 0,0 1,0-1,1 0,0 0,0 0,4-12,1 0,-1 0,-1 0,2-22,0-63,0 0,-3 79,4-52,-7 66,0 1,0-1,-1 0,-4-16,-1 1,2 2,1-1,0-32,7-78,-4 132,8-92,1-46,4-24,-8 138,1 1,1 0,1 0,2-1,1 2,1 0,16-25,-23 41,1 0,-1 0,-1 0,0-1,-1 1,1-1,-2 0,0 0,0 0,-1 0,0 0,-1 0,-1 0,-1-14,-1 11,0 1,1 0,0 1,0-24,2 33,0 0,1 0,-1 0,1 1,-1-1,1 0,0 0,0 0,0 1,0-2,0 1,1 1,0-1,-1 1,1 0,0-1,0 1,0 0,0 0,0 0,1 1,2-3,-2 3,1-1,0-1,0 1,0 0,0-1,0 0,0 0,-1 0,0 0,1-1,-1 1,0-1,-1 0,1 0,2-5,15-41,-8 16,-9 28,0 1,0 0,1 0,-1 0,1 0,0 1,8-8,-8 9,0-1,0 0,0 0,0 0,-1-1,0 1,0-1,0 0,3-8,-3 1,4-24,-5 23,7-24,-8 33,0 0,1 0,0 0,0 1,0-1,0 0,1 1,0 0,5-8,-1 5,1-1,0 1,0 0,0 0,0 1,1 0,14-5,-13 6,2 1,0-2,0 1,0-1,-1-1,0 0,0-1,16-12,7-10,1 2,1 1,1 2,56-27,-39 21,-36 19,0 1,0 1,1 0,0 1,33-8,-43 14,0 0,0-1,1-1,-2 1,1-1,0-1,12-9,1 1,-16 10,0 0,0-1,9-7,-11 7,1 1,-1 0,0 1,1-1,6-2,-6 3,0 0,0-1,0 0,-1 0,5-3,26-21,-25 20,-1 0,1-1,9-11,15-22,-1-1,-3-2,33-61,-58 97,-1 1,1 0,0-1,0 2,1-1,0 1,12-9,-4 5,0 1,30-14,-19 10,1-1,-2-1,27-21,-46 32,0 0,0 1,1 0,-1 0,1 0,0 1,0 0,0 0,10-2,-14 4,-1-1,1 1,0-1,-1 1,1-1,-1 0,1 1,0-1,-1 0,0 0,1 0,-1 0,0-1,1 1,-1 0,0 0,0-1,0 1,1-3,0 0,0-1,-1 0,1 0,-1 0,1-5,-2 6,0 0,1 1,0-1,0 0,0 1,0-1,0 1,1 0,-1-1,1 1,0 0,0 0,0 0,4-4,2 1,1 1,-1-1,16-5,8-6,11-12,48-41,-79 59,1-1,-1-1,18-25,23-45,-33 49,-20 34,50-87,-43 74,-2-1,1 0,-2 1,6-29,-10 38,1-3,0 0,0 0,1 0,0 0,0 0,1 0,0 1,6-11,-5 10,0 0,5-14,-7 15,1 1,-1 0,1-1,0 1,0 1,7-10,-3 9,-1-1,1 1,0 0,15-7,-17 9,0 0,1 0,-1 0,0 0,0-1,-1 0,1 0,-1 0,0-1,0 1,4-8,-6 10,3-8,0 1,0 0,8-8,-10 14,0 0,-1 0,1 1,0-1,1 1,-1 0,0 0,0 0,1 1,-1-1,1 1,3-1,-2 0,0 1,0-1,0 1,-1-1,7-4,-9 5,0-1,-1 1,1-1,-1 1,1-1,-1 1,1-1,-1 0,0 0,0 0,0 0,0 0,0 0,1-4,0-1,-2 5,0 0,1 0,-1 0,1 1,-1-1,1 0,0 0,0-1,0 1,0 1,0-1,0 0,0 1,0-1,1 1,-1-1,1 1,-1 0,1 0,0 0,-1 0,4-2,1 1,-1-1,0 0,1 0,-1 0,0-1,0 0,-1 0,1 0,6-8,62-77,-70 87,-1 0,0-1,0 1,-1-1,1 1,0-1,-1 0,0 0,0 0,0 0,2-5,-3-2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425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6956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5733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59633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1267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49467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63747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597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lIns="93177" tIns="46589" rIns="93177" bIns="46589"/>
          <a:lstStyle/>
          <a:p>
            <a:pPr>
              <a:defRPr/>
            </a:pPr>
            <a:fld id="{A525AA19-DFE1-4221-A248-0BF6A567C30A}"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0530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TW" dirty="0"/>
          </a:p>
          <a:p>
            <a:endParaRPr lang="zh-TW" altLang="en-US" dirty="0"/>
          </a:p>
          <a:p>
            <a:endParaRPr lang="en-US" dirty="0"/>
          </a:p>
        </p:txBody>
      </p:sp>
      <p:sp>
        <p:nvSpPr>
          <p:cNvPr id="4" name="Slide Number Placeholder 3"/>
          <p:cNvSpPr>
            <a:spLocks noGrp="1"/>
          </p:cNvSpPr>
          <p:nvPr>
            <p:ph type="sldNum" sz="quarter" idx="5"/>
          </p:nvPr>
        </p:nvSpPr>
        <p:spPr/>
        <p:txBody>
          <a:bodyPr lIns="93177" tIns="46589" rIns="93177" bIns="46589"/>
          <a:lstStyle/>
          <a:p>
            <a:pPr>
              <a:defRPr/>
            </a:pPr>
            <a:fld id="{3443F282-2F2F-46E6-98EE-1737CC90F9FE}"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47928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41968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212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718221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15416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3</a:t>
            </a:fld>
            <a:endParaRPr lang="en-US"/>
          </a:p>
        </p:txBody>
      </p:sp>
    </p:spTree>
    <p:extLst>
      <p:ext uri="{BB962C8B-B14F-4D97-AF65-F5344CB8AC3E}">
        <p14:creationId xmlns:p14="http://schemas.microsoft.com/office/powerpoint/2010/main" val="18847632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8856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124768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898710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5804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1551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3932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107982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6378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53066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7" name="Google Shape;87;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
        <p:nvSpPr>
          <p:cNvPr id="83" name="Google Shape;83;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156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altLang="zh-CN" dirty="0"/>
          </a:p>
        </p:txBody>
      </p:sp>
      <p:sp>
        <p:nvSpPr>
          <p:cNvPr id="4" name="Slide Number Placeholder 3"/>
          <p:cNvSpPr>
            <a:spLocks noGrp="1"/>
          </p:cNvSpPr>
          <p:nvPr>
            <p:ph type="sldNum" sz="quarter" idx="10"/>
          </p:nvPr>
        </p:nvSpPr>
        <p:spPr/>
        <p:txBody>
          <a:bodyPr lIns="93177" tIns="46589" rIns="93177" bIns="46589"/>
          <a:lstStyle/>
          <a:p>
            <a:fld id="{15F79801-233C-4B5C-AE82-7C6E7A53C4BD}"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7" name="Google Shape;2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0" name="Google Shape;40;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4"/>
          <p:cNvPicPr preferRelativeResize="0"/>
          <p:nvPr/>
        </p:nvPicPr>
        <p:blipFill rotWithShape="1">
          <a:blip r:embed="rId13">
            <a:alphaModFix/>
          </a:blip>
          <a:srcRect/>
          <a:stretch/>
        </p:blipFill>
        <p:spPr>
          <a:xfrm>
            <a:off x="0" y="-1"/>
            <a:ext cx="12192000" cy="684030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A53E97C-8F3D-412D-9E92-0448C67BCF51}"/>
              </a:ext>
            </a:extLst>
          </p:cNvPr>
          <p:cNvSpPr txBox="1"/>
          <p:nvPr/>
        </p:nvSpPr>
        <p:spPr>
          <a:xfrm>
            <a:off x="3248676" y="2851110"/>
            <a:ext cx="6372402" cy="1015663"/>
          </a:xfrm>
          <a:prstGeom prst="rect">
            <a:avLst/>
          </a:prstGeom>
          <a:noFill/>
        </p:spPr>
        <p:txBody>
          <a:bodyPr wrap="square" rtlCol="0">
            <a:spAutoFit/>
          </a:bodyPr>
          <a:lstStyle/>
          <a:p>
            <a:r>
              <a:rPr lang="zh-CN" altLang="en-US" sz="6000" b="1" dirty="0">
                <a:solidFill>
                  <a:schemeClr val="bg1"/>
                </a:solidFill>
                <a:latin typeface="Amasis MT Pro Light" panose="020B0604020202020204" pitchFamily="18" charset="0"/>
              </a:rPr>
              <a:t>天路历程 第三课</a:t>
            </a:r>
            <a:endParaRPr lang="en-US" sz="6000" b="1" dirty="0">
              <a:solidFill>
                <a:schemeClr val="bg1"/>
              </a:solidFill>
              <a:latin typeface="Amasis MT Pro Light" panose="020B0604020202020204" pitchFamily="18" charset="0"/>
            </a:endParaRPr>
          </a:p>
        </p:txBody>
      </p:sp>
    </p:spTree>
    <p:extLst>
      <p:ext uri="{BB962C8B-B14F-4D97-AF65-F5344CB8AC3E}">
        <p14:creationId xmlns:p14="http://schemas.microsoft.com/office/powerpoint/2010/main" val="2438035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00C971-644E-48A1-888B-D8CA78474535}"/>
              </a:ext>
            </a:extLst>
          </p:cNvPr>
          <p:cNvSpPr txBox="1"/>
          <p:nvPr/>
        </p:nvSpPr>
        <p:spPr>
          <a:xfrm>
            <a:off x="177800" y="190501"/>
            <a:ext cx="11588750" cy="4792146"/>
          </a:xfrm>
          <a:prstGeom prst="rect">
            <a:avLst/>
          </a:prstGeom>
          <a:noFill/>
        </p:spPr>
        <p:txBody>
          <a:bodyPr wrap="square">
            <a:spAutoFit/>
          </a:bodyPr>
          <a:lstStyle/>
          <a:p>
            <a:pPr marL="45720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玛拉基书</a:t>
            </a:r>
            <a:r>
              <a:rPr lang="en-US" sz="3200" b="1" dirty="0">
                <a:solidFill>
                  <a:schemeClr val="bg1"/>
                </a:solidFill>
                <a:effectLst/>
                <a:latin typeface="+mj-ea"/>
                <a:ea typeface="+mj-ea"/>
                <a:cs typeface="Times New Roman" panose="02020603050405020304" pitchFamily="18" charset="0"/>
              </a:rPr>
              <a:t>2</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4-7</a:t>
            </a:r>
          </a:p>
          <a:p>
            <a:pPr marL="45720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你们就知道我传这诫命给你们，使我与利未（或作“利未人”）所立的约可以常存。这是万军之耶和华说的。</a:t>
            </a:r>
            <a:endParaRPr lang="en-US" sz="3200" b="1" dirty="0">
              <a:solidFill>
                <a:schemeClr val="bg1"/>
              </a:solidFill>
              <a:effectLst/>
              <a:latin typeface="+mj-ea"/>
              <a:ea typeface="+mj-ea"/>
              <a:cs typeface="Times New Roman" panose="02020603050405020304" pitchFamily="18" charset="0"/>
            </a:endParaRPr>
          </a:p>
          <a:p>
            <a:pPr marL="45720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我曾与他立生命和平安的约，我将这两样赐给他，使他存敬畏的心；他就敬畏我，惧怕我的名。</a:t>
            </a:r>
            <a:endParaRPr lang="en-US" sz="3200" b="1" dirty="0">
              <a:solidFill>
                <a:schemeClr val="bg1"/>
              </a:solidFill>
              <a:effectLst/>
              <a:latin typeface="+mj-ea"/>
              <a:ea typeface="+mj-ea"/>
              <a:cs typeface="Times New Roman" panose="02020603050405020304" pitchFamily="18" charset="0"/>
            </a:endParaRPr>
          </a:p>
          <a:p>
            <a:pPr marL="45720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真实的律法在他口中，他嘴里没有不义的话。他以平安和正直与我同行，使多人回头离开罪孽。</a:t>
            </a:r>
            <a:endParaRPr lang="en-US" sz="3200" b="1" dirty="0">
              <a:solidFill>
                <a:schemeClr val="bg1"/>
              </a:solidFill>
              <a:effectLst/>
              <a:latin typeface="+mj-ea"/>
              <a:ea typeface="+mj-ea"/>
              <a:cs typeface="Times New Roman" panose="02020603050405020304" pitchFamily="18" charset="0"/>
            </a:endParaRPr>
          </a:p>
          <a:p>
            <a:pPr marL="45720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祭司的嘴里当存知识，人也当由他口中寻求律法，因为他是万军之耶和华的使者。</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290864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6595EF-A199-4114-80E0-E241784B5C57}"/>
              </a:ext>
            </a:extLst>
          </p:cNvPr>
          <p:cNvSpPr txBox="1"/>
          <p:nvPr/>
        </p:nvSpPr>
        <p:spPr>
          <a:xfrm>
            <a:off x="158750" y="413318"/>
            <a:ext cx="11633200" cy="5016758"/>
          </a:xfrm>
          <a:prstGeom prst="rect">
            <a:avLst/>
          </a:prstGeom>
          <a:noFill/>
        </p:spPr>
        <p:txBody>
          <a:bodyPr wrap="square">
            <a:spAutoFit/>
          </a:bodyPr>
          <a:lstStyle/>
          <a:p>
            <a:r>
              <a:rPr lang="zh-CN" altLang="en-US" sz="3200" b="1" i="0" dirty="0">
                <a:solidFill>
                  <a:schemeClr val="bg1"/>
                </a:solidFill>
                <a:effectLst/>
                <a:latin typeface="+mj-ea"/>
                <a:ea typeface="+mj-ea"/>
              </a:rPr>
              <a:t>歌林多前书</a:t>
            </a:r>
            <a:r>
              <a:rPr lang="en-US" altLang="zh-CN" sz="3200" b="1" i="0" dirty="0">
                <a:solidFill>
                  <a:schemeClr val="bg1"/>
                </a:solidFill>
                <a:effectLst/>
                <a:latin typeface="+mj-ea"/>
                <a:ea typeface="+mj-ea"/>
              </a:rPr>
              <a:t>4</a:t>
            </a:r>
            <a:r>
              <a:rPr lang="zh-CN" altLang="en-US" sz="3200" b="1" i="0" dirty="0">
                <a:solidFill>
                  <a:schemeClr val="bg1"/>
                </a:solidFill>
                <a:effectLst/>
                <a:latin typeface="+mj-ea"/>
                <a:ea typeface="+mj-ea"/>
              </a:rPr>
              <a:t>：</a:t>
            </a:r>
            <a:r>
              <a:rPr lang="en-US" altLang="zh-CN" sz="3200" b="1" i="0" dirty="0">
                <a:solidFill>
                  <a:schemeClr val="bg1"/>
                </a:solidFill>
                <a:effectLst/>
                <a:latin typeface="+mj-ea"/>
                <a:ea typeface="+mj-ea"/>
              </a:rPr>
              <a:t>15</a:t>
            </a:r>
          </a:p>
          <a:p>
            <a:r>
              <a:rPr lang="zh-CN" altLang="en-US" sz="3200" b="1" i="0" dirty="0">
                <a:solidFill>
                  <a:schemeClr val="bg1"/>
                </a:solidFill>
                <a:effectLst/>
                <a:latin typeface="+mj-ea"/>
                <a:ea typeface="+mj-ea"/>
              </a:rPr>
              <a:t>你们学基督的，师傅虽有一万，为父的却是不多，因我在基督耶稣里用福音生了你们。</a:t>
            </a:r>
            <a:endParaRPr lang="en-US" altLang="zh-CN" sz="3200" b="1" i="0" dirty="0">
              <a:solidFill>
                <a:schemeClr val="bg1"/>
              </a:solidFill>
              <a:effectLst/>
              <a:latin typeface="+mj-ea"/>
              <a:ea typeface="+mj-ea"/>
            </a:endParaRPr>
          </a:p>
          <a:p>
            <a:endParaRPr lang="en-US" altLang="zh-CN" sz="3200" b="1" dirty="0">
              <a:solidFill>
                <a:schemeClr val="bg1"/>
              </a:solidFill>
              <a:latin typeface="+mj-ea"/>
              <a:ea typeface="+mj-ea"/>
            </a:endParaRPr>
          </a:p>
          <a:p>
            <a:r>
              <a:rPr lang="zh-CN" altLang="en-US" sz="3200" b="1" dirty="0">
                <a:solidFill>
                  <a:schemeClr val="bg1"/>
                </a:solidFill>
                <a:latin typeface="+mj-ea"/>
                <a:ea typeface="+mj-ea"/>
              </a:rPr>
              <a:t>加拉太书</a:t>
            </a:r>
            <a:r>
              <a:rPr lang="en-US" altLang="zh-CN" sz="3200" b="1" dirty="0">
                <a:solidFill>
                  <a:schemeClr val="bg1"/>
                </a:solidFill>
                <a:latin typeface="+mj-ea"/>
                <a:ea typeface="+mj-ea"/>
              </a:rPr>
              <a:t>4</a:t>
            </a:r>
            <a:r>
              <a:rPr lang="zh-CN" altLang="en-US" sz="3200" b="1" dirty="0">
                <a:solidFill>
                  <a:schemeClr val="bg1"/>
                </a:solidFill>
                <a:latin typeface="+mj-ea"/>
                <a:ea typeface="+mj-ea"/>
              </a:rPr>
              <a:t>：</a:t>
            </a:r>
            <a:r>
              <a:rPr lang="en-US" altLang="zh-CN" sz="3200" b="1" dirty="0">
                <a:solidFill>
                  <a:schemeClr val="bg1"/>
                </a:solidFill>
                <a:latin typeface="+mj-ea"/>
                <a:ea typeface="+mj-ea"/>
              </a:rPr>
              <a:t>19</a:t>
            </a:r>
            <a:endParaRPr lang="en-US" altLang="zh-CN" sz="3200" b="1" i="0" dirty="0">
              <a:solidFill>
                <a:schemeClr val="bg1"/>
              </a:solidFill>
              <a:effectLst/>
              <a:latin typeface="+mj-ea"/>
              <a:ea typeface="+mj-ea"/>
            </a:endParaRPr>
          </a:p>
          <a:p>
            <a:r>
              <a:rPr lang="zh-CN" altLang="en-US" sz="3200" b="1" i="0" dirty="0">
                <a:solidFill>
                  <a:schemeClr val="bg1"/>
                </a:solidFill>
                <a:effectLst/>
                <a:latin typeface="+mj-ea"/>
                <a:ea typeface="+mj-ea"/>
              </a:rPr>
              <a:t>我小子啊，我为你们再受生产之苦，直等到基督成形在你们心。</a:t>
            </a:r>
            <a:endParaRPr lang="en-US" altLang="zh-CN" sz="3200" b="1" i="0" dirty="0">
              <a:solidFill>
                <a:schemeClr val="bg1"/>
              </a:solidFill>
              <a:effectLst/>
              <a:latin typeface="+mj-ea"/>
              <a:ea typeface="+mj-ea"/>
            </a:endParaRPr>
          </a:p>
          <a:p>
            <a:endParaRPr lang="en-US" altLang="zh-CN" sz="3200" b="1" dirty="0">
              <a:solidFill>
                <a:schemeClr val="bg1"/>
              </a:solidFill>
              <a:latin typeface="+mj-ea"/>
              <a:ea typeface="+mj-ea"/>
            </a:endParaRPr>
          </a:p>
          <a:p>
            <a:r>
              <a:rPr lang="zh-CN" sz="3200" b="1" dirty="0">
                <a:solidFill>
                  <a:schemeClr val="bg1"/>
                </a:solidFill>
                <a:effectLst/>
                <a:latin typeface="+mj-ea"/>
                <a:ea typeface="+mj-ea"/>
                <a:cs typeface="Times New Roman" panose="02020603050405020304" pitchFamily="18" charset="0"/>
              </a:rPr>
              <a:t>帖撒罗尼迦前书</a:t>
            </a:r>
            <a:r>
              <a:rPr lang="en-US" sz="3200" b="1" dirty="0">
                <a:solidFill>
                  <a:schemeClr val="bg1"/>
                </a:solidFill>
                <a:effectLst/>
                <a:latin typeface="+mj-ea"/>
                <a:ea typeface="+mj-ea"/>
                <a:cs typeface="Times New Roman" panose="02020603050405020304" pitchFamily="18" charset="0"/>
              </a:rPr>
              <a:t>2</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7 </a:t>
            </a:r>
          </a:p>
          <a:p>
            <a:r>
              <a:rPr lang="zh-CN" sz="3200" b="1" dirty="0">
                <a:solidFill>
                  <a:schemeClr val="bg1"/>
                </a:solidFill>
                <a:effectLst/>
                <a:latin typeface="+mj-ea"/>
                <a:ea typeface="+mj-ea"/>
                <a:cs typeface="Times New Roman" panose="02020603050405020304" pitchFamily="18" charset="0"/>
              </a:rPr>
              <a:t>只在你们中间存心温柔，如同母亲乳养自己的孩子。</a:t>
            </a:r>
            <a:endParaRPr lang="en-US" sz="3200" b="1" dirty="0">
              <a:solidFill>
                <a:schemeClr val="bg1"/>
              </a:solidFill>
              <a:effectLst/>
              <a:latin typeface="+mj-ea"/>
              <a:ea typeface="+mj-ea"/>
              <a:cs typeface="Times New Roman" panose="02020603050405020304" pitchFamily="18" charset="0"/>
            </a:endParaRPr>
          </a:p>
          <a:p>
            <a:r>
              <a:rPr lang="zh-CN" altLang="en-US" sz="3200" b="0" i="0" dirty="0">
                <a:solidFill>
                  <a:srgbClr val="423838"/>
                </a:solidFill>
                <a:effectLst/>
                <a:latin typeface="+mj-ea"/>
                <a:ea typeface="+mj-ea"/>
              </a:rPr>
              <a:t>里。</a:t>
            </a:r>
            <a:endParaRPr lang="en-US" sz="3200" dirty="0">
              <a:latin typeface="+mj-ea"/>
              <a:ea typeface="+mj-ea"/>
            </a:endParaRPr>
          </a:p>
        </p:txBody>
      </p:sp>
    </p:spTree>
    <p:extLst>
      <p:ext uri="{BB962C8B-B14F-4D97-AF65-F5344CB8AC3E}">
        <p14:creationId xmlns:p14="http://schemas.microsoft.com/office/powerpoint/2010/main" val="1794749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usty Parlor"/>
          <p:cNvPicPr>
            <a:picLocks noChangeAspect="1" noChangeArrowheads="1"/>
          </p:cNvPicPr>
          <p:nvPr/>
        </p:nvPicPr>
        <p:blipFill>
          <a:blip r:embed="rId3" cstate="print"/>
          <a:srcRect/>
          <a:stretch>
            <a:fillRect/>
          </a:stretch>
        </p:blipFill>
        <p:spPr bwMode="auto">
          <a:xfrm>
            <a:off x="1981200" y="877876"/>
            <a:ext cx="7086600" cy="5446725"/>
          </a:xfrm>
          <a:prstGeom prst="rect">
            <a:avLst/>
          </a:prstGeom>
          <a:noFill/>
        </p:spPr>
      </p:pic>
      <p:sp>
        <p:nvSpPr>
          <p:cNvPr id="3" name="Title 2"/>
          <p:cNvSpPr txBox="1">
            <a:spLocks/>
          </p:cNvSpPr>
          <p:nvPr/>
        </p:nvSpPr>
        <p:spPr>
          <a:xfrm>
            <a:off x="9296400" y="457200"/>
            <a:ext cx="914400" cy="4191000"/>
          </a:xfrm>
          <a:prstGeom prst="rect">
            <a:avLst/>
          </a:prstGeom>
          <a:ln w="6350" cap="rnd">
            <a:noFill/>
          </a:ln>
        </p:spPr>
        <p:txBody>
          <a:bodyPr vert="horz" anchor="b" anchorCtr="0">
            <a:normAutofit lnSpcReduction="10000"/>
          </a:bodyPr>
          <a:lstStyle/>
          <a:p>
            <a:pPr>
              <a:spcBef>
                <a:spcPct val="0"/>
              </a:spcBef>
              <a:buClrTx/>
              <a:defRPr/>
            </a:pPr>
            <a:r>
              <a:rPr lang="zh-CN" altLang="en-US" sz="4200" b="1"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rPr>
              <a:t>佈滿塵埃的大廳</a:t>
            </a:r>
            <a:endParaRPr lang="en-US" sz="4200" b="1"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045DD8-D5CF-48FF-BA75-D3C18F93CE4E}"/>
              </a:ext>
            </a:extLst>
          </p:cNvPr>
          <p:cNvSpPr txBox="1"/>
          <p:nvPr/>
        </p:nvSpPr>
        <p:spPr>
          <a:xfrm>
            <a:off x="171450" y="139700"/>
            <a:ext cx="12020550" cy="6153801"/>
          </a:xfrm>
          <a:prstGeom prst="rect">
            <a:avLst/>
          </a:prstGeom>
          <a:noFill/>
        </p:spPr>
        <p:txBody>
          <a:bodyPr wrap="square">
            <a:spAutoFit/>
          </a:bodyPr>
          <a:lstStyle/>
          <a:p>
            <a:pPr>
              <a:lnSpc>
                <a:spcPct val="107000"/>
              </a:lnSpc>
              <a:spcAft>
                <a:spcPts val="800"/>
              </a:spcAft>
            </a:pPr>
            <a:r>
              <a:rPr lang="zh-CN" sz="3200" b="1" dirty="0">
                <a:solidFill>
                  <a:schemeClr val="bg1"/>
                </a:solidFill>
                <a:effectLst/>
                <a:latin typeface="+mj-ea"/>
                <a:ea typeface="+mj-ea"/>
                <a:cs typeface="Times New Roman" panose="02020603050405020304" pitchFamily="18" charset="0"/>
              </a:rPr>
              <a:t>罗马书</a:t>
            </a:r>
            <a:r>
              <a:rPr lang="en-US" sz="3200" b="1" dirty="0">
                <a:solidFill>
                  <a:schemeClr val="bg1"/>
                </a:solidFill>
                <a:effectLst/>
                <a:latin typeface="+mj-ea"/>
                <a:ea typeface="+mj-ea"/>
                <a:cs typeface="Times New Roman" panose="02020603050405020304" pitchFamily="18" charset="0"/>
              </a:rPr>
              <a:t>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20 </a:t>
            </a:r>
            <a:r>
              <a:rPr lang="zh-CN" sz="3200" b="1" dirty="0">
                <a:solidFill>
                  <a:schemeClr val="bg1"/>
                </a:solidFill>
                <a:effectLst/>
                <a:latin typeface="+mj-ea"/>
                <a:ea typeface="+mj-ea"/>
                <a:cs typeface="Times New Roman" panose="02020603050405020304" pitchFamily="18" charset="0"/>
              </a:rPr>
              <a:t>律法本是外添的，叫过犯显多；只是罪在哪里显多，恩典就更显多了。</a:t>
            </a:r>
            <a:endParaRPr lang="en-US" altLang="zh-CN" sz="3200" b="1" dirty="0">
              <a:solidFill>
                <a:schemeClr val="bg1"/>
              </a:solidFill>
              <a:effectLst/>
              <a:latin typeface="+mj-ea"/>
              <a:ea typeface="+mj-ea"/>
              <a:cs typeface="Times New Roman" panose="02020603050405020304" pitchFamily="18" charset="0"/>
            </a:endParaRPr>
          </a:p>
          <a:p>
            <a:pPr>
              <a:lnSpc>
                <a:spcPct val="107000"/>
              </a:lnSpc>
              <a:spcAft>
                <a:spcPts val="80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罗马书</a:t>
            </a:r>
            <a:r>
              <a:rPr lang="en-US" sz="3200" b="1" dirty="0">
                <a:solidFill>
                  <a:schemeClr val="bg1"/>
                </a:solidFill>
                <a:effectLst/>
                <a:latin typeface="+mj-ea"/>
                <a:ea typeface="+mj-ea"/>
                <a:cs typeface="Times New Roman" panose="02020603050405020304" pitchFamily="18" charset="0"/>
              </a:rPr>
              <a:t>7</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6-9</a:t>
            </a:r>
            <a:r>
              <a:rPr lang="en-US" sz="3200" b="1" dirty="0">
                <a:solidFill>
                  <a:schemeClr val="bg1"/>
                </a:solidFill>
                <a:latin typeface="+mj-ea"/>
                <a:ea typeface="+mj-ea"/>
                <a:cs typeface="Times New Roman" panose="02020603050405020304" pitchFamily="18" charset="0"/>
              </a:rPr>
              <a:t> </a:t>
            </a:r>
            <a:r>
              <a:rPr lang="zh-CN" sz="3200" b="1" dirty="0">
                <a:solidFill>
                  <a:schemeClr val="bg1"/>
                </a:solidFill>
                <a:effectLst/>
                <a:latin typeface="+mj-ea"/>
                <a:ea typeface="+mj-ea"/>
                <a:cs typeface="Times New Roman" panose="02020603050405020304" pitchFamily="18" charset="0"/>
              </a:rPr>
              <a:t>但我们既然在捆我们的律法上死了，现今就脱离了律法，叫我们服侍主，要按着心灵的新样（“心灵”或作“圣灵”），不按着仪文的旧样。</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这样，我们可说什么呢？律法是罪吗？断乎不是！只是非因律法，我就不知何为罪。非律法说，“不可起贪心”，我就不知何为贪心。</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然而罪趁着机会，就藉着诫命叫诸般的贪心在我里头发动，因为没有律法，罪是死的。</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我以前没有律法，是活着的；但是诫命来到，罪又活了，我就死了。</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3797403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FA993F-E502-420B-9B60-ED24F86CFEF1}"/>
              </a:ext>
            </a:extLst>
          </p:cNvPr>
          <p:cNvSpPr txBox="1"/>
          <p:nvPr/>
        </p:nvSpPr>
        <p:spPr>
          <a:xfrm>
            <a:off x="222250" y="139700"/>
            <a:ext cx="11607800" cy="7007046"/>
          </a:xfrm>
          <a:prstGeom prst="rect">
            <a:avLst/>
          </a:prstGeom>
          <a:noFill/>
        </p:spPr>
        <p:txBody>
          <a:bodyPr wrap="square">
            <a:spAutoFit/>
          </a:bodyPr>
          <a:lstStyle/>
          <a:p>
            <a:pPr marL="0" marR="0">
              <a:spcBef>
                <a:spcPts val="0"/>
              </a:spcBef>
              <a:spcAft>
                <a:spcPts val="800"/>
              </a:spcAft>
            </a:pPr>
            <a:r>
              <a:rPr lang="zh-CN" sz="3200" b="1" dirty="0">
                <a:solidFill>
                  <a:schemeClr val="bg1"/>
                </a:solidFill>
                <a:effectLst/>
                <a:latin typeface="+mj-ea"/>
                <a:ea typeface="+mj-ea"/>
                <a:cs typeface="Times New Roman" panose="02020603050405020304" pitchFamily="18" charset="0"/>
              </a:rPr>
              <a:t>哥林多前书</a:t>
            </a:r>
            <a:r>
              <a:rPr lang="en-US" sz="3200" b="1" dirty="0">
                <a:solidFill>
                  <a:schemeClr val="bg1"/>
                </a:solidFill>
                <a:effectLst/>
                <a:latin typeface="+mj-ea"/>
                <a:ea typeface="+mj-ea"/>
                <a:cs typeface="Times New Roman" panose="02020603050405020304" pitchFamily="18" charset="0"/>
              </a:rPr>
              <a:t>15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56 </a:t>
            </a:r>
            <a:r>
              <a:rPr lang="zh-CN" sz="3200" b="1" dirty="0">
                <a:solidFill>
                  <a:schemeClr val="bg1"/>
                </a:solidFill>
                <a:effectLst/>
                <a:latin typeface="+mj-ea"/>
                <a:ea typeface="+mj-ea"/>
                <a:cs typeface="Times New Roman" panose="02020603050405020304" pitchFamily="18" charset="0"/>
              </a:rPr>
              <a:t>死的毒钩就是罪，罪的权势就是律法。</a:t>
            </a:r>
            <a:endParaRPr lang="en-US" altLang="zh-CN" sz="3200" b="1" dirty="0">
              <a:solidFill>
                <a:schemeClr val="bg1"/>
              </a:solidFill>
              <a:effectLst/>
              <a:latin typeface="+mj-ea"/>
              <a:ea typeface="+mj-ea"/>
              <a:cs typeface="Times New Roman" panose="02020603050405020304" pitchFamily="18" charset="0"/>
            </a:endParaRPr>
          </a:p>
          <a:p>
            <a:pPr marL="0" marR="0">
              <a:spcBef>
                <a:spcPts val="0"/>
              </a:spcBef>
              <a:spcAft>
                <a:spcPts val="800"/>
              </a:spcAft>
            </a:pPr>
            <a:endParaRPr lang="en-US" altLang="zh-CN" sz="3200" b="1" dirty="0">
              <a:solidFill>
                <a:schemeClr val="bg1"/>
              </a:solidFill>
              <a:effectLst/>
              <a:latin typeface="+mj-ea"/>
              <a:ea typeface="+mj-ea"/>
              <a:cs typeface="Times New Roman" panose="02020603050405020304" pitchFamily="18" charset="0"/>
            </a:endParaRPr>
          </a:p>
          <a:p>
            <a:r>
              <a:rPr lang="zh-CN" sz="3200" b="1" dirty="0">
                <a:solidFill>
                  <a:schemeClr val="bg1"/>
                </a:solidFill>
                <a:effectLst/>
                <a:latin typeface="+mj-ea"/>
                <a:ea typeface="+mj-ea"/>
                <a:cs typeface="Times New Roman" panose="02020603050405020304" pitchFamily="18" charset="0"/>
              </a:rPr>
              <a:t>加拉太书</a:t>
            </a:r>
            <a:r>
              <a:rPr lang="en-US" sz="3200" b="1" dirty="0">
                <a:solidFill>
                  <a:schemeClr val="bg1"/>
                </a:solidFill>
                <a:effectLst/>
                <a:latin typeface="+mj-ea"/>
                <a:ea typeface="+mj-ea"/>
                <a:cs typeface="Times New Roman" panose="02020603050405020304" pitchFamily="18" charset="0"/>
              </a:rPr>
              <a:t>3</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19 </a:t>
            </a:r>
            <a:r>
              <a:rPr lang="zh-CN" sz="3200" b="1" dirty="0">
                <a:solidFill>
                  <a:schemeClr val="bg1"/>
                </a:solidFill>
                <a:effectLst/>
                <a:latin typeface="+mj-ea"/>
                <a:ea typeface="+mj-ea"/>
                <a:cs typeface="Times New Roman" panose="02020603050405020304" pitchFamily="18" charset="0"/>
              </a:rPr>
              <a:t>这样说来，律法是为什么有的呢？原是为过犯添上的，等候那蒙应许的子孙来到，并且是藉天使经中保之手设立的。</a:t>
            </a:r>
            <a:endParaRPr lang="en-US" altLang="zh-CN" sz="3200" b="1" dirty="0">
              <a:solidFill>
                <a:schemeClr val="bg1"/>
              </a:solidFill>
              <a:effectLst/>
              <a:latin typeface="+mj-ea"/>
              <a:ea typeface="+mj-ea"/>
              <a:cs typeface="Times New Roman" panose="02020603050405020304" pitchFamily="18" charset="0"/>
            </a:endParaRPr>
          </a:p>
          <a:p>
            <a:endParaRPr lang="en-US" sz="3200" b="1" dirty="0">
              <a:solidFill>
                <a:schemeClr val="bg1"/>
              </a:solidFill>
              <a:latin typeface="+mj-ea"/>
              <a:ea typeface="+mj-ea"/>
              <a:cs typeface="Times New Roman" panose="02020603050405020304" pitchFamily="18" charset="0"/>
            </a:endParaRPr>
          </a:p>
          <a:p>
            <a:pPr marL="0" marR="0">
              <a:spcBef>
                <a:spcPts val="0"/>
              </a:spcBef>
              <a:spcAft>
                <a:spcPts val="800"/>
              </a:spcAft>
            </a:pPr>
            <a:r>
              <a:rPr lang="zh-CN" sz="3200" b="1" dirty="0">
                <a:solidFill>
                  <a:schemeClr val="bg1"/>
                </a:solidFill>
                <a:effectLst/>
                <a:latin typeface="+mj-ea"/>
                <a:ea typeface="+mj-ea"/>
                <a:cs typeface="Times New Roman" panose="02020603050405020304" pitchFamily="18" charset="0"/>
              </a:rPr>
              <a:t>西结书</a:t>
            </a:r>
            <a:r>
              <a:rPr lang="en-US" sz="3200" b="1" dirty="0">
                <a:solidFill>
                  <a:schemeClr val="bg1"/>
                </a:solidFill>
                <a:effectLst/>
                <a:latin typeface="+mj-ea"/>
                <a:ea typeface="+mj-ea"/>
                <a:cs typeface="Times New Roman" panose="02020603050405020304" pitchFamily="18" charset="0"/>
              </a:rPr>
              <a:t>36</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25-27 </a:t>
            </a:r>
            <a:r>
              <a:rPr lang="zh-CN" sz="3200" b="1" dirty="0">
                <a:solidFill>
                  <a:schemeClr val="bg1"/>
                </a:solidFill>
                <a:effectLst/>
                <a:latin typeface="+mj-ea"/>
                <a:ea typeface="+mj-ea"/>
                <a:cs typeface="Times New Roman" panose="02020603050405020304" pitchFamily="18" charset="0"/>
              </a:rPr>
              <a:t>我必用清水洒在你们身上，你们就洁净了。我要洁净你们，使你们脱离一切的污秽，弃掉一切的偶像。</a:t>
            </a:r>
            <a:endParaRPr lang="en-US" sz="3200" b="1" dirty="0">
              <a:solidFill>
                <a:schemeClr val="bg1"/>
              </a:solidFill>
              <a:effectLst/>
              <a:latin typeface="+mj-ea"/>
              <a:ea typeface="+mj-ea"/>
              <a:cs typeface="Times New Roman" panose="02020603050405020304" pitchFamily="18" charset="0"/>
            </a:endParaRPr>
          </a:p>
          <a:p>
            <a:pPr marL="0" marR="0">
              <a:spcBef>
                <a:spcPts val="0"/>
              </a:spcBef>
              <a:spcAft>
                <a:spcPts val="800"/>
              </a:spcAft>
            </a:pPr>
            <a:r>
              <a:rPr lang="zh-CN" sz="3200" b="1" dirty="0">
                <a:solidFill>
                  <a:schemeClr val="bg1"/>
                </a:solidFill>
                <a:effectLst/>
                <a:latin typeface="+mj-ea"/>
                <a:ea typeface="+mj-ea"/>
                <a:cs typeface="Times New Roman" panose="02020603050405020304" pitchFamily="18" charset="0"/>
              </a:rPr>
              <a:t>我也要赐给你们一个新心，将新灵放在你们里面。又从你们的肉体中除掉石心，赐给你们肉心。</a:t>
            </a:r>
            <a:endParaRPr lang="en-US" sz="3200" b="1" dirty="0">
              <a:solidFill>
                <a:schemeClr val="bg1"/>
              </a:solidFill>
              <a:effectLst/>
              <a:latin typeface="+mj-ea"/>
              <a:ea typeface="+mj-ea"/>
              <a:cs typeface="Times New Roman" panose="02020603050405020304" pitchFamily="18" charset="0"/>
            </a:endParaRPr>
          </a:p>
          <a:p>
            <a:pPr marL="0" marR="0">
              <a:spcBef>
                <a:spcPts val="0"/>
              </a:spcBef>
              <a:spcAft>
                <a:spcPts val="800"/>
              </a:spcAft>
            </a:pPr>
            <a:r>
              <a:rPr lang="zh-CN" sz="3200" b="1" dirty="0">
                <a:solidFill>
                  <a:schemeClr val="bg1"/>
                </a:solidFill>
                <a:effectLst/>
                <a:latin typeface="+mj-ea"/>
                <a:ea typeface="+mj-ea"/>
                <a:cs typeface="Times New Roman" panose="02020603050405020304" pitchFamily="18" charset="0"/>
              </a:rPr>
              <a:t>我必将我的灵放在你们里面，使你们顺从我的律例，谨守遵行我的典章。</a:t>
            </a:r>
            <a:endParaRPr lang="en-US" sz="3200" b="1" dirty="0">
              <a:solidFill>
                <a:schemeClr val="bg1"/>
              </a:solidFill>
              <a:effectLst/>
              <a:latin typeface="+mj-ea"/>
              <a:ea typeface="+mj-ea"/>
              <a:cs typeface="Times New Roman" panose="02020603050405020304" pitchFamily="18" charset="0"/>
            </a:endParaRPr>
          </a:p>
          <a:p>
            <a:endParaRPr lang="en-US" sz="3200" b="1" dirty="0">
              <a:solidFill>
                <a:schemeClr val="bg1"/>
              </a:solidFill>
              <a:latin typeface="+mj-ea"/>
              <a:ea typeface="+mj-ea"/>
            </a:endParaRPr>
          </a:p>
        </p:txBody>
      </p:sp>
    </p:spTree>
    <p:extLst>
      <p:ext uri="{BB962C8B-B14F-4D97-AF65-F5344CB8AC3E}">
        <p14:creationId xmlns:p14="http://schemas.microsoft.com/office/powerpoint/2010/main" val="195086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8BE745-C2BA-426D-BA8B-58B6EDEE1B7A}"/>
              </a:ext>
            </a:extLst>
          </p:cNvPr>
          <p:cNvSpPr txBox="1"/>
          <p:nvPr/>
        </p:nvSpPr>
        <p:spPr>
          <a:xfrm>
            <a:off x="133350" y="266700"/>
            <a:ext cx="11722100" cy="7362272"/>
          </a:xfrm>
          <a:prstGeom prst="rect">
            <a:avLst/>
          </a:prstGeom>
          <a:noFill/>
        </p:spPr>
        <p:txBody>
          <a:bodyPr wrap="square">
            <a:spAutoFit/>
          </a:bodyPr>
          <a:lstStyle/>
          <a:p>
            <a:r>
              <a:rPr lang="zh-CN" sz="3200" b="1" dirty="0">
                <a:solidFill>
                  <a:schemeClr val="bg1"/>
                </a:solidFill>
                <a:effectLst/>
                <a:latin typeface="+mj-ea"/>
                <a:ea typeface="+mj-ea"/>
                <a:cs typeface="Times New Roman" panose="02020603050405020304" pitchFamily="18" charset="0"/>
              </a:rPr>
              <a:t>约翰福音</a:t>
            </a:r>
            <a:r>
              <a:rPr lang="en-US" sz="3200" b="1" dirty="0">
                <a:solidFill>
                  <a:schemeClr val="bg1"/>
                </a:solidFill>
                <a:effectLst/>
                <a:latin typeface="+mj-ea"/>
                <a:ea typeface="+mj-ea"/>
                <a:cs typeface="Times New Roman" panose="02020603050405020304" pitchFamily="18" charset="0"/>
              </a:rPr>
              <a:t>15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3 </a:t>
            </a:r>
          </a:p>
          <a:p>
            <a:r>
              <a:rPr lang="zh-CN" sz="3200" b="1" dirty="0">
                <a:solidFill>
                  <a:schemeClr val="bg1"/>
                </a:solidFill>
                <a:effectLst/>
                <a:latin typeface="+mj-ea"/>
                <a:ea typeface="+mj-ea"/>
                <a:cs typeface="Times New Roman" panose="02020603050405020304" pitchFamily="18" charset="0"/>
              </a:rPr>
              <a:t>现在你们因我讲给你们的道，已经干净了。</a:t>
            </a:r>
            <a:br>
              <a:rPr lang="en-US" sz="3200" b="1" dirty="0">
                <a:solidFill>
                  <a:schemeClr val="bg1"/>
                </a:solidFill>
                <a:effectLst/>
                <a:latin typeface="+mj-ea"/>
                <a:ea typeface="+mj-ea"/>
                <a:cs typeface="Times New Roman" panose="02020603050405020304" pitchFamily="18" charset="0"/>
              </a:rPr>
            </a:br>
            <a:r>
              <a:rPr lang="zh-CN" sz="3200" b="1" dirty="0">
                <a:solidFill>
                  <a:schemeClr val="bg1"/>
                </a:solidFill>
                <a:effectLst/>
                <a:latin typeface="+mj-ea"/>
                <a:ea typeface="+mj-ea"/>
                <a:cs typeface="Times New Roman" panose="02020603050405020304" pitchFamily="18" charset="0"/>
              </a:rPr>
              <a:t>以弗所书5：26 要用水藉着道把教会洗净，成为圣洁</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罗马书</a:t>
            </a:r>
            <a:r>
              <a:rPr lang="en-US" sz="3200" b="1" dirty="0">
                <a:solidFill>
                  <a:schemeClr val="bg1"/>
                </a:solidFill>
                <a:effectLst/>
                <a:latin typeface="+mj-ea"/>
                <a:ea typeface="+mj-ea"/>
                <a:cs typeface="Calibri" panose="020F0502020204030204" pitchFamily="34" charset="0"/>
              </a:rPr>
              <a:t>16</a:t>
            </a:r>
            <a:r>
              <a:rPr lang="zh-CN" sz="3200" b="1" dirty="0">
                <a:solidFill>
                  <a:schemeClr val="bg1"/>
                </a:solidFill>
                <a:effectLst/>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25-26 </a:t>
            </a: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惟有神能照我所传的福音和所讲的耶稣基督，并照永古隐藏不言的奥秘，坚固你们的心。</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Calibri" panose="020F0502020204030204" pitchFamily="34" charset="0"/>
              </a:rPr>
              <a:t>这奥秘如今显明出来，而且按着永生神的命，藉众先知的书指示万国的民，使他们信服真道。</a:t>
            </a: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0"/>
              </a:spcAft>
            </a:pPr>
            <a:endParaRPr lang="en-US" sz="3200" b="1" dirty="0">
              <a:solidFill>
                <a:schemeClr val="bg1"/>
              </a:solidFill>
              <a:latin typeface="+mj-ea"/>
              <a:ea typeface="+mj-ea"/>
              <a:cs typeface="Calibri" panose="020F0502020204030204" pitchFamily="34" charset="0"/>
            </a:endParaRPr>
          </a:p>
          <a:p>
            <a:pPr>
              <a:lnSpc>
                <a:spcPct val="107000"/>
              </a:lnSpc>
            </a:pP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15</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13</a:t>
            </a:r>
            <a:endParaRPr lang="en-US" sz="3200" b="1" dirty="0">
              <a:solidFill>
                <a:schemeClr val="bg1"/>
              </a:solidFill>
              <a:latin typeface="+mj-ea"/>
              <a:ea typeface="+mj-ea"/>
              <a:cs typeface="Calibri" panose="020F0502020204030204" pitchFamily="34" charset="0"/>
            </a:endParaRPr>
          </a:p>
          <a:p>
            <a:pPr>
              <a:lnSpc>
                <a:spcPct val="107000"/>
              </a:lnSpc>
            </a:pPr>
            <a:r>
              <a:rPr lang="zh-CN" sz="3200" b="1" dirty="0">
                <a:solidFill>
                  <a:schemeClr val="bg1"/>
                </a:solidFill>
                <a:effectLst/>
                <a:latin typeface="+mj-ea"/>
                <a:ea typeface="+mj-ea"/>
                <a:cs typeface="Calibri" panose="020F0502020204030204" pitchFamily="34" charset="0"/>
              </a:rPr>
              <a:t>人為朋友捨命，人的愛心沒有比這個大的</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endParaRPr lang="en-US" sz="3200" dirty="0">
              <a:solidFill>
                <a:schemeClr val="bg1"/>
              </a:solidFill>
              <a:effectLst/>
              <a:latin typeface="+mj-ea"/>
              <a:ea typeface="+mj-ea"/>
              <a:cs typeface="Times New Roman" panose="02020603050405020304" pitchFamily="18" charset="0"/>
            </a:endParaRPr>
          </a:p>
          <a:p>
            <a:endParaRPr lang="en-US" dirty="0"/>
          </a:p>
        </p:txBody>
      </p:sp>
    </p:spTree>
    <p:extLst>
      <p:ext uri="{BB962C8B-B14F-4D97-AF65-F5344CB8AC3E}">
        <p14:creationId xmlns:p14="http://schemas.microsoft.com/office/powerpoint/2010/main" val="959649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Passion and Patience"/>
          <p:cNvPicPr>
            <a:picLocks noChangeAspect="1" noChangeArrowheads="1"/>
          </p:cNvPicPr>
          <p:nvPr/>
        </p:nvPicPr>
        <p:blipFill>
          <a:blip r:embed="rId3" cstate="print"/>
          <a:srcRect/>
          <a:stretch>
            <a:fillRect/>
          </a:stretch>
        </p:blipFill>
        <p:spPr bwMode="auto">
          <a:xfrm>
            <a:off x="2057400" y="762001"/>
            <a:ext cx="7086600" cy="5492115"/>
          </a:xfrm>
          <a:prstGeom prst="rect">
            <a:avLst/>
          </a:prstGeom>
          <a:noFill/>
        </p:spPr>
      </p:pic>
      <p:sp>
        <p:nvSpPr>
          <p:cNvPr id="3" name="Title 2"/>
          <p:cNvSpPr txBox="1">
            <a:spLocks/>
          </p:cNvSpPr>
          <p:nvPr/>
        </p:nvSpPr>
        <p:spPr>
          <a:xfrm>
            <a:off x="9372600" y="304800"/>
            <a:ext cx="838200" cy="3124200"/>
          </a:xfrm>
          <a:prstGeom prst="rect">
            <a:avLst/>
          </a:prstGeom>
          <a:ln w="6350" cap="rnd">
            <a:noFill/>
          </a:ln>
        </p:spPr>
        <p:txBody>
          <a:bodyPr vert="horz" anchor="b" anchorCtr="0">
            <a:normAutofit lnSpcReduction="10000"/>
          </a:bodyPr>
          <a:lstStyle/>
          <a:p>
            <a:pPr>
              <a:spcBef>
                <a:spcPct val="0"/>
              </a:spcBef>
              <a:buClrTx/>
              <a:defRPr/>
            </a:pPr>
            <a:r>
              <a:rPr lang="zh-CN" alt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任性和耐性</a:t>
            </a:r>
            <a:endParaRPr 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99075E-095C-4855-8569-502AD37DA135}"/>
              </a:ext>
            </a:extLst>
          </p:cNvPr>
          <p:cNvSpPr txBox="1"/>
          <p:nvPr/>
        </p:nvSpPr>
        <p:spPr>
          <a:xfrm>
            <a:off x="190500" y="158751"/>
            <a:ext cx="11449050" cy="7860935"/>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马太福音</a:t>
            </a:r>
            <a:r>
              <a:rPr lang="en-US" sz="3200" b="1" dirty="0">
                <a:solidFill>
                  <a:schemeClr val="bg1"/>
                </a:solidFill>
                <a:effectLst/>
                <a:latin typeface="+mj-ea"/>
                <a:ea typeface="+mj-ea"/>
                <a:cs typeface="Times New Roman" panose="02020603050405020304" pitchFamily="18" charset="0"/>
              </a:rPr>
              <a:t>19</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30 </a:t>
            </a: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然而，有许多在前的，将要在后；在后的，将要在前。</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马太福音</a:t>
            </a:r>
            <a:r>
              <a:rPr lang="en-US" sz="3200" b="1" dirty="0">
                <a:solidFill>
                  <a:schemeClr val="bg1"/>
                </a:solidFill>
                <a:effectLst/>
                <a:latin typeface="+mj-ea"/>
                <a:ea typeface="+mj-ea"/>
                <a:cs typeface="Times New Roman" panose="02020603050405020304" pitchFamily="18" charset="0"/>
              </a:rPr>
              <a:t>20</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16 </a:t>
            </a: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这样，那在后的将要在前；在前的将要在后了（有古卷在此有“因为被召的人多，选上的人少”）。</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路加福音</a:t>
            </a:r>
            <a:r>
              <a:rPr lang="en-US" sz="3200" b="1" dirty="0">
                <a:solidFill>
                  <a:schemeClr val="bg1"/>
                </a:solidFill>
                <a:effectLst/>
                <a:latin typeface="+mj-ea"/>
                <a:ea typeface="+mj-ea"/>
                <a:cs typeface="Calibri" panose="020F0502020204030204" pitchFamily="34" charset="0"/>
              </a:rPr>
              <a:t>16</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25</a:t>
            </a:r>
            <a:endParaRPr lang="en-US" sz="3200" b="1" dirty="0">
              <a:solidFill>
                <a:schemeClr val="bg1"/>
              </a:solidFill>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亞伯拉罕說：兒啊，你該回想你生前享過福，拉撒路也受過苦；如今他在這裡得安慰，你倒受痛苦。</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哥林多后书</a:t>
            </a:r>
            <a:r>
              <a:rPr lang="en-US" sz="3200" b="1" dirty="0">
                <a:solidFill>
                  <a:schemeClr val="bg1"/>
                </a:solidFill>
                <a:effectLst/>
                <a:latin typeface="+mj-ea"/>
                <a:ea typeface="+mj-ea"/>
                <a:cs typeface="Times New Roman" panose="02020603050405020304" pitchFamily="18" charset="0"/>
              </a:rPr>
              <a:t>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18</a:t>
            </a:r>
            <a:r>
              <a:rPr lang="zh-CN" sz="3200" b="1" dirty="0">
                <a:solidFill>
                  <a:schemeClr val="bg1"/>
                </a:solidFill>
                <a:effectLst/>
                <a:latin typeface="+mj-ea"/>
                <a:ea typeface="+mj-ea"/>
                <a:cs typeface="Times New Roman" panose="02020603050405020304" pitchFamily="18" charset="0"/>
              </a:rPr>
              <a:t>原来我们不是顾念所见的，乃是顾念所不见的，因为所见的是暂时的，所不见的是永远的。</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1400" b="1" dirty="0">
              <a:solidFill>
                <a:srgbClr val="423838"/>
              </a:solidFill>
              <a:effectLst/>
              <a:latin typeface="Microsoft YaHei" panose="020B0503020204020204" pitchFamily="34" charset="-122"/>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200" b="1"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129341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99075E-095C-4855-8569-502AD37DA135}"/>
              </a:ext>
            </a:extLst>
          </p:cNvPr>
          <p:cNvSpPr txBox="1"/>
          <p:nvPr/>
        </p:nvSpPr>
        <p:spPr>
          <a:xfrm>
            <a:off x="196850" y="381001"/>
            <a:ext cx="11449050" cy="3556808"/>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加拉太书</a:t>
            </a:r>
            <a:r>
              <a:rPr lang="en-US" sz="3200" b="1" dirty="0">
                <a:solidFill>
                  <a:schemeClr val="bg1"/>
                </a:solidFill>
                <a:effectLst/>
                <a:latin typeface="+mj-ea"/>
                <a:ea typeface="+mj-ea"/>
                <a:cs typeface="Times New Roman" panose="02020603050405020304" pitchFamily="18" charset="0"/>
              </a:rPr>
              <a:t>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16-17 </a:t>
            </a: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我说：你们当顺着圣灵而行，就不放纵肉体的情欲了。</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因为情欲和圣灵相争，圣灵和情欲相争，这两个是彼此相敌，使你们不能作所愿意的。</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1400" b="1" dirty="0">
              <a:solidFill>
                <a:srgbClr val="423838"/>
              </a:solidFill>
              <a:effectLst/>
              <a:latin typeface="Microsoft YaHei" panose="020B0503020204020204" pitchFamily="34" charset="-122"/>
              <a:ea typeface="DengXian" panose="02010600030101010101" pitchFamily="2" charset="-122"/>
              <a:cs typeface="Times New Roman" panose="02020603050405020304" pitchFamily="18" charset="0"/>
            </a:endParaRPr>
          </a:p>
          <a:p>
            <a:pPr marL="0" marR="0">
              <a:lnSpc>
                <a:spcPct val="107000"/>
              </a:lnSpc>
              <a:spcBef>
                <a:spcPts val="0"/>
              </a:spcBef>
              <a:spcAft>
                <a:spcPts val="800"/>
              </a:spcAft>
            </a:pPr>
            <a:endParaRPr lang="en-US" sz="1200" b="1"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323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228600"/>
            <a:ext cx="8686800" cy="647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FFFFFF"/>
                </a:solidFill>
                <a:cs typeface="Arial" pitchFamily="34" charset="0"/>
              </a:rPr>
              <a:t>v</a:t>
            </a:r>
          </a:p>
        </p:txBody>
      </p:sp>
      <p:pic>
        <p:nvPicPr>
          <p:cNvPr id="1027" name="Picture 3"/>
          <p:cNvPicPr>
            <a:picLocks noChangeAspect="1" noChangeArrowheads="1"/>
          </p:cNvPicPr>
          <p:nvPr/>
        </p:nvPicPr>
        <p:blipFill>
          <a:blip r:embed="rId3" cstate="print"/>
          <a:srcRect/>
          <a:stretch>
            <a:fillRect/>
          </a:stretch>
        </p:blipFill>
        <p:spPr bwMode="auto">
          <a:xfrm>
            <a:off x="1990725" y="2514601"/>
            <a:ext cx="2476500" cy="221932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5029200" y="2466976"/>
            <a:ext cx="2286000" cy="2333625"/>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7772401" y="2457450"/>
            <a:ext cx="2390775" cy="2266950"/>
          </a:xfrm>
          <a:prstGeom prst="rect">
            <a:avLst/>
          </a:prstGeom>
          <a:noFill/>
          <a:ln w="9525">
            <a:noFill/>
            <a:miter lim="800000"/>
            <a:headEnd/>
            <a:tailEnd/>
          </a:ln>
        </p:spPr>
      </p:pic>
      <p:sp>
        <p:nvSpPr>
          <p:cNvPr id="6" name="TextBox 5"/>
          <p:cNvSpPr txBox="1">
            <a:spLocks noChangeArrowheads="1"/>
          </p:cNvSpPr>
          <p:nvPr/>
        </p:nvSpPr>
        <p:spPr bwMode="auto">
          <a:xfrm>
            <a:off x="2181225" y="1155969"/>
            <a:ext cx="2038350" cy="1323439"/>
          </a:xfrm>
          <a:prstGeom prst="rect">
            <a:avLst/>
          </a:prstGeom>
          <a:noFill/>
          <a:ln w="9525">
            <a:noFill/>
            <a:miter lim="800000"/>
            <a:headEnd/>
            <a:tailEnd/>
          </a:ln>
        </p:spPr>
        <p:txBody>
          <a:bodyPr anchor="ctr">
            <a:spAutoFit/>
          </a:bodyPr>
          <a:lstStyle/>
          <a:p>
            <a:r>
              <a:rPr lang="en-US" altLang="zh-CN" sz="2800" b="1" dirty="0"/>
              <a:t>Nature Man</a:t>
            </a:r>
          </a:p>
          <a:p>
            <a:r>
              <a:rPr lang="zh-CN" altLang="en-US" sz="2400" b="1" dirty="0">
                <a:solidFill>
                  <a:srgbClr val="FF0000"/>
                </a:solidFill>
              </a:rPr>
              <a:t>  </a:t>
            </a:r>
            <a:r>
              <a:rPr lang="zh-CN" altLang="en-US" sz="2000" b="1" dirty="0">
                <a:solidFill>
                  <a:schemeClr val="bg1"/>
                </a:solidFill>
              </a:rPr>
              <a:t>屬血氣的人</a:t>
            </a:r>
            <a:endParaRPr lang="en-US" sz="2000" b="1" dirty="0">
              <a:solidFill>
                <a:schemeClr val="bg1"/>
              </a:solidFill>
            </a:endParaRPr>
          </a:p>
        </p:txBody>
      </p:sp>
      <p:sp>
        <p:nvSpPr>
          <p:cNvPr id="18" name="TextBox 17"/>
          <p:cNvSpPr txBox="1">
            <a:spLocks noChangeArrowheads="1"/>
          </p:cNvSpPr>
          <p:nvPr/>
        </p:nvSpPr>
        <p:spPr bwMode="auto">
          <a:xfrm>
            <a:off x="5019675" y="1186746"/>
            <a:ext cx="2038350" cy="1261884"/>
          </a:xfrm>
          <a:prstGeom prst="rect">
            <a:avLst/>
          </a:prstGeom>
          <a:noFill/>
          <a:ln w="9525">
            <a:noFill/>
            <a:miter lim="800000"/>
            <a:headEnd/>
            <a:tailEnd/>
          </a:ln>
        </p:spPr>
        <p:txBody>
          <a:bodyPr anchor="ctr">
            <a:spAutoFit/>
          </a:bodyPr>
          <a:lstStyle/>
          <a:p>
            <a:r>
              <a:rPr lang="en-US" altLang="zh-CN" sz="2800" b="1" dirty="0"/>
              <a:t> Carnal Man</a:t>
            </a:r>
          </a:p>
          <a:p>
            <a:r>
              <a:rPr lang="zh-CN" altLang="en-US" sz="2000" b="1" dirty="0">
                <a:solidFill>
                  <a:srgbClr val="003399"/>
                </a:solidFill>
              </a:rPr>
              <a:t>     </a:t>
            </a:r>
            <a:r>
              <a:rPr lang="zh-CN" altLang="en-US" sz="2000" b="1" dirty="0">
                <a:solidFill>
                  <a:schemeClr val="bg1"/>
                </a:solidFill>
              </a:rPr>
              <a:t>屬肉體的人</a:t>
            </a:r>
            <a:endParaRPr lang="en-US" sz="2000" b="1" dirty="0">
              <a:solidFill>
                <a:schemeClr val="bg1"/>
              </a:solidFill>
            </a:endParaRPr>
          </a:p>
        </p:txBody>
      </p:sp>
      <p:sp>
        <p:nvSpPr>
          <p:cNvPr id="19" name="TextBox 18"/>
          <p:cNvSpPr txBox="1">
            <a:spLocks noChangeArrowheads="1"/>
          </p:cNvSpPr>
          <p:nvPr/>
        </p:nvSpPr>
        <p:spPr bwMode="auto">
          <a:xfrm>
            <a:off x="7920038" y="1155969"/>
            <a:ext cx="2214562" cy="1323439"/>
          </a:xfrm>
          <a:prstGeom prst="rect">
            <a:avLst/>
          </a:prstGeom>
          <a:noFill/>
          <a:ln w="9525">
            <a:noFill/>
            <a:miter lim="800000"/>
            <a:headEnd/>
            <a:tailEnd/>
          </a:ln>
        </p:spPr>
        <p:txBody>
          <a:bodyPr anchor="ctr">
            <a:spAutoFit/>
          </a:bodyPr>
          <a:lstStyle/>
          <a:p>
            <a:r>
              <a:rPr lang="en-US" altLang="zh-CN" sz="2800" b="1" dirty="0"/>
              <a:t>Spiritual Man</a:t>
            </a:r>
          </a:p>
          <a:p>
            <a:r>
              <a:rPr lang="zh-CN" altLang="en-US" sz="2400" b="1" dirty="0">
                <a:solidFill>
                  <a:srgbClr val="FF0000"/>
                </a:solidFill>
              </a:rPr>
              <a:t>       </a:t>
            </a:r>
            <a:r>
              <a:rPr lang="zh-CN" altLang="en-US" sz="2000" b="1" dirty="0">
                <a:solidFill>
                  <a:schemeClr val="bg1"/>
                </a:solidFill>
              </a:rPr>
              <a:t>屬靈的人</a:t>
            </a:r>
            <a:endParaRPr lang="en-US" sz="2000" b="1" dirty="0">
              <a:solidFill>
                <a:schemeClr val="bg1"/>
              </a:solidFill>
            </a:endParaRPr>
          </a:p>
        </p:txBody>
      </p:sp>
      <p:pic>
        <p:nvPicPr>
          <p:cNvPr id="33801" name="Picture 11" descr="https://encrypted-tbn0.gstatic.com/images?q=tbn:ANd9GcTctQ6kKVX8eso07wNEGYlvMkOiKshkP2_-nVojcdVUKdrERjgu"/>
          <p:cNvPicPr>
            <a:picLocks noChangeAspect="1" noChangeArrowheads="1"/>
          </p:cNvPicPr>
          <p:nvPr/>
        </p:nvPicPr>
        <p:blipFill>
          <a:blip r:embed="rId6" cstate="print"/>
          <a:srcRect/>
          <a:stretch>
            <a:fillRect/>
          </a:stretch>
        </p:blipFill>
        <p:spPr bwMode="auto">
          <a:xfrm>
            <a:off x="6858001" y="4572001"/>
            <a:ext cx="3362325" cy="1362075"/>
          </a:xfrm>
          <a:prstGeom prst="rect">
            <a:avLst/>
          </a:prstGeom>
          <a:noFill/>
          <a:ln w="9525">
            <a:noFill/>
            <a:miter lim="800000"/>
            <a:headEnd/>
            <a:tailEnd/>
          </a:ln>
        </p:spPr>
      </p:pic>
      <p:pic>
        <p:nvPicPr>
          <p:cNvPr id="33802" name="Picture 13" descr="https://encrypted-tbn2.gstatic.com/images?q=tbn:ANd9GcRXI4oRW4kJ3mjVVjlkOkKNvjT9e2cByUkM-lq6uFgHtRUqjvbgfw"/>
          <p:cNvPicPr>
            <a:picLocks noChangeAspect="1" noChangeArrowheads="1"/>
          </p:cNvPicPr>
          <p:nvPr/>
        </p:nvPicPr>
        <p:blipFill>
          <a:blip r:embed="rId7" cstate="print"/>
          <a:srcRect/>
          <a:stretch>
            <a:fillRect/>
          </a:stretch>
        </p:blipFill>
        <p:spPr bwMode="auto">
          <a:xfrm rot="2287585">
            <a:off x="4302126" y="4183064"/>
            <a:ext cx="822325" cy="1235075"/>
          </a:xfrm>
          <a:prstGeom prst="rect">
            <a:avLst/>
          </a:prstGeom>
          <a:noFill/>
          <a:ln w="9525">
            <a:noFill/>
            <a:miter lim="800000"/>
            <a:headEnd/>
            <a:tailEnd/>
          </a:ln>
        </p:spPr>
      </p:pic>
      <p:sp>
        <p:nvSpPr>
          <p:cNvPr id="33803" name="TextBox 10"/>
          <p:cNvSpPr txBox="1">
            <a:spLocks noChangeArrowheads="1"/>
          </p:cNvSpPr>
          <p:nvPr/>
        </p:nvSpPr>
        <p:spPr bwMode="auto">
          <a:xfrm rot="1758788">
            <a:off x="8716033" y="5285922"/>
            <a:ext cx="999695" cy="307777"/>
          </a:xfrm>
          <a:prstGeom prst="rect">
            <a:avLst/>
          </a:prstGeom>
          <a:noFill/>
          <a:ln w="9525">
            <a:noFill/>
            <a:miter lim="800000"/>
            <a:headEnd/>
            <a:tailEnd/>
          </a:ln>
        </p:spPr>
        <p:txBody>
          <a:bodyPr wrap="square">
            <a:spAutoFit/>
          </a:bodyPr>
          <a:lstStyle/>
          <a:p>
            <a:r>
              <a:rPr lang="en-US" b="1" dirty="0">
                <a:solidFill>
                  <a:srgbClr val="003399"/>
                </a:solidFill>
              </a:rPr>
              <a:t>WALK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102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1028"/>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499"/>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1029"/>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380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80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8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18" grpId="0" autoUpdateAnimBg="0"/>
      <p:bldP spid="19" grpId="0" autoUpdateAnimBg="0"/>
      <p:bldP spid="3380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天历-3">
            <a:hlinkClick r:id="" action="ppaction://media"/>
            <a:extLst>
              <a:ext uri="{FF2B5EF4-FFF2-40B4-BE49-F238E27FC236}">
                <a16:creationId xmlns:a16="http://schemas.microsoft.com/office/drawing/2014/main" id="{B8A19BEA-68D7-4496-9EE4-0A9E57B7B12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2192000" cy="6824012"/>
          </a:xfrm>
          <a:prstGeom prst="rect">
            <a:avLst/>
          </a:prstGeom>
        </p:spPr>
      </p:pic>
    </p:spTree>
    <p:extLst>
      <p:ext uri="{BB962C8B-B14F-4D97-AF65-F5344CB8AC3E}">
        <p14:creationId xmlns:p14="http://schemas.microsoft.com/office/powerpoint/2010/main" val="110290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2" descr="Diagram 1:Life on Three Planes"/>
          <p:cNvPicPr>
            <a:picLocks noChangeAspect="1" noChangeArrowheads="1"/>
          </p:cNvPicPr>
          <p:nvPr/>
        </p:nvPicPr>
        <p:blipFill>
          <a:blip r:embed="rId3" cstate="print">
            <a:clrChange>
              <a:clrFrom>
                <a:srgbClr val="E9FBFD"/>
              </a:clrFrom>
              <a:clrTo>
                <a:srgbClr val="E9FBFD">
                  <a:alpha val="0"/>
                </a:srgbClr>
              </a:clrTo>
            </a:clrChange>
          </a:blip>
          <a:srcRect/>
          <a:stretch>
            <a:fillRect/>
          </a:stretch>
        </p:blipFill>
        <p:spPr bwMode="auto">
          <a:xfrm>
            <a:off x="1752600" y="228600"/>
            <a:ext cx="8686800" cy="6400800"/>
          </a:xfrm>
          <a:prstGeom prst="rect">
            <a:avLst/>
          </a:prstGeom>
          <a:solidFill>
            <a:srgbClr val="000000">
              <a:alpha val="27058"/>
            </a:srgbClr>
          </a:solidFill>
          <a:ln w="3175" cmpd="dbl">
            <a:noFill/>
            <a:miter lim="800000"/>
            <a:headEnd/>
            <a:tailEnd/>
          </a:ln>
        </p:spPr>
      </p:pic>
      <p:sp>
        <p:nvSpPr>
          <p:cNvPr id="32773" name="TextBox 1"/>
          <p:cNvSpPr txBox="1">
            <a:spLocks noChangeArrowheads="1"/>
          </p:cNvSpPr>
          <p:nvPr/>
        </p:nvSpPr>
        <p:spPr bwMode="auto">
          <a:xfrm>
            <a:off x="7543800" y="304801"/>
            <a:ext cx="1219200" cy="307777"/>
          </a:xfrm>
          <a:prstGeom prst="rect">
            <a:avLst/>
          </a:prstGeom>
          <a:noFill/>
          <a:ln w="9525">
            <a:noFill/>
            <a:miter lim="800000"/>
            <a:headEnd/>
            <a:tailEnd/>
          </a:ln>
        </p:spPr>
        <p:txBody>
          <a:bodyPr>
            <a:spAutoFit/>
          </a:bodyPr>
          <a:lstStyle/>
          <a:p>
            <a:r>
              <a:rPr lang="zh-CN" altLang="en-US" b="1" dirty="0">
                <a:solidFill>
                  <a:srgbClr val="FF0000"/>
                </a:solidFill>
              </a:rPr>
              <a:t>屬靈的人</a:t>
            </a:r>
            <a:endParaRPr lang="en-US" b="1" dirty="0">
              <a:solidFill>
                <a:srgbClr val="FF0000"/>
              </a:solidFill>
            </a:endParaRPr>
          </a:p>
        </p:txBody>
      </p:sp>
      <p:sp>
        <p:nvSpPr>
          <p:cNvPr id="32774" name="Rectangle 3"/>
          <p:cNvSpPr>
            <a:spLocks noChangeArrowheads="1"/>
          </p:cNvSpPr>
          <p:nvPr/>
        </p:nvSpPr>
        <p:spPr bwMode="auto">
          <a:xfrm>
            <a:off x="7162800" y="1828801"/>
            <a:ext cx="1082348" cy="307777"/>
          </a:xfrm>
          <a:prstGeom prst="rect">
            <a:avLst/>
          </a:prstGeom>
          <a:noFill/>
          <a:ln w="9525">
            <a:noFill/>
            <a:miter lim="800000"/>
            <a:headEnd/>
            <a:tailEnd/>
          </a:ln>
        </p:spPr>
        <p:txBody>
          <a:bodyPr wrap="none">
            <a:spAutoFit/>
          </a:bodyPr>
          <a:lstStyle/>
          <a:p>
            <a:r>
              <a:rPr lang="zh-CN" altLang="en-US" b="1" dirty="0">
                <a:solidFill>
                  <a:srgbClr val="FF0000"/>
                </a:solidFill>
              </a:rPr>
              <a:t>屬肉體的人</a:t>
            </a:r>
            <a:endParaRPr lang="en-US" b="1" dirty="0">
              <a:solidFill>
                <a:srgbClr val="FF0000"/>
              </a:solidFill>
            </a:endParaRPr>
          </a:p>
        </p:txBody>
      </p:sp>
      <p:sp>
        <p:nvSpPr>
          <p:cNvPr id="32775" name="Rectangle 5"/>
          <p:cNvSpPr>
            <a:spLocks noChangeArrowheads="1"/>
          </p:cNvSpPr>
          <p:nvPr/>
        </p:nvSpPr>
        <p:spPr bwMode="auto">
          <a:xfrm>
            <a:off x="7645400" y="5105401"/>
            <a:ext cx="1082348" cy="307777"/>
          </a:xfrm>
          <a:prstGeom prst="rect">
            <a:avLst/>
          </a:prstGeom>
          <a:noFill/>
          <a:ln w="9525">
            <a:noFill/>
            <a:miter lim="800000"/>
            <a:headEnd/>
            <a:tailEnd/>
          </a:ln>
        </p:spPr>
        <p:txBody>
          <a:bodyPr wrap="none">
            <a:spAutoFit/>
          </a:bodyPr>
          <a:lstStyle/>
          <a:p>
            <a:r>
              <a:rPr lang="zh-CN" altLang="en-US" b="1" dirty="0">
                <a:solidFill>
                  <a:srgbClr val="FF0000"/>
                </a:solidFill>
              </a:rPr>
              <a:t>屬血氣的人</a:t>
            </a:r>
            <a:endParaRPr lang="en-US" b="1" dirty="0">
              <a:solidFill>
                <a:srgbClr val="FF0000"/>
              </a:solidFill>
            </a:endParaRPr>
          </a:p>
        </p:txBody>
      </p:sp>
      <p:sp>
        <p:nvSpPr>
          <p:cNvPr id="9" name="TextBox 8">
            <a:extLst>
              <a:ext uri="{FF2B5EF4-FFF2-40B4-BE49-F238E27FC236}">
                <a16:creationId xmlns:a16="http://schemas.microsoft.com/office/drawing/2014/main" id="{90BC675C-5DA8-46BC-A582-06431C17F5EF}"/>
              </a:ext>
            </a:extLst>
          </p:cNvPr>
          <p:cNvSpPr txBox="1"/>
          <p:nvPr/>
        </p:nvSpPr>
        <p:spPr>
          <a:xfrm>
            <a:off x="3448050" y="966887"/>
            <a:ext cx="6096000" cy="369332"/>
          </a:xfrm>
          <a:prstGeom prst="rect">
            <a:avLst/>
          </a:prstGeom>
          <a:noFill/>
        </p:spPr>
        <p:txBody>
          <a:bodyPr wrap="square">
            <a:spAutoFit/>
          </a:bodyPr>
          <a:lstStyle/>
          <a:p>
            <a:r>
              <a:rPr lang="zh-CN" sz="1800" b="1" dirty="0">
                <a:solidFill>
                  <a:srgbClr val="423838"/>
                </a:solidFill>
                <a:effectLst/>
                <a:ea typeface="Microsoft YaHei" panose="020B0503020204020204" pitchFamily="34" charset="-122"/>
                <a:cs typeface="Times New Roman" panose="02020603050405020304" pitchFamily="18" charset="0"/>
              </a:rPr>
              <a:t>属灵的人能看透万事，却没有一人能看透了他</a:t>
            </a:r>
            <a:endParaRPr lang="en-US" sz="1800" b="1" dirty="0"/>
          </a:p>
        </p:txBody>
      </p:sp>
      <p:sp>
        <p:nvSpPr>
          <p:cNvPr id="11" name="TextBox 10">
            <a:extLst>
              <a:ext uri="{FF2B5EF4-FFF2-40B4-BE49-F238E27FC236}">
                <a16:creationId xmlns:a16="http://schemas.microsoft.com/office/drawing/2014/main" id="{E83ECDAF-B0B6-4768-9DEA-E4FD9DB8B2A5}"/>
              </a:ext>
            </a:extLst>
          </p:cNvPr>
          <p:cNvSpPr txBox="1"/>
          <p:nvPr/>
        </p:nvSpPr>
        <p:spPr>
          <a:xfrm>
            <a:off x="3448050" y="4459813"/>
            <a:ext cx="5556250" cy="646331"/>
          </a:xfrm>
          <a:prstGeom prst="rect">
            <a:avLst/>
          </a:prstGeom>
          <a:noFill/>
        </p:spPr>
        <p:txBody>
          <a:bodyPr wrap="square">
            <a:spAutoFit/>
          </a:bodyPr>
          <a:lstStyle/>
          <a:p>
            <a:r>
              <a:rPr lang="zh-CN" sz="1800" b="1" dirty="0">
                <a:solidFill>
                  <a:srgbClr val="423838"/>
                </a:solidFill>
                <a:effectLst/>
                <a:ea typeface="Microsoft YaHei" panose="020B0503020204020204" pitchFamily="34" charset="-122"/>
                <a:cs typeface="Times New Roman" panose="02020603050405020304" pitchFamily="18" charset="0"/>
              </a:rPr>
              <a:t>然而，属血气的人不领会神圣灵的事，反倒以为愚拙，并且不能知道，因为这些事惟有属灵的人才能看透</a:t>
            </a:r>
            <a:endParaRPr lang="en-US" sz="1800"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Fire Burning Against the Wall"/>
          <p:cNvPicPr>
            <a:picLocks noChangeAspect="1" noChangeArrowheads="1"/>
          </p:cNvPicPr>
          <p:nvPr/>
        </p:nvPicPr>
        <p:blipFill>
          <a:blip r:embed="rId3" cstate="print"/>
          <a:srcRect/>
          <a:stretch>
            <a:fillRect/>
          </a:stretch>
        </p:blipFill>
        <p:spPr bwMode="auto">
          <a:xfrm>
            <a:off x="2133601" y="990600"/>
            <a:ext cx="7210697" cy="5257800"/>
          </a:xfrm>
          <a:prstGeom prst="rect">
            <a:avLst/>
          </a:prstGeom>
          <a:noFill/>
        </p:spPr>
      </p:pic>
      <p:sp>
        <p:nvSpPr>
          <p:cNvPr id="3" name="Title 2"/>
          <p:cNvSpPr txBox="1">
            <a:spLocks/>
          </p:cNvSpPr>
          <p:nvPr/>
        </p:nvSpPr>
        <p:spPr>
          <a:xfrm>
            <a:off x="9525000" y="304800"/>
            <a:ext cx="762000" cy="2895600"/>
          </a:xfrm>
          <a:prstGeom prst="rect">
            <a:avLst/>
          </a:prstGeom>
          <a:ln w="6350" cap="rnd">
            <a:noFill/>
          </a:ln>
        </p:spPr>
        <p:txBody>
          <a:bodyPr vert="horz" anchor="b" anchorCtr="0">
            <a:normAutofit/>
          </a:bodyPr>
          <a:lstStyle/>
          <a:p>
            <a:pPr>
              <a:spcBef>
                <a:spcPct val="0"/>
              </a:spcBef>
              <a:buClrTx/>
              <a:defRPr/>
            </a:pPr>
            <a:r>
              <a:rPr lang="zh-CN" altLang="en-US" sz="4200" b="1"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rPr>
              <a:t>墻邊的火</a:t>
            </a:r>
            <a:endParaRPr lang="en-US" sz="4200" b="1" kern="1200" spc="-100" dirty="0">
              <a:ln w="3200">
                <a:solidFill>
                  <a:schemeClr val="bg2">
                    <a:shade val="75000"/>
                    <a:alpha val="25000"/>
                  </a:schemeClr>
                </a:solidFill>
                <a:prstDash val="solid"/>
                <a:round/>
              </a:ln>
              <a:solidFill>
                <a:schemeClr val="bg1"/>
              </a:solidFill>
              <a:effectLst>
                <a:innerShdw blurRad="50800" dist="25400" dir="13500000">
                  <a:prstClr val="black">
                    <a:alpha val="70000"/>
                  </a:prstClr>
                </a:innerShdw>
              </a:effectLst>
              <a:latin typeface="+mj-lt"/>
              <a:ea typeface="+mj-ea"/>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A0A17-17F7-4095-A366-E687E0539564}"/>
              </a:ext>
            </a:extLst>
          </p:cNvPr>
          <p:cNvSpPr txBox="1"/>
          <p:nvPr/>
        </p:nvSpPr>
        <p:spPr>
          <a:xfrm>
            <a:off x="95250" y="482600"/>
            <a:ext cx="11639550" cy="5709640"/>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约翰福音</a:t>
            </a:r>
            <a:r>
              <a:rPr lang="en-US" sz="3200" b="1" dirty="0">
                <a:solidFill>
                  <a:schemeClr val="bg1"/>
                </a:solidFill>
                <a:effectLst/>
                <a:latin typeface="+mj-ea"/>
                <a:ea typeface="+mj-ea"/>
                <a:cs typeface="Times New Roman" panose="02020603050405020304" pitchFamily="18" charset="0"/>
              </a:rPr>
              <a:t>14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16 </a:t>
            </a:r>
            <a:r>
              <a:rPr lang="zh-CN" sz="3200" b="1" dirty="0">
                <a:solidFill>
                  <a:schemeClr val="bg1"/>
                </a:solidFill>
                <a:effectLst/>
                <a:latin typeface="+mj-ea"/>
                <a:ea typeface="+mj-ea"/>
                <a:cs typeface="Times New Roman" panose="02020603050405020304" pitchFamily="18" charset="0"/>
              </a:rPr>
              <a:t>我要求父，父就另外赐给你们一位保惠师（或作“训慰师”。下同），叫他永远与你们同在，</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约翰福音</a:t>
            </a:r>
            <a:r>
              <a:rPr lang="en-US" sz="3200" b="1" dirty="0">
                <a:solidFill>
                  <a:schemeClr val="bg1"/>
                </a:solidFill>
                <a:effectLst/>
                <a:latin typeface="+mj-ea"/>
                <a:ea typeface="+mj-ea"/>
                <a:cs typeface="Times New Roman" panose="02020603050405020304" pitchFamily="18" charset="0"/>
              </a:rPr>
              <a:t>14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26 </a:t>
            </a:r>
            <a:r>
              <a:rPr lang="zh-CN" sz="3200" b="1" dirty="0">
                <a:solidFill>
                  <a:schemeClr val="bg1"/>
                </a:solidFill>
                <a:effectLst/>
                <a:latin typeface="+mj-ea"/>
                <a:ea typeface="+mj-ea"/>
                <a:cs typeface="Times New Roman" panose="02020603050405020304" pitchFamily="18" charset="0"/>
              </a:rPr>
              <a:t>但保惠师，就是父因我的名所要差来的圣灵，他要将一切的事指教你们，并且要叫你们想起我对你们所说的一切话。</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哥林多后书</a:t>
            </a:r>
            <a:r>
              <a:rPr lang="en-US" sz="3200" b="1" dirty="0">
                <a:solidFill>
                  <a:schemeClr val="bg1"/>
                </a:solidFill>
                <a:effectLst/>
                <a:latin typeface="+mj-ea"/>
                <a:ea typeface="+mj-ea"/>
                <a:cs typeface="Times New Roman" panose="02020603050405020304" pitchFamily="18" charset="0"/>
              </a:rPr>
              <a:t>12</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9 </a:t>
            </a:r>
            <a:r>
              <a:rPr lang="zh-CN" sz="3200" b="1" dirty="0">
                <a:solidFill>
                  <a:schemeClr val="bg1"/>
                </a:solidFill>
                <a:effectLst/>
                <a:latin typeface="+mj-ea"/>
                <a:ea typeface="+mj-ea"/>
                <a:cs typeface="Times New Roman" panose="02020603050405020304" pitchFamily="18" charset="0"/>
              </a:rPr>
              <a:t>他对我说：“我的恩典够你用的，因为我的能力是在人的软弱上显得完全。”所以，我更喜欢夸自己的软弱，好叫基督的能力覆庇我</a:t>
            </a:r>
            <a:r>
              <a:rPr lang="zh-CN" sz="1400" dirty="0">
                <a:solidFill>
                  <a:srgbClr val="423838"/>
                </a:solidFill>
                <a:effectLst/>
                <a:latin typeface="Microsoft YaHei" panose="020B0503020204020204" pitchFamily="34" charset="-122"/>
                <a:ea typeface="DengXian" panose="02010600030101010101" pitchFamily="2" charset="-122"/>
                <a:cs typeface="Times New Roman" panose="02020603050405020304" pitchFamily="18" charset="0"/>
              </a:rPr>
              <a:t>。</a:t>
            </a: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638553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Valiant Man"/>
          <p:cNvPicPr>
            <a:picLocks noChangeAspect="1" noChangeArrowheads="1"/>
          </p:cNvPicPr>
          <p:nvPr/>
        </p:nvPicPr>
        <p:blipFill>
          <a:blip r:embed="rId3" cstate="print"/>
          <a:srcRect/>
          <a:stretch>
            <a:fillRect/>
          </a:stretch>
        </p:blipFill>
        <p:spPr bwMode="auto">
          <a:xfrm>
            <a:off x="2362200" y="685801"/>
            <a:ext cx="6705600" cy="5696505"/>
          </a:xfrm>
          <a:prstGeom prst="rect">
            <a:avLst/>
          </a:prstGeom>
          <a:noFill/>
        </p:spPr>
      </p:pic>
      <p:sp>
        <p:nvSpPr>
          <p:cNvPr id="3" name="Title 2"/>
          <p:cNvSpPr txBox="1">
            <a:spLocks/>
          </p:cNvSpPr>
          <p:nvPr/>
        </p:nvSpPr>
        <p:spPr>
          <a:xfrm>
            <a:off x="9448800" y="381000"/>
            <a:ext cx="685800" cy="4267200"/>
          </a:xfrm>
          <a:prstGeom prst="rect">
            <a:avLst/>
          </a:prstGeom>
          <a:ln w="6350" cap="rnd">
            <a:noFill/>
          </a:ln>
        </p:spPr>
        <p:txBody>
          <a:bodyPr vert="horz" anchor="b" anchorCtr="0">
            <a:normAutofit lnSpcReduction="10000"/>
          </a:bodyPr>
          <a:lstStyle/>
          <a:p>
            <a:pPr>
              <a:spcBef>
                <a:spcPct val="0"/>
              </a:spcBef>
              <a:buClrTx/>
              <a:defRPr/>
            </a:pPr>
            <a:r>
              <a:rPr lang="zh-CN" alt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不屈不撓的勇士</a:t>
            </a:r>
            <a:endParaRPr 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979370-E16B-4DC4-8AAF-3C287D3681EF}"/>
              </a:ext>
            </a:extLst>
          </p:cNvPr>
          <p:cNvSpPr txBox="1"/>
          <p:nvPr/>
        </p:nvSpPr>
        <p:spPr>
          <a:xfrm>
            <a:off x="285750" y="374650"/>
            <a:ext cx="11391900" cy="4148636"/>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使徒行传</a:t>
            </a:r>
            <a:r>
              <a:rPr lang="en-US" sz="3200" b="1" dirty="0">
                <a:solidFill>
                  <a:schemeClr val="bg1"/>
                </a:solidFill>
                <a:effectLst/>
                <a:latin typeface="+mj-ea"/>
                <a:ea typeface="+mj-ea"/>
                <a:cs typeface="Times New Roman" panose="02020603050405020304" pitchFamily="18" charset="0"/>
              </a:rPr>
              <a:t>14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22  </a:t>
            </a: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坚固门徒的心，劝他们恒守所信的道，又说：“我们进入神的国，必须经历许多艰难。”</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马太福音</a:t>
            </a:r>
            <a:r>
              <a:rPr lang="en-US" sz="3200" b="1" dirty="0">
                <a:solidFill>
                  <a:schemeClr val="bg1"/>
                </a:solidFill>
                <a:effectLst/>
                <a:latin typeface="+mj-ea"/>
                <a:ea typeface="+mj-ea"/>
                <a:cs typeface="Times New Roman" panose="02020603050405020304" pitchFamily="18" charset="0"/>
              </a:rPr>
              <a:t>11</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12 </a:t>
            </a: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从施洗约翰的时候到如今，天国是努力进入的，努力的人就得着了。</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1478226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Man in an Iron Cage"/>
          <p:cNvPicPr>
            <a:picLocks noChangeAspect="1" noChangeArrowheads="1"/>
          </p:cNvPicPr>
          <p:nvPr/>
        </p:nvPicPr>
        <p:blipFill>
          <a:blip r:embed="rId3" cstate="print"/>
          <a:srcRect/>
          <a:stretch>
            <a:fillRect/>
          </a:stretch>
        </p:blipFill>
        <p:spPr bwMode="auto">
          <a:xfrm>
            <a:off x="3581400" y="609600"/>
            <a:ext cx="4191000" cy="5699760"/>
          </a:xfrm>
          <a:prstGeom prst="rect">
            <a:avLst/>
          </a:prstGeom>
          <a:noFill/>
        </p:spPr>
      </p:pic>
      <p:sp>
        <p:nvSpPr>
          <p:cNvPr id="3" name="Title 2"/>
          <p:cNvSpPr txBox="1">
            <a:spLocks/>
          </p:cNvSpPr>
          <p:nvPr/>
        </p:nvSpPr>
        <p:spPr>
          <a:xfrm>
            <a:off x="9296400" y="609600"/>
            <a:ext cx="762000" cy="4419600"/>
          </a:xfrm>
          <a:prstGeom prst="rect">
            <a:avLst/>
          </a:prstGeom>
          <a:ln w="6350" cap="rnd">
            <a:noFill/>
          </a:ln>
        </p:spPr>
        <p:txBody>
          <a:bodyPr vert="horz" anchor="b" anchorCtr="0">
            <a:normAutofit fontScale="92500" lnSpcReduction="10000"/>
          </a:bodyPr>
          <a:lstStyle/>
          <a:p>
            <a:pPr>
              <a:spcBef>
                <a:spcPct val="0"/>
              </a:spcBef>
              <a:buClrTx/>
              <a:defRPr/>
            </a:pPr>
            <a:r>
              <a:rPr lang="zh-CN" alt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鐵籠中的絕望之人</a:t>
            </a:r>
            <a:endParaRPr 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7E58A4-386C-40EE-9467-3C8F93BA9665}"/>
              </a:ext>
            </a:extLst>
          </p:cNvPr>
          <p:cNvSpPr txBox="1"/>
          <p:nvPr/>
        </p:nvSpPr>
        <p:spPr>
          <a:xfrm>
            <a:off x="76200" y="63319"/>
            <a:ext cx="11880850" cy="6267741"/>
          </a:xfrm>
          <a:prstGeom prst="rect">
            <a:avLst/>
          </a:prstGeom>
          <a:noFill/>
        </p:spPr>
        <p:txBody>
          <a:bodyPr wrap="square">
            <a:spAutoFit/>
          </a:bodyPr>
          <a:lstStyle/>
          <a:p>
            <a:pPr marL="0" marR="0">
              <a:lnSpc>
                <a:spcPct val="107000"/>
              </a:lnSpc>
              <a:spcBef>
                <a:spcPts val="0"/>
              </a:spcBef>
              <a:spcAft>
                <a:spcPts val="800"/>
              </a:spcAft>
            </a:pPr>
            <a:endParaRPr lang="en-US" altLang="zh-CN" sz="1400" dirty="0">
              <a:solidFill>
                <a:srgbClr val="423838"/>
              </a:solidFill>
              <a:effectLst/>
              <a:latin typeface="Calibri" panose="020F0502020204030204" pitchFamily="34" charset="0"/>
              <a:ea typeface="Microsoft YaHei" panose="020B0503020204020204" pitchFamily="34" charset="-122"/>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路加福音</a:t>
            </a:r>
            <a:r>
              <a:rPr lang="en-US" sz="3200" b="1" dirty="0">
                <a:solidFill>
                  <a:schemeClr val="bg1"/>
                </a:solidFill>
                <a:effectLst/>
                <a:latin typeface="+mj-ea"/>
                <a:ea typeface="+mj-ea"/>
                <a:cs typeface="Times New Roman" panose="02020603050405020304" pitchFamily="18" charset="0"/>
              </a:rPr>
              <a:t>8</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13 </a:t>
            </a:r>
            <a:r>
              <a:rPr lang="zh-CN" sz="3200" b="1" dirty="0">
                <a:solidFill>
                  <a:schemeClr val="bg1"/>
                </a:solidFill>
                <a:effectLst/>
                <a:latin typeface="+mj-ea"/>
                <a:ea typeface="+mj-ea"/>
                <a:cs typeface="Times New Roman" panose="02020603050405020304" pitchFamily="18" charset="0"/>
              </a:rPr>
              <a:t>那些在磐石上的，就是人听道，欢喜领受，但心中没有根，不过暂时相信，及至遇见试炼就退后了</a:t>
            </a:r>
            <a:endParaRPr lang="en-US" altLang="zh-CN" sz="3200" b="1" dirty="0">
              <a:solidFill>
                <a:schemeClr val="bg1"/>
              </a:solidFill>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提多书</a:t>
            </a:r>
            <a:r>
              <a:rPr lang="en-US" sz="3200" b="1" dirty="0">
                <a:solidFill>
                  <a:schemeClr val="bg1"/>
                </a:solidFill>
                <a:effectLst/>
                <a:latin typeface="+mj-ea"/>
                <a:ea typeface="+mj-ea"/>
                <a:cs typeface="Times New Roman" panose="02020603050405020304" pitchFamily="18" charset="0"/>
              </a:rPr>
              <a:t>2</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6  </a:t>
            </a:r>
            <a:r>
              <a:rPr lang="zh-CN" sz="3200" b="1" dirty="0">
                <a:solidFill>
                  <a:schemeClr val="bg1"/>
                </a:solidFill>
                <a:effectLst/>
                <a:latin typeface="+mj-ea"/>
                <a:ea typeface="+mj-ea"/>
                <a:cs typeface="Times New Roman" panose="02020603050405020304" pitchFamily="18" charset="0"/>
              </a:rPr>
              <a:t>又劝少年人要谨守。</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诗篇</a:t>
            </a:r>
            <a:r>
              <a:rPr lang="en-US" sz="3200" b="1" dirty="0">
                <a:solidFill>
                  <a:schemeClr val="bg1"/>
                </a:solidFill>
                <a:effectLst/>
                <a:latin typeface="+mj-ea"/>
                <a:ea typeface="+mj-ea"/>
                <a:cs typeface="Times New Roman" panose="02020603050405020304" pitchFamily="18" charset="0"/>
              </a:rPr>
              <a:t>41</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4 </a:t>
            </a:r>
            <a:r>
              <a:rPr lang="zh-CN" sz="3200" b="1" dirty="0">
                <a:solidFill>
                  <a:schemeClr val="bg1"/>
                </a:solidFill>
                <a:effectLst/>
                <a:latin typeface="+mj-ea"/>
                <a:ea typeface="+mj-ea"/>
                <a:cs typeface="Times New Roman" panose="02020603050405020304" pitchFamily="18" charset="0"/>
              </a:rPr>
              <a:t>我曾说</a:t>
            </a:r>
            <a:r>
              <a:rPr lang="en-US" sz="3200" b="1" dirty="0">
                <a:solidFill>
                  <a:schemeClr val="bg1"/>
                </a:solidFill>
                <a:effectLst/>
                <a:latin typeface="+mj-ea"/>
                <a:ea typeface="+mj-ea"/>
                <a:cs typeface="Times New Roman" panose="02020603050405020304" pitchFamily="18" charset="0"/>
              </a:rPr>
              <a:t>:</a:t>
            </a:r>
            <a:r>
              <a:rPr lang="zh-CN" sz="3200" b="1" dirty="0">
                <a:solidFill>
                  <a:schemeClr val="bg1"/>
                </a:solidFill>
                <a:effectLst/>
                <a:latin typeface="+mj-ea"/>
                <a:ea typeface="+mj-ea"/>
                <a:cs typeface="Times New Roman" panose="02020603050405020304" pitchFamily="18" charset="0"/>
              </a:rPr>
              <a:t>“耶和华啊，求你怜恤我，医治我，因为我得罪了你。</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路加福音</a:t>
            </a:r>
            <a:r>
              <a:rPr lang="en-US" sz="3200" b="1" dirty="0">
                <a:solidFill>
                  <a:schemeClr val="bg1"/>
                </a:solidFill>
                <a:effectLst/>
                <a:latin typeface="+mj-ea"/>
                <a:ea typeface="+mj-ea"/>
                <a:cs typeface="Times New Roman" panose="02020603050405020304" pitchFamily="18" charset="0"/>
              </a:rPr>
              <a:t>15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21 </a:t>
            </a:r>
            <a:r>
              <a:rPr lang="zh-CN" sz="3200" b="1" dirty="0">
                <a:solidFill>
                  <a:schemeClr val="bg1"/>
                </a:solidFill>
                <a:effectLst/>
                <a:latin typeface="+mj-ea"/>
                <a:ea typeface="+mj-ea"/>
                <a:cs typeface="Times New Roman" panose="02020603050405020304" pitchFamily="18" charset="0"/>
              </a:rPr>
              <a:t>儿子说：‘父亲，我得罪了天，又得罪了你，从今以后，我不配称为你的儿子。</a:t>
            </a:r>
            <a:r>
              <a:rPr lang="en-US" sz="3200" b="1" dirty="0">
                <a:solidFill>
                  <a:schemeClr val="bg1"/>
                </a:solidFill>
                <a:effectLst/>
                <a:latin typeface="+mj-ea"/>
                <a:ea typeface="+mj-ea"/>
                <a:cs typeface="Times New Roman" panose="02020603050405020304" pitchFamily="18" charset="0"/>
              </a:rPr>
              <a:t>’</a:t>
            </a:r>
          </a:p>
        </p:txBody>
      </p:sp>
    </p:spTree>
    <p:extLst>
      <p:ext uri="{BB962C8B-B14F-4D97-AF65-F5344CB8AC3E}">
        <p14:creationId xmlns:p14="http://schemas.microsoft.com/office/powerpoint/2010/main" val="30405409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CF4C6AE-6622-4209-AE12-489183F8CA02}"/>
              </a:ext>
            </a:extLst>
          </p:cNvPr>
          <p:cNvSpPr txBox="1"/>
          <p:nvPr/>
        </p:nvSpPr>
        <p:spPr>
          <a:xfrm>
            <a:off x="76200" y="190500"/>
            <a:ext cx="11880850" cy="6469720"/>
          </a:xfrm>
          <a:prstGeom prst="rect">
            <a:avLst/>
          </a:prstGeom>
          <a:noFill/>
        </p:spPr>
        <p:txBody>
          <a:bodyPr wrap="square">
            <a:spAutoFit/>
          </a:bodyPr>
          <a:lstStyle/>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以弗所书</a:t>
            </a:r>
            <a:r>
              <a:rPr lang="en-US" sz="3200" b="1" dirty="0">
                <a:solidFill>
                  <a:schemeClr val="bg1"/>
                </a:solidFill>
                <a:effectLst/>
                <a:latin typeface="+mj-ea"/>
                <a:ea typeface="+mj-ea"/>
                <a:cs typeface="Times New Roman" panose="02020603050405020304" pitchFamily="18" charset="0"/>
              </a:rPr>
              <a:t>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30 </a:t>
            </a:r>
            <a:r>
              <a:rPr lang="zh-CN" sz="3200" b="1" dirty="0">
                <a:solidFill>
                  <a:schemeClr val="bg1"/>
                </a:solidFill>
                <a:effectLst/>
                <a:latin typeface="+mj-ea"/>
                <a:ea typeface="+mj-ea"/>
                <a:cs typeface="Times New Roman" panose="02020603050405020304" pitchFamily="18" charset="0"/>
              </a:rPr>
              <a:t>不要叫神的圣灵担忧，你们原是受了他的印记，等候得赎的日子来到。</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雅各书</a:t>
            </a:r>
            <a:r>
              <a:rPr lang="en-US" sz="3200" b="1" dirty="0">
                <a:solidFill>
                  <a:schemeClr val="bg1"/>
                </a:solidFill>
                <a:effectLst/>
                <a:latin typeface="+mj-ea"/>
                <a:ea typeface="+mj-ea"/>
                <a:cs typeface="Times New Roman" panose="02020603050405020304" pitchFamily="18" charset="0"/>
              </a:rPr>
              <a:t>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11 </a:t>
            </a:r>
            <a:r>
              <a:rPr lang="zh-CN" sz="3200" b="1" dirty="0">
                <a:solidFill>
                  <a:schemeClr val="bg1"/>
                </a:solidFill>
                <a:effectLst/>
                <a:latin typeface="+mj-ea"/>
                <a:ea typeface="+mj-ea"/>
                <a:cs typeface="Times New Roman" panose="02020603050405020304" pitchFamily="18" charset="0"/>
              </a:rPr>
              <a:t>那先前忍耐的人，我们称他们是有福的。你们听见过约伯的忍耐，也知道主给他的结局，明显主是满心怜悯，大有慈悲。</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希伯来书</a:t>
            </a:r>
            <a:r>
              <a:rPr lang="en-US" sz="3200" b="1" dirty="0">
                <a:solidFill>
                  <a:schemeClr val="bg1"/>
                </a:solidFill>
                <a:effectLst/>
                <a:latin typeface="+mj-ea"/>
                <a:ea typeface="+mj-ea"/>
                <a:cs typeface="Times New Roman" panose="02020603050405020304" pitchFamily="18" charset="0"/>
              </a:rPr>
              <a:t>6</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6 </a:t>
            </a:r>
            <a:r>
              <a:rPr lang="zh-CN" sz="3200" b="1" dirty="0">
                <a:solidFill>
                  <a:schemeClr val="bg1"/>
                </a:solidFill>
                <a:effectLst/>
                <a:latin typeface="+mj-ea"/>
                <a:ea typeface="+mj-ea"/>
                <a:cs typeface="Times New Roman" panose="02020603050405020304" pitchFamily="18" charset="0"/>
              </a:rPr>
              <a:t>若是离弃道理，就不能叫他们从新懊悔了，因为他们把神的儿子重钉十字架，明明地羞辱他。</a:t>
            </a:r>
            <a:endParaRPr lang="en-US" sz="3200" b="1" dirty="0">
              <a:solidFill>
                <a:schemeClr val="bg1"/>
              </a:solidFill>
              <a:effectLst/>
              <a:latin typeface="+mj-ea"/>
              <a:ea typeface="+mj-ea"/>
              <a:cs typeface="Times New Roman" panose="02020603050405020304" pitchFamily="18" charset="0"/>
            </a:endParaRPr>
          </a:p>
          <a:p>
            <a:pPr marL="0" marR="0">
              <a:spcBef>
                <a:spcPts val="0"/>
              </a:spcBef>
              <a:spcAft>
                <a:spcPts val="0"/>
              </a:spcAft>
            </a:pPr>
            <a:endParaRPr lang="en-US" altLang="zh-CN" sz="3200" b="1" dirty="0">
              <a:solidFill>
                <a:schemeClr val="bg1"/>
              </a:solidFill>
              <a:effectLst/>
              <a:latin typeface="+mj-ea"/>
              <a:ea typeface="+mj-ea"/>
            </a:endParaRPr>
          </a:p>
        </p:txBody>
      </p:sp>
    </p:spTree>
    <p:extLst>
      <p:ext uri="{BB962C8B-B14F-4D97-AF65-F5344CB8AC3E}">
        <p14:creationId xmlns:p14="http://schemas.microsoft.com/office/powerpoint/2010/main" val="39456702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B79D2D-17D2-4BDF-8E69-D5C515D2B17A}"/>
              </a:ext>
            </a:extLst>
          </p:cNvPr>
          <p:cNvSpPr txBox="1"/>
          <p:nvPr/>
        </p:nvSpPr>
        <p:spPr>
          <a:xfrm>
            <a:off x="469900" y="781050"/>
            <a:ext cx="10356850" cy="3107838"/>
          </a:xfrm>
          <a:prstGeom prst="rect">
            <a:avLst/>
          </a:prstGeom>
          <a:noFill/>
        </p:spPr>
        <p:txBody>
          <a:bodyPr wrap="square">
            <a:spAutoFit/>
          </a:bodyPr>
          <a:lstStyle/>
          <a:p>
            <a:pPr marL="0" marR="0">
              <a:spcBef>
                <a:spcPts val="0"/>
              </a:spcBef>
              <a:spcAft>
                <a:spcPts val="0"/>
              </a:spcAft>
            </a:pPr>
            <a:r>
              <a:rPr lang="zh-CN" sz="3200" b="1" dirty="0">
                <a:solidFill>
                  <a:schemeClr val="bg1"/>
                </a:solidFill>
                <a:effectLst/>
                <a:latin typeface="+mj-ea"/>
                <a:ea typeface="+mj-ea"/>
              </a:rPr>
              <a:t>希伯来书</a:t>
            </a:r>
            <a:r>
              <a:rPr lang="en-US" sz="3200" b="1" dirty="0">
                <a:solidFill>
                  <a:schemeClr val="bg1"/>
                </a:solidFill>
                <a:effectLst/>
                <a:latin typeface="+mj-ea"/>
                <a:ea typeface="+mj-ea"/>
              </a:rPr>
              <a:t>10</a:t>
            </a:r>
            <a:r>
              <a:rPr lang="zh-CN" sz="3200" b="1" dirty="0">
                <a:solidFill>
                  <a:schemeClr val="bg1"/>
                </a:solidFill>
                <a:effectLst/>
                <a:latin typeface="+mj-ea"/>
                <a:ea typeface="+mj-ea"/>
              </a:rPr>
              <a:t>：</a:t>
            </a:r>
            <a:r>
              <a:rPr lang="en-US" sz="3200" b="1" dirty="0">
                <a:solidFill>
                  <a:schemeClr val="bg1"/>
                </a:solidFill>
                <a:effectLst/>
                <a:latin typeface="+mj-ea"/>
                <a:ea typeface="+mj-ea"/>
              </a:rPr>
              <a:t>28-29 </a:t>
            </a:r>
          </a:p>
          <a:p>
            <a:pPr marL="0" marR="0">
              <a:spcBef>
                <a:spcPts val="0"/>
              </a:spcBef>
              <a:spcAft>
                <a:spcPts val="0"/>
              </a:spcAft>
            </a:pPr>
            <a:endParaRPr lang="en-US" altLang="zh-CN" sz="3200" b="1" dirty="0">
              <a:solidFill>
                <a:schemeClr val="bg1"/>
              </a:solidFill>
              <a:latin typeface="+mj-ea"/>
              <a:ea typeface="+mj-ea"/>
            </a:endParaRPr>
          </a:p>
          <a:p>
            <a:pPr marL="0" marR="0">
              <a:spcBef>
                <a:spcPts val="0"/>
              </a:spcBef>
              <a:spcAft>
                <a:spcPts val="0"/>
              </a:spcAft>
            </a:pPr>
            <a:r>
              <a:rPr lang="zh-CN" sz="3200" b="1" dirty="0">
                <a:solidFill>
                  <a:schemeClr val="bg1"/>
                </a:solidFill>
                <a:effectLst/>
                <a:latin typeface="+mj-ea"/>
                <a:ea typeface="+mj-ea"/>
              </a:rPr>
              <a:t>人干犯摩西的律法，凭两三个见证人尚且不得怜恤而死；</a:t>
            </a:r>
            <a:endParaRPr lang="en-US" sz="3200" b="1" dirty="0">
              <a:solidFill>
                <a:schemeClr val="bg1"/>
              </a:solidFill>
              <a:effectLst/>
              <a:latin typeface="+mj-ea"/>
              <a:ea typeface="+mj-ea"/>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何况人践踏神的儿子，将那使他成圣之约的血当作平常，又亵慢施恩的圣灵，你们想，他要受的刑罚该怎样加重呢？</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3808736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rightening Dream"/>
          <p:cNvPicPr>
            <a:picLocks noChangeAspect="1" noChangeArrowheads="1"/>
          </p:cNvPicPr>
          <p:nvPr/>
        </p:nvPicPr>
        <p:blipFill>
          <a:blip r:embed="rId3" cstate="print"/>
          <a:srcRect/>
          <a:stretch>
            <a:fillRect/>
          </a:stretch>
        </p:blipFill>
        <p:spPr bwMode="auto">
          <a:xfrm>
            <a:off x="2743200" y="447488"/>
            <a:ext cx="5105400" cy="5881222"/>
          </a:xfrm>
          <a:prstGeom prst="rect">
            <a:avLst/>
          </a:prstGeom>
          <a:noFill/>
        </p:spPr>
      </p:pic>
      <p:sp>
        <p:nvSpPr>
          <p:cNvPr id="5" name="Title 2"/>
          <p:cNvSpPr txBox="1">
            <a:spLocks/>
          </p:cNvSpPr>
          <p:nvPr/>
        </p:nvSpPr>
        <p:spPr>
          <a:xfrm>
            <a:off x="9144000" y="228600"/>
            <a:ext cx="762000" cy="3581400"/>
          </a:xfrm>
          <a:prstGeom prst="rect">
            <a:avLst/>
          </a:prstGeom>
          <a:ln w="6350" cap="rnd">
            <a:noFill/>
          </a:ln>
        </p:spPr>
        <p:txBody>
          <a:bodyPr vert="horz" anchor="b" anchorCtr="0">
            <a:normAutofit/>
          </a:bodyPr>
          <a:lstStyle/>
          <a:p>
            <a:pPr>
              <a:spcBef>
                <a:spcPct val="0"/>
              </a:spcBef>
              <a:buClrTx/>
              <a:defRPr/>
            </a:pPr>
            <a:r>
              <a:rPr lang="zh-CN" alt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rPr>
              <a:t>審判的日子</a:t>
            </a:r>
            <a:endParaRPr lang="en-US" sz="4200" b="1"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city png image"/>
          <p:cNvPicPr>
            <a:picLocks noChangeAspect="1" noChangeArrowheads="1"/>
          </p:cNvPicPr>
          <p:nvPr/>
        </p:nvPicPr>
        <p:blipFill>
          <a:blip r:embed="rId3" cstate="print"/>
          <a:srcRect/>
          <a:stretch>
            <a:fillRect/>
          </a:stretch>
        </p:blipFill>
        <p:spPr bwMode="auto">
          <a:xfrm>
            <a:off x="1517374" y="5256708"/>
            <a:ext cx="9144000" cy="3429001"/>
          </a:xfrm>
          <a:prstGeom prst="rect">
            <a:avLst/>
          </a:prstGeom>
          <a:noFill/>
        </p:spPr>
      </p:pic>
      <p:pic>
        <p:nvPicPr>
          <p:cNvPr id="7170" name="Picture 2" descr="C:\Users\Administrator\Documents\Church\2017 Prigrim's Progress\Christian.png"/>
          <p:cNvPicPr>
            <a:picLocks noChangeAspect="1" noChangeArrowheads="1"/>
          </p:cNvPicPr>
          <p:nvPr/>
        </p:nvPicPr>
        <p:blipFill>
          <a:blip r:embed="rId4" cstate="print"/>
          <a:srcRect/>
          <a:stretch>
            <a:fillRect/>
          </a:stretch>
        </p:blipFill>
        <p:spPr bwMode="auto">
          <a:xfrm>
            <a:off x="1828803" y="2940050"/>
            <a:ext cx="2218189" cy="3917950"/>
          </a:xfrm>
          <a:prstGeom prst="rect">
            <a:avLst/>
          </a:prstGeom>
          <a:noFill/>
        </p:spPr>
      </p:pic>
      <p:sp>
        <p:nvSpPr>
          <p:cNvPr id="7172" name="AutoShape 4" descr="Image result for city png"/>
          <p:cNvSpPr>
            <a:spLocks noChangeAspect="1" noChangeArrowheads="1"/>
          </p:cNvSpPr>
          <p:nvPr/>
        </p:nvSpPr>
        <p:spPr bwMode="auto">
          <a:xfrm>
            <a:off x="1679575" y="-601663"/>
            <a:ext cx="8934450" cy="1257301"/>
          </a:xfrm>
          <a:prstGeom prst="rect">
            <a:avLst/>
          </a:prstGeom>
          <a:noFill/>
        </p:spPr>
        <p:txBody>
          <a:bodyPr vert="horz" wrap="square" lIns="91440" tIns="45720" rIns="91440" bIns="45720" numCol="1" anchor="t" anchorCtr="0" compatLnSpc="1">
            <a:prstTxWarp prst="textNoShape">
              <a:avLst/>
            </a:prstTxWarp>
          </a:bodyPr>
          <a:lstStyle/>
          <a:p>
            <a:endParaRPr lang="en-US">
              <a:latin typeface="Weibei TC" charset="-120"/>
              <a:ea typeface="Weibei TC" charset="-120"/>
              <a:cs typeface="Weibei TC" charset="-120"/>
            </a:endParaRPr>
          </a:p>
        </p:txBody>
      </p:sp>
      <p:sp>
        <p:nvSpPr>
          <p:cNvPr id="7174" name="AutoShape 6" descr="Image result for city png"/>
          <p:cNvSpPr>
            <a:spLocks noChangeAspect="1" noChangeArrowheads="1"/>
          </p:cNvSpPr>
          <p:nvPr/>
        </p:nvSpPr>
        <p:spPr bwMode="auto">
          <a:xfrm>
            <a:off x="1679575" y="-601663"/>
            <a:ext cx="8934450" cy="1257301"/>
          </a:xfrm>
          <a:prstGeom prst="rect">
            <a:avLst/>
          </a:prstGeom>
          <a:noFill/>
        </p:spPr>
        <p:txBody>
          <a:bodyPr vert="horz" wrap="square" lIns="91440" tIns="45720" rIns="91440" bIns="45720" numCol="1" anchor="t" anchorCtr="0" compatLnSpc="1">
            <a:prstTxWarp prst="textNoShape">
              <a:avLst/>
            </a:prstTxWarp>
          </a:bodyPr>
          <a:lstStyle/>
          <a:p>
            <a:endParaRPr lang="en-US">
              <a:latin typeface="Weibei TC" charset="-120"/>
              <a:ea typeface="Weibei TC" charset="-120"/>
              <a:cs typeface="Weibei TC" charset="-120"/>
            </a:endParaRPr>
          </a:p>
        </p:txBody>
      </p:sp>
      <p:pic>
        <p:nvPicPr>
          <p:cNvPr id="7180" name="Picture 12" descr="http://acelebrationofwomen.org/wp-content/uploads/2010/12/Jesus-At-Heavens-Gate.png"/>
          <p:cNvPicPr>
            <a:picLocks noChangeAspect="1" noChangeArrowheads="1"/>
          </p:cNvPicPr>
          <p:nvPr/>
        </p:nvPicPr>
        <p:blipFill>
          <a:blip r:embed="rId5" cstate="print"/>
          <a:srcRect/>
          <a:stretch>
            <a:fillRect/>
          </a:stretch>
        </p:blipFill>
        <p:spPr bwMode="auto">
          <a:xfrm>
            <a:off x="7353300" y="0"/>
            <a:ext cx="3314700" cy="2530578"/>
          </a:xfrm>
          <a:prstGeom prst="rect">
            <a:avLst/>
          </a:prstGeom>
          <a:ln>
            <a:noFill/>
          </a:ln>
          <a:effectLst>
            <a:softEdge rad="112500"/>
          </a:effectLst>
        </p:spPr>
      </p:pic>
      <p:sp>
        <p:nvSpPr>
          <p:cNvPr id="10" name="TextBox 9"/>
          <p:cNvSpPr txBox="1"/>
          <p:nvPr/>
        </p:nvSpPr>
        <p:spPr>
          <a:xfrm>
            <a:off x="4343400" y="5638801"/>
            <a:ext cx="838200" cy="369332"/>
          </a:xfrm>
          <a:prstGeom prst="rect">
            <a:avLst/>
          </a:prstGeom>
          <a:noFill/>
        </p:spPr>
        <p:txBody>
          <a:bodyPr wrap="square" rtlCol="0">
            <a:spAutoFit/>
          </a:bodyPr>
          <a:lstStyle/>
          <a:p>
            <a:r>
              <a:rPr lang="zh-CN" alt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rPr>
              <a:t>窄門</a:t>
            </a:r>
            <a:endParaRPr 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1" name="TextBox 10"/>
          <p:cNvSpPr txBox="1"/>
          <p:nvPr/>
        </p:nvSpPr>
        <p:spPr>
          <a:xfrm>
            <a:off x="4495800" y="5334001"/>
            <a:ext cx="1219200" cy="369332"/>
          </a:xfrm>
          <a:prstGeom prst="rect">
            <a:avLst/>
          </a:prstGeom>
          <a:noFill/>
        </p:spPr>
        <p:txBody>
          <a:bodyPr wrap="square" rtlCol="0">
            <a:spAutoFit/>
          </a:bodyPr>
          <a:lstStyle/>
          <a:p>
            <a:r>
              <a:rPr lang="zh-CN" alt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rPr>
              <a:t>曉諭的家</a:t>
            </a:r>
            <a:endParaRPr 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2" name="TextBox 11"/>
          <p:cNvSpPr txBox="1"/>
          <p:nvPr/>
        </p:nvSpPr>
        <p:spPr>
          <a:xfrm>
            <a:off x="4953000" y="5029201"/>
            <a:ext cx="12192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艱難山</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3" name="TextBox 12"/>
          <p:cNvSpPr txBox="1"/>
          <p:nvPr/>
        </p:nvSpPr>
        <p:spPr>
          <a:xfrm>
            <a:off x="3886200" y="5955269"/>
            <a:ext cx="9906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絕望潭</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4" name="TextBox 13"/>
          <p:cNvSpPr txBox="1"/>
          <p:nvPr/>
        </p:nvSpPr>
        <p:spPr>
          <a:xfrm>
            <a:off x="5257800" y="4658777"/>
            <a:ext cx="1219200" cy="369332"/>
          </a:xfrm>
          <a:prstGeom prst="rect">
            <a:avLst/>
          </a:prstGeom>
          <a:noFill/>
        </p:spPr>
        <p:txBody>
          <a:bodyPr wrap="square" rtlCol="0">
            <a:spAutoFit/>
          </a:bodyPr>
          <a:lstStyle/>
          <a:p>
            <a:r>
              <a:rPr lang="zh-CN" alt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rPr>
              <a:t>富麗宮</a:t>
            </a:r>
            <a:endParaRPr 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5" name="TextBox 14"/>
          <p:cNvSpPr txBox="1"/>
          <p:nvPr/>
        </p:nvSpPr>
        <p:spPr>
          <a:xfrm>
            <a:off x="5943600" y="4114801"/>
            <a:ext cx="12192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死蔭谷</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6" name="TextBox 15"/>
          <p:cNvSpPr txBox="1"/>
          <p:nvPr/>
        </p:nvSpPr>
        <p:spPr>
          <a:xfrm>
            <a:off x="6324600" y="3810001"/>
            <a:ext cx="12192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浮華鎮</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7" name="TextBox 16"/>
          <p:cNvSpPr txBox="1"/>
          <p:nvPr/>
        </p:nvSpPr>
        <p:spPr>
          <a:xfrm>
            <a:off x="5638800" y="4419601"/>
            <a:ext cx="12192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屈辱谷</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8" name="TextBox 17"/>
          <p:cNvSpPr txBox="1"/>
          <p:nvPr/>
        </p:nvSpPr>
        <p:spPr>
          <a:xfrm>
            <a:off x="6705600" y="3505201"/>
            <a:ext cx="12192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疑惑寨</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19" name="TextBox 18"/>
          <p:cNvSpPr txBox="1"/>
          <p:nvPr/>
        </p:nvSpPr>
        <p:spPr>
          <a:xfrm>
            <a:off x="7467600" y="2895601"/>
            <a:ext cx="12192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迷魂地</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20" name="TextBox 19"/>
          <p:cNvSpPr txBox="1"/>
          <p:nvPr/>
        </p:nvSpPr>
        <p:spPr>
          <a:xfrm>
            <a:off x="7848600" y="2667001"/>
            <a:ext cx="1219200" cy="369332"/>
          </a:xfrm>
          <a:prstGeom prst="rect">
            <a:avLst/>
          </a:prstGeom>
          <a:noFill/>
        </p:spPr>
        <p:txBody>
          <a:bodyPr wrap="square" rtlCol="0">
            <a:spAutoFit/>
          </a:bodyPr>
          <a:lstStyle/>
          <a:p>
            <a:r>
              <a:rPr lang="zh-CN" alt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rPr>
              <a:t>良緣國</a:t>
            </a:r>
            <a:endParaRPr 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21" name="TextBox 20"/>
          <p:cNvSpPr txBox="1"/>
          <p:nvPr/>
        </p:nvSpPr>
        <p:spPr>
          <a:xfrm>
            <a:off x="7086600" y="3200401"/>
            <a:ext cx="1219200" cy="369332"/>
          </a:xfrm>
          <a:prstGeom prst="rect">
            <a:avLst/>
          </a:prstGeom>
          <a:noFill/>
        </p:spPr>
        <p:txBody>
          <a:bodyPr wrap="square" rtlCol="0">
            <a:spAutoFit/>
          </a:bodyPr>
          <a:lstStyle/>
          <a:p>
            <a:r>
              <a:rPr lang="zh-CN" alt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rPr>
              <a:t>愉悅山</a:t>
            </a:r>
            <a:endParaRPr lang="en-US" sz="1800" b="1" dirty="0">
              <a:solidFill>
                <a:srgbClr val="FF0000"/>
              </a:solidFill>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22" name="TextBox 21"/>
          <p:cNvSpPr txBox="1"/>
          <p:nvPr/>
        </p:nvSpPr>
        <p:spPr>
          <a:xfrm>
            <a:off x="8001000" y="2362201"/>
            <a:ext cx="1752600" cy="369332"/>
          </a:xfrm>
          <a:prstGeom prst="rect">
            <a:avLst/>
          </a:prstGeom>
          <a:noFill/>
        </p:spPr>
        <p:txBody>
          <a:bodyPr wrap="square" rtlCol="0">
            <a:spAutoFit/>
          </a:bodyPr>
          <a:lstStyle/>
          <a:p>
            <a:r>
              <a:rPr lang="zh-CN" altLang="en-US" sz="1800" b="1" dirty="0">
                <a:effectLst>
                  <a:outerShdw blurRad="38100" dist="38100" dir="2700000" algn="tl">
                    <a:srgbClr val="000000">
                      <a:alpha val="43137"/>
                    </a:srgbClr>
                  </a:outerShdw>
                </a:effectLst>
                <a:latin typeface="Weibei TC" charset="-120"/>
                <a:ea typeface="Weibei TC" charset="-120"/>
                <a:cs typeface="Weibei TC" charset="-120"/>
              </a:rPr>
              <a:t>無橋的天河</a:t>
            </a:r>
            <a:endParaRPr lang="en-US" sz="1800" b="1" dirty="0">
              <a:effectLst>
                <a:outerShdw blurRad="38100" dist="38100" dir="2700000" algn="tl">
                  <a:srgbClr val="000000">
                    <a:alpha val="43137"/>
                  </a:srgbClr>
                </a:outerShdw>
              </a:effectLst>
              <a:latin typeface="Weibei TC" charset="-120"/>
              <a:ea typeface="Weibei TC" charset="-120"/>
              <a:cs typeface="Weibei TC" charset="-120"/>
            </a:endParaRPr>
          </a:p>
        </p:txBody>
      </p:sp>
      <p:sp>
        <p:nvSpPr>
          <p:cNvPr id="23" name="TextBox 22"/>
          <p:cNvSpPr txBox="1"/>
          <p:nvPr/>
        </p:nvSpPr>
        <p:spPr>
          <a:xfrm>
            <a:off x="1379995" y="5398533"/>
            <a:ext cx="492443" cy="1028700"/>
          </a:xfrm>
          <a:prstGeom prst="rect">
            <a:avLst/>
          </a:prstGeom>
          <a:solidFill>
            <a:schemeClr val="bg2">
              <a:lumMod val="50000"/>
            </a:schemeClr>
          </a:solidFill>
          <a:ln>
            <a:solidFill>
              <a:schemeClr val="bg2">
                <a:lumMod val="25000"/>
              </a:schemeClr>
            </a:solidFill>
          </a:ln>
        </p:spPr>
        <p:txBody>
          <a:bodyPr vert="eaVert" wrap="square" rtlCol="0">
            <a:spAutoFit/>
          </a:bodyPr>
          <a:lstStyle/>
          <a:p>
            <a:r>
              <a:rPr lang="zh-CN" altLang="en-US" sz="2000" b="1" dirty="0">
                <a:highlight>
                  <a:srgbClr val="C0C0C0"/>
                </a:highlight>
                <a:latin typeface="Weibei TC" charset="-120"/>
                <a:ea typeface="Weibei TC" charset="-120"/>
                <a:cs typeface="Weibei TC" charset="-120"/>
              </a:rPr>
              <a:t>毀滅城</a:t>
            </a:r>
            <a:endParaRPr lang="en-US" sz="2000" b="1" dirty="0">
              <a:highlight>
                <a:srgbClr val="C0C0C0"/>
              </a:highlight>
              <a:latin typeface="Weibei TC" charset="-120"/>
              <a:ea typeface="Weibei TC" charset="-120"/>
              <a:cs typeface="Weibei TC" charset="-120"/>
            </a:endParaRPr>
          </a:p>
        </p:txBody>
      </p:sp>
      <p:sp>
        <p:nvSpPr>
          <p:cNvPr id="24" name="TextBox 23"/>
          <p:cNvSpPr txBox="1"/>
          <p:nvPr/>
        </p:nvSpPr>
        <p:spPr>
          <a:xfrm>
            <a:off x="10100540" y="1408279"/>
            <a:ext cx="430887" cy="990600"/>
          </a:xfrm>
          <a:prstGeom prst="rect">
            <a:avLst/>
          </a:prstGeom>
          <a:solidFill>
            <a:schemeClr val="accent6">
              <a:lumMod val="60000"/>
              <a:lumOff val="40000"/>
            </a:schemeClr>
          </a:solidFill>
          <a:ln>
            <a:solidFill>
              <a:schemeClr val="accent6">
                <a:lumMod val="50000"/>
              </a:schemeClr>
            </a:solidFill>
          </a:ln>
        </p:spPr>
        <p:txBody>
          <a:bodyPr vert="eaVert" wrap="square" rtlCol="0">
            <a:spAutoFit/>
          </a:bodyPr>
          <a:lstStyle/>
          <a:p>
            <a:r>
              <a:rPr lang="zh-CN" altLang="en-US" sz="1600" b="1" dirty="0">
                <a:latin typeface="Weibei TC" charset="-120"/>
                <a:ea typeface="Weibei TC" charset="-120"/>
                <a:cs typeface="Weibei TC" charset="-120"/>
              </a:rPr>
              <a:t>天國之城</a:t>
            </a:r>
            <a:endParaRPr lang="en-US" sz="1600" b="1" dirty="0">
              <a:latin typeface="Weibei TC" charset="-120"/>
              <a:ea typeface="Weibei TC" charset="-120"/>
              <a:cs typeface="Weibei TC" charset="-120"/>
            </a:endParaRPr>
          </a:p>
        </p:txBody>
      </p:sp>
      <p:sp>
        <p:nvSpPr>
          <p:cNvPr id="2" name="Rounded Rectangle 1"/>
          <p:cNvSpPr/>
          <p:nvPr/>
        </p:nvSpPr>
        <p:spPr>
          <a:xfrm>
            <a:off x="4234179" y="5322333"/>
            <a:ext cx="1371600" cy="662464"/>
          </a:xfrm>
          <a:prstGeom prst="roundRect">
            <a:avLst>
              <a:gd name="adj" fmla="val 10247"/>
            </a:avLst>
          </a:prstGeom>
          <a:noFill/>
          <a:ln>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4167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FD63B4-FE39-4A43-97B7-8E694C6C7E1C}"/>
              </a:ext>
            </a:extLst>
          </p:cNvPr>
          <p:cNvSpPr txBox="1"/>
          <p:nvPr/>
        </p:nvSpPr>
        <p:spPr>
          <a:xfrm>
            <a:off x="165100" y="133350"/>
            <a:ext cx="11398250" cy="6761916"/>
          </a:xfrm>
          <a:prstGeom prst="rect">
            <a:avLst/>
          </a:prstGeom>
          <a:noFill/>
        </p:spPr>
        <p:txBody>
          <a:bodyPr wrap="square">
            <a:spAutoFit/>
          </a:bodyPr>
          <a:lstStyle/>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哥林多前书</a:t>
            </a:r>
            <a:r>
              <a:rPr lang="en-US" sz="3200" b="1" dirty="0">
                <a:solidFill>
                  <a:schemeClr val="bg1"/>
                </a:solidFill>
                <a:effectLst/>
                <a:latin typeface="+mj-ea"/>
                <a:ea typeface="+mj-ea"/>
                <a:cs typeface="Times New Roman" panose="02020603050405020304" pitchFamily="18" charset="0"/>
              </a:rPr>
              <a:t>15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52 </a:t>
            </a: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就在一霎时，眨眼之间，号筒末次吹响的时候；因号筒要响，死人要复活，成为不朽坏的，我们也要改变。</a:t>
            </a:r>
            <a:endParaRPr lang="en-US" sz="3200" b="1" dirty="0">
              <a:solidFill>
                <a:schemeClr val="bg1"/>
              </a:solidFill>
              <a:effectLst/>
              <a:latin typeface="+mj-ea"/>
              <a:ea typeface="+mj-ea"/>
              <a:cs typeface="Times New Roman" panose="02020603050405020304" pitchFamily="18" charset="0"/>
            </a:endParaRPr>
          </a:p>
          <a:p>
            <a:pPr marL="0" marR="0">
              <a:spcBef>
                <a:spcPts val="0"/>
              </a:spcBef>
              <a:spcAft>
                <a:spcPts val="0"/>
              </a:spcAft>
            </a:pPr>
            <a:endParaRPr lang="en-US" altLang="zh-CN" sz="3200" b="1" dirty="0">
              <a:solidFill>
                <a:schemeClr val="bg1"/>
              </a:solidFill>
              <a:latin typeface="+mj-ea"/>
              <a:ea typeface="+mj-ea"/>
            </a:endParaRPr>
          </a:p>
          <a:p>
            <a:pPr marL="0" marR="0">
              <a:spcBef>
                <a:spcPts val="0"/>
              </a:spcBef>
              <a:spcAft>
                <a:spcPts val="0"/>
              </a:spcAft>
            </a:pPr>
            <a:r>
              <a:rPr lang="zh-CN" sz="3200" b="1" dirty="0">
                <a:solidFill>
                  <a:schemeClr val="bg1"/>
                </a:solidFill>
                <a:effectLst/>
                <a:latin typeface="+mj-ea"/>
                <a:ea typeface="+mj-ea"/>
              </a:rPr>
              <a:t>帖撒罗尼迦后书</a:t>
            </a:r>
            <a:r>
              <a:rPr lang="en-US" sz="3200" b="1" dirty="0">
                <a:solidFill>
                  <a:schemeClr val="bg1"/>
                </a:solidFill>
                <a:effectLst/>
                <a:latin typeface="+mj-ea"/>
                <a:ea typeface="+mj-ea"/>
              </a:rPr>
              <a:t>1</a:t>
            </a:r>
            <a:r>
              <a:rPr lang="zh-CN" sz="3200" b="1" dirty="0">
                <a:solidFill>
                  <a:schemeClr val="bg1"/>
                </a:solidFill>
                <a:effectLst/>
                <a:latin typeface="+mj-ea"/>
                <a:ea typeface="+mj-ea"/>
              </a:rPr>
              <a:t>：</a:t>
            </a:r>
            <a:r>
              <a:rPr lang="en-US" sz="3200" b="1" dirty="0">
                <a:solidFill>
                  <a:schemeClr val="bg1"/>
                </a:solidFill>
                <a:effectLst/>
                <a:latin typeface="+mj-ea"/>
                <a:ea typeface="+mj-ea"/>
              </a:rPr>
              <a:t>7-8</a:t>
            </a:r>
          </a:p>
          <a:p>
            <a:pPr marL="0" marR="0">
              <a:spcBef>
                <a:spcPts val="0"/>
              </a:spcBef>
              <a:spcAft>
                <a:spcPts val="0"/>
              </a:spcAft>
            </a:pPr>
            <a:r>
              <a:rPr lang="zh-CN" sz="3200" b="1" dirty="0">
                <a:solidFill>
                  <a:schemeClr val="bg1"/>
                </a:solidFill>
                <a:effectLst/>
                <a:latin typeface="+mj-ea"/>
                <a:ea typeface="+mj-ea"/>
              </a:rPr>
              <a:t>也必使你们这受患难的人与我们同得平安。那时，主耶稣同他有能力的天使从天上在火焰中显现，</a:t>
            </a:r>
            <a:endParaRPr lang="en-US" sz="3200" b="1" dirty="0">
              <a:solidFill>
                <a:schemeClr val="bg1"/>
              </a:solidFill>
              <a:effectLst/>
              <a:latin typeface="+mj-ea"/>
              <a:ea typeface="+mj-ea"/>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要报应那不认识神和那不听从我主耶稣福音的人。</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启示录</a:t>
            </a:r>
            <a:r>
              <a:rPr lang="en-US" sz="3200" b="1" dirty="0">
                <a:solidFill>
                  <a:schemeClr val="bg1"/>
                </a:solidFill>
                <a:effectLst/>
                <a:latin typeface="+mj-ea"/>
                <a:ea typeface="+mj-ea"/>
                <a:cs typeface="Times New Roman" panose="02020603050405020304" pitchFamily="18" charset="0"/>
              </a:rPr>
              <a:t>20</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12</a:t>
            </a: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我又看见死了的人，无论大小，都站在宝座前。案卷展开了，并且另有一卷展开，就是生命册。死了的人都凭着这些案卷所记载的，照他们所行的受审判。</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434842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FD208B-9D74-4A35-A529-C5BF160BCC6B}"/>
              </a:ext>
            </a:extLst>
          </p:cNvPr>
          <p:cNvSpPr txBox="1"/>
          <p:nvPr/>
        </p:nvSpPr>
        <p:spPr>
          <a:xfrm>
            <a:off x="107950" y="177800"/>
            <a:ext cx="11703050" cy="5934638"/>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犹大书</a:t>
            </a:r>
            <a:r>
              <a:rPr lang="en-US" sz="3200" b="1" dirty="0">
                <a:solidFill>
                  <a:schemeClr val="bg1"/>
                </a:solidFill>
                <a:effectLst/>
                <a:latin typeface="+mj-ea"/>
                <a:ea typeface="+mj-ea"/>
                <a:cs typeface="Times New Roman" panose="02020603050405020304" pitchFamily="18" charset="0"/>
              </a:rPr>
              <a:t>1</a:t>
            </a:r>
            <a:r>
              <a:rPr lang="zh-CN" altLang="en-US" sz="3200" b="1" dirty="0">
                <a:solidFill>
                  <a:schemeClr val="bg1"/>
                </a:solidFill>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13</a:t>
            </a:r>
            <a:r>
              <a:rPr lang="zh-CN" sz="3200" b="1" dirty="0">
                <a:solidFill>
                  <a:schemeClr val="bg1"/>
                </a:solidFill>
                <a:effectLst/>
                <a:latin typeface="+mj-ea"/>
                <a:ea typeface="+mj-ea"/>
                <a:cs typeface="Times New Roman" panose="02020603050405020304" pitchFamily="18" charset="0"/>
              </a:rPr>
              <a:t> </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是海里的狂浪，涌出自己可耻的泡沫；是流荡的星，有黑暗的幽冥为他们永远存留。</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5</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28</a:t>
            </a:r>
            <a:r>
              <a:rPr lang="zh-CN" sz="3200" b="1" dirty="0">
                <a:solidFill>
                  <a:schemeClr val="bg1"/>
                </a:solidFill>
                <a:effectLst/>
                <a:latin typeface="+mj-ea"/>
                <a:ea typeface="+mj-ea"/>
                <a:cs typeface="Calibri" panose="020F0502020204030204" pitchFamily="34" charset="0"/>
              </a:rPr>
              <a:t> </a:t>
            </a: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你們不要把這事看作希奇。時候要到，凡在墳墓裡的，都要聽見他的聲音，就出來；</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br>
              <a:rPr lang="en-US" altLang="zh-CN" sz="3200" b="1" dirty="0">
                <a:solidFill>
                  <a:schemeClr val="bg1"/>
                </a:solidFill>
                <a:effectLst/>
                <a:latin typeface="+mj-ea"/>
                <a:ea typeface="+mj-ea"/>
                <a:cs typeface="Calibri" panose="020F0502020204030204" pitchFamily="34" charset="0"/>
              </a:rPr>
            </a:b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5</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29</a:t>
            </a:r>
            <a:r>
              <a:rPr lang="zh-CN" sz="3200" b="1" dirty="0">
                <a:solidFill>
                  <a:schemeClr val="bg1"/>
                </a:solidFill>
                <a:effectLst/>
                <a:latin typeface="+mj-ea"/>
                <a:ea typeface="+mj-ea"/>
                <a:cs typeface="Calibri" panose="020F0502020204030204" pitchFamily="34" charset="0"/>
              </a:rPr>
              <a:t> </a:t>
            </a: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行善的，復活得生；作惡的，復活定罪。</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1939177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FD208B-9D74-4A35-A529-C5BF160BCC6B}"/>
              </a:ext>
            </a:extLst>
          </p:cNvPr>
          <p:cNvSpPr txBox="1"/>
          <p:nvPr/>
        </p:nvSpPr>
        <p:spPr>
          <a:xfrm>
            <a:off x="88900" y="514350"/>
            <a:ext cx="11703050" cy="6051208"/>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启示录</a:t>
            </a:r>
            <a:r>
              <a:rPr lang="en-US" sz="3200" b="1" dirty="0">
                <a:solidFill>
                  <a:schemeClr val="bg1"/>
                </a:solidFill>
                <a:effectLst/>
                <a:latin typeface="+mj-ea"/>
                <a:ea typeface="+mj-ea"/>
                <a:cs typeface="Times New Roman" panose="02020603050405020304" pitchFamily="18" charset="0"/>
              </a:rPr>
              <a:t>20:11-15</a:t>
            </a: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我又看见一个白色的大宝座与坐在上面的，从他面前天地都逃避，再无可见之处了。</a:t>
            </a:r>
            <a:br>
              <a:rPr lang="en-US" sz="3200" b="1" dirty="0">
                <a:solidFill>
                  <a:schemeClr val="bg1"/>
                </a:solidFill>
                <a:effectLst/>
                <a:latin typeface="+mj-ea"/>
                <a:ea typeface="+mj-ea"/>
                <a:cs typeface="Times New Roman" panose="02020603050405020304" pitchFamily="18" charset="0"/>
              </a:rPr>
            </a:br>
            <a:r>
              <a:rPr lang="zh-CN" sz="3200" b="1" dirty="0">
                <a:solidFill>
                  <a:schemeClr val="bg1"/>
                </a:solidFill>
                <a:effectLst/>
                <a:latin typeface="+mj-ea"/>
                <a:ea typeface="+mj-ea"/>
                <a:cs typeface="Times New Roman" panose="02020603050405020304" pitchFamily="18" charset="0"/>
              </a:rPr>
              <a:t>我又看见死了的人，无论大小，都站在宝座前。案卷展开了，并且另有一卷展开，就是生命册。死了的人都凭着这些案卷所记载的，照他们所行的受审判。</a:t>
            </a:r>
            <a:br>
              <a:rPr lang="en-US" sz="3200" b="1" dirty="0">
                <a:solidFill>
                  <a:schemeClr val="bg1"/>
                </a:solidFill>
                <a:effectLst/>
                <a:latin typeface="+mj-ea"/>
                <a:ea typeface="+mj-ea"/>
                <a:cs typeface="Times New Roman" panose="02020603050405020304" pitchFamily="18" charset="0"/>
              </a:rPr>
            </a:br>
            <a:r>
              <a:rPr lang="zh-CN" sz="3200" b="1" dirty="0">
                <a:solidFill>
                  <a:schemeClr val="bg1"/>
                </a:solidFill>
                <a:effectLst/>
                <a:latin typeface="+mj-ea"/>
                <a:ea typeface="+mj-ea"/>
                <a:cs typeface="Times New Roman" panose="02020603050405020304" pitchFamily="18" charset="0"/>
              </a:rPr>
              <a:t>于是海交出其中的死人，死亡和阴间也交出其中的死人。他们都照各人所行的受审判。</a:t>
            </a:r>
            <a:br>
              <a:rPr lang="en-US" sz="3200" b="1" dirty="0">
                <a:solidFill>
                  <a:schemeClr val="bg1"/>
                </a:solidFill>
                <a:effectLst/>
                <a:latin typeface="+mj-ea"/>
                <a:ea typeface="+mj-ea"/>
                <a:cs typeface="Times New Roman" panose="02020603050405020304" pitchFamily="18" charset="0"/>
              </a:rPr>
            </a:br>
            <a:r>
              <a:rPr lang="zh-CN" sz="3200" b="1" dirty="0">
                <a:solidFill>
                  <a:schemeClr val="bg1"/>
                </a:solidFill>
                <a:effectLst/>
                <a:latin typeface="+mj-ea"/>
                <a:ea typeface="+mj-ea"/>
                <a:cs typeface="Times New Roman" panose="02020603050405020304" pitchFamily="18" charset="0"/>
              </a:rPr>
              <a:t>死亡和阴间也被扔在火湖里，这火湖就是第二次的死。</a:t>
            </a:r>
            <a:br>
              <a:rPr lang="en-US" sz="3200" b="1" dirty="0">
                <a:solidFill>
                  <a:schemeClr val="bg1"/>
                </a:solidFill>
                <a:effectLst/>
                <a:latin typeface="+mj-ea"/>
                <a:ea typeface="+mj-ea"/>
                <a:cs typeface="Times New Roman" panose="02020603050405020304" pitchFamily="18" charset="0"/>
              </a:rPr>
            </a:br>
            <a:r>
              <a:rPr lang="zh-CN" sz="3200" b="1" dirty="0">
                <a:solidFill>
                  <a:schemeClr val="bg1"/>
                </a:solidFill>
                <a:effectLst/>
                <a:latin typeface="+mj-ea"/>
                <a:ea typeface="+mj-ea"/>
                <a:cs typeface="Times New Roman" panose="02020603050405020304" pitchFamily="18" charset="0"/>
              </a:rPr>
              <a:t>若有人名字没记在生命册上，他就被扔在火湖里。</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32283107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F9FE64-79DF-40FC-B8A2-AFAB4087AF99}"/>
              </a:ext>
            </a:extLst>
          </p:cNvPr>
          <p:cNvSpPr txBox="1"/>
          <p:nvPr/>
        </p:nvSpPr>
        <p:spPr>
          <a:xfrm>
            <a:off x="228600" y="565150"/>
            <a:ext cx="11385550" cy="5478423"/>
          </a:xfrm>
          <a:prstGeom prst="rect">
            <a:avLst/>
          </a:prstGeom>
          <a:noFill/>
        </p:spPr>
        <p:txBody>
          <a:bodyPr wrap="square">
            <a:spAutoFit/>
          </a:bodyPr>
          <a:lstStyle/>
          <a:p>
            <a:pPr marL="0" marR="0">
              <a:spcBef>
                <a:spcPts val="0"/>
              </a:spcBef>
              <a:spcAft>
                <a:spcPts val="800"/>
              </a:spcAft>
            </a:pPr>
            <a:r>
              <a:rPr lang="zh-CN" altLang="en-US" sz="3200" b="1" dirty="0">
                <a:solidFill>
                  <a:schemeClr val="bg1"/>
                </a:solidFill>
                <a:latin typeface="+mj-ea"/>
                <a:ea typeface="+mj-ea"/>
                <a:cs typeface="Times New Roman" panose="02020603050405020304" pitchFamily="18" charset="0"/>
              </a:rPr>
              <a:t>以</a:t>
            </a:r>
            <a:r>
              <a:rPr lang="zh-CN" sz="3200" b="1" dirty="0">
                <a:solidFill>
                  <a:schemeClr val="bg1"/>
                </a:solidFill>
                <a:effectLst/>
                <a:latin typeface="+mj-ea"/>
                <a:ea typeface="+mj-ea"/>
                <a:cs typeface="Times New Roman" panose="02020603050405020304" pitchFamily="18" charset="0"/>
              </a:rPr>
              <a:t>赛</a:t>
            </a:r>
            <a:r>
              <a:rPr lang="zh-CN" altLang="en-US" sz="3200" b="1" dirty="0">
                <a:solidFill>
                  <a:schemeClr val="bg1"/>
                </a:solidFill>
                <a:effectLst/>
                <a:latin typeface="+mj-ea"/>
                <a:ea typeface="+mj-ea"/>
                <a:cs typeface="Times New Roman" panose="02020603050405020304" pitchFamily="18" charset="0"/>
              </a:rPr>
              <a:t>亚书</a:t>
            </a:r>
            <a:r>
              <a:rPr lang="en-US" altLang="zh-CN" sz="3200" b="1" dirty="0">
                <a:solidFill>
                  <a:schemeClr val="bg1"/>
                </a:solidFill>
                <a:effectLst/>
                <a:latin typeface="+mj-ea"/>
                <a:ea typeface="+mj-ea"/>
                <a:cs typeface="Times New Roman" panose="02020603050405020304" pitchFamily="18" charset="0"/>
              </a:rPr>
              <a:t>26</a:t>
            </a:r>
            <a:r>
              <a:rPr lang="zh-CN" altLang="en-US" sz="3200" b="1" dirty="0">
                <a:solidFill>
                  <a:schemeClr val="bg1"/>
                </a:solidFill>
                <a:effectLst/>
                <a:latin typeface="+mj-ea"/>
                <a:ea typeface="+mj-ea"/>
                <a:cs typeface="Times New Roman" panose="02020603050405020304" pitchFamily="18" charset="0"/>
              </a:rPr>
              <a:t>：</a:t>
            </a:r>
            <a:r>
              <a:rPr lang="en-US" altLang="zh-CN" sz="3200" b="1" dirty="0">
                <a:solidFill>
                  <a:schemeClr val="bg1"/>
                </a:solidFill>
                <a:effectLst/>
                <a:latin typeface="+mj-ea"/>
                <a:ea typeface="+mj-ea"/>
                <a:cs typeface="Times New Roman" panose="02020603050405020304" pitchFamily="18" charset="0"/>
              </a:rPr>
              <a:t>21 </a:t>
            </a:r>
            <a:r>
              <a:rPr lang="zh-CN" sz="3200" b="1" dirty="0">
                <a:solidFill>
                  <a:schemeClr val="bg1"/>
                </a:solidFill>
                <a:effectLst/>
                <a:latin typeface="+mj-ea"/>
                <a:ea typeface="+mj-ea"/>
                <a:cs typeface="Times New Roman" panose="02020603050405020304" pitchFamily="18" charset="0"/>
              </a:rPr>
              <a:t>因为耶和华从祂的居所出来，要刑罚地上居民的罪孽。地也必露出其中的血，不再掩盖被杀的人。</a:t>
            </a:r>
            <a:endParaRPr lang="en-US" altLang="zh-CN" sz="3200" b="1" dirty="0">
              <a:solidFill>
                <a:schemeClr val="bg1"/>
              </a:solidFill>
              <a:effectLst/>
              <a:latin typeface="+mj-ea"/>
              <a:ea typeface="+mj-ea"/>
              <a:cs typeface="SimSun" panose="02010600030101010101" pitchFamily="2" charset="-122"/>
            </a:endParaRPr>
          </a:p>
          <a:p>
            <a:pPr marL="0" marR="0">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a:p>
            <a:pPr marL="0" marR="0">
              <a:spcBef>
                <a:spcPts val="0"/>
              </a:spcBef>
              <a:spcAft>
                <a:spcPts val="450"/>
              </a:spcAft>
            </a:pPr>
            <a:r>
              <a:rPr lang="zh-CN" sz="3200" b="1" dirty="0">
                <a:solidFill>
                  <a:schemeClr val="bg1"/>
                </a:solidFill>
                <a:effectLst/>
                <a:latin typeface="+mj-ea"/>
                <a:ea typeface="+mj-ea"/>
                <a:cs typeface="SimSun" panose="02010600030101010101" pitchFamily="2" charset="-122"/>
              </a:rPr>
              <a:t>米迦书 </a:t>
            </a:r>
            <a:r>
              <a:rPr lang="en-US" sz="3200" b="1" dirty="0">
                <a:solidFill>
                  <a:schemeClr val="bg1"/>
                </a:solidFill>
                <a:effectLst/>
                <a:latin typeface="+mj-ea"/>
                <a:ea typeface="+mj-ea"/>
                <a:cs typeface="SimSun" panose="02010600030101010101" pitchFamily="2" charset="-122"/>
              </a:rPr>
              <a:t>7</a:t>
            </a:r>
            <a:r>
              <a:rPr lang="zh-CN" altLang="en-US" sz="3200" b="1" dirty="0">
                <a:solidFill>
                  <a:schemeClr val="bg1"/>
                </a:solidFill>
                <a:latin typeface="+mj-ea"/>
                <a:ea typeface="+mj-ea"/>
                <a:cs typeface="SimSun" panose="02010600030101010101" pitchFamily="2" charset="-122"/>
              </a:rPr>
              <a:t>：</a:t>
            </a:r>
            <a:r>
              <a:rPr lang="en-US" sz="3200" b="1" dirty="0">
                <a:solidFill>
                  <a:schemeClr val="bg1"/>
                </a:solidFill>
                <a:effectLst/>
                <a:latin typeface="+mj-ea"/>
                <a:ea typeface="+mj-ea"/>
                <a:cs typeface="SimSun" panose="02010600030101010101" pitchFamily="2" charset="-122"/>
              </a:rPr>
              <a:t>16</a:t>
            </a:r>
            <a:endParaRPr lang="en-US" sz="3200" b="1" dirty="0">
              <a:solidFill>
                <a:schemeClr val="bg1"/>
              </a:solidFill>
              <a:latin typeface="+mj-ea"/>
              <a:ea typeface="+mj-ea"/>
              <a:cs typeface="SimSun" panose="02010600030101010101" pitchFamily="2" charset="-122"/>
            </a:endParaRPr>
          </a:p>
          <a:p>
            <a:pPr marL="0" marR="0">
              <a:spcBef>
                <a:spcPts val="0"/>
              </a:spcBef>
              <a:spcAft>
                <a:spcPts val="450"/>
              </a:spcAft>
            </a:pPr>
            <a:r>
              <a:rPr lang="zh-CN" sz="3200" b="1" dirty="0">
                <a:solidFill>
                  <a:schemeClr val="bg1"/>
                </a:solidFill>
                <a:effectLst/>
                <a:latin typeface="+mj-ea"/>
                <a:ea typeface="+mj-ea"/>
                <a:cs typeface="SimSun" panose="02010600030101010101" pitchFamily="2" charset="-122"/>
              </a:rPr>
              <a:t>列国看见这事，就必为自己的势力惭愧。他们必用手捂口，掩耳不听。</a:t>
            </a:r>
            <a:endParaRPr lang="en-US" altLang="zh-CN" sz="3200" b="1" dirty="0">
              <a:solidFill>
                <a:schemeClr val="bg1"/>
              </a:solidFill>
              <a:effectLst/>
              <a:latin typeface="+mj-ea"/>
              <a:ea typeface="+mj-ea"/>
              <a:cs typeface="SimSun" panose="02010600030101010101" pitchFamily="2" charset="-122"/>
            </a:endParaRPr>
          </a:p>
          <a:p>
            <a:pPr marL="0" marR="0">
              <a:spcBef>
                <a:spcPts val="0"/>
              </a:spcBef>
              <a:spcAft>
                <a:spcPts val="450"/>
              </a:spcAft>
            </a:pPr>
            <a:endParaRPr lang="en-US" sz="3200" b="1" dirty="0">
              <a:solidFill>
                <a:schemeClr val="bg1"/>
              </a:solidFill>
              <a:effectLst/>
              <a:latin typeface="+mj-ea"/>
              <a:ea typeface="+mj-ea"/>
              <a:cs typeface="Times New Roman" panose="02020603050405020304" pitchFamily="18" charset="0"/>
            </a:endParaRPr>
          </a:p>
          <a:p>
            <a:pPr marL="0" marR="0">
              <a:spcBef>
                <a:spcPts val="0"/>
              </a:spcBef>
              <a:spcAft>
                <a:spcPts val="450"/>
              </a:spcAft>
            </a:pPr>
            <a:r>
              <a:rPr lang="zh-CN" sz="3200" b="1" dirty="0">
                <a:solidFill>
                  <a:schemeClr val="bg1"/>
                </a:solidFill>
                <a:effectLst/>
                <a:latin typeface="+mj-ea"/>
                <a:ea typeface="+mj-ea"/>
                <a:cs typeface="SimSun" panose="02010600030101010101" pitchFamily="2" charset="-122"/>
              </a:rPr>
              <a:t>米迦书 </a:t>
            </a:r>
            <a:r>
              <a:rPr lang="en-US" sz="3200" b="1" dirty="0">
                <a:solidFill>
                  <a:schemeClr val="bg1"/>
                </a:solidFill>
                <a:effectLst/>
                <a:latin typeface="+mj-ea"/>
                <a:ea typeface="+mj-ea"/>
                <a:cs typeface="SimSun" panose="02010600030101010101" pitchFamily="2" charset="-122"/>
              </a:rPr>
              <a:t>7</a:t>
            </a:r>
            <a:r>
              <a:rPr lang="zh-CN" altLang="en-US" sz="3200" b="1" dirty="0">
                <a:solidFill>
                  <a:schemeClr val="bg1"/>
                </a:solidFill>
                <a:latin typeface="+mj-ea"/>
                <a:ea typeface="+mj-ea"/>
                <a:cs typeface="SimSun" panose="02010600030101010101" pitchFamily="2" charset="-122"/>
              </a:rPr>
              <a:t>：</a:t>
            </a:r>
            <a:r>
              <a:rPr lang="en-US" sz="3200" b="1" dirty="0">
                <a:solidFill>
                  <a:schemeClr val="bg1"/>
                </a:solidFill>
                <a:effectLst/>
                <a:latin typeface="+mj-ea"/>
                <a:ea typeface="+mj-ea"/>
                <a:cs typeface="SimSun" panose="02010600030101010101" pitchFamily="2" charset="-122"/>
              </a:rPr>
              <a:t>17</a:t>
            </a:r>
            <a:endParaRPr lang="en-US" sz="3200" b="1" dirty="0">
              <a:solidFill>
                <a:schemeClr val="bg1"/>
              </a:solidFill>
              <a:latin typeface="+mj-ea"/>
              <a:ea typeface="+mj-ea"/>
              <a:cs typeface="SimSun" panose="02010600030101010101" pitchFamily="2" charset="-122"/>
            </a:endParaRPr>
          </a:p>
          <a:p>
            <a:pPr marL="0" marR="0">
              <a:spcBef>
                <a:spcPts val="0"/>
              </a:spcBef>
              <a:spcAft>
                <a:spcPts val="450"/>
              </a:spcAft>
            </a:pPr>
            <a:r>
              <a:rPr lang="zh-CN" sz="3200" b="1" dirty="0">
                <a:solidFill>
                  <a:schemeClr val="bg1"/>
                </a:solidFill>
                <a:effectLst/>
                <a:latin typeface="+mj-ea"/>
                <a:ea typeface="+mj-ea"/>
                <a:cs typeface="SimSun" panose="02010600030101010101" pitchFamily="2" charset="-122"/>
              </a:rPr>
              <a:t>他们必舔土如蛇，又如土中腹行的物，战战兢兢地出他们的营寨。他们必战惧投降耶和华，也必因我们的神而惧怕。</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1342868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5543D2-CA31-4186-B5CE-580EC07225FA}"/>
              </a:ext>
            </a:extLst>
          </p:cNvPr>
          <p:cNvSpPr txBox="1"/>
          <p:nvPr/>
        </p:nvSpPr>
        <p:spPr>
          <a:xfrm>
            <a:off x="260350" y="482600"/>
            <a:ext cx="11525250" cy="5781134"/>
          </a:xfrm>
          <a:prstGeom prst="rect">
            <a:avLst/>
          </a:prstGeom>
          <a:noFill/>
        </p:spPr>
        <p:txBody>
          <a:bodyPr wrap="square">
            <a:spAutoFit/>
          </a:bodyPr>
          <a:lstStyle/>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诗篇</a:t>
            </a:r>
            <a:r>
              <a:rPr lang="en-US" sz="3200" b="1" dirty="0">
                <a:solidFill>
                  <a:schemeClr val="bg1"/>
                </a:solidFill>
                <a:effectLst/>
                <a:latin typeface="+mj-ea"/>
                <a:ea typeface="+mj-ea"/>
                <a:cs typeface="Times New Roman" panose="02020603050405020304" pitchFamily="18" charset="0"/>
              </a:rPr>
              <a:t>5</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1-3</a:t>
            </a: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耶和华啊，求你留心听我的言语，顾念我的心思。</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我的王我的神啊，求你垂听我呼求的声音，因为我向你祈祷。</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耶和华啊，早晨你必听我的声音；早晨我必向你陈明我的心意，并要警醒</a:t>
            </a:r>
            <a:r>
              <a:rPr lang="zh-CN" sz="1400" dirty="0">
                <a:solidFill>
                  <a:srgbClr val="423838"/>
                </a:solidFill>
                <a:effectLst/>
                <a:latin typeface="Calibri" panose="020F0502020204030204" pitchFamily="34" charset="0"/>
                <a:ea typeface="Microsoft YaHei" panose="020B0503020204020204" pitchFamily="34" charset="-122"/>
                <a:cs typeface="Times New Roman" panose="02020603050405020304" pitchFamily="18" charset="0"/>
              </a:rPr>
              <a:t>。</a:t>
            </a:r>
            <a:endParaRPr lang="en-US" altLang="zh-CN" sz="1400" dirty="0">
              <a:solidFill>
                <a:srgbClr val="423838"/>
              </a:solidFill>
              <a:effectLst/>
              <a:latin typeface="Calibri" panose="020F0502020204030204" pitchFamily="34" charset="0"/>
              <a:ea typeface="Microsoft YaHei" panose="020B0503020204020204" pitchFamily="34" charset="-122"/>
              <a:cs typeface="Times New Roman" panose="02020603050405020304" pitchFamily="18" charset="0"/>
            </a:endParaRPr>
          </a:p>
          <a:p>
            <a:pPr marL="0" marR="0">
              <a:lnSpc>
                <a:spcPct val="107000"/>
              </a:lnSpc>
              <a:spcBef>
                <a:spcPts val="0"/>
              </a:spcBef>
              <a:spcAft>
                <a:spcPts val="0"/>
              </a:spcAft>
            </a:pPr>
            <a:endParaRPr lang="en-US" dirty="0">
              <a:solidFill>
                <a:srgbClr val="423838"/>
              </a:solidFill>
              <a:latin typeface="Calibri" panose="020F0502020204030204" pitchFamily="34" charset="0"/>
              <a:ea typeface="Microsoft YaHei" panose="020B0503020204020204" pitchFamily="34" charset="-122"/>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玛拉基书</a:t>
            </a:r>
            <a:r>
              <a:rPr lang="en-US" sz="3200" b="1" dirty="0">
                <a:solidFill>
                  <a:schemeClr val="bg1"/>
                </a:solidFill>
                <a:effectLst/>
                <a:latin typeface="+mj-ea"/>
                <a:ea typeface="+mj-ea"/>
                <a:cs typeface="Times New Roman" panose="02020603050405020304" pitchFamily="18" charset="0"/>
              </a:rPr>
              <a:t>3</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2-3</a:t>
            </a: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他来的日子，谁能当得起呢？他显现的时候，谁能立得住呢？因为他如炼金之人的火，如漂布之人的碱。</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他必坐下如炼净银子的，必洁净利未人，熬炼他们像金银一样，他们就凭公义献供物给耶和华。</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endParaRPr lang="en-US" sz="1200" dirty="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219914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13B896-8F81-49C1-843C-C05321F2C866}"/>
              </a:ext>
            </a:extLst>
          </p:cNvPr>
          <p:cNvSpPr txBox="1"/>
          <p:nvPr/>
        </p:nvSpPr>
        <p:spPr>
          <a:xfrm>
            <a:off x="190500" y="505988"/>
            <a:ext cx="11493500" cy="5846024"/>
          </a:xfrm>
          <a:prstGeom prst="rect">
            <a:avLst/>
          </a:prstGeom>
          <a:noFill/>
        </p:spPr>
        <p:txBody>
          <a:bodyPr wrap="square">
            <a:spAutoFit/>
          </a:bodyPr>
          <a:lstStyle/>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马太福音</a:t>
            </a:r>
            <a:r>
              <a:rPr lang="en-US" sz="3200" b="1" dirty="0">
                <a:solidFill>
                  <a:schemeClr val="bg1"/>
                </a:solidFill>
                <a:effectLst/>
                <a:latin typeface="+mj-ea"/>
                <a:ea typeface="+mj-ea"/>
                <a:cs typeface="Times New Roman" panose="02020603050405020304" pitchFamily="18" charset="0"/>
              </a:rPr>
              <a:t>3</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12 </a:t>
            </a:r>
            <a:r>
              <a:rPr lang="zh-CN" sz="3200" b="1" dirty="0">
                <a:solidFill>
                  <a:schemeClr val="bg1"/>
                </a:solidFill>
                <a:effectLst/>
                <a:latin typeface="+mj-ea"/>
                <a:ea typeface="+mj-ea"/>
                <a:cs typeface="Times New Roman" panose="02020603050405020304" pitchFamily="18" charset="0"/>
              </a:rPr>
              <a:t>他手里拿着簸箕，要扬净他的场，把麦子收在仓里，把糠用不灭的火烧尽了。</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endParaRPr lang="en-US" sz="3200" b="1" dirty="0">
              <a:solidFill>
                <a:schemeClr val="bg1"/>
              </a:solidFill>
              <a:effectLst/>
              <a:latin typeface="+mj-ea"/>
              <a:ea typeface="+mj-ea"/>
              <a:cs typeface="Times New Roman" panose="02020603050405020304" pitchFamily="18" charset="0"/>
            </a:endParaRPr>
          </a:p>
          <a:p>
            <a:pPr>
              <a:lnSpc>
                <a:spcPct val="107000"/>
              </a:lnSpc>
            </a:pPr>
            <a:r>
              <a:rPr lang="zh-CN" sz="3200" b="1" dirty="0">
                <a:solidFill>
                  <a:schemeClr val="bg1"/>
                </a:solidFill>
                <a:effectLst/>
                <a:latin typeface="+mj-ea"/>
                <a:ea typeface="+mj-ea"/>
                <a:cs typeface="Times New Roman" panose="02020603050405020304" pitchFamily="18" charset="0"/>
              </a:rPr>
              <a:t>马太福音</a:t>
            </a:r>
            <a:r>
              <a:rPr lang="en-US" sz="3200" b="1" dirty="0">
                <a:solidFill>
                  <a:schemeClr val="bg1"/>
                </a:solidFill>
                <a:effectLst/>
                <a:latin typeface="+mj-ea"/>
                <a:ea typeface="+mj-ea"/>
                <a:cs typeface="Times New Roman" panose="02020603050405020304" pitchFamily="18" charset="0"/>
              </a:rPr>
              <a:t>13</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30</a:t>
            </a:r>
            <a:r>
              <a:rPr lang="zh-CN" sz="3200" b="1" dirty="0">
                <a:solidFill>
                  <a:schemeClr val="bg1"/>
                </a:solidFill>
                <a:effectLst/>
                <a:latin typeface="+mj-ea"/>
                <a:ea typeface="+mj-ea"/>
                <a:cs typeface="Times New Roman" panose="02020603050405020304" pitchFamily="18" charset="0"/>
              </a:rPr>
              <a:t>容这两样一齐长，等着收割。当收割的时候，我要对收割的人说：先将稗子薅出来，捆成捆，留着烧，惟有麦子要收在仓里。</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玛拉基书</a:t>
            </a:r>
            <a:r>
              <a:rPr lang="en-US" sz="3200" b="1" dirty="0">
                <a:solidFill>
                  <a:schemeClr val="bg1"/>
                </a:solidFill>
                <a:effectLst/>
                <a:latin typeface="+mj-ea"/>
                <a:ea typeface="+mj-ea"/>
                <a:cs typeface="Times New Roman" panose="02020603050405020304" pitchFamily="18" charset="0"/>
              </a:rPr>
              <a:t>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a:t>
            </a:r>
            <a:r>
              <a:rPr lang="zh-CN" sz="3200" b="1" dirty="0">
                <a:solidFill>
                  <a:schemeClr val="bg1"/>
                </a:solidFill>
                <a:effectLst/>
                <a:latin typeface="+mj-ea"/>
                <a:ea typeface="+mj-ea"/>
                <a:cs typeface="Times New Roman" panose="02020603050405020304" pitchFamily="18" charset="0"/>
              </a:rPr>
              <a:t>人说：先将稗子薅出来，捆成捆，留着烧，惟有麦子要收在仓里。</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万军之耶和华说：“那日临近，势如烧着的火炉，凡狂傲的和行恶的必如碎秸，在那日必被烧尽，根本枝条一无存留。</a:t>
            </a: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518790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13B896-8F81-49C1-843C-C05321F2C866}"/>
              </a:ext>
            </a:extLst>
          </p:cNvPr>
          <p:cNvSpPr txBox="1"/>
          <p:nvPr/>
        </p:nvSpPr>
        <p:spPr>
          <a:xfrm>
            <a:off x="241300" y="321453"/>
            <a:ext cx="11493500" cy="6582508"/>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Times New Roman" panose="02020603050405020304" pitchFamily="18" charset="0"/>
              </a:rPr>
              <a:t>路加福音</a:t>
            </a:r>
            <a:r>
              <a:rPr lang="en-US" sz="3200" b="1" dirty="0">
                <a:solidFill>
                  <a:schemeClr val="bg1"/>
                </a:solidFill>
                <a:effectLst/>
                <a:latin typeface="+mj-ea"/>
                <a:ea typeface="+mj-ea"/>
                <a:cs typeface="Times New Roman" panose="02020603050405020304" pitchFamily="18" charset="0"/>
              </a:rPr>
              <a:t>3</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17 </a:t>
            </a:r>
            <a:r>
              <a:rPr lang="zh-CN" sz="3200" b="1" dirty="0">
                <a:solidFill>
                  <a:schemeClr val="bg1"/>
                </a:solidFill>
                <a:effectLst/>
                <a:latin typeface="+mj-ea"/>
                <a:ea typeface="+mj-ea"/>
                <a:cs typeface="Times New Roman" panose="02020603050405020304" pitchFamily="18" charset="0"/>
              </a:rPr>
              <a:t>他手里拿着簸箕，要扬净他的场，把麦子收在仓里，把糠用不灭的火烧尽了。</a:t>
            </a: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帖撒罗尼迦前书</a:t>
            </a:r>
            <a:r>
              <a:rPr lang="en-US" sz="3200" b="1" dirty="0">
                <a:solidFill>
                  <a:schemeClr val="bg1"/>
                </a:solidFill>
                <a:effectLst/>
                <a:latin typeface="+mj-ea"/>
                <a:ea typeface="+mj-ea"/>
                <a:cs typeface="Times New Roman" panose="02020603050405020304" pitchFamily="18" charset="0"/>
              </a:rPr>
              <a:t>4</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16-17 </a:t>
            </a:r>
            <a:r>
              <a:rPr lang="zh-CN" sz="3200" b="1" dirty="0">
                <a:solidFill>
                  <a:schemeClr val="bg1"/>
                </a:solidFill>
                <a:effectLst/>
                <a:latin typeface="+mj-ea"/>
                <a:ea typeface="+mj-ea"/>
                <a:cs typeface="Times New Roman" panose="02020603050405020304" pitchFamily="18" charset="0"/>
              </a:rPr>
              <a:t>因为主必亲自从天降临，有呼叫的声音和天使长的声音，又有神的号吹响，那在基督里死了的人必先复活。</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以后我们这活着还存留的人必和他们一同被提到云里，在空中与主相遇。这样，我们就要和主永远同在。</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br>
              <a:rPr lang="en-US" altLang="zh-CN" sz="3200" b="1" dirty="0">
                <a:solidFill>
                  <a:schemeClr val="bg1"/>
                </a:solidFill>
                <a:effectLst/>
                <a:latin typeface="+mj-ea"/>
                <a:ea typeface="+mj-ea"/>
                <a:cs typeface="Times New Roman" panose="02020603050405020304" pitchFamily="18" charset="0"/>
              </a:rPr>
            </a:br>
            <a:r>
              <a:rPr lang="zh-CN" sz="3200" b="1" dirty="0">
                <a:solidFill>
                  <a:schemeClr val="bg1"/>
                </a:solidFill>
                <a:effectLst/>
                <a:latin typeface="+mj-ea"/>
                <a:ea typeface="+mj-ea"/>
                <a:cs typeface="Times New Roman" panose="02020603050405020304" pitchFamily="18" charset="0"/>
              </a:rPr>
              <a:t>罗马书</a:t>
            </a:r>
            <a:r>
              <a:rPr lang="en-US" sz="3200" b="1" dirty="0">
                <a:solidFill>
                  <a:schemeClr val="bg1"/>
                </a:solidFill>
                <a:effectLst/>
                <a:latin typeface="+mj-ea"/>
                <a:ea typeface="+mj-ea"/>
                <a:cs typeface="Times New Roman" panose="02020603050405020304" pitchFamily="18" charset="0"/>
              </a:rPr>
              <a:t>3</a:t>
            </a:r>
            <a:r>
              <a:rPr lang="zh-CN" sz="3200" b="1" dirty="0">
                <a:solidFill>
                  <a:schemeClr val="bg1"/>
                </a:solidFill>
                <a:effectLst/>
                <a:latin typeface="+mj-ea"/>
                <a:ea typeface="+mj-ea"/>
                <a:cs typeface="Times New Roman" panose="02020603050405020304" pitchFamily="18" charset="0"/>
              </a:rPr>
              <a:t>：</a:t>
            </a:r>
            <a:r>
              <a:rPr lang="en-US" sz="3200" b="1" dirty="0">
                <a:solidFill>
                  <a:schemeClr val="bg1"/>
                </a:solidFill>
                <a:effectLst/>
                <a:latin typeface="+mj-ea"/>
                <a:ea typeface="+mj-ea"/>
                <a:cs typeface="Times New Roman" panose="02020603050405020304" pitchFamily="18" charset="0"/>
              </a:rPr>
              <a:t>14-15 </a:t>
            </a:r>
            <a:r>
              <a:rPr lang="zh-CN" sz="3200" b="1" dirty="0">
                <a:solidFill>
                  <a:schemeClr val="bg1"/>
                </a:solidFill>
                <a:effectLst/>
                <a:latin typeface="+mj-ea"/>
                <a:ea typeface="+mj-ea"/>
                <a:cs typeface="Times New Roman" panose="02020603050405020304" pitchFamily="18" charset="0"/>
              </a:rPr>
              <a:t>满口是咒骂苦毒；</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0"/>
              </a:spcAft>
            </a:pPr>
            <a:r>
              <a:rPr lang="zh-CN" sz="3200" b="1" dirty="0">
                <a:solidFill>
                  <a:schemeClr val="bg1"/>
                </a:solidFill>
                <a:effectLst/>
                <a:latin typeface="+mj-ea"/>
                <a:ea typeface="+mj-ea"/>
                <a:cs typeface="Times New Roman" panose="02020603050405020304" pitchFamily="18" charset="0"/>
              </a:rPr>
              <a:t>杀人流血，他们的脚飞跑，</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sz="3200" b="1" dirty="0">
              <a:solidFill>
                <a:schemeClr val="bg1"/>
              </a:solidFill>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73466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A049D6E-F7EA-4132-9439-ADC5BDEA1327}"/>
              </a:ext>
            </a:extLst>
          </p:cNvPr>
          <p:cNvSpPr txBox="1"/>
          <p:nvPr/>
        </p:nvSpPr>
        <p:spPr>
          <a:xfrm>
            <a:off x="165100" y="596901"/>
            <a:ext cx="11607800" cy="4524315"/>
          </a:xfrm>
          <a:prstGeom prst="rect">
            <a:avLst/>
          </a:prstGeom>
          <a:noFill/>
        </p:spPr>
        <p:txBody>
          <a:bodyPr wrap="square">
            <a:spAutoFit/>
          </a:bodyPr>
          <a:lstStyle/>
          <a:p>
            <a:r>
              <a:rPr lang="zh-CN" altLang="en-US" sz="3200" b="1" dirty="0">
                <a:solidFill>
                  <a:schemeClr val="bg1"/>
                </a:solidFill>
                <a:latin typeface="+mj-ea"/>
                <a:ea typeface="+mj-ea"/>
              </a:rPr>
              <a:t>下次课预习</a:t>
            </a:r>
            <a:r>
              <a:rPr lang="zh-CN" altLang="en-US" sz="3200" b="1" i="0" u="none" strike="noStrike" dirty="0">
                <a:solidFill>
                  <a:schemeClr val="bg1"/>
                </a:solidFill>
                <a:effectLst/>
                <a:latin typeface="+mj-ea"/>
                <a:ea typeface="+mj-ea"/>
              </a:rPr>
              <a:t>阅读内容</a:t>
            </a:r>
            <a:br>
              <a:rPr lang="zh-CN" altLang="en-US" sz="3200" b="1" i="0" u="none" strike="noStrike" dirty="0">
                <a:solidFill>
                  <a:schemeClr val="bg1"/>
                </a:solidFill>
                <a:effectLst/>
                <a:latin typeface="+mj-ea"/>
                <a:ea typeface="+mj-ea"/>
              </a:rPr>
            </a:br>
            <a:r>
              <a:rPr lang="zh-CN" altLang="en-US" sz="3200" b="1" i="0" u="none" strike="noStrike" dirty="0">
                <a:solidFill>
                  <a:schemeClr val="bg1"/>
                </a:solidFill>
                <a:effectLst/>
                <a:latin typeface="+mj-ea"/>
                <a:ea typeface="+mj-ea"/>
              </a:rPr>
              <a:t>“十字架下卸重负”和“艰难山曲径通幽”。</a:t>
            </a:r>
            <a:br>
              <a:rPr lang="zh-CN" altLang="en-US" sz="3200" b="1" i="0" u="none" strike="noStrike" dirty="0">
                <a:solidFill>
                  <a:schemeClr val="bg1"/>
                </a:solidFill>
                <a:effectLst/>
                <a:latin typeface="+mj-ea"/>
                <a:ea typeface="+mj-ea"/>
              </a:rPr>
            </a:br>
            <a:br>
              <a:rPr lang="zh-CN" altLang="en-US" sz="3200" b="1" i="0" u="none" strike="noStrike" dirty="0">
                <a:solidFill>
                  <a:schemeClr val="bg1"/>
                </a:solidFill>
                <a:effectLst/>
                <a:latin typeface="+mj-ea"/>
                <a:ea typeface="+mj-ea"/>
              </a:rPr>
            </a:br>
            <a:r>
              <a:rPr lang="zh-CN" altLang="en-US" sz="3200" b="1" i="0" u="none" strike="noStrike" dirty="0">
                <a:solidFill>
                  <a:schemeClr val="bg1"/>
                </a:solidFill>
                <a:effectLst/>
                <a:latin typeface="+mj-ea"/>
                <a:ea typeface="+mj-ea"/>
              </a:rPr>
              <a:t>思考问题</a:t>
            </a:r>
            <a:br>
              <a:rPr lang="zh-CN" altLang="en-US" sz="3200" b="1" i="0" u="none" strike="noStrike" dirty="0">
                <a:solidFill>
                  <a:schemeClr val="bg1"/>
                </a:solidFill>
                <a:effectLst/>
                <a:latin typeface="+mj-ea"/>
                <a:ea typeface="+mj-ea"/>
              </a:rPr>
            </a:br>
            <a:r>
              <a:rPr lang="en-US" altLang="zh-CN" sz="3200" b="1" i="0" u="none" strike="noStrike" dirty="0">
                <a:solidFill>
                  <a:schemeClr val="bg1"/>
                </a:solidFill>
                <a:effectLst/>
                <a:latin typeface="+mj-ea"/>
                <a:ea typeface="+mj-ea"/>
              </a:rPr>
              <a:t>1. </a:t>
            </a:r>
            <a:r>
              <a:rPr lang="zh-CN" altLang="en-US" sz="3200" b="1" i="0" u="none" strike="noStrike" dirty="0">
                <a:solidFill>
                  <a:schemeClr val="bg1"/>
                </a:solidFill>
                <a:effectLst/>
                <a:latin typeface="+mj-ea"/>
                <a:ea typeface="+mj-ea"/>
              </a:rPr>
              <a:t>基督徒在十字架前卸下重担后碰到翻墙上窄路的刻板和伪善。同为天路客，基督徒与他们有何不同？</a:t>
            </a:r>
            <a:br>
              <a:rPr lang="zh-CN" altLang="en-US" sz="3200" b="1" i="0" u="none" strike="noStrike" dirty="0">
                <a:solidFill>
                  <a:schemeClr val="bg1"/>
                </a:solidFill>
                <a:effectLst/>
                <a:latin typeface="+mj-ea"/>
                <a:ea typeface="+mj-ea"/>
              </a:rPr>
            </a:br>
            <a:r>
              <a:rPr lang="en-US" altLang="zh-CN" sz="3200" b="1" i="0" u="none" strike="noStrike" dirty="0">
                <a:solidFill>
                  <a:schemeClr val="bg1"/>
                </a:solidFill>
                <a:effectLst/>
                <a:latin typeface="+mj-ea"/>
                <a:ea typeface="+mj-ea"/>
              </a:rPr>
              <a:t>2. </a:t>
            </a:r>
            <a:r>
              <a:rPr lang="zh-CN" altLang="en-US" sz="3200" b="1" i="0" u="none" strike="noStrike" dirty="0">
                <a:solidFill>
                  <a:schemeClr val="bg1"/>
                </a:solidFill>
                <a:effectLst/>
                <a:latin typeface="+mj-ea"/>
                <a:ea typeface="+mj-ea"/>
              </a:rPr>
              <a:t>为什么基督徒在艰难山丢失了天使给他的书卷后心中异常悲哀和忧伤？</a:t>
            </a:r>
            <a:br>
              <a:rPr lang="zh-CN" altLang="en-US" sz="3200" b="1" i="0" u="none" strike="noStrike" dirty="0">
                <a:solidFill>
                  <a:schemeClr val="bg1"/>
                </a:solidFill>
                <a:effectLst/>
                <a:latin typeface="+mj-ea"/>
                <a:ea typeface="+mj-ea"/>
              </a:rPr>
            </a:br>
            <a:endParaRPr lang="en-US" sz="3200" b="1" dirty="0">
              <a:solidFill>
                <a:schemeClr val="bg1"/>
              </a:solidFill>
              <a:latin typeface="+mj-ea"/>
              <a:ea typeface="+mj-ea"/>
            </a:endParaRPr>
          </a:p>
        </p:txBody>
      </p:sp>
    </p:spTree>
    <p:extLst>
      <p:ext uri="{BB962C8B-B14F-4D97-AF65-F5344CB8AC3E}">
        <p14:creationId xmlns:p14="http://schemas.microsoft.com/office/powerpoint/2010/main" val="3271899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66DD4-6AF8-4DC3-8976-80B87228AE37}"/>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9541021-4D0A-4D1F-83BF-35F724084FB1}"/>
              </a:ext>
            </a:extLst>
          </p:cNvPr>
          <p:cNvSpPr>
            <a:spLocks noGrp="1"/>
          </p:cNvSpPr>
          <p:nvPr>
            <p:ph type="body" idx="1"/>
          </p:nvPr>
        </p:nvSpPr>
        <p:spPr/>
        <p:txBody>
          <a:bodyPr/>
          <a:lstStyle/>
          <a:p>
            <a:endParaRPr lang="en-US"/>
          </a:p>
        </p:txBody>
      </p:sp>
      <p:pic>
        <p:nvPicPr>
          <p:cNvPr id="4" name="Picture 3" descr="Map&#10;&#10;Description automatically generated">
            <a:extLst>
              <a:ext uri="{FF2B5EF4-FFF2-40B4-BE49-F238E27FC236}">
                <a16:creationId xmlns:a16="http://schemas.microsoft.com/office/drawing/2014/main" id="{25954C89-C799-4AC6-8E3C-10497C0F4314}"/>
              </a:ext>
            </a:extLst>
          </p:cNvPr>
          <p:cNvPicPr>
            <a:picLocks noChangeAspect="1"/>
          </p:cNvPicPr>
          <p:nvPr/>
        </p:nvPicPr>
        <p:blipFill>
          <a:blip r:embed="rId3"/>
          <a:stretch>
            <a:fillRect/>
          </a:stretch>
        </p:blipFill>
        <p:spPr>
          <a:xfrm>
            <a:off x="0" y="0"/>
            <a:ext cx="12191999" cy="6858000"/>
          </a:xfrm>
          <a:prstGeom prst="rect">
            <a:avLst/>
          </a:prstGeom>
        </p:spPr>
      </p:pic>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7550D08B-9B5A-4EC8-9885-3026513D9158}"/>
                  </a:ext>
                </a:extLst>
              </p14:cNvPr>
              <p14:cNvContentPartPr/>
              <p14:nvPr/>
            </p14:nvContentPartPr>
            <p14:xfrm>
              <a:off x="1643312" y="1647876"/>
              <a:ext cx="2522520" cy="4770757"/>
            </p14:xfrm>
          </p:contentPart>
        </mc:Choice>
        <mc:Fallback>
          <p:pic>
            <p:nvPicPr>
              <p:cNvPr id="5" name="Ink 4">
                <a:extLst>
                  <a:ext uri="{FF2B5EF4-FFF2-40B4-BE49-F238E27FC236}">
                    <a16:creationId xmlns:a16="http://schemas.microsoft.com/office/drawing/2014/main" id="{7550D08B-9B5A-4EC8-9885-3026513D9158}"/>
                  </a:ext>
                </a:extLst>
              </p:cNvPr>
              <p:cNvPicPr/>
              <p:nvPr/>
            </p:nvPicPr>
            <p:blipFill>
              <a:blip r:embed="rId5"/>
              <a:stretch>
                <a:fillRect/>
              </a:stretch>
            </p:blipFill>
            <p:spPr>
              <a:xfrm>
                <a:off x="1580312" y="1584871"/>
                <a:ext cx="2648160" cy="4896407"/>
              </a:xfrm>
              <a:prstGeom prst="rect">
                <a:avLst/>
              </a:prstGeom>
            </p:spPr>
          </p:pic>
        </mc:Fallback>
      </mc:AlternateContent>
      <p:sp>
        <p:nvSpPr>
          <p:cNvPr id="6" name="Arrow: Right 5">
            <a:extLst>
              <a:ext uri="{FF2B5EF4-FFF2-40B4-BE49-F238E27FC236}">
                <a16:creationId xmlns:a16="http://schemas.microsoft.com/office/drawing/2014/main" id="{6A8D56A6-DD0F-493D-B1C3-AF4C4B1BE705}"/>
              </a:ext>
            </a:extLst>
          </p:cNvPr>
          <p:cNvSpPr/>
          <p:nvPr/>
        </p:nvSpPr>
        <p:spPr>
          <a:xfrm rot="19863733">
            <a:off x="2875226" y="1144222"/>
            <a:ext cx="1031756" cy="4498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48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lang="en-US" dirty="0"/>
          </a:p>
          <a:p>
            <a:pPr marL="228600" lvl="0" indent="-50800" algn="l" rtl="0">
              <a:lnSpc>
                <a:spcPct val="90000"/>
              </a:lnSpc>
              <a:spcBef>
                <a:spcPts val="0"/>
              </a:spcBef>
              <a:spcAft>
                <a:spcPts val="0"/>
              </a:spcAft>
              <a:buClr>
                <a:schemeClr val="dk1"/>
              </a:buClr>
              <a:buSzPts val="2800"/>
              <a:buNone/>
            </a:pPr>
            <a:endParaRPr dirty="0"/>
          </a:p>
        </p:txBody>
      </p:sp>
      <p:pic>
        <p:nvPicPr>
          <p:cNvPr id="4" name="Picture 2" descr="Shown the Way">
            <a:extLst>
              <a:ext uri="{FF2B5EF4-FFF2-40B4-BE49-F238E27FC236}">
                <a16:creationId xmlns:a16="http://schemas.microsoft.com/office/drawing/2014/main" id="{9C762CD4-7D51-4563-AAE9-6503A4268015}"/>
              </a:ext>
            </a:extLst>
          </p:cNvPr>
          <p:cNvPicPr>
            <a:picLocks noChangeAspect="1" noChangeArrowheads="1"/>
          </p:cNvPicPr>
          <p:nvPr/>
        </p:nvPicPr>
        <p:blipFill>
          <a:blip r:embed="rId3" cstate="print"/>
          <a:srcRect/>
          <a:stretch>
            <a:fillRect/>
          </a:stretch>
        </p:blipFill>
        <p:spPr bwMode="auto">
          <a:xfrm>
            <a:off x="1825014" y="681037"/>
            <a:ext cx="4113182" cy="5638800"/>
          </a:xfrm>
          <a:prstGeom prst="rect">
            <a:avLst/>
          </a:prstGeom>
          <a:noFill/>
        </p:spPr>
      </p:pic>
      <p:sp>
        <p:nvSpPr>
          <p:cNvPr id="5" name="TextBox 4">
            <a:extLst>
              <a:ext uri="{FF2B5EF4-FFF2-40B4-BE49-F238E27FC236}">
                <a16:creationId xmlns:a16="http://schemas.microsoft.com/office/drawing/2014/main" id="{54301C83-EA49-4A14-92A1-7F35242DD436}"/>
              </a:ext>
            </a:extLst>
          </p:cNvPr>
          <p:cNvSpPr txBox="1"/>
          <p:nvPr/>
        </p:nvSpPr>
        <p:spPr>
          <a:xfrm>
            <a:off x="7616214" y="757237"/>
            <a:ext cx="1066800" cy="523220"/>
          </a:xfrm>
          <a:prstGeom prst="rect">
            <a:avLst/>
          </a:prstGeom>
          <a:noFill/>
        </p:spPr>
        <p:txBody>
          <a:bodyPr wrap="square" rtlCol="0">
            <a:spAutoFit/>
          </a:bodyPr>
          <a:lstStyle/>
          <a:p>
            <a:r>
              <a:rPr lang="zh-CN" altLang="en-US" sz="2800" dirty="0">
                <a:solidFill>
                  <a:schemeClr val="bg1"/>
                </a:solidFill>
              </a:rPr>
              <a:t>窄門</a:t>
            </a:r>
            <a:endParaRPr lang="en-US" sz="2800" dirty="0">
              <a:solidFill>
                <a:schemeClr val="bg1"/>
              </a:solidFill>
            </a:endParaRPr>
          </a:p>
        </p:txBody>
      </p:sp>
      <p:sp>
        <p:nvSpPr>
          <p:cNvPr id="6" name="TextBox 5">
            <a:extLst>
              <a:ext uri="{FF2B5EF4-FFF2-40B4-BE49-F238E27FC236}">
                <a16:creationId xmlns:a16="http://schemas.microsoft.com/office/drawing/2014/main" id="{385DEC71-3D8E-4995-9649-CF1EC1955AD8}"/>
              </a:ext>
            </a:extLst>
          </p:cNvPr>
          <p:cNvSpPr txBox="1"/>
          <p:nvPr/>
        </p:nvSpPr>
        <p:spPr>
          <a:xfrm>
            <a:off x="7616214" y="1366837"/>
            <a:ext cx="1143000" cy="523220"/>
          </a:xfrm>
          <a:prstGeom prst="rect">
            <a:avLst/>
          </a:prstGeom>
          <a:noFill/>
        </p:spPr>
        <p:txBody>
          <a:bodyPr wrap="square" rtlCol="0">
            <a:spAutoFit/>
          </a:bodyPr>
          <a:lstStyle/>
          <a:p>
            <a:r>
              <a:rPr lang="zh-CN" altLang="en-US" sz="2800" dirty="0">
                <a:solidFill>
                  <a:schemeClr val="bg1"/>
                </a:solidFill>
              </a:rPr>
              <a:t>窄路</a:t>
            </a:r>
            <a:endParaRPr lang="en-US" sz="2800" dirty="0">
              <a:solidFill>
                <a:schemeClr val="bg1"/>
              </a:solidFill>
            </a:endParaRPr>
          </a:p>
        </p:txBody>
      </p:sp>
      <p:sp>
        <p:nvSpPr>
          <p:cNvPr id="7" name="Oval 6">
            <a:extLst>
              <a:ext uri="{FF2B5EF4-FFF2-40B4-BE49-F238E27FC236}">
                <a16:creationId xmlns:a16="http://schemas.microsoft.com/office/drawing/2014/main" id="{FF81BAF3-B4F7-4BEE-BCC1-74F0776C645F}"/>
              </a:ext>
            </a:extLst>
          </p:cNvPr>
          <p:cNvSpPr/>
          <p:nvPr/>
        </p:nvSpPr>
        <p:spPr>
          <a:xfrm>
            <a:off x="6701814" y="1900237"/>
            <a:ext cx="1143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rPr>
              <a:t>筆直</a:t>
            </a:r>
            <a:endParaRPr lang="en-US" sz="1600" dirty="0">
              <a:solidFill>
                <a:schemeClr val="bg1"/>
              </a:solidFill>
            </a:endParaRPr>
          </a:p>
        </p:txBody>
      </p:sp>
      <p:sp>
        <p:nvSpPr>
          <p:cNvPr id="8" name="Oval 7">
            <a:extLst>
              <a:ext uri="{FF2B5EF4-FFF2-40B4-BE49-F238E27FC236}">
                <a16:creationId xmlns:a16="http://schemas.microsoft.com/office/drawing/2014/main" id="{FC8C0420-6D8E-44F7-8A17-2454C52DE8A6}"/>
              </a:ext>
            </a:extLst>
          </p:cNvPr>
          <p:cNvSpPr/>
          <p:nvPr/>
        </p:nvSpPr>
        <p:spPr>
          <a:xfrm>
            <a:off x="8225814" y="1900237"/>
            <a:ext cx="1143000" cy="381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bg1"/>
                </a:solidFill>
              </a:rPr>
              <a:t>狹窄</a:t>
            </a:r>
            <a:endParaRPr lang="en-US" sz="1600" dirty="0">
              <a:solidFill>
                <a:schemeClr val="bg1"/>
              </a:solidFill>
            </a:endParaRPr>
          </a:p>
        </p:txBody>
      </p:sp>
      <p:sp>
        <p:nvSpPr>
          <p:cNvPr id="9" name="TextBox 8">
            <a:extLst>
              <a:ext uri="{FF2B5EF4-FFF2-40B4-BE49-F238E27FC236}">
                <a16:creationId xmlns:a16="http://schemas.microsoft.com/office/drawing/2014/main" id="{0320B9F1-1729-4C44-9DD4-32177EFF6B92}"/>
              </a:ext>
            </a:extLst>
          </p:cNvPr>
          <p:cNvSpPr txBox="1"/>
          <p:nvPr/>
        </p:nvSpPr>
        <p:spPr>
          <a:xfrm>
            <a:off x="7082814" y="4759106"/>
            <a:ext cx="457200" cy="584775"/>
          </a:xfrm>
          <a:prstGeom prst="rect">
            <a:avLst/>
          </a:prstGeom>
          <a:noFill/>
          <a:ln>
            <a:solidFill>
              <a:schemeClr val="accent3">
                <a:lumMod val="75000"/>
              </a:schemeClr>
            </a:solidFill>
          </a:ln>
        </p:spPr>
        <p:txBody>
          <a:bodyPr wrap="square" rtlCol="0">
            <a:spAutoFit/>
          </a:bodyPr>
          <a:lstStyle/>
          <a:p>
            <a:r>
              <a:rPr lang="zh-CN" altLang="en-US" sz="1600" dirty="0">
                <a:solidFill>
                  <a:schemeClr val="bg1"/>
                </a:solidFill>
              </a:rPr>
              <a:t>彎曲</a:t>
            </a:r>
            <a:endParaRPr lang="en-US" sz="1600" dirty="0">
              <a:solidFill>
                <a:schemeClr val="bg1"/>
              </a:solidFill>
            </a:endParaRPr>
          </a:p>
        </p:txBody>
      </p:sp>
      <p:sp>
        <p:nvSpPr>
          <p:cNvPr id="10" name="TextBox 9">
            <a:extLst>
              <a:ext uri="{FF2B5EF4-FFF2-40B4-BE49-F238E27FC236}">
                <a16:creationId xmlns:a16="http://schemas.microsoft.com/office/drawing/2014/main" id="{103D1D50-F020-4A19-820C-C38A8B1FB801}"/>
              </a:ext>
            </a:extLst>
          </p:cNvPr>
          <p:cNvSpPr txBox="1"/>
          <p:nvPr/>
        </p:nvSpPr>
        <p:spPr>
          <a:xfrm>
            <a:off x="8759214" y="4759106"/>
            <a:ext cx="457200" cy="584775"/>
          </a:xfrm>
          <a:prstGeom prst="rect">
            <a:avLst/>
          </a:prstGeom>
          <a:noFill/>
          <a:ln>
            <a:solidFill>
              <a:schemeClr val="accent3">
                <a:lumMod val="75000"/>
              </a:schemeClr>
            </a:solidFill>
          </a:ln>
        </p:spPr>
        <p:txBody>
          <a:bodyPr wrap="square" rtlCol="0">
            <a:spAutoFit/>
          </a:bodyPr>
          <a:lstStyle/>
          <a:p>
            <a:r>
              <a:rPr lang="zh-CN" altLang="en-US" sz="1600" dirty="0">
                <a:solidFill>
                  <a:schemeClr val="bg1"/>
                </a:solidFill>
              </a:rPr>
              <a:t>寬闊</a:t>
            </a:r>
            <a:endParaRPr lang="en-US" sz="1600" dirty="0">
              <a:solidFill>
                <a:schemeClr val="bg1"/>
              </a:solidFill>
            </a:endParaRPr>
          </a:p>
        </p:txBody>
      </p:sp>
      <p:pic>
        <p:nvPicPr>
          <p:cNvPr id="11" name="Picture 4" descr="Image result for x">
            <a:extLst>
              <a:ext uri="{FF2B5EF4-FFF2-40B4-BE49-F238E27FC236}">
                <a16:creationId xmlns:a16="http://schemas.microsoft.com/office/drawing/2014/main" id="{CE519FE2-FDD5-45AB-AB59-430622270F5C}"/>
              </a:ext>
            </a:extLst>
          </p:cNvPr>
          <p:cNvPicPr>
            <a:picLocks noChangeAspect="1" noChangeArrowheads="1"/>
          </p:cNvPicPr>
          <p:nvPr/>
        </p:nvPicPr>
        <p:blipFill>
          <a:blip r:embed="rId4" cstate="print"/>
          <a:srcRect/>
          <a:stretch>
            <a:fillRect/>
          </a:stretch>
        </p:blipFill>
        <p:spPr bwMode="auto">
          <a:xfrm flipH="1">
            <a:off x="6854214" y="4643437"/>
            <a:ext cx="914400" cy="914400"/>
          </a:xfrm>
          <a:prstGeom prst="rect">
            <a:avLst/>
          </a:prstGeom>
          <a:noFill/>
        </p:spPr>
      </p:pic>
      <p:pic>
        <p:nvPicPr>
          <p:cNvPr id="12" name="Picture 4" descr="Image result for x">
            <a:extLst>
              <a:ext uri="{FF2B5EF4-FFF2-40B4-BE49-F238E27FC236}">
                <a16:creationId xmlns:a16="http://schemas.microsoft.com/office/drawing/2014/main" id="{54827E0D-22F9-435D-B587-0ACC2FE8E416}"/>
              </a:ext>
            </a:extLst>
          </p:cNvPr>
          <p:cNvPicPr>
            <a:picLocks noChangeAspect="1" noChangeArrowheads="1"/>
          </p:cNvPicPr>
          <p:nvPr/>
        </p:nvPicPr>
        <p:blipFill>
          <a:blip r:embed="rId4" cstate="print"/>
          <a:srcRect/>
          <a:stretch>
            <a:fillRect/>
          </a:stretch>
        </p:blipFill>
        <p:spPr bwMode="auto">
          <a:xfrm flipH="1">
            <a:off x="8530614" y="4643437"/>
            <a:ext cx="914400" cy="914400"/>
          </a:xfrm>
          <a:prstGeom prst="rect">
            <a:avLst/>
          </a:prstGeom>
          <a:noFill/>
        </p:spPr>
      </p:pic>
      <p:sp>
        <p:nvSpPr>
          <p:cNvPr id="13" name="TextBox 12">
            <a:extLst>
              <a:ext uri="{FF2B5EF4-FFF2-40B4-BE49-F238E27FC236}">
                <a16:creationId xmlns:a16="http://schemas.microsoft.com/office/drawing/2014/main" id="{7C45588F-4D25-4F08-8769-F978E418B667}"/>
              </a:ext>
            </a:extLst>
          </p:cNvPr>
          <p:cNvSpPr txBox="1"/>
          <p:nvPr/>
        </p:nvSpPr>
        <p:spPr>
          <a:xfrm>
            <a:off x="7616214" y="2352972"/>
            <a:ext cx="1143000" cy="523220"/>
          </a:xfrm>
          <a:prstGeom prst="rect">
            <a:avLst/>
          </a:prstGeom>
          <a:noFill/>
        </p:spPr>
        <p:txBody>
          <a:bodyPr wrap="square" rtlCol="0">
            <a:spAutoFit/>
          </a:bodyPr>
          <a:lstStyle/>
          <a:p>
            <a:r>
              <a:rPr lang="zh-CN" altLang="en-US" sz="2800" dirty="0">
                <a:solidFill>
                  <a:schemeClr val="bg1"/>
                </a:solidFill>
              </a:rPr>
              <a:t>永生</a:t>
            </a:r>
            <a:endParaRPr lang="en-US" sz="2800" dirty="0">
              <a:solidFill>
                <a:schemeClr val="bg1"/>
              </a:solidFill>
            </a:endParaRPr>
          </a:p>
        </p:txBody>
      </p:sp>
      <p:sp>
        <p:nvSpPr>
          <p:cNvPr id="14" name="TextBox 13">
            <a:extLst>
              <a:ext uri="{FF2B5EF4-FFF2-40B4-BE49-F238E27FC236}">
                <a16:creationId xmlns:a16="http://schemas.microsoft.com/office/drawing/2014/main" id="{A6F6B3E3-5C8D-4C8E-A30C-3C025CDC9CA3}"/>
              </a:ext>
            </a:extLst>
          </p:cNvPr>
          <p:cNvSpPr txBox="1"/>
          <p:nvPr/>
        </p:nvSpPr>
        <p:spPr>
          <a:xfrm>
            <a:off x="7692414" y="3805237"/>
            <a:ext cx="1066800" cy="523220"/>
          </a:xfrm>
          <a:prstGeom prst="rect">
            <a:avLst/>
          </a:prstGeom>
          <a:noFill/>
        </p:spPr>
        <p:txBody>
          <a:bodyPr wrap="square" rtlCol="0">
            <a:spAutoFit/>
          </a:bodyPr>
          <a:lstStyle/>
          <a:p>
            <a:r>
              <a:rPr lang="zh-CN" altLang="en-US" sz="2800" dirty="0">
                <a:solidFill>
                  <a:schemeClr val="bg1"/>
                </a:solidFill>
              </a:rPr>
              <a:t>寬門</a:t>
            </a:r>
            <a:endParaRPr lang="en-US" sz="2800" dirty="0">
              <a:solidFill>
                <a:schemeClr val="bg1"/>
              </a:solidFill>
            </a:endParaRPr>
          </a:p>
        </p:txBody>
      </p:sp>
      <p:sp>
        <p:nvSpPr>
          <p:cNvPr id="15" name="TextBox 14">
            <a:extLst>
              <a:ext uri="{FF2B5EF4-FFF2-40B4-BE49-F238E27FC236}">
                <a16:creationId xmlns:a16="http://schemas.microsoft.com/office/drawing/2014/main" id="{581D24B2-EBEE-457F-A3C3-A07D7D5314DE}"/>
              </a:ext>
            </a:extLst>
          </p:cNvPr>
          <p:cNvSpPr txBox="1"/>
          <p:nvPr/>
        </p:nvSpPr>
        <p:spPr>
          <a:xfrm>
            <a:off x="7692414" y="4414837"/>
            <a:ext cx="1143000" cy="523220"/>
          </a:xfrm>
          <a:prstGeom prst="rect">
            <a:avLst/>
          </a:prstGeom>
          <a:noFill/>
        </p:spPr>
        <p:txBody>
          <a:bodyPr wrap="square" rtlCol="0">
            <a:spAutoFit/>
          </a:bodyPr>
          <a:lstStyle/>
          <a:p>
            <a:r>
              <a:rPr lang="zh-CN" altLang="en-US" sz="2800" dirty="0">
                <a:solidFill>
                  <a:schemeClr val="bg1"/>
                </a:solidFill>
              </a:rPr>
              <a:t>大路</a:t>
            </a:r>
            <a:endParaRPr lang="en-US" sz="2800" dirty="0">
              <a:solidFill>
                <a:schemeClr val="bg1"/>
              </a:solidFill>
            </a:endParaRPr>
          </a:p>
        </p:txBody>
      </p:sp>
      <p:sp>
        <p:nvSpPr>
          <p:cNvPr id="16" name="TextBox 15">
            <a:extLst>
              <a:ext uri="{FF2B5EF4-FFF2-40B4-BE49-F238E27FC236}">
                <a16:creationId xmlns:a16="http://schemas.microsoft.com/office/drawing/2014/main" id="{6584D816-96BE-4F8D-9E61-7639AFEA2D6E}"/>
              </a:ext>
            </a:extLst>
          </p:cNvPr>
          <p:cNvSpPr txBox="1"/>
          <p:nvPr/>
        </p:nvSpPr>
        <p:spPr>
          <a:xfrm>
            <a:off x="7692414" y="5400972"/>
            <a:ext cx="1143000" cy="523220"/>
          </a:xfrm>
          <a:prstGeom prst="rect">
            <a:avLst/>
          </a:prstGeom>
          <a:noFill/>
        </p:spPr>
        <p:txBody>
          <a:bodyPr wrap="square" rtlCol="0">
            <a:spAutoFit/>
          </a:bodyPr>
          <a:lstStyle/>
          <a:p>
            <a:r>
              <a:rPr lang="zh-CN" altLang="en-US" sz="2800" dirty="0">
                <a:solidFill>
                  <a:schemeClr val="bg1"/>
                </a:solidFill>
              </a:rPr>
              <a:t>滅亡</a:t>
            </a:r>
            <a:endParaRPr lang="en-US" sz="2800" dirty="0">
              <a:solidFill>
                <a:schemeClr val="bg1"/>
              </a:solidFill>
            </a:endParaRPr>
          </a:p>
        </p:txBody>
      </p:sp>
      <p:cxnSp>
        <p:nvCxnSpPr>
          <p:cNvPr id="17" name="Straight Connector 16">
            <a:extLst>
              <a:ext uri="{FF2B5EF4-FFF2-40B4-BE49-F238E27FC236}">
                <a16:creationId xmlns:a16="http://schemas.microsoft.com/office/drawing/2014/main" id="{FB332F8D-68F4-4F9D-B22D-C02D1849EFB0}"/>
              </a:ext>
            </a:extLst>
          </p:cNvPr>
          <p:cNvCxnSpPr/>
          <p:nvPr/>
        </p:nvCxnSpPr>
        <p:spPr>
          <a:xfrm>
            <a:off x="6320814" y="3348037"/>
            <a:ext cx="35814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3" name="TextBox 2">
            <a:extLst>
              <a:ext uri="{FF2B5EF4-FFF2-40B4-BE49-F238E27FC236}">
                <a16:creationId xmlns:a16="http://schemas.microsoft.com/office/drawing/2014/main" id="{AF2978DB-BC62-4B89-969A-8734365BD604}"/>
              </a:ext>
            </a:extLst>
          </p:cNvPr>
          <p:cNvSpPr txBox="1"/>
          <p:nvPr/>
        </p:nvSpPr>
        <p:spPr>
          <a:xfrm>
            <a:off x="342900" y="4514850"/>
            <a:ext cx="11607800" cy="1569660"/>
          </a:xfrm>
          <a:prstGeom prst="rect">
            <a:avLst/>
          </a:prstGeom>
          <a:noFill/>
        </p:spPr>
        <p:txBody>
          <a:bodyPr wrap="square">
            <a:spAutoFit/>
          </a:bodyPr>
          <a:lstStyle/>
          <a:p>
            <a:r>
              <a:rPr lang="zh-TW" altLang="en-US" sz="3200" b="1" dirty="0">
                <a:solidFill>
                  <a:schemeClr val="bg1"/>
                </a:solidFill>
                <a:latin typeface="SimHei" pitchFamily="49" charset="-122"/>
                <a:ea typeface="SimHei" pitchFamily="49" charset="-122"/>
              </a:rPr>
              <a:t>馬太福音</a:t>
            </a:r>
            <a:r>
              <a:rPr lang="en-US" sz="3200" b="1" dirty="0">
                <a:solidFill>
                  <a:schemeClr val="bg1"/>
                </a:solidFill>
                <a:latin typeface="SimHei" pitchFamily="49" charset="-122"/>
                <a:ea typeface="SimHei" pitchFamily="49" charset="-122"/>
              </a:rPr>
              <a:t>7:13-14 </a:t>
            </a:r>
            <a:endParaRPr lang="en-US" altLang="zh-TW" sz="3200" dirty="0">
              <a:solidFill>
                <a:schemeClr val="bg1"/>
              </a:solidFill>
              <a:latin typeface="SimHei" pitchFamily="49" charset="-122"/>
              <a:ea typeface="SimHei" pitchFamily="49" charset="-122"/>
            </a:endParaRPr>
          </a:p>
          <a:p>
            <a:r>
              <a:rPr lang="zh-TW" altLang="en-US" sz="3200" dirty="0">
                <a:solidFill>
                  <a:schemeClr val="bg1"/>
                </a:solidFill>
                <a:latin typeface="SimHei" pitchFamily="49" charset="-122"/>
                <a:ea typeface="SimHei" pitchFamily="49" charset="-122"/>
              </a:rPr>
              <a:t>你們要進窄門。因為引到滅亡，那門是寬的，路是大的，進去的人也多；引到永生，那門是窄的，路是小的，找著的人也少</a:t>
            </a:r>
            <a:r>
              <a:rPr lang="zh-CN" altLang="en-US" sz="3200" dirty="0">
                <a:solidFill>
                  <a:schemeClr val="bg1"/>
                </a:solidFill>
                <a:latin typeface="SimHei" pitchFamily="49" charset="-122"/>
                <a:ea typeface="SimHei" pitchFamily="49" charset="-122"/>
              </a:rPr>
              <a:t>。</a:t>
            </a:r>
            <a:r>
              <a:rPr lang="zh-TW" altLang="en-US" sz="1100" dirty="0">
                <a:latin typeface="SimHei" pitchFamily="49" charset="-122"/>
                <a:ea typeface="SimHei" pitchFamily="49" charset="-122"/>
              </a:rPr>
              <a:t>。 </a:t>
            </a:r>
            <a:endParaRPr lang="en-US" sz="1100" dirty="0">
              <a:latin typeface="SimHei" pitchFamily="49" charset="-122"/>
              <a:ea typeface="SimHei" pitchFamily="49" charset="-122"/>
            </a:endParaRPr>
          </a:p>
        </p:txBody>
      </p:sp>
      <p:sp>
        <p:nvSpPr>
          <p:cNvPr id="4" name="TextBox 3">
            <a:extLst>
              <a:ext uri="{FF2B5EF4-FFF2-40B4-BE49-F238E27FC236}">
                <a16:creationId xmlns:a16="http://schemas.microsoft.com/office/drawing/2014/main" id="{C4AE7B8E-E476-4D4E-AAE8-E5A4876CDCF3}"/>
              </a:ext>
            </a:extLst>
          </p:cNvPr>
          <p:cNvSpPr txBox="1"/>
          <p:nvPr/>
        </p:nvSpPr>
        <p:spPr>
          <a:xfrm>
            <a:off x="342900" y="696655"/>
            <a:ext cx="11607800" cy="1206164"/>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马太福音</a:t>
            </a:r>
            <a:r>
              <a:rPr lang="en-US" sz="3200" b="1" dirty="0">
                <a:solidFill>
                  <a:schemeClr val="bg1"/>
                </a:solidFill>
                <a:effectLst/>
                <a:latin typeface="+mj-ea"/>
                <a:ea typeface="+mj-ea"/>
                <a:cs typeface="Calibri" panose="020F0502020204030204" pitchFamily="34" charset="0"/>
              </a:rPr>
              <a:t>7</a:t>
            </a:r>
            <a:r>
              <a:rPr 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8</a:t>
            </a:r>
            <a:endParaRPr lang="en-US" sz="3200" b="1" dirty="0">
              <a:solidFill>
                <a:schemeClr val="bg1"/>
              </a:solidFill>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因為凡祈求的，就得著；尋找的，就尋見；叩門的，就給他開門。</a:t>
            </a:r>
            <a:endParaRPr lang="en-US" sz="2800" b="1" dirty="0">
              <a:solidFill>
                <a:schemeClr val="bg1"/>
              </a:solidFill>
              <a:effectLst/>
              <a:latin typeface="+mj-ea"/>
              <a:ea typeface="+mj-ea"/>
              <a:cs typeface="Times New Roman" panose="02020603050405020304" pitchFamily="18" charset="0"/>
            </a:endParaRPr>
          </a:p>
        </p:txBody>
      </p:sp>
      <p:sp>
        <p:nvSpPr>
          <p:cNvPr id="6" name="TextBox 5">
            <a:extLst>
              <a:ext uri="{FF2B5EF4-FFF2-40B4-BE49-F238E27FC236}">
                <a16:creationId xmlns:a16="http://schemas.microsoft.com/office/drawing/2014/main" id="{6184678F-6E8B-43AB-9CE1-2334817B1086}"/>
              </a:ext>
            </a:extLst>
          </p:cNvPr>
          <p:cNvSpPr txBox="1"/>
          <p:nvPr/>
        </p:nvSpPr>
        <p:spPr>
          <a:xfrm>
            <a:off x="342900" y="2343150"/>
            <a:ext cx="11607800" cy="1736373"/>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6</a:t>
            </a:r>
            <a:r>
              <a:rPr lang="en-US" altLang="zh-CN" sz="3200" b="1" dirty="0">
                <a:solidFill>
                  <a:schemeClr val="bg1"/>
                </a:solidFill>
                <a:effectLst/>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37</a:t>
            </a:r>
            <a:endParaRPr lang="en-US" sz="3200" b="1" dirty="0">
              <a:solidFill>
                <a:schemeClr val="bg1"/>
              </a:solidFill>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凡父所赐给我的人，必到我这里来；到我这里来的，我总不丢弃他</a:t>
            </a:r>
            <a:r>
              <a:rPr lang="en-US" sz="3200" dirty="0">
                <a:solidFill>
                  <a:schemeClr val="bg1"/>
                </a:solidFill>
                <a:effectLst/>
                <a:latin typeface="+mj-ea"/>
                <a:ea typeface="+mj-ea"/>
                <a:cs typeface="Times New Roman" panose="02020603050405020304" pitchFamily="18" charset="0"/>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85400-E040-4E32-A36C-32A892F964E3}"/>
              </a:ext>
            </a:extLst>
          </p:cNvPr>
          <p:cNvSpPr txBox="1"/>
          <p:nvPr/>
        </p:nvSpPr>
        <p:spPr>
          <a:xfrm>
            <a:off x="190500" y="241300"/>
            <a:ext cx="11652250" cy="6544356"/>
          </a:xfrm>
          <a:prstGeom prst="rect">
            <a:avLst/>
          </a:prstGeom>
          <a:noFill/>
        </p:spPr>
        <p:txBody>
          <a:bodyPr wrap="square">
            <a:spAutoFit/>
          </a:bodyPr>
          <a:lstStyle/>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14</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26</a:t>
            </a:r>
            <a:endParaRPr lang="en-US" sz="3200" b="1" dirty="0">
              <a:solidFill>
                <a:schemeClr val="bg1"/>
              </a:solidFill>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但保惠師，就是父因我的名所要差來的聖靈，他要將一切的事指教你們，並且要叫你們想起我對你們所說的一切話。</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16</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13</a:t>
            </a:r>
            <a:endParaRPr lang="en-US" sz="3200" b="1" dirty="0">
              <a:solidFill>
                <a:schemeClr val="bg1"/>
              </a:solidFill>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只等真理的聖靈來了，他要引導你們明白（原文作進入）一切的真理；因為他不是憑自己說的，乃是把他所聽見的都說出來，並要把將來的事告訴你們。</a:t>
            </a:r>
            <a:endParaRPr lang="en-US" sz="3200" b="1" dirty="0">
              <a:solidFill>
                <a:schemeClr val="bg1"/>
              </a:solidFill>
              <a:effectLst/>
              <a:latin typeface="+mj-ea"/>
              <a:ea typeface="+mj-ea"/>
              <a:cs typeface="Times New Roman" panose="02020603050405020304" pitchFamily="18" charset="0"/>
            </a:endParaRPr>
          </a:p>
          <a:p>
            <a:pPr marL="0" marR="0">
              <a:lnSpc>
                <a:spcPct val="107000"/>
              </a:lnSpc>
              <a:spcBef>
                <a:spcPts val="0"/>
              </a:spcBef>
              <a:spcAft>
                <a:spcPts val="800"/>
              </a:spcAft>
            </a:pPr>
            <a:endParaRPr lang="en-US" altLang="zh-CN" sz="3200" b="1" dirty="0">
              <a:solidFill>
                <a:schemeClr val="bg1"/>
              </a:solidFill>
              <a:effectLst/>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约翰福音</a:t>
            </a:r>
            <a:r>
              <a:rPr lang="en-US" sz="3200" b="1" dirty="0">
                <a:solidFill>
                  <a:schemeClr val="bg1"/>
                </a:solidFill>
                <a:effectLst/>
                <a:latin typeface="+mj-ea"/>
                <a:ea typeface="+mj-ea"/>
                <a:cs typeface="Calibri" panose="020F0502020204030204" pitchFamily="34" charset="0"/>
              </a:rPr>
              <a:t>16</a:t>
            </a:r>
            <a:r>
              <a:rPr lang="zh-CN" altLang="en-US" sz="3200" b="1" dirty="0">
                <a:solidFill>
                  <a:schemeClr val="bg1"/>
                </a:solidFill>
                <a:latin typeface="+mj-ea"/>
                <a:ea typeface="+mj-ea"/>
                <a:cs typeface="Calibri" panose="020F0502020204030204" pitchFamily="34" charset="0"/>
              </a:rPr>
              <a:t>：</a:t>
            </a:r>
            <a:r>
              <a:rPr lang="en-US" sz="3200" b="1" dirty="0">
                <a:solidFill>
                  <a:schemeClr val="bg1"/>
                </a:solidFill>
                <a:effectLst/>
                <a:latin typeface="+mj-ea"/>
                <a:ea typeface="+mj-ea"/>
                <a:cs typeface="Calibri" panose="020F0502020204030204" pitchFamily="34" charset="0"/>
              </a:rPr>
              <a:t>14</a:t>
            </a:r>
            <a:endParaRPr lang="en-US" sz="3200" b="1" dirty="0">
              <a:solidFill>
                <a:schemeClr val="bg1"/>
              </a:solidFill>
              <a:latin typeface="+mj-ea"/>
              <a:ea typeface="+mj-ea"/>
              <a:cs typeface="Calibri" panose="020F0502020204030204" pitchFamily="34" charset="0"/>
            </a:endParaRPr>
          </a:p>
          <a:p>
            <a:pPr marL="0" marR="0">
              <a:lnSpc>
                <a:spcPct val="107000"/>
              </a:lnSpc>
              <a:spcBef>
                <a:spcPts val="0"/>
              </a:spcBef>
              <a:spcAft>
                <a:spcPts val="800"/>
              </a:spcAft>
            </a:pPr>
            <a:r>
              <a:rPr lang="zh-CN" sz="3200" b="1" dirty="0">
                <a:solidFill>
                  <a:schemeClr val="bg1"/>
                </a:solidFill>
                <a:effectLst/>
                <a:latin typeface="+mj-ea"/>
                <a:ea typeface="+mj-ea"/>
                <a:cs typeface="Calibri" panose="020F0502020204030204" pitchFamily="34" charset="0"/>
              </a:rPr>
              <a:t>他要榮耀我，因為他要將受於我的告訴你們</a:t>
            </a:r>
            <a:r>
              <a:rPr lang="zh-CN" sz="3200" b="1" dirty="0">
                <a:solidFill>
                  <a:srgbClr val="000050"/>
                </a:solidFill>
                <a:effectLst/>
                <a:latin typeface="+mj-ea"/>
                <a:ea typeface="+mj-ea"/>
                <a:cs typeface="Calibri" panose="020F0502020204030204" pitchFamily="34" charset="0"/>
              </a:rPr>
              <a:t>。</a:t>
            </a:r>
            <a:endParaRPr lang="en-US" sz="3200" b="1" dirty="0">
              <a:effectLst/>
              <a:latin typeface="+mj-ea"/>
              <a:ea typeface="+mj-ea"/>
              <a:cs typeface="Times New Roman" panose="02020603050405020304" pitchFamily="18" charset="0"/>
            </a:endParaRPr>
          </a:p>
        </p:txBody>
      </p:sp>
    </p:spTree>
    <p:extLst>
      <p:ext uri="{BB962C8B-B14F-4D97-AF65-F5344CB8AC3E}">
        <p14:creationId xmlns:p14="http://schemas.microsoft.com/office/powerpoint/2010/main" val="3323487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a:t>
            </a:r>
            <a:r>
              <a:rPr lang="zh-CN" altLang="en-US" dirty="0">
                <a:solidFill>
                  <a:schemeClr val="bg1"/>
                </a:solidFill>
              </a:rPr>
              <a:t>七堂課</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929490" y="638082"/>
            <a:ext cx="914400" cy="2743200"/>
          </a:xfrm>
        </p:spPr>
        <p:txBody>
          <a:bodyPr>
            <a:normAutofit/>
          </a:bodyPr>
          <a:lstStyle/>
          <a:p>
            <a:r>
              <a:rPr lang="zh-CN" altLang="en-US" dirty="0">
                <a:solidFill>
                  <a:schemeClr val="bg1"/>
                </a:solidFill>
              </a:rPr>
              <a:t>神聖牧者</a:t>
            </a:r>
            <a:endParaRPr lang="en-US" dirty="0">
              <a:solidFill>
                <a:schemeClr val="bg1"/>
              </a:solidFill>
            </a:endParaRPr>
          </a:p>
        </p:txBody>
      </p:sp>
      <p:pic>
        <p:nvPicPr>
          <p:cNvPr id="4" name="Picture 2" descr="Portrait of a Minister"/>
          <p:cNvPicPr>
            <a:picLocks noChangeAspect="1" noChangeArrowheads="1"/>
          </p:cNvPicPr>
          <p:nvPr/>
        </p:nvPicPr>
        <p:blipFill>
          <a:blip r:embed="rId3" cstate="print"/>
          <a:srcRect/>
          <a:stretch>
            <a:fillRect/>
          </a:stretch>
        </p:blipFill>
        <p:spPr bwMode="auto">
          <a:xfrm>
            <a:off x="3383949" y="365009"/>
            <a:ext cx="4343400" cy="6229581"/>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1707</TotalTime>
  <Words>3613</Words>
  <Application>Microsoft Office PowerPoint</Application>
  <PresentationFormat>Widescreen</PresentationFormat>
  <Paragraphs>197</Paragraphs>
  <Slides>37</Slides>
  <Notes>37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37</vt:i4>
      </vt:variant>
    </vt:vector>
  </HeadingPairs>
  <TitlesOfParts>
    <vt:vector size="45" baseType="lpstr">
      <vt:lpstr>Microsoft YaHei</vt:lpstr>
      <vt:lpstr>SimHei</vt:lpstr>
      <vt:lpstr>宋体</vt:lpstr>
      <vt:lpstr>Weibei TC</vt:lpstr>
      <vt:lpstr>Amasis MT Pro Light</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七堂課</vt:lpstr>
      <vt:lpstr>神聖牧者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 Wu</dc:creator>
  <cp:lastModifiedBy>David Duan</cp:lastModifiedBy>
  <cp:revision>24</cp:revision>
  <cp:lastPrinted>2021-09-19T03:26:47Z</cp:lastPrinted>
  <dcterms:created xsi:type="dcterms:W3CDTF">2021-07-02T21:17:34Z</dcterms:created>
  <dcterms:modified xsi:type="dcterms:W3CDTF">2021-09-19T03:31:29Z</dcterms:modified>
</cp:coreProperties>
</file>