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9" r:id="rId3"/>
    <p:sldId id="371" r:id="rId4"/>
    <p:sldId id="367" r:id="rId5"/>
    <p:sldId id="257" r:id="rId6"/>
    <p:sldId id="372" r:id="rId7"/>
    <p:sldId id="368" r:id="rId8"/>
    <p:sldId id="369" r:id="rId9"/>
    <p:sldId id="370" r:id="rId10"/>
    <p:sldId id="385" r:id="rId11"/>
    <p:sldId id="373" r:id="rId12"/>
    <p:sldId id="374" r:id="rId13"/>
    <p:sldId id="375" r:id="rId14"/>
    <p:sldId id="376" r:id="rId15"/>
    <p:sldId id="377" r:id="rId16"/>
    <p:sldId id="263" r:id="rId17"/>
    <p:sldId id="353" r:id="rId18"/>
    <p:sldId id="340" r:id="rId19"/>
    <p:sldId id="358" r:id="rId20"/>
    <p:sldId id="378" r:id="rId21"/>
    <p:sldId id="382" r:id="rId22"/>
    <p:sldId id="383" r:id="rId23"/>
    <p:sldId id="384" r:id="rId24"/>
    <p:sldId id="271" r:id="rId25"/>
    <p:sldId id="272" r:id="rId26"/>
    <p:sldId id="273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/neXTj56KFZngt05akgoJ3Z5xY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unde Ya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9-14T13:36:00.815" idx="1">
    <p:pos x="6000" y="0"/>
    <p:text>富丽宫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PbztD-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6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153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78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6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48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7BC4-3A0B-49D0-9CBC-AAE8034E868A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0C61-3EE6-4CA4-A542-34597692A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3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-1"/>
            <a:ext cx="12192000" cy="68403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043F1F-F832-46D3-9E63-19A6B2009BF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586674"/>
            <a:ext cx="9144000" cy="923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天路历程 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4DBDE-5A90-4CDC-A7A5-0EF154D2AF2B}"/>
              </a:ext>
            </a:extLst>
          </p:cNvPr>
          <p:cNvSpPr txBox="1"/>
          <p:nvPr/>
        </p:nvSpPr>
        <p:spPr>
          <a:xfrm>
            <a:off x="3049524" y="3275112"/>
            <a:ext cx="6099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E97550-EFAB-456B-9C5A-8BE2844CF2EA}"/>
              </a:ext>
            </a:extLst>
          </p:cNvPr>
          <p:cNvSpPr txBox="1"/>
          <p:nvPr/>
        </p:nvSpPr>
        <p:spPr>
          <a:xfrm>
            <a:off x="3049524" y="3275112"/>
            <a:ext cx="6099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04955-59E9-47BC-8D44-0D21BDA45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822" y="1067980"/>
            <a:ext cx="10515600" cy="4351338"/>
          </a:xfrm>
        </p:spPr>
        <p:txBody>
          <a:bodyPr/>
          <a:lstStyle/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撒</a:t>
            </a:r>
            <a:r>
              <a:rPr lang="en-US" altLang="zh-CN" dirty="0">
                <a:solidFill>
                  <a:schemeClr val="bg1"/>
                </a:solidFill>
              </a:rPr>
              <a:t>3:1-5 </a:t>
            </a:r>
            <a:r>
              <a:rPr lang="zh-CN" altLang="en-US" dirty="0">
                <a:solidFill>
                  <a:schemeClr val="bg1"/>
                </a:solidFill>
              </a:rPr>
              <a:t>天使（原文作他）又指给我看，大祭司约书亚，站在耶和华的使者面前，撒但也站在约书亚的右边，与他作对。</a:t>
            </a: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耶和华向撒但说，撒但哪，耶和华责备你，就是拣选耶路撒冷的耶和华责备你。这不是从火中抽出来的一根柴吗？</a:t>
            </a: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约书亚穿着污秽的衣服，站在使者面前。</a:t>
            </a: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使者吩咐站在面前的说，你们要脱去他污秽的衣服。又对约书亚说，我使你脱离罪孽，要给你穿上华美的衣服。</a:t>
            </a: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我说，要将洁净的冠冕戴在他头上。他们就把洁净的冠冕戴在他头上，给他穿上华美的衣服，耶和华的使者在旁边站立。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88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D329-774F-4E65-B0E6-3614041E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821"/>
            <a:ext cx="10515600" cy="132556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基督徒与童女的对话 （四个问题）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76435-65D5-456D-972B-FDA37759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4384"/>
            <a:ext cx="10515600" cy="481984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altLang="ja-JP" sz="3200" dirty="0">
                <a:solidFill>
                  <a:schemeClr val="bg1"/>
                </a:solidFill>
              </a:rPr>
              <a:t>1.</a:t>
            </a:r>
            <a:r>
              <a:rPr lang="ja-JP" altLang="en-US" sz="3200" dirty="0">
                <a:solidFill>
                  <a:schemeClr val="bg1"/>
                </a:solidFill>
              </a:rPr>
              <a:t>你叫什麼</a:t>
            </a:r>
            <a:r>
              <a:rPr lang="en-US" altLang="ja-JP" sz="3200" dirty="0">
                <a:solidFill>
                  <a:schemeClr val="bg1"/>
                </a:solidFill>
              </a:rPr>
              <a:t>﹖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dirty="0">
                <a:solidFill>
                  <a:schemeClr val="bg1"/>
                </a:solidFill>
              </a:rPr>
              <a:t>Graceless</a:t>
            </a:r>
            <a:r>
              <a:rPr lang="zh-CN" altLang="en-US" sz="3200" dirty="0">
                <a:solidFill>
                  <a:schemeClr val="bg1"/>
                </a:solidFill>
              </a:rPr>
              <a:t> 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   </a:t>
            </a:r>
            <a:r>
              <a:rPr lang="en-US" altLang="zh-CN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创</a:t>
            </a:r>
            <a:r>
              <a:rPr lang="en-US" altLang="ja-JP" sz="3200" dirty="0">
                <a:solidFill>
                  <a:schemeClr val="bg1"/>
                </a:solidFill>
              </a:rPr>
              <a:t>9:27 </a:t>
            </a:r>
            <a:r>
              <a:rPr lang="ja-JP" altLang="en-US" sz="3200" dirty="0">
                <a:solidFill>
                  <a:schemeClr val="bg1"/>
                </a:solidFill>
              </a:rPr>
              <a:t>愿　神使雅弗扩张、使他住在闪的帐棚里．又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愿迦南作他的奴仆。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   </a:t>
            </a:r>
            <a:r>
              <a:rPr lang="en-US" altLang="zh-CN" sz="3200" dirty="0">
                <a:solidFill>
                  <a:schemeClr val="bg1"/>
                </a:solidFill>
              </a:rPr>
              <a:t>	</a:t>
            </a:r>
            <a:r>
              <a:rPr lang="zh-CN" altLang="en-US" sz="3200" dirty="0">
                <a:solidFill>
                  <a:schemeClr val="bg1"/>
                </a:solidFill>
              </a:rPr>
              <a:t>路</a:t>
            </a:r>
            <a:r>
              <a:rPr lang="en-US" altLang="zh-CN" sz="3200" dirty="0">
                <a:solidFill>
                  <a:schemeClr val="bg1"/>
                </a:solidFill>
              </a:rPr>
              <a:t>7:36-50</a:t>
            </a:r>
            <a:r>
              <a:rPr lang="zh-CN" altLang="en-US" sz="3200" dirty="0">
                <a:solidFill>
                  <a:schemeClr val="bg1"/>
                </a:solidFill>
              </a:rPr>
              <a:t>  法利赛人西门与用香膏抹主之女子</a:t>
            </a:r>
            <a:r>
              <a:rPr lang="en-US" altLang="zh-CN" sz="3200" dirty="0">
                <a:solidFill>
                  <a:schemeClr val="bg1"/>
                </a:solidFill>
              </a:rPr>
              <a:t>(</a:t>
            </a:r>
            <a:r>
              <a:rPr lang="zh-CN" altLang="en-US" sz="3200" dirty="0">
                <a:solidFill>
                  <a:schemeClr val="bg1"/>
                </a:solidFill>
              </a:rPr>
              <a:t>罪人</a:t>
            </a:r>
            <a:r>
              <a:rPr lang="en-US" altLang="zh-CN" sz="3200" dirty="0">
                <a:solidFill>
                  <a:schemeClr val="bg1"/>
                </a:solidFill>
              </a:rPr>
              <a:t>)</a:t>
            </a:r>
          </a:p>
          <a:p>
            <a:pPr marL="114300" indent="0">
              <a:buNone/>
            </a:pPr>
            <a:r>
              <a:rPr lang="en-US" altLang="ja-JP" sz="3200" dirty="0">
                <a:solidFill>
                  <a:schemeClr val="bg1"/>
                </a:solidFill>
              </a:rPr>
              <a:t>2.</a:t>
            </a:r>
            <a:r>
              <a:rPr lang="ja-JP" altLang="en-US" sz="3200" dirty="0">
                <a:solidFill>
                  <a:schemeClr val="bg1"/>
                </a:solidFill>
              </a:rPr>
              <a:t>你為什麼走天路呢</a:t>
            </a:r>
            <a:r>
              <a:rPr lang="en-US" altLang="ja-JP" sz="3200" dirty="0">
                <a:solidFill>
                  <a:schemeClr val="bg1"/>
                </a:solidFill>
              </a:rPr>
              <a:t>﹖</a:t>
            </a:r>
          </a:p>
          <a:p>
            <a:pPr marL="0" indent="0"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   </a:t>
            </a:r>
            <a:r>
              <a:rPr lang="en-US" altLang="zh-CN" sz="3200" dirty="0">
                <a:solidFill>
                  <a:schemeClr val="bg1"/>
                </a:solidFill>
              </a:rPr>
              <a:t>	</a:t>
            </a:r>
            <a:r>
              <a:rPr lang="zh-CN" altLang="en-US" sz="3200" dirty="0">
                <a:solidFill>
                  <a:schemeClr val="bg1"/>
                </a:solidFill>
              </a:rPr>
              <a:t>信主的见证与走天路的经历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0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D329-774F-4E65-B0E6-3614041E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821"/>
            <a:ext cx="10515600" cy="132556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基督徒与童女的对话 （四个问题）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76435-65D5-456D-972B-FDA37759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4383"/>
            <a:ext cx="10515600" cy="5094795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altLang="ja-JP" sz="3200" dirty="0">
                <a:solidFill>
                  <a:schemeClr val="bg1"/>
                </a:solidFill>
              </a:rPr>
              <a:t>3.</a:t>
            </a:r>
            <a:r>
              <a:rPr lang="ja-JP" altLang="en-US" sz="3200" dirty="0">
                <a:solidFill>
                  <a:schemeClr val="bg1"/>
                </a:solidFill>
              </a:rPr>
              <a:t>你不會仍然帶著一些你所熟悉的東西</a:t>
            </a:r>
            <a:r>
              <a:rPr lang="en-US" altLang="ja-JP" sz="3200" dirty="0">
                <a:solidFill>
                  <a:schemeClr val="bg1"/>
                </a:solidFill>
              </a:rPr>
              <a:t>(</a:t>
            </a:r>
            <a:r>
              <a:rPr lang="ja-JP" altLang="en-US" sz="3200" dirty="0">
                <a:solidFill>
                  <a:schemeClr val="bg1"/>
                </a:solidFill>
              </a:rPr>
              <a:t>習慣</a:t>
            </a:r>
            <a:r>
              <a:rPr lang="en-US" altLang="ja-JP" sz="3200" dirty="0">
                <a:solidFill>
                  <a:schemeClr val="bg1"/>
                </a:solidFill>
              </a:rPr>
              <a:t>)</a:t>
            </a:r>
            <a:r>
              <a:rPr lang="ja-JP" altLang="en-US" sz="3200" dirty="0">
                <a:solidFill>
                  <a:schemeClr val="bg1"/>
                </a:solidFill>
              </a:rPr>
              <a:t>了吧</a:t>
            </a:r>
            <a:r>
              <a:rPr lang="en-US" altLang="ja-JP" sz="3200" dirty="0">
                <a:solidFill>
                  <a:schemeClr val="bg1"/>
                </a:solidFill>
              </a:rPr>
              <a:t>﹖</a:t>
            </a:r>
          </a:p>
          <a:p>
            <a:pPr algn="l"/>
            <a:r>
              <a:rPr lang="en-US" altLang="zh-CN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罗</a:t>
            </a:r>
            <a:r>
              <a:rPr lang="en-US" altLang="ja-JP" sz="3200" dirty="0">
                <a:solidFill>
                  <a:schemeClr val="bg1"/>
                </a:solidFill>
              </a:rPr>
              <a:t>7:18-19 </a:t>
            </a:r>
            <a:r>
              <a:rPr lang="ja-JP" altLang="en-US" sz="3200" dirty="0">
                <a:solidFill>
                  <a:schemeClr val="bg1"/>
                </a:solidFill>
              </a:rPr>
              <a:t>我也知道、在我里头、就是我肉体之中、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没有良善．因为立志为善由得我、只是行出来由不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得我。故此、我所愿意的善、我反不作．我所不愿意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的恶、我倒去作。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altLang="ja-JP" sz="32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en-US" altLang="ja-JP" sz="3200" dirty="0">
                <a:solidFill>
                  <a:schemeClr val="bg1"/>
                </a:solidFill>
              </a:rPr>
              <a:t>4.</a:t>
            </a:r>
            <a:r>
              <a:rPr lang="ja-JP" altLang="en-US" sz="3200" dirty="0">
                <a:solidFill>
                  <a:schemeClr val="bg1"/>
                </a:solidFill>
              </a:rPr>
              <a:t>你勸她們跟你走</a:t>
            </a:r>
            <a:r>
              <a:rPr lang="en-US" altLang="ja-JP" sz="3200" dirty="0">
                <a:solidFill>
                  <a:schemeClr val="bg1"/>
                </a:solidFill>
              </a:rPr>
              <a:t>﹐</a:t>
            </a:r>
            <a:r>
              <a:rPr lang="ja-JP" altLang="en-US" sz="3200" dirty="0">
                <a:solidFill>
                  <a:schemeClr val="bg1"/>
                </a:solidFill>
              </a:rPr>
              <a:t>但是你的浮華生活不把一切都拖下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去了嗎</a:t>
            </a:r>
            <a:r>
              <a:rPr lang="en-US" altLang="ja-JP" sz="3200" dirty="0">
                <a:solidFill>
                  <a:schemeClr val="bg1"/>
                </a:solidFill>
              </a:rPr>
              <a:t>﹖</a:t>
            </a:r>
          </a:p>
          <a:p>
            <a:pPr marL="5715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	 </a:t>
            </a:r>
            <a:r>
              <a:rPr lang="ja-JP" altLang="en-US" sz="3200" dirty="0">
                <a:solidFill>
                  <a:schemeClr val="bg1"/>
                </a:solidFill>
              </a:rPr>
              <a:t>太</a:t>
            </a:r>
            <a:r>
              <a:rPr lang="en-US" altLang="ja-JP" sz="3200" dirty="0">
                <a:solidFill>
                  <a:schemeClr val="bg1"/>
                </a:solidFill>
              </a:rPr>
              <a:t>22:37-39</a:t>
            </a:r>
            <a:r>
              <a:rPr lang="ja-JP" altLang="en-US" sz="3200" dirty="0">
                <a:solidFill>
                  <a:schemeClr val="bg1"/>
                </a:solidFill>
              </a:rPr>
              <a:t>耶稣对他说、你要尽心、尽性、尽意、爱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主你的　神。这是诫命中的第一、且是最大的。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其次也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相仿、就是要爱人如己。</a:t>
            </a:r>
            <a:endParaRPr lang="en-US" altLang="ja-JP" sz="2800" dirty="0">
              <a:solidFill>
                <a:schemeClr val="bg1"/>
              </a:solidFill>
            </a:endParaRPr>
          </a:p>
          <a:p>
            <a:pPr algn="l"/>
            <a:endParaRPr lang="en-US" altLang="ja-JP" sz="3200" dirty="0">
              <a:solidFill>
                <a:schemeClr val="bg1"/>
              </a:solidFill>
            </a:endParaRPr>
          </a:p>
          <a:p>
            <a:pPr algn="l"/>
            <a:endParaRPr lang="en-US" sz="32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altLang="ja-JP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321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FD56D-0C34-4B9C-ADC2-6D154AEA7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4480"/>
            <a:ext cx="10515600" cy="530351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參观与山寨主</a:t>
            </a:r>
            <a:r>
              <a:rPr lang="en-US" altLang="zh-CN" dirty="0">
                <a:solidFill>
                  <a:schemeClr val="bg1"/>
                </a:solidFill>
              </a:rPr>
              <a:t>(</a:t>
            </a:r>
            <a:r>
              <a:rPr lang="zh-CN" altLang="en-US" dirty="0">
                <a:solidFill>
                  <a:schemeClr val="bg1"/>
                </a:solidFill>
              </a:rPr>
              <a:t>基督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r>
              <a:rPr lang="zh-CN" altLang="en-US" dirty="0">
                <a:solidFill>
                  <a:schemeClr val="bg1"/>
                </a:solidFill>
              </a:rPr>
              <a:t>有关的古藉</a:t>
            </a:r>
            <a:r>
              <a:rPr lang="en-US" altLang="zh-CN" dirty="0">
                <a:solidFill>
                  <a:schemeClr val="bg1"/>
                </a:solidFill>
              </a:rPr>
              <a:t>(</a:t>
            </a:r>
            <a:r>
              <a:rPr lang="zh-CN" altLang="en-US" dirty="0">
                <a:solidFill>
                  <a:schemeClr val="bg1"/>
                </a:solidFill>
              </a:rPr>
              <a:t>圣经</a:t>
            </a:r>
            <a:r>
              <a:rPr lang="en-US" altLang="zh-CN" dirty="0">
                <a:solidFill>
                  <a:schemeClr val="bg1"/>
                </a:solidFill>
              </a:rPr>
              <a:t>);</a:t>
            </a: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   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山主的家谱，使徒门可歌可泣的业绩，定会实现的预言和启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示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</a:p>
          <a:p>
            <a:pPr marL="0" indent="0"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参观了兵器库</a:t>
            </a:r>
            <a:r>
              <a:rPr lang="en-US" altLang="zh-CN" sz="2800" dirty="0">
                <a:solidFill>
                  <a:schemeClr val="bg1"/>
                </a:solidFill>
              </a:rPr>
              <a:t>(</a:t>
            </a:r>
            <a:r>
              <a:rPr lang="zh-CN" altLang="en-US" sz="2800" dirty="0">
                <a:solidFill>
                  <a:schemeClr val="bg1"/>
                </a:solidFill>
              </a:rPr>
              <a:t>准备属灵的征战</a:t>
            </a:r>
            <a:r>
              <a:rPr lang="en-US" altLang="zh-CN" sz="2800" dirty="0">
                <a:solidFill>
                  <a:schemeClr val="bg1"/>
                </a:solidFill>
              </a:rPr>
              <a:t>);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弗</a:t>
            </a:r>
            <a:r>
              <a:rPr lang="en-US" altLang="zh-CN" dirty="0">
                <a:solidFill>
                  <a:schemeClr val="bg1"/>
                </a:solidFill>
              </a:rPr>
              <a:t>6:13-18 </a:t>
            </a:r>
            <a:r>
              <a:rPr lang="zh-CN" altLang="en-US" dirty="0">
                <a:solidFill>
                  <a:schemeClr val="bg1"/>
                </a:solidFill>
              </a:rPr>
              <a:t>所以要拿起神所赐的全副军装、好在磨难的日子、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抵挡仇敌、并且成就了一切、还能站立得住。所以要站稳了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用真理当作带子束腰、用公义当作护心镜遮胸．又用平安的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福音、当作预备走路的鞋穿在脚上．此外又拿着信德当作藤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牌、可以灭尽那恶者一切的火箭。并戴上救恩的头盔、拿着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圣灵的宝剑、就是神的道．</a:t>
            </a:r>
            <a:r>
              <a:rPr lang="ja-JP" altLang="en-US" dirty="0">
                <a:solidFill>
                  <a:schemeClr val="bg1"/>
                </a:solidFill>
              </a:rPr>
              <a:t>靠着圣灵、随时多方祷告祈求、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并要在此儆醒不倦、为众圣徒祈求、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4" name="Google Shape;89;p2">
            <a:extLst>
              <a:ext uri="{FF2B5EF4-FFF2-40B4-BE49-F238E27FC236}">
                <a16:creationId xmlns:a16="http://schemas.microsoft.com/office/drawing/2014/main" id="{04036E04-5209-4C61-9C24-9E4F78FE39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CN" altLang="en-US" dirty="0">
                <a:solidFill>
                  <a:schemeClr val="bg1"/>
                </a:solidFill>
              </a:rPr>
              <a:t>基督徒在富丽宫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4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FD56D-0C34-4B9C-ADC2-6D154AEA7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從美宮的殿頂遙見</a:t>
            </a:r>
            <a:r>
              <a:rPr lang="zh-CN" altLang="en-US" dirty="0">
                <a:solidFill>
                  <a:schemeClr val="bg1"/>
                </a:solidFill>
              </a:rPr>
              <a:t>愉悦</a:t>
            </a:r>
            <a:r>
              <a:rPr lang="ja-JP" altLang="en-US" dirty="0">
                <a:solidFill>
                  <a:schemeClr val="bg1"/>
                </a:solidFill>
              </a:rPr>
              <a:t>山。從</a:t>
            </a:r>
            <a:r>
              <a:rPr lang="zh-CN" altLang="en-US" dirty="0">
                <a:solidFill>
                  <a:schemeClr val="bg1"/>
                </a:solidFill>
              </a:rPr>
              <a:t>愉悦</a:t>
            </a:r>
            <a:r>
              <a:rPr lang="ja-JP" altLang="en-US" dirty="0">
                <a:solidFill>
                  <a:schemeClr val="bg1"/>
                </a:solidFill>
              </a:rPr>
              <a:t>山可以看見天門。這山又叫以馬內利山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基督徒全副武装就上路了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Google Shape;89;p2">
            <a:extLst>
              <a:ext uri="{FF2B5EF4-FFF2-40B4-BE49-F238E27FC236}">
                <a16:creationId xmlns:a16="http://schemas.microsoft.com/office/drawing/2014/main" id="{04036E04-5209-4C61-9C24-9E4F78FE39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CN" altLang="en-US" dirty="0">
                <a:solidFill>
                  <a:schemeClr val="bg1"/>
                </a:solidFill>
              </a:rPr>
              <a:t>基督徒在富丽宫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4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ity png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257803"/>
            <a:ext cx="9144000" cy="3429001"/>
          </a:xfrm>
          <a:prstGeom prst="rect">
            <a:avLst/>
          </a:prstGeom>
          <a:noFill/>
        </p:spPr>
      </p:pic>
      <p:pic>
        <p:nvPicPr>
          <p:cNvPr id="7170" name="Picture 2" descr="C:\Users\Administrator\Documents\Church\2017 Prigrim's Progress\Christi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3" y="2940050"/>
            <a:ext cx="2218189" cy="3917950"/>
          </a:xfrm>
          <a:prstGeom prst="rect">
            <a:avLst/>
          </a:prstGeom>
          <a:noFill/>
        </p:spPr>
      </p:pic>
      <p:sp>
        <p:nvSpPr>
          <p:cNvPr id="7172" name="AutoShape 4" descr="Image result for city png"/>
          <p:cNvSpPr>
            <a:spLocks noChangeAspect="1" noChangeArrowheads="1"/>
          </p:cNvSpPr>
          <p:nvPr/>
        </p:nvSpPr>
        <p:spPr bwMode="auto">
          <a:xfrm>
            <a:off x="1679575" y="-601663"/>
            <a:ext cx="893445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7174" name="AutoShape 6" descr="Image result for city png"/>
          <p:cNvSpPr>
            <a:spLocks noChangeAspect="1" noChangeArrowheads="1"/>
          </p:cNvSpPr>
          <p:nvPr/>
        </p:nvSpPr>
        <p:spPr bwMode="auto">
          <a:xfrm>
            <a:off x="1679575" y="-601663"/>
            <a:ext cx="893445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Weibei TC" charset="-120"/>
              <a:ea typeface="Weibei TC" charset="-120"/>
              <a:cs typeface="Weibei TC" charset="-120"/>
            </a:endParaRPr>
          </a:p>
        </p:txBody>
      </p:sp>
      <p:pic>
        <p:nvPicPr>
          <p:cNvPr id="7180" name="Picture 12" descr="http://acelebrationofwomen.org/wp-content/uploads/2010/12/Jesus-At-Heavens-Ga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3300" y="0"/>
            <a:ext cx="3314700" cy="253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43400" y="563880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窄門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5334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曉諭的家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50292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艱難山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595526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絕望潭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73606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富麗宮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41148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死蔭谷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3810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浮華鎮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8800" y="44196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屈辱谷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35052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疑惑寨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600" y="28956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迷魂地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8600" y="2667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良緣國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6600" y="32004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愉悅山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1000" y="236220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無橋的天河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2716" y="5562600"/>
            <a:ext cx="430887" cy="838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>
                <a:latin typeface="Weibei TC" charset="-120"/>
                <a:ea typeface="Weibei TC" charset="-120"/>
                <a:cs typeface="Weibei TC" charset="-120"/>
              </a:rPr>
              <a:t>毀滅城</a:t>
            </a:r>
            <a:endParaRPr lang="en-US" sz="1600" b="1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89181" y="1371600"/>
            <a:ext cx="430887" cy="990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>
                <a:latin typeface="Weibei TC" charset="-120"/>
                <a:ea typeface="Weibei TC" charset="-120"/>
                <a:cs typeface="Weibei TC" charset="-120"/>
              </a:rPr>
              <a:t>天國之城</a:t>
            </a:r>
            <a:endParaRPr lang="en-US" sz="1600" b="1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181600" y="4419600"/>
            <a:ext cx="1371600" cy="662464"/>
          </a:xfrm>
          <a:prstGeom prst="roundRect">
            <a:avLst>
              <a:gd name="adj" fmla="val 10247"/>
            </a:avLst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61FF-2701-D043-943D-B537BB868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女基督徒一行人在富丽宫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4131-4E22-954D-86C0-CA910FDB2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10515600" cy="517550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ja-JP" altLang="en-US" sz="3200" dirty="0">
                <a:solidFill>
                  <a:schemeClr val="bg1"/>
                </a:solidFill>
              </a:rPr>
              <a:t>而女基督徒一行进入富丽宫时，天上的音乐都为他们奏响起来了。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ja-JP" altLang="en-US" sz="3200" dirty="0">
                <a:solidFill>
                  <a:schemeClr val="bg1"/>
                </a:solidFill>
              </a:rPr>
              <a:t>他们吃羔羊的肉恢复了体力，童女们详细询问了四个孩子各种信仰问题，他们都一一正确回答了。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慈悲梦见基督并盼望能够看到美梦成真</a:t>
            </a:r>
            <a:r>
              <a:rPr lang="en-US" altLang="zh-CN" sz="3200" dirty="0">
                <a:solidFill>
                  <a:schemeClr val="bg1"/>
                </a:solidFill>
              </a:rPr>
              <a:t>;</a:t>
            </a:r>
          </a:p>
          <a:p>
            <a:pPr marL="114300" indent="0"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老大马太因吃了魔王果园里的水果而患有肠梗阻， 妙手用耶稣的肉和血配制的药医治好了他</a:t>
            </a:r>
            <a:r>
              <a:rPr lang="en-US" altLang="zh-CN" sz="3200" dirty="0">
                <a:solidFill>
                  <a:schemeClr val="bg1"/>
                </a:solidFill>
              </a:rPr>
              <a:t>;</a:t>
            </a:r>
          </a:p>
          <a:p>
            <a:pPr marL="114300" indent="0"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童女们向他们展示了四件东西</a:t>
            </a:r>
            <a:r>
              <a:rPr lang="en-US" altLang="zh-CN" sz="3200" dirty="0">
                <a:solidFill>
                  <a:schemeClr val="bg1"/>
                </a:solidFill>
              </a:rPr>
              <a:t>:</a:t>
            </a:r>
            <a:r>
              <a:rPr lang="ja-JP" altLang="en-US" sz="3200" dirty="0">
                <a:solidFill>
                  <a:schemeClr val="bg1"/>
                </a:solidFill>
              </a:rPr>
              <a:t>伊甸園的那一個蘋果</a:t>
            </a:r>
            <a:r>
              <a:rPr lang="en-US" altLang="ja-JP" sz="3200" dirty="0">
                <a:solidFill>
                  <a:schemeClr val="bg1"/>
                </a:solidFill>
              </a:rPr>
              <a:t>(</a:t>
            </a:r>
            <a:r>
              <a:rPr lang="ja-JP" altLang="en-US" sz="3200" dirty="0">
                <a:solidFill>
                  <a:schemeClr val="bg1"/>
                </a:solidFill>
              </a:rPr>
              <a:t>創</a:t>
            </a:r>
            <a:r>
              <a:rPr lang="en-US" altLang="ja-JP" sz="3200" dirty="0">
                <a:solidFill>
                  <a:schemeClr val="bg1"/>
                </a:solidFill>
              </a:rPr>
              <a:t>3.6﹐</a:t>
            </a:r>
            <a:r>
              <a:rPr lang="ja-JP" altLang="en-US" sz="3200" dirty="0">
                <a:solidFill>
                  <a:schemeClr val="bg1"/>
                </a:solidFill>
              </a:rPr>
              <a:t>羅</a:t>
            </a:r>
            <a:r>
              <a:rPr lang="en-US" altLang="ja-JP" sz="3200" dirty="0">
                <a:solidFill>
                  <a:schemeClr val="bg1"/>
                </a:solidFill>
              </a:rPr>
              <a:t>7.24)﹐</a:t>
            </a:r>
            <a:r>
              <a:rPr lang="ja-JP" altLang="en-US" sz="3200" dirty="0">
                <a:solidFill>
                  <a:schemeClr val="bg1"/>
                </a:solidFill>
              </a:rPr>
              <a:t>雅各的天梯</a:t>
            </a:r>
            <a:r>
              <a:rPr lang="en-US" altLang="ja-JP" sz="3200" dirty="0">
                <a:solidFill>
                  <a:schemeClr val="bg1"/>
                </a:solidFill>
              </a:rPr>
              <a:t>(</a:t>
            </a:r>
            <a:r>
              <a:rPr lang="ja-JP" altLang="en-US" sz="3200" dirty="0">
                <a:solidFill>
                  <a:schemeClr val="bg1"/>
                </a:solidFill>
              </a:rPr>
              <a:t>創</a:t>
            </a:r>
            <a:r>
              <a:rPr lang="en-US" altLang="ja-JP" sz="3200" dirty="0">
                <a:solidFill>
                  <a:schemeClr val="bg1"/>
                </a:solidFill>
              </a:rPr>
              <a:t>28.12)﹐</a:t>
            </a:r>
            <a:r>
              <a:rPr lang="ja-JP" altLang="en-US" sz="3200" dirty="0">
                <a:solidFill>
                  <a:schemeClr val="bg1"/>
                </a:solidFill>
              </a:rPr>
              <a:t>金錨</a:t>
            </a:r>
            <a:r>
              <a:rPr lang="en-US" altLang="ja-JP" sz="3200" dirty="0">
                <a:solidFill>
                  <a:schemeClr val="bg1"/>
                </a:solidFill>
              </a:rPr>
              <a:t>(</a:t>
            </a:r>
            <a:r>
              <a:rPr lang="ja-JP" altLang="en-US" sz="3200" dirty="0">
                <a:solidFill>
                  <a:schemeClr val="bg1"/>
                </a:solidFill>
              </a:rPr>
              <a:t>來</a:t>
            </a:r>
            <a:r>
              <a:rPr lang="en-US" altLang="ja-JP" sz="3200" dirty="0">
                <a:solidFill>
                  <a:schemeClr val="bg1"/>
                </a:solidFill>
              </a:rPr>
              <a:t>6.12, 19)﹐</a:t>
            </a:r>
            <a:r>
              <a:rPr lang="ja-JP" altLang="en-US" sz="3200" dirty="0">
                <a:solidFill>
                  <a:schemeClr val="bg1"/>
                </a:solidFill>
              </a:rPr>
              <a:t>摩利亞山的獻壇</a:t>
            </a:r>
            <a:r>
              <a:rPr lang="en-US" altLang="ja-JP" sz="3200" dirty="0">
                <a:solidFill>
                  <a:schemeClr val="bg1"/>
                </a:solidFill>
              </a:rPr>
              <a:t>(</a:t>
            </a:r>
            <a:r>
              <a:rPr lang="ja-JP" altLang="en-US" sz="3200" dirty="0">
                <a:solidFill>
                  <a:schemeClr val="bg1"/>
                </a:solidFill>
              </a:rPr>
              <a:t>創</a:t>
            </a:r>
            <a:r>
              <a:rPr lang="en-US" altLang="ja-JP" sz="3200" dirty="0">
                <a:solidFill>
                  <a:schemeClr val="bg1"/>
                </a:solidFill>
              </a:rPr>
              <a:t>22.9)</a:t>
            </a:r>
            <a:r>
              <a:rPr lang="ja-JP" altLang="en-US" sz="3200" dirty="0"/>
              <a:t>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898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bg1"/>
                </a:solidFill>
                <a:latin typeface="Kaiti TC" charset="-120"/>
                <a:ea typeface="Kaiti TC" charset="-120"/>
                <a:cs typeface="Kaiti TC" charset="-120"/>
              </a:rPr>
              <a:t>8</a:t>
            </a:r>
            <a:r>
              <a:rPr lang="en-US" altLang="zh-CN" b="1" dirty="0">
                <a:solidFill>
                  <a:schemeClr val="bg1"/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Kaiti TC" charset="-120"/>
                <a:ea typeface="Kaiti TC" charset="-120"/>
                <a:cs typeface="Kaiti TC" charset="-120"/>
              </a:rPr>
              <a:t>大戰魔王亞波倫</a:t>
            </a:r>
            <a:endParaRPr lang="en-US" b="1" dirty="0">
              <a:solidFill>
                <a:schemeClr val="bg1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9110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1001"/>
            <a:ext cx="4203684" cy="6136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609600"/>
            <a:ext cx="738664" cy="5105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屈辱谷大戰魔王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9" y="381000"/>
            <a:ext cx="111382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Weibei TC" charset="-120"/>
                <a:cs typeface="Calibri" panose="020F0502020204030204" pitchFamily="34" charset="0"/>
              </a:rPr>
              <a:t>遇上惡魔亞玻倫</a:t>
            </a:r>
            <a:r>
              <a:rPr lang="en-US" altLang="zh-TW" sz="3600" b="1" dirty="0">
                <a:solidFill>
                  <a:schemeClr val="bg1"/>
                </a:solidFill>
                <a:latin typeface="Calibri" panose="020F0502020204030204" pitchFamily="34" charset="0"/>
                <a:ea typeface="Weibei TC" charset="-120"/>
                <a:cs typeface="Calibri" panose="020F0502020204030204" pitchFamily="34" charset="0"/>
              </a:rPr>
              <a:t>(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Apollyon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Weibei TC" charset="-120"/>
                <a:cs typeface="Calibri" panose="020F0502020204030204" pitchFamily="34" charset="0"/>
              </a:rPr>
              <a:t>)</a:t>
            </a:r>
            <a:endParaRPr lang="en-US" altLang="zh-TW" sz="3600" dirty="0">
              <a:solidFill>
                <a:schemeClr val="bg1"/>
              </a:solidFill>
              <a:latin typeface="Calibri" panose="020F0502020204030204" pitchFamily="34" charset="0"/>
              <a:ea typeface="Weibei TC" charset="-120"/>
              <a:cs typeface="Calibri" panose="020F0502020204030204" pitchFamily="34" charset="0"/>
            </a:endParaRPr>
          </a:p>
          <a:p>
            <a:endParaRPr lang="en-US" altLang="zh-TW" sz="3200" b="1" dirty="0">
              <a:solidFill>
                <a:schemeClr val="bg1"/>
              </a:solidFill>
              <a:latin typeface="Kaiti TC"/>
              <a:ea typeface="Kaiti TC Black" charset="-120"/>
              <a:cs typeface="Kaiti TC Black" charset="-12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啟</a:t>
            </a:r>
            <a:r>
              <a:rPr lang="en-US" alt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9</a:t>
            </a:r>
            <a:r>
              <a:rPr lang="zh-CN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：</a:t>
            </a:r>
            <a:r>
              <a:rPr lang="en-US" altLang="zh-CN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11</a:t>
            </a:r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有無底坑的使者作他們的王．按著希伯來話、名叫亞巴頓、希利尼話、名叫亞玻倫。</a:t>
            </a:r>
            <a:endParaRPr lang="en-US" altLang="zh-TW" sz="3200" b="1" dirty="0">
              <a:solidFill>
                <a:schemeClr val="bg1"/>
              </a:solidFill>
              <a:latin typeface="Calibri Light" panose="020F0302020204030204" pitchFamily="34" charset="0"/>
              <a:ea typeface="Kaiti TC Black" charset="-120"/>
              <a:cs typeface="Calibri Light" panose="020F030202020403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啟</a:t>
            </a:r>
            <a:r>
              <a:rPr lang="en-US" alt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12</a:t>
            </a:r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：</a:t>
            </a:r>
            <a:r>
              <a:rPr lang="en-US" alt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9</a:t>
            </a:r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大龍就是那古蛇、名叫魔鬼、又叫撒但</a:t>
            </a:r>
            <a:endParaRPr lang="en-US" altLang="zh-TW" sz="3200" b="1" dirty="0">
              <a:solidFill>
                <a:schemeClr val="bg1"/>
              </a:solidFill>
              <a:latin typeface="Calibri Light" panose="020F0302020204030204" pitchFamily="34" charset="0"/>
              <a:ea typeface="Kaiti TC Black" charset="-120"/>
              <a:cs typeface="Calibri Light" panose="020F030202020403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啟</a:t>
            </a:r>
            <a:r>
              <a:rPr lang="en-US" alt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13</a:t>
            </a:r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：</a:t>
            </a:r>
            <a:r>
              <a:rPr lang="en-US" alt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2</a:t>
            </a:r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：</a:t>
            </a:r>
            <a:r>
              <a:rPr lang="en-US" alt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11</a:t>
            </a:r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我所看見的獸、形狀像豹、腳像熊的腳、口像獅子的口．</a:t>
            </a:r>
            <a:endParaRPr lang="en-US" altLang="zh-TW" sz="3200" b="1" dirty="0">
              <a:solidFill>
                <a:schemeClr val="bg1"/>
              </a:solidFill>
              <a:latin typeface="Calibri Light" panose="020F0302020204030204" pitchFamily="34" charset="0"/>
              <a:ea typeface="Kaiti TC Black" charset="-120"/>
              <a:cs typeface="Calibri Light" panose="020F030202020403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伯 </a:t>
            </a:r>
            <a:r>
              <a:rPr lang="en-US" altLang="zh-TW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41</a:t>
            </a:r>
            <a:r>
              <a:rPr lang="zh-CN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：</a:t>
            </a:r>
            <a:r>
              <a:rPr lang="en-US" altLang="zh-CN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15-17</a:t>
            </a:r>
            <a:r>
              <a:rPr lang="zh-TW" altLang="en-US" sz="3200" b="1" dirty="0">
                <a:solidFill>
                  <a:schemeClr val="bg1"/>
                </a:solidFill>
                <a:latin typeface="Calibri Light" panose="020F0302020204030204" pitchFamily="34" charset="0"/>
                <a:ea typeface="Kaiti TC Black" charset="-120"/>
                <a:cs typeface="Calibri Light" panose="020F0302020204030204" pitchFamily="34" charset="0"/>
              </a:rPr>
              <a:t>他以堅固的鱗甲為可誇、⋯⋯從他鼻孔冒出煙來、 ⋯⋯ 有火焰從他口中發出。</a:t>
            </a:r>
            <a:endParaRPr lang="en-US" altLang="zh-TW" sz="3200" b="1" dirty="0">
              <a:solidFill>
                <a:schemeClr val="bg1"/>
              </a:solidFill>
              <a:latin typeface="Calibri Light" panose="020F0302020204030204" pitchFamily="34" charset="0"/>
              <a:ea typeface="Kaiti TC Black" charset="-120"/>
              <a:cs typeface="Calibri Light" panose="020F0302020204030204" pitchFamily="34" charset="0"/>
            </a:endParaRPr>
          </a:p>
          <a:p>
            <a:pPr algn="r"/>
            <a:endParaRPr lang="en-US" altLang="ja-JP" sz="2800" dirty="0">
              <a:latin typeface="Kaiti TC"/>
              <a:ea typeface="Libian TC" charset="-120"/>
              <a:cs typeface="Libia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996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  <a:latin typeface="Kaiti TC" charset="-120"/>
                <a:ea typeface="Kaiti TC" charset="-120"/>
                <a:cs typeface="Kaiti TC" charset="-120"/>
              </a:rPr>
              <a:t>7 </a:t>
            </a:r>
            <a:r>
              <a:rPr lang="zh-CN" altLang="en-US" b="1" dirty="0">
                <a:solidFill>
                  <a:schemeClr val="bg1"/>
                </a:solidFill>
                <a:latin typeface="Kaiti TC" charset="-120"/>
                <a:ea typeface="Kaiti TC" charset="-120"/>
                <a:cs typeface="Kaiti TC" charset="-120"/>
              </a:rPr>
              <a:t>富麗宮養精蓄銳</a:t>
            </a:r>
            <a:endParaRPr lang="en-US" b="1" dirty="0">
              <a:solidFill>
                <a:schemeClr val="bg1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65968-9345-490D-B896-0F721632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基督徒跟亚玻伦的</a:t>
            </a:r>
            <a:r>
              <a:rPr lang="ja-JP" altLang="en-US" sz="3600" dirty="0">
                <a:solidFill>
                  <a:schemeClr val="bg1"/>
                </a:solidFill>
              </a:rPr>
              <a:t>生死</a:t>
            </a:r>
            <a:r>
              <a:rPr lang="zh-CN" altLang="en-US" sz="3600" dirty="0">
                <a:solidFill>
                  <a:schemeClr val="bg1"/>
                </a:solidFill>
              </a:rPr>
              <a:t>搏斗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4574F-D74F-4C0B-9896-D3A4E520B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628650" indent="-514350">
              <a:lnSpc>
                <a:spcPct val="110000"/>
              </a:lnSpc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zh-CN" altLang="en-US" dirty="0">
                <a:solidFill>
                  <a:schemeClr val="bg1"/>
                </a:solidFill>
              </a:rPr>
              <a:t>亚玻伦对基督徒软硬兼施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若不指望为我效力，就会要你的小命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  <a:r>
              <a:rPr lang="zh-CN" altLang="en-US" dirty="0">
                <a:solidFill>
                  <a:schemeClr val="bg1"/>
                </a:solidFill>
              </a:rPr>
              <a:t> 凡我国度能够提供的都会给你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zh-CN" altLang="en-US" dirty="0">
                <a:solidFill>
                  <a:schemeClr val="bg1"/>
                </a:solidFill>
              </a:rPr>
              <a:t>基督徒回击：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lnSpc>
                <a:spcPct val="110000"/>
              </a:lnSpc>
              <a:buNone/>
            </a:pPr>
            <a:r>
              <a:rPr lang="en-US" altLang="zh-TW" dirty="0">
                <a:solidFill>
                  <a:schemeClr val="bg1"/>
                </a:solidFill>
              </a:rPr>
              <a:t>	</a:t>
            </a:r>
            <a:r>
              <a:rPr lang="zh-TW" altLang="en-US" dirty="0">
                <a:solidFill>
                  <a:schemeClr val="bg1"/>
                </a:solidFill>
              </a:rPr>
              <a:t>你付給的工</a:t>
            </a:r>
            <a:r>
              <a:rPr lang="zh-CN" altLang="en-US" dirty="0">
                <a:solidFill>
                  <a:schemeClr val="bg1"/>
                </a:solidFill>
              </a:rPr>
              <a:t>价对</a:t>
            </a:r>
            <a:r>
              <a:rPr lang="zh-TW" altLang="en-US" dirty="0">
                <a:solidFill>
                  <a:schemeClr val="bg1"/>
                </a:solidFill>
              </a:rPr>
              <a:t>常人來說又</a:t>
            </a:r>
            <a:r>
              <a:rPr lang="zh-CN" altLang="en-US" dirty="0">
                <a:solidFill>
                  <a:schemeClr val="bg1"/>
                </a:solidFill>
              </a:rPr>
              <a:t>难</a:t>
            </a:r>
            <a:r>
              <a:rPr lang="zh-TW" altLang="en-US" dirty="0">
                <a:solidFill>
                  <a:schemeClr val="bg1"/>
                </a:solidFill>
              </a:rPr>
              <a:t>以</a:t>
            </a:r>
            <a:r>
              <a:rPr lang="zh-CN" altLang="en-US" dirty="0">
                <a:solidFill>
                  <a:schemeClr val="bg1"/>
                </a:solidFill>
              </a:rPr>
              <a:t>为</a:t>
            </a:r>
            <a:r>
              <a:rPr lang="zh-TW" altLang="en-US" dirty="0">
                <a:solidFill>
                  <a:schemeClr val="bg1"/>
                </a:solidFill>
              </a:rPr>
              <a:t>生</a:t>
            </a:r>
            <a:r>
              <a:rPr lang="en-US" altLang="zh-TW" dirty="0">
                <a:solidFill>
                  <a:schemeClr val="bg1"/>
                </a:solidFill>
              </a:rPr>
              <a:t>, ‘</a:t>
            </a:r>
            <a:r>
              <a:rPr lang="zh-TW" altLang="en-US" dirty="0">
                <a:solidFill>
                  <a:schemeClr val="bg1"/>
                </a:solidFill>
              </a:rPr>
              <a:t>因</a:t>
            </a:r>
            <a:r>
              <a:rPr lang="zh-CN" altLang="en-US" dirty="0">
                <a:solidFill>
                  <a:schemeClr val="bg1"/>
                </a:solidFill>
              </a:rPr>
              <a:t>为</a:t>
            </a:r>
            <a:r>
              <a:rPr lang="zh-TW" altLang="en-US" dirty="0">
                <a:solidFill>
                  <a:schemeClr val="bg1"/>
                </a:solidFill>
              </a:rPr>
              <a:t>罪</a:t>
            </a:r>
            <a:r>
              <a:rPr lang="zh-CN" altLang="en-US" dirty="0">
                <a:solidFill>
                  <a:schemeClr val="bg1"/>
                </a:solidFill>
              </a:rPr>
              <a:t>孽</a:t>
            </a:r>
            <a:r>
              <a:rPr lang="zh-TW" altLang="en-US" dirty="0">
                <a:solidFill>
                  <a:schemeClr val="bg1"/>
                </a:solidFill>
              </a:rPr>
              <a:t>的工</a:t>
            </a:r>
            <a:r>
              <a:rPr lang="ja-JP" altLang="en-US" dirty="0">
                <a:solidFill>
                  <a:schemeClr val="bg1"/>
                </a:solidFill>
              </a:rPr>
              <a:t>价</a:t>
            </a:r>
            <a:r>
              <a:rPr lang="zh-TW" altLang="en-US" dirty="0">
                <a:solidFill>
                  <a:schemeClr val="bg1"/>
                </a:solidFill>
              </a:rPr>
              <a:t>乃是</a:t>
            </a:r>
            <a:r>
              <a:rPr lang="en-US" altLang="zh-TW" dirty="0">
                <a:solidFill>
                  <a:schemeClr val="bg1"/>
                </a:solidFill>
              </a:rPr>
              <a:t>	</a:t>
            </a:r>
            <a:r>
              <a:rPr lang="zh-TW" altLang="en-US" dirty="0">
                <a:solidFill>
                  <a:schemeClr val="bg1"/>
                </a:solidFill>
              </a:rPr>
              <a:t>死亡。</a:t>
            </a:r>
            <a:r>
              <a:rPr lang="en-US" altLang="zh-TW" dirty="0">
                <a:solidFill>
                  <a:schemeClr val="bg1"/>
                </a:solidFill>
              </a:rPr>
              <a:t>’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lnSpc>
                <a:spcPct val="110000"/>
              </a:lnSpc>
              <a:buNone/>
            </a:pP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罗</a:t>
            </a:r>
            <a:r>
              <a:rPr lang="en-US" altLang="ja-JP" dirty="0">
                <a:solidFill>
                  <a:schemeClr val="bg1"/>
                </a:solidFill>
              </a:rPr>
              <a:t>6:23 </a:t>
            </a:r>
            <a:r>
              <a:rPr lang="ja-JP" altLang="en-US" dirty="0">
                <a:solidFill>
                  <a:schemeClr val="bg1"/>
                </a:solidFill>
              </a:rPr>
              <a:t>因为罪的工价乃是死．惟有神的恩赐、在我们的主基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督耶稣里、乃是永生。</a:t>
            </a:r>
            <a:endParaRPr lang="en-US" altLang="ja-JP" dirty="0">
              <a:solidFill>
                <a:schemeClr val="bg1"/>
              </a:solidFill>
            </a:endParaRPr>
          </a:p>
          <a:p>
            <a:pPr marL="114300" indent="0">
              <a:lnSpc>
                <a:spcPct val="110000"/>
              </a:lnSpc>
              <a:buNone/>
            </a:pP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“不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我现在是神的子民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我渴慕祂的奖赏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喜欢祂的法则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更爱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与祂同行。你不要再费唇舌了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我已决定追随祂</a:t>
            </a:r>
            <a:r>
              <a:rPr lang="en-US" altLang="zh-CN" dirty="0">
                <a:solidFill>
                  <a:schemeClr val="bg1"/>
                </a:solidFill>
              </a:rPr>
              <a:t>,</a:t>
            </a:r>
            <a:r>
              <a:rPr lang="zh-CN" altLang="en-US" dirty="0">
                <a:solidFill>
                  <a:schemeClr val="bg1"/>
                </a:solidFill>
              </a:rPr>
              <a:t>就永不后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悔。”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72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65968-9345-490D-B896-0F721632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基督徒跟亚玻伦的</a:t>
            </a:r>
            <a:r>
              <a:rPr lang="ja-JP" altLang="en-US" sz="3600" dirty="0">
                <a:solidFill>
                  <a:schemeClr val="bg1"/>
                </a:solidFill>
              </a:rPr>
              <a:t>生死</a:t>
            </a:r>
            <a:r>
              <a:rPr lang="zh-CN" altLang="en-US" sz="3600" dirty="0">
                <a:solidFill>
                  <a:schemeClr val="bg1"/>
                </a:solidFill>
              </a:rPr>
              <a:t>搏斗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4574F-D74F-4C0B-9896-D3A4E520B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28650" indent="-514350">
              <a:buClr>
                <a:schemeClr val="bg1"/>
              </a:buClr>
              <a:buSzPct val="100000"/>
              <a:buFont typeface="+mj-lt"/>
              <a:buAutoNum type="arabicPeriod" startAt="2"/>
            </a:pPr>
            <a:r>
              <a:rPr lang="zh-CN" altLang="en-US" dirty="0">
                <a:solidFill>
                  <a:schemeClr val="bg1"/>
                </a:solidFill>
              </a:rPr>
              <a:t>亚玻伦诬襪神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神的仆人们大都没有好下場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  <a:r>
              <a:rPr lang="zh-CN" altLang="en-US" dirty="0">
                <a:solidFill>
                  <a:schemeClr val="bg1"/>
                </a:solidFill>
              </a:rPr>
              <a:t>遭难时没有去拯救他们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zh-CN" altLang="en-US" dirty="0">
                <a:solidFill>
                  <a:schemeClr val="bg1"/>
                </a:solidFill>
              </a:rPr>
              <a:t>基督徒的回击：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dirty="0">
                <a:solidFill>
                  <a:schemeClr val="bg1"/>
                </a:solidFill>
              </a:rPr>
              <a:t>	神现在忍耐宽容而暂时没有去拯救他们是考验他们的爱心，	看他们是否忠贞不渝。而暂时的苦难对那些忠心的仆人来说	是至高无上的荣耀。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罗</a:t>
            </a:r>
            <a:r>
              <a:rPr lang="en-US" altLang="ja-JP" dirty="0">
                <a:solidFill>
                  <a:schemeClr val="bg1"/>
                </a:solidFill>
              </a:rPr>
              <a:t>8:18 </a:t>
            </a:r>
            <a:r>
              <a:rPr lang="ja-JP" altLang="en-US" dirty="0">
                <a:solidFill>
                  <a:schemeClr val="bg1"/>
                </a:solidFill>
              </a:rPr>
              <a:t>我想现在的苦楚、若比起将来要显于我们的荣耀、就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不足介意了。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endParaRPr lang="en-US" altLang="zh-CN" dirty="0">
              <a:solidFill>
                <a:schemeClr val="bg1"/>
              </a:solidFill>
            </a:endParaRPr>
          </a:p>
          <a:p>
            <a:pPr marL="628650" indent="-514350">
              <a:buClr>
                <a:schemeClr val="bg1"/>
              </a:buClr>
              <a:buSzPct val="100000"/>
              <a:buFont typeface="+mj-lt"/>
              <a:buAutoNum type="arabicPeriod" startAt="2"/>
            </a:pP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19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65968-9345-490D-B896-0F721632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基督徒跟亚玻伦的</a:t>
            </a:r>
            <a:r>
              <a:rPr lang="ja-JP" altLang="en-US" sz="3600" dirty="0">
                <a:solidFill>
                  <a:schemeClr val="bg1"/>
                </a:solidFill>
              </a:rPr>
              <a:t>生死</a:t>
            </a:r>
            <a:r>
              <a:rPr lang="zh-CN" altLang="en-US" sz="3600" dirty="0">
                <a:solidFill>
                  <a:schemeClr val="bg1"/>
                </a:solidFill>
              </a:rPr>
              <a:t>搏斗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4574F-D74F-4C0B-9896-D3A4E520B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628650" indent="-514350">
              <a:buClr>
                <a:schemeClr val="bg1"/>
              </a:buClr>
              <a:buSzPct val="100000"/>
              <a:buFont typeface="+mj-lt"/>
              <a:buAutoNum type="arabicPeriod" startAt="3"/>
            </a:pPr>
            <a:r>
              <a:rPr lang="zh-CN" altLang="en-US" dirty="0">
                <a:solidFill>
                  <a:schemeClr val="bg1"/>
                </a:solidFill>
              </a:rPr>
              <a:t>亚玻伦控告基督徒的失败之处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lnSpc>
                <a:spcPct val="120000"/>
              </a:lnSpc>
              <a:buClr>
                <a:schemeClr val="bg1"/>
              </a:buClr>
              <a:buSzPct val="100000"/>
              <a:buNone/>
            </a:pP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绝望潭中懊悔不该走上这条路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  <a:r>
              <a:rPr lang="zh-CN" altLang="en-US" dirty="0">
                <a:solidFill>
                  <a:schemeClr val="bg1"/>
                </a:solidFill>
              </a:rPr>
              <a:t> 想行律法来卸下重担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  <a:r>
              <a:rPr lang="zh-CN" altLang="en-US" dirty="0">
                <a:solidFill>
                  <a:schemeClr val="bg1"/>
                </a:solidFill>
              </a:rPr>
              <a:t> 偷懶贪睡，险些丢了重要文件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  <a:r>
              <a:rPr lang="zh-CN" altLang="en-US" dirty="0">
                <a:solidFill>
                  <a:schemeClr val="bg1"/>
                </a:solidFill>
              </a:rPr>
              <a:t> 在狮子面前差点走回头路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  <a:r>
              <a:rPr lang="zh-CN" altLang="en-US" dirty="0">
                <a:solidFill>
                  <a:schemeClr val="bg1"/>
                </a:solidFill>
              </a:rPr>
              <a:t> 见证时图慕虚荣，夸大其词</a:t>
            </a:r>
            <a:r>
              <a:rPr lang="en-US" altLang="zh-CN" dirty="0">
                <a:solidFill>
                  <a:schemeClr val="bg1"/>
                </a:solidFill>
              </a:rPr>
              <a:t>;</a:t>
            </a:r>
          </a:p>
          <a:p>
            <a:pPr marL="628650" indent="-514350">
              <a:buClr>
                <a:schemeClr val="bg1"/>
              </a:buClr>
              <a:buSzPct val="100000"/>
              <a:buFont typeface="+mj-lt"/>
              <a:buAutoNum type="arabicPeriod" startAt="3"/>
            </a:pP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zh-CN" altLang="en-US" dirty="0">
                <a:solidFill>
                  <a:schemeClr val="bg1"/>
                </a:solidFill>
              </a:rPr>
              <a:t>基督徒</a:t>
            </a:r>
            <a:r>
              <a:rPr lang="ja-JP" altLang="en-US" dirty="0">
                <a:solidFill>
                  <a:schemeClr val="bg1"/>
                </a:solidFill>
              </a:rPr>
              <a:t>並不否認</a:t>
            </a:r>
            <a:r>
              <a:rPr lang="en-US" altLang="ja-JP" dirty="0">
                <a:solidFill>
                  <a:schemeClr val="bg1"/>
                </a:solidFill>
              </a:rPr>
              <a:t>﹐</a:t>
            </a:r>
            <a:r>
              <a:rPr lang="ja-JP" altLang="en-US" dirty="0">
                <a:solidFill>
                  <a:schemeClr val="bg1"/>
                </a:solidFill>
              </a:rPr>
              <a:t>但向神訴求赦免。</a:t>
            </a:r>
            <a:endParaRPr lang="en-US" altLang="ja-JP" dirty="0">
              <a:solidFill>
                <a:schemeClr val="bg1"/>
              </a:solidFill>
            </a:endParaRPr>
          </a:p>
          <a:p>
            <a:pPr marL="114300" indent="0">
              <a:lnSpc>
                <a:spcPct val="120000"/>
              </a:lnSpc>
              <a:buClr>
                <a:schemeClr val="bg1"/>
              </a:buClr>
              <a:buSzPct val="100000"/>
              <a:buNone/>
            </a:pP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弗</a:t>
            </a:r>
            <a:r>
              <a:rPr lang="en-US" altLang="ja-JP" dirty="0">
                <a:solidFill>
                  <a:schemeClr val="bg1"/>
                </a:solidFill>
              </a:rPr>
              <a:t>1:7 </a:t>
            </a:r>
            <a:r>
              <a:rPr lang="ja-JP" altLang="en-US" dirty="0">
                <a:solidFill>
                  <a:schemeClr val="bg1"/>
                </a:solidFill>
              </a:rPr>
              <a:t>我们藉这爱子的血、得蒙救赎、过犯得以赦免、乃是照他丰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富的恩典．</a:t>
            </a:r>
            <a:endParaRPr lang="en-US" altLang="ja-JP" dirty="0">
              <a:solidFill>
                <a:schemeClr val="bg1"/>
              </a:solidFill>
            </a:endParaRPr>
          </a:p>
          <a:p>
            <a:pPr marL="114300" indent="0">
              <a:lnSpc>
                <a:spcPct val="120000"/>
              </a:lnSpc>
              <a:buClr>
                <a:schemeClr val="bg1"/>
              </a:buClr>
              <a:buSzPct val="100000"/>
              <a:buNone/>
            </a:pP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西</a:t>
            </a:r>
            <a:r>
              <a:rPr lang="en-US" altLang="ja-JP" dirty="0">
                <a:solidFill>
                  <a:schemeClr val="bg1"/>
                </a:solidFill>
              </a:rPr>
              <a:t>2:13 </a:t>
            </a:r>
            <a:r>
              <a:rPr lang="ja-JP" altLang="en-US" dirty="0">
                <a:solidFill>
                  <a:schemeClr val="bg1"/>
                </a:solidFill>
              </a:rPr>
              <a:t>你们从前在过犯、和未受割礼的肉体中死了、神赦免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了你们</a:t>
            </a:r>
            <a:r>
              <a:rPr lang="en-US" altLang="ja-JP" dirty="0">
                <a:solidFill>
                  <a:schemeClr val="bg1"/>
                </a:solidFill>
              </a:rPr>
              <a:t>〔</a:t>
            </a:r>
            <a:r>
              <a:rPr lang="ja-JP" altLang="en-US" dirty="0">
                <a:solidFill>
                  <a:schemeClr val="bg1"/>
                </a:solidFill>
              </a:rPr>
              <a:t>或作我们</a:t>
            </a:r>
            <a:r>
              <a:rPr lang="en-US" altLang="ja-JP" dirty="0">
                <a:solidFill>
                  <a:schemeClr val="bg1"/>
                </a:solidFill>
              </a:rPr>
              <a:t>〕</a:t>
            </a:r>
            <a:r>
              <a:rPr lang="ja-JP" altLang="en-US" dirty="0">
                <a:solidFill>
                  <a:schemeClr val="bg1"/>
                </a:solidFill>
              </a:rPr>
              <a:t>一切过犯、便叫你们与基督一同活过来． </a:t>
            </a:r>
            <a:r>
              <a:rPr lang="en-US" dirty="0">
                <a:solidFill>
                  <a:schemeClr val="bg1"/>
                </a:solidFill>
              </a:rPr>
              <a:t>。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altLang="ja-JP" dirty="0">
                <a:solidFill>
                  <a:schemeClr val="bg1"/>
                </a:solidFill>
              </a:rPr>
              <a:t>	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19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65968-9345-490D-B896-0F721632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基督徒以亚玻伦的</a:t>
            </a:r>
            <a:r>
              <a:rPr lang="ja-JP" altLang="en-US" sz="3600" dirty="0">
                <a:solidFill>
                  <a:schemeClr val="bg1"/>
                </a:solidFill>
              </a:rPr>
              <a:t>生死</a:t>
            </a:r>
            <a:r>
              <a:rPr lang="zh-CN" altLang="en-US" sz="3600" dirty="0">
                <a:solidFill>
                  <a:schemeClr val="bg1"/>
                </a:solidFill>
              </a:rPr>
              <a:t>搏斗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4574F-D74F-4C0B-9896-D3A4E520B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628650" indent="-514350">
              <a:buClr>
                <a:schemeClr val="bg1"/>
              </a:buClr>
              <a:buSzPct val="100000"/>
              <a:buFont typeface="+mj-lt"/>
              <a:buAutoNum type="arabicPeriod" startAt="4"/>
            </a:pPr>
            <a:r>
              <a:rPr lang="zh-CN" altLang="en-US" dirty="0">
                <a:solidFill>
                  <a:schemeClr val="bg1"/>
                </a:solidFill>
              </a:rPr>
              <a:t>亚玻伦置人死地</a:t>
            </a:r>
            <a:r>
              <a:rPr lang="en-US" altLang="zh-CN" dirty="0">
                <a:solidFill>
                  <a:schemeClr val="bg1"/>
                </a:solidFill>
              </a:rPr>
              <a:t>: </a:t>
            </a:r>
            <a:r>
              <a:rPr lang="zh-CN" altLang="en-US" dirty="0">
                <a:solidFill>
                  <a:schemeClr val="bg1"/>
                </a:solidFill>
              </a:rPr>
              <a:t>对准基督徒的胸膛投出一枚灼热的飞镖，手中的飞镖雨点儿般向基督徒抛来</a:t>
            </a:r>
            <a:r>
              <a:rPr lang="en-US" altLang="zh-CN" dirty="0">
                <a:solidFill>
                  <a:schemeClr val="bg1"/>
                </a:solidFill>
              </a:rPr>
              <a:t>; </a:t>
            </a:r>
            <a:r>
              <a:rPr lang="zh-CN" altLang="en-US" dirty="0">
                <a:solidFill>
                  <a:schemeClr val="bg1"/>
                </a:solidFill>
              </a:rPr>
              <a:t>扑向基督徒，打出致命一拳，要把对手置于死地。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基督徒</a:t>
            </a:r>
            <a:r>
              <a:rPr lang="en-US" dirty="0">
                <a:solidFill>
                  <a:schemeClr val="bg1"/>
                </a:solidFill>
              </a:rPr>
              <a:t>与亚玻伦生死搏斗并最终得胜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	喊道: “</a:t>
            </a:r>
            <a:r>
              <a:rPr lang="ja-JP" altLang="en-US" dirty="0">
                <a:solidFill>
                  <a:schemeClr val="bg1"/>
                </a:solidFill>
              </a:rPr>
              <a:t>我的仇敌阿、不要向我夸耀．我虽跌倒、却要起来。</a:t>
            </a:r>
            <a:r>
              <a:rPr lang="en-US" altLang="ja-JP" dirty="0">
                <a:solidFill>
                  <a:schemeClr val="bg1"/>
                </a:solidFill>
              </a:rPr>
              <a:t>”	(</a:t>
            </a:r>
            <a:r>
              <a:rPr lang="zh-CN" altLang="en-US" dirty="0">
                <a:solidFill>
                  <a:schemeClr val="bg1"/>
                </a:solidFill>
              </a:rPr>
              <a:t>弥</a:t>
            </a:r>
            <a:r>
              <a:rPr lang="en-US" altLang="zh-CN" dirty="0">
                <a:solidFill>
                  <a:schemeClr val="bg1"/>
                </a:solidFill>
              </a:rPr>
              <a:t>7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en-US" dirty="0">
                <a:solidFill>
                  <a:schemeClr val="bg1"/>
                </a:solidFill>
              </a:rPr>
              <a:t>）</a:t>
            </a:r>
            <a:r>
              <a:rPr lang="ja-JP" altLang="en-US" dirty="0">
                <a:solidFill>
                  <a:schemeClr val="bg1"/>
                </a:solidFill>
              </a:rPr>
              <a:t>再喊着</a:t>
            </a:r>
            <a:r>
              <a:rPr lang="en-US" altLang="ja-JP" dirty="0">
                <a:solidFill>
                  <a:schemeClr val="bg1"/>
                </a:solidFill>
              </a:rPr>
              <a:t>:”</a:t>
            </a:r>
            <a:r>
              <a:rPr lang="ja-JP" altLang="en-US" dirty="0">
                <a:solidFill>
                  <a:schemeClr val="bg1"/>
                </a:solidFill>
              </a:rPr>
              <a:t> 罗</a:t>
            </a:r>
            <a:r>
              <a:rPr lang="en-US" altLang="ja-JP" dirty="0">
                <a:solidFill>
                  <a:schemeClr val="bg1"/>
                </a:solidFill>
              </a:rPr>
              <a:t>8:37 </a:t>
            </a:r>
            <a:r>
              <a:rPr lang="ja-JP" altLang="en-US" dirty="0">
                <a:solidFill>
                  <a:schemeClr val="bg1"/>
                </a:solidFill>
              </a:rPr>
              <a:t>然而靠着爱我们的主、在这一切的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事上、已经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得胜有余了。</a:t>
            </a:r>
            <a:r>
              <a:rPr lang="en-US" altLang="ja-JP" dirty="0">
                <a:solidFill>
                  <a:schemeClr val="bg1"/>
                </a:solidFill>
              </a:rPr>
              <a:t>” </a:t>
            </a:r>
          </a:p>
          <a:p>
            <a:pPr marL="0" indent="0">
              <a:buNone/>
            </a:pP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边喊边用宝剑向亚玻伦刺去，亚玻伦受重伤，</a:t>
            </a:r>
            <a:r>
              <a:rPr lang="ja-JP" altLang="en-US" dirty="0">
                <a:solidFill>
                  <a:schemeClr val="bg1"/>
                </a:solidFill>
              </a:rPr>
              <a:t>亚玻伦逃之夭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夭了。</a:t>
            </a:r>
            <a:endParaRPr lang="en-US" dirty="0">
              <a:solidFill>
                <a:schemeClr val="bg1"/>
              </a:solidFill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altLang="ja-JP" dirty="0">
                <a:solidFill>
                  <a:schemeClr val="bg1"/>
                </a:solidFill>
              </a:rPr>
              <a:t>	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3F124-1663-5243-87B3-8AF3F4A7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6089904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决战的宝剑指什么？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  	</a:t>
            </a:r>
            <a:r>
              <a:rPr lang="ja-JP" altLang="en-US" sz="3200" dirty="0">
                <a:solidFill>
                  <a:schemeClr val="bg1"/>
                </a:solidFill>
              </a:rPr>
              <a:t>弗</a:t>
            </a:r>
            <a:r>
              <a:rPr lang="en-US" altLang="ja-JP" sz="3200" dirty="0">
                <a:solidFill>
                  <a:schemeClr val="bg1"/>
                </a:solidFill>
              </a:rPr>
              <a:t>6:17 </a:t>
            </a:r>
            <a:r>
              <a:rPr lang="ja-JP" altLang="en-US" sz="3200" dirty="0">
                <a:solidFill>
                  <a:schemeClr val="bg1"/>
                </a:solidFill>
              </a:rPr>
              <a:t>并戴上救恩的头盔、拿着圣灵的宝剑、就是　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神的道．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ja-JP" sz="3200" dirty="0">
                <a:solidFill>
                  <a:schemeClr val="bg1"/>
                </a:solidFill>
              </a:rPr>
              <a:t>   	</a:t>
            </a:r>
            <a:r>
              <a:rPr lang="ja-JP" altLang="en-US" sz="3200" dirty="0">
                <a:solidFill>
                  <a:schemeClr val="bg1"/>
                </a:solidFill>
              </a:rPr>
              <a:t>西</a:t>
            </a:r>
            <a:r>
              <a:rPr lang="en-US" altLang="ja-JP" sz="3200" dirty="0">
                <a:solidFill>
                  <a:schemeClr val="bg1"/>
                </a:solidFill>
              </a:rPr>
              <a:t>4:2-3 </a:t>
            </a:r>
            <a:r>
              <a:rPr lang="ja-JP" altLang="en-US" sz="3200" dirty="0">
                <a:solidFill>
                  <a:schemeClr val="bg1"/>
                </a:solidFill>
              </a:rPr>
              <a:t>你们要恒切祷告、在此儆醒感恩．也要为我</a:t>
            </a:r>
            <a:r>
              <a:rPr lang="en-US" altLang="ja-JP" sz="3200" dirty="0">
                <a:solidFill>
                  <a:schemeClr val="bg1"/>
                </a:solidFill>
              </a:rPr>
              <a:t>		</a:t>
            </a:r>
            <a:r>
              <a:rPr lang="ja-JP" altLang="en-US" sz="3200" dirty="0">
                <a:solidFill>
                  <a:schemeClr val="bg1"/>
                </a:solidFill>
              </a:rPr>
              <a:t>们祷告、求神给我们开传道的门、能以讲基督的奥秘、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我为此被捆锁</a:t>
            </a:r>
            <a:r>
              <a:rPr lang="en-US" altLang="ja-JP" sz="3200" dirty="0">
                <a:solidFill>
                  <a:schemeClr val="bg1"/>
                </a:solidFill>
              </a:rPr>
              <a:t>)</a:t>
            </a:r>
          </a:p>
          <a:p>
            <a:pPr marL="11430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决战宝剑打掉了，谁帮助他重得宝剑？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  	天使米迦勒，耶稣基督</a:t>
            </a:r>
          </a:p>
          <a:p>
            <a:pPr marL="0" indent="0">
              <a:buNone/>
            </a:pPr>
            <a:r>
              <a:rPr lang="ja-JP" altLang="en-US" sz="3200" dirty="0">
                <a:solidFill>
                  <a:schemeClr val="bg1"/>
                </a:solidFill>
              </a:rPr>
              <a:t>他得到怎樣的恢復</a:t>
            </a:r>
            <a:r>
              <a:rPr lang="en-US" altLang="ja-JP" sz="3200" dirty="0">
                <a:solidFill>
                  <a:schemeClr val="bg1"/>
                </a:solidFill>
              </a:rPr>
              <a:t>﹖</a:t>
            </a:r>
          </a:p>
          <a:p>
            <a:pPr marL="0" indent="0">
              <a:buNone/>
            </a:pPr>
            <a:r>
              <a:rPr lang="en-US" altLang="ja-JP" sz="3200" dirty="0">
                <a:solidFill>
                  <a:schemeClr val="bg1"/>
                </a:solidFill>
              </a:rPr>
              <a:t>   	</a:t>
            </a:r>
            <a:r>
              <a:rPr lang="ja-JP" altLang="en-US" sz="3200" dirty="0">
                <a:solidFill>
                  <a:schemeClr val="bg1"/>
                </a:solidFill>
              </a:rPr>
              <a:t>有天使將生命樹的葉子貼在</a:t>
            </a:r>
            <a:r>
              <a:rPr lang="zh-CN" altLang="en-US" sz="3200" dirty="0">
                <a:solidFill>
                  <a:schemeClr val="bg1"/>
                </a:solidFill>
              </a:rPr>
              <a:t>他的</a:t>
            </a:r>
            <a:r>
              <a:rPr lang="ja-JP" altLang="en-US" sz="3200" dirty="0">
                <a:solidFill>
                  <a:schemeClr val="bg1"/>
                </a:solidFill>
              </a:rPr>
              <a:t>傷處</a:t>
            </a:r>
            <a:r>
              <a:rPr lang="en-US" altLang="ja-JP" sz="3200" dirty="0">
                <a:solidFill>
                  <a:schemeClr val="bg1"/>
                </a:solidFill>
              </a:rPr>
              <a:t>﹐</a:t>
            </a:r>
            <a:r>
              <a:rPr lang="ja-JP" altLang="en-US" sz="3200" dirty="0">
                <a:solidFill>
                  <a:schemeClr val="bg1"/>
                </a:solidFill>
              </a:rPr>
              <a:t>其傷就立刻痊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ja-JP" altLang="en-US" sz="3200" dirty="0">
                <a:solidFill>
                  <a:schemeClr val="bg1"/>
                </a:solidFill>
              </a:rPr>
              <a:t>癒了。此外</a:t>
            </a:r>
            <a:r>
              <a:rPr lang="en-US" altLang="ja-JP" sz="3200" dirty="0">
                <a:solidFill>
                  <a:schemeClr val="bg1"/>
                </a:solidFill>
              </a:rPr>
              <a:t>﹐</a:t>
            </a:r>
            <a:r>
              <a:rPr lang="ja-JP" altLang="en-US" sz="3200" dirty="0">
                <a:solidFill>
                  <a:schemeClr val="bg1"/>
                </a:solidFill>
              </a:rPr>
              <a:t>又吃了些東西</a:t>
            </a:r>
            <a:r>
              <a:rPr lang="en-US" altLang="ja-JP" sz="3200" dirty="0">
                <a:solidFill>
                  <a:schemeClr val="bg1"/>
                </a:solidFill>
              </a:rPr>
              <a:t>﹐</a:t>
            </a:r>
            <a:r>
              <a:rPr lang="ja-JP" altLang="en-US" sz="3200" dirty="0">
                <a:solidFill>
                  <a:schemeClr val="bg1"/>
                </a:solidFill>
              </a:rPr>
              <a:t>就是下山時</a:t>
            </a:r>
            <a:r>
              <a:rPr lang="en-US" altLang="ja-JP" sz="3200" dirty="0">
                <a:solidFill>
                  <a:schemeClr val="bg1"/>
                </a:solidFill>
              </a:rPr>
              <a:t>﹐</a:t>
            </a:r>
            <a:r>
              <a:rPr lang="ja-JP" altLang="en-US" sz="3200" dirty="0">
                <a:solidFill>
                  <a:schemeClr val="bg1"/>
                </a:solidFill>
              </a:rPr>
              <a:t>那四位美</a:t>
            </a:r>
            <a:r>
              <a:rPr lang="en-US" altLang="ja-JP" sz="3200" dirty="0">
                <a:solidFill>
                  <a:schemeClr val="bg1"/>
                </a:solidFill>
              </a:rPr>
              <a:t>	</a:t>
            </a:r>
            <a:r>
              <a:rPr lang="zh-CN" altLang="en-US" sz="3200" dirty="0">
                <a:solidFill>
                  <a:schemeClr val="bg1"/>
                </a:solidFill>
              </a:rPr>
              <a:t>丽</a:t>
            </a:r>
            <a:r>
              <a:rPr lang="ja-JP" altLang="en-US" sz="3200" dirty="0">
                <a:solidFill>
                  <a:schemeClr val="bg1"/>
                </a:solidFill>
              </a:rPr>
              <a:t>宮的朋友致贈的。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19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A109-5856-A74C-A57C-5DA65A53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782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屈辱谷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B4C7D-08CB-0E4A-A4E3-683BABC9A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417"/>
            <a:ext cx="10515600" cy="537667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ja-JP" altLang="en-US" sz="2400" dirty="0">
                <a:solidFill>
                  <a:schemeClr val="bg1"/>
                </a:solidFill>
              </a:rPr>
              <a:t>屈辱谷是天路中最为奇特多面的一个地方，有人在此苦战魔王，有人在此看见富饶美景。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chemeClr val="bg1"/>
                </a:solidFill>
              </a:rPr>
              <a:t>全副武装的基督徒，拼死抵挡魔鬼，身上多处受伤，因为魔鬼要伤他的头（智慧）、手（信念）和脚（行为）。基督徒被摔倒在地，但他靠主的两刃剑重创魔鬼，终于得胜，又有生命树的叶子治愈了他的伤口。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chemeClr val="bg1"/>
                </a:solidFill>
              </a:rPr>
              <a:t>而女基督徒一行所经过的屈辱谷，却是百合盛开，果实累累的美地，谷中飘着牧童短歌。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chemeClr val="bg1"/>
                </a:solidFill>
              </a:rPr>
              <a:t>各人在屈辱谷的际遇之所以如此的不同，完全取决于他在下山时是否谨慎，那些在下山时有过失的，都会在这里遇到险恶的搏斗，因为“神阻挡骄傲的人，赐恩给谦卑的人。</a:t>
            </a:r>
            <a:r>
              <a:rPr lang="zh-CN" altLang="en-US" sz="2400" dirty="0">
                <a:solidFill>
                  <a:schemeClr val="bg1"/>
                </a:solidFill>
              </a:rPr>
              <a:t>”</a:t>
            </a:r>
            <a:endParaRPr lang="en-US" altLang="ja-JP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75506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CD3EF-B028-8E48-91B0-DBA49000D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456" y="347473"/>
            <a:ext cx="10953288" cy="6072946"/>
          </a:xfrm>
        </p:spPr>
        <p:txBody>
          <a:bodyPr>
            <a:normAutofit/>
          </a:bodyPr>
          <a:lstStyle/>
          <a:p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思考问题</a:t>
            </a:r>
            <a:b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altLang="zh-CN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1. </a:t>
            </a:r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基督徒来到富丽宫，遇到机灵、审慎、敬虔和慈善；他们每个人都问了基督徒不同的问题。通过他的回答，你眼中的基督徒是怎么样的一个人？他如何看待信仰、面对环境和家人、反思自己的生命？</a:t>
            </a:r>
            <a:endParaRPr lang="en-US" altLang="zh-CN" sz="32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b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altLang="zh-CN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2. </a:t>
            </a:r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基督徒在屈辱谷与魔王亚玻伦狭路相逢，先唇刀舌战、后真刀真枪，你认为基督徒得胜的关键是什么？</a:t>
            </a:r>
            <a:b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8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天历-5">
            <a:hlinkClick r:id="" action="ppaction://media"/>
            <a:extLst>
              <a:ext uri="{FF2B5EF4-FFF2-40B4-BE49-F238E27FC236}">
                <a16:creationId xmlns:a16="http://schemas.microsoft.com/office/drawing/2014/main" id="{288A9122-7037-4E2A-9F67-FB23674C1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1978640" cy="67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ity png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257803"/>
            <a:ext cx="9144000" cy="3429001"/>
          </a:xfrm>
          <a:prstGeom prst="rect">
            <a:avLst/>
          </a:prstGeom>
          <a:noFill/>
        </p:spPr>
      </p:pic>
      <p:pic>
        <p:nvPicPr>
          <p:cNvPr id="7170" name="Picture 2" descr="C:\Users\Administrator\Documents\Church\2017 Prigrim's Progress\Christi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3" y="2940050"/>
            <a:ext cx="2218189" cy="3917950"/>
          </a:xfrm>
          <a:prstGeom prst="rect">
            <a:avLst/>
          </a:prstGeom>
          <a:noFill/>
        </p:spPr>
      </p:pic>
      <p:sp>
        <p:nvSpPr>
          <p:cNvPr id="7172" name="AutoShape 4" descr="Image result for city png"/>
          <p:cNvSpPr>
            <a:spLocks noChangeAspect="1" noChangeArrowheads="1"/>
          </p:cNvSpPr>
          <p:nvPr/>
        </p:nvSpPr>
        <p:spPr bwMode="auto">
          <a:xfrm>
            <a:off x="1679575" y="-601663"/>
            <a:ext cx="893445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7174" name="AutoShape 6" descr="Image result for city png"/>
          <p:cNvSpPr>
            <a:spLocks noChangeAspect="1" noChangeArrowheads="1"/>
          </p:cNvSpPr>
          <p:nvPr/>
        </p:nvSpPr>
        <p:spPr bwMode="auto">
          <a:xfrm>
            <a:off x="1679575" y="-601663"/>
            <a:ext cx="893445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Weibei TC" charset="-120"/>
              <a:ea typeface="Weibei TC" charset="-120"/>
              <a:cs typeface="Weibei TC" charset="-120"/>
            </a:endParaRPr>
          </a:p>
        </p:txBody>
      </p:sp>
      <p:pic>
        <p:nvPicPr>
          <p:cNvPr id="7180" name="Picture 12" descr="http://acelebrationofwomen.org/wp-content/uploads/2010/12/Jesus-At-Heavens-Ga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3300" y="0"/>
            <a:ext cx="3314700" cy="253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43400" y="563880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窄門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5334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曉諭的家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50292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艱難山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595526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絕望潭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73606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富麗宮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41148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死蔭谷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3810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浮華鎮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8800" y="44196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屈辱谷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35052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疑惑寨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600" y="28956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迷魂地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48600" y="2667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良緣國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6600" y="32004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Weibei TC" charset="-120"/>
                <a:ea typeface="Weibei TC" charset="-120"/>
                <a:cs typeface="Weibei TC" charset="-120"/>
              </a:rPr>
              <a:t>愉悅山</a:t>
            </a:r>
            <a:endParaRPr lang="en-US" dirty="0">
              <a:solidFill>
                <a:srgbClr val="FF0000"/>
              </a:solidFill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1000" y="236220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Weibei TC" charset="-120"/>
                <a:ea typeface="Weibei TC" charset="-120"/>
                <a:cs typeface="Weibei TC" charset="-120"/>
              </a:rPr>
              <a:t>無橋的天河</a:t>
            </a:r>
            <a:endParaRPr lang="en-US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2716" y="5562600"/>
            <a:ext cx="430887" cy="838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>
                <a:latin typeface="Weibei TC" charset="-120"/>
                <a:ea typeface="Weibei TC" charset="-120"/>
                <a:cs typeface="Weibei TC" charset="-120"/>
              </a:rPr>
              <a:t>毀滅城</a:t>
            </a:r>
            <a:endParaRPr lang="en-US" sz="1600" b="1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89181" y="1371600"/>
            <a:ext cx="430887" cy="990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>
                <a:latin typeface="Weibei TC" charset="-120"/>
                <a:ea typeface="Weibei TC" charset="-120"/>
                <a:cs typeface="Weibei TC" charset="-120"/>
              </a:rPr>
              <a:t>天國之城</a:t>
            </a:r>
            <a:endParaRPr lang="en-US" sz="1600" b="1" dirty="0">
              <a:latin typeface="Weibei TC" charset="-120"/>
              <a:ea typeface="Weibei TC" charset="-120"/>
              <a:cs typeface="Weibei TC" charset="-12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181600" y="4419600"/>
            <a:ext cx="1371600" cy="662464"/>
          </a:xfrm>
          <a:prstGeom prst="roundRect">
            <a:avLst>
              <a:gd name="adj" fmla="val 10247"/>
            </a:avLst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7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CN" altLang="en-US" dirty="0">
                <a:solidFill>
                  <a:schemeClr val="bg1"/>
                </a:solidFill>
              </a:rPr>
              <a:t>天路客在富丽宫蓄精养锐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altLang="en-US" dirty="0">
                <a:solidFill>
                  <a:schemeClr val="bg1"/>
                </a:solidFill>
              </a:rPr>
              <a:t>富丽宫</a:t>
            </a:r>
            <a:r>
              <a:rPr lang="en-US" altLang="zh-CN" sz="2600" dirty="0">
                <a:solidFill>
                  <a:schemeClr val="bg1"/>
                </a:solidFill>
              </a:rPr>
              <a:t>: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altLang="zh-CN" sz="26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天路客：</a:t>
            </a:r>
            <a:endParaRPr lang="en-US" altLang="zh-C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    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上卷 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 基督徒</a:t>
            </a:r>
            <a:endParaRPr lang="en-US" altLang="zh-C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    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下卷 </a:t>
            </a:r>
            <a:r>
              <a:rPr lang="en-US" altLang="zh-CN" dirty="0">
                <a:solidFill>
                  <a:schemeClr val="bg1"/>
                </a:solidFill>
              </a:rPr>
              <a:t>–</a:t>
            </a:r>
            <a:r>
              <a:rPr lang="zh-CN" altLang="en-US" dirty="0">
                <a:solidFill>
                  <a:schemeClr val="bg1"/>
                </a:solidFill>
              </a:rPr>
              <a:t> 女基督徒，儿子马太，撒母耳，约瑟，雅各；邻居慈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悲；向导智勇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守门人警醒，童女机灵，审慎，敬虔，慈善   这些都是基督徒的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zh-CN" altLang="en-US" dirty="0">
                <a:solidFill>
                  <a:schemeClr val="bg1"/>
                </a:solidFill>
              </a:rPr>
              <a:t>品格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狮子与血夫</a:t>
            </a:r>
            <a:endParaRPr lang="en-US" dirty="0">
              <a:solidFill>
                <a:schemeClr val="bg1"/>
              </a:solidFill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endParaRPr lang="en-US" altLang="zh-CN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algn="l"/>
            <a:endParaRPr lang="en-US" altLang="zh-CN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algn="l"/>
            <a:endParaRPr lang="zh-CN" altLang="en-US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endParaRPr lang="en-US" altLang="ja-JP" dirty="0">
              <a:solidFill>
                <a:schemeClr val="bg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838200" y="256032"/>
            <a:ext cx="10515600" cy="638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富丽宫</a:t>
            </a:r>
            <a:r>
              <a:rPr lang="en-US" altLang="zh-CN" sz="3200" dirty="0">
                <a:solidFill>
                  <a:schemeClr val="bg1"/>
                </a:solidFill>
              </a:rPr>
              <a:t>:</a:t>
            </a: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en-US" altLang="ja-JP" sz="2600" dirty="0">
                <a:solidFill>
                  <a:schemeClr val="bg1"/>
                </a:solidFill>
              </a:rPr>
              <a:t>		</a:t>
            </a: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en-US" altLang="ja-JP" sz="2600" dirty="0">
                <a:solidFill>
                  <a:schemeClr val="bg1"/>
                </a:solidFill>
              </a:rPr>
              <a:t>		</a:t>
            </a:r>
            <a:r>
              <a:rPr lang="ja-JP" altLang="en-US" dirty="0">
                <a:solidFill>
                  <a:schemeClr val="bg1"/>
                </a:solidFill>
              </a:rPr>
              <a:t>是这座山主人为天路客减轻疲劳和提供安全保护而建造的。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是智慧之所，它察验着天路客的信仰和知识；富丽宫也是灵</a:t>
            </a:r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ja-JP" altLang="en-US" dirty="0">
                <a:solidFill>
                  <a:schemeClr val="bg1"/>
                </a:solidFill>
              </a:rPr>
              <a:t>命进深的地方，天路客在这里养精蓄锐，为了走更远的路。</a:t>
            </a:r>
            <a:endParaRPr lang="en-US" altLang="ja-JP" dirty="0">
              <a:solidFill>
                <a:schemeClr val="bg1"/>
              </a:solidFill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endParaRPr lang="en-US" altLang="ja-JP" dirty="0">
              <a:solidFill>
                <a:schemeClr val="bg1"/>
              </a:solidFill>
            </a:endParaRPr>
          </a:p>
          <a:p>
            <a:pPr lvl="1"/>
            <a:r>
              <a:rPr lang="zh-CN" altLang="en-US" sz="2800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太</a:t>
            </a:r>
            <a:r>
              <a:rPr lang="en-US" altLang="zh-CN" sz="2800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11</a:t>
            </a:r>
            <a:r>
              <a:rPr lang="zh-CN" altLang="en-US" sz="2800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：</a:t>
            </a:r>
            <a:r>
              <a:rPr lang="en-US" altLang="zh-CN" sz="2800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28-30</a:t>
            </a:r>
            <a:r>
              <a:rPr lang="zh-CN" altLang="en-US" sz="2800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凡劳苦担重担的人，可以到我这里来，我就使你们得安息。我心里柔和谦卑，你们当负我的轭，学我的样式，这样，你们心里就必得享安息。因为我的轭是容易的，我的担子是轻省的。</a:t>
            </a:r>
            <a:endParaRPr lang="en-US" altLang="zh-CN" sz="2800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lvl="1"/>
            <a:endParaRPr lang="en-US" altLang="zh-CN" sz="2800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lvl="1"/>
            <a:r>
              <a:rPr lang="zh-TW" altLang="en-US" sz="2800" dirty="0">
                <a:solidFill>
                  <a:schemeClr val="bg1"/>
                </a:solidFill>
                <a:latin typeface="Weibei TC" charset="-120"/>
                <a:ea typeface="Weibei TC" charset="-120"/>
                <a:cs typeface="Weibei TC" charset="-120"/>
              </a:rPr>
              <a:t>神的教會  </a:t>
            </a:r>
            <a:r>
              <a:rPr lang="zh-TW" altLang="en-US" sz="2800" dirty="0">
                <a:solidFill>
                  <a:schemeClr val="bg1"/>
                </a:solidFill>
                <a:latin typeface="Libian TC" charset="-120"/>
                <a:ea typeface="Libian TC" charset="-120"/>
                <a:cs typeface="Libian TC" charset="-120"/>
              </a:rPr>
              <a:t>弗</a:t>
            </a:r>
            <a:r>
              <a:rPr lang="en-US" altLang="zh-TW" sz="2800" dirty="0">
                <a:solidFill>
                  <a:schemeClr val="bg1"/>
                </a:solidFill>
                <a:latin typeface="Libian TC" charset="-120"/>
                <a:ea typeface="Libian TC" charset="-120"/>
                <a:cs typeface="Libian TC" charset="-120"/>
              </a:rPr>
              <a:t>2</a:t>
            </a:r>
            <a:r>
              <a:rPr lang="zh-TW" altLang="en-US" sz="2800" dirty="0">
                <a:solidFill>
                  <a:schemeClr val="bg1"/>
                </a:solidFill>
                <a:latin typeface="Libian TC" charset="-120"/>
                <a:ea typeface="Libian TC" charset="-120"/>
                <a:cs typeface="Libian TC" charset="-120"/>
              </a:rPr>
              <a:t>：</a:t>
            </a:r>
            <a:r>
              <a:rPr lang="en-US" altLang="zh-TW" sz="2800" dirty="0">
                <a:solidFill>
                  <a:schemeClr val="bg1"/>
                </a:solidFill>
                <a:latin typeface="Libian TC" charset="-120"/>
                <a:ea typeface="Libian TC" charset="-120"/>
                <a:cs typeface="Libian TC" charset="-120"/>
              </a:rPr>
              <a:t>19</a:t>
            </a:r>
            <a:r>
              <a:rPr lang="zh-TW" altLang="en-US" sz="2800" dirty="0">
                <a:solidFill>
                  <a:schemeClr val="bg1"/>
                </a:solidFill>
                <a:latin typeface="Libian TC" charset="-120"/>
                <a:ea typeface="Libian TC" charset="-120"/>
                <a:cs typeface="Libian TC" charset="-120"/>
              </a:rPr>
              <a:t>～</a:t>
            </a:r>
            <a:r>
              <a:rPr lang="en-US" altLang="zh-TW" sz="2800" dirty="0">
                <a:solidFill>
                  <a:schemeClr val="bg1"/>
                </a:solidFill>
                <a:latin typeface="Libian TC" charset="-120"/>
                <a:ea typeface="Libian TC" charset="-120"/>
                <a:cs typeface="Libian TC" charset="-120"/>
              </a:rPr>
              <a:t>22 </a:t>
            </a:r>
            <a:r>
              <a:rPr lang="zh-TW" altLang="en-US" sz="2800" dirty="0">
                <a:solidFill>
                  <a:schemeClr val="bg1"/>
                </a:solidFill>
                <a:latin typeface="Kaiti TC Black" charset="-120"/>
                <a:ea typeface="Kaiti TC Black" charset="-120"/>
                <a:cs typeface="Kaiti TC Black" charset="-120"/>
              </a:rPr>
              <a:t>這樣、你們不再作外人、和客旅、是與聖徒同國、是神家裡的人了．並且被建造在使徒和先知的根基上、有基督耶穌自己為房角石．各房靠他聯絡得合式、漸漸成為主的聖殿．你們也靠他同被建造成為神藉著聖靈居住的所在。</a:t>
            </a:r>
            <a:endParaRPr lang="en-US" altLang="zh-TW" sz="2800" dirty="0">
              <a:solidFill>
                <a:schemeClr val="bg1"/>
              </a:solidFill>
              <a:latin typeface="Kaiti TC Black" charset="-120"/>
              <a:ea typeface="Kaiti TC Black" charset="-120"/>
              <a:cs typeface="Kaiti TC Black" charset="-120"/>
            </a:endParaRPr>
          </a:p>
          <a:p>
            <a:pPr lvl="1"/>
            <a:endParaRPr lang="en-US" altLang="zh-CN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algn="l"/>
            <a:endParaRPr lang="en-US" altLang="zh-CN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algn="l"/>
            <a:endParaRPr lang="zh-CN" altLang="en-US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endParaRPr lang="en-US" altLang="ja-JP" dirty="0">
              <a:solidFill>
                <a:schemeClr val="bg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6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CC225-BFF1-4206-BA4E-730558C79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11430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 天路客：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   </a:t>
            </a:r>
            <a:r>
              <a:rPr lang="en-US" altLang="zh-CN" sz="3600" dirty="0">
                <a:solidFill>
                  <a:schemeClr val="bg1"/>
                </a:solidFill>
              </a:rPr>
              <a:t>	</a:t>
            </a:r>
            <a:r>
              <a:rPr lang="zh-CN" altLang="en-US" sz="3600" dirty="0">
                <a:solidFill>
                  <a:schemeClr val="bg1"/>
                </a:solidFill>
              </a:rPr>
              <a:t>上卷 </a:t>
            </a:r>
            <a:r>
              <a:rPr lang="en-US" altLang="zh-CN" sz="3600" dirty="0">
                <a:solidFill>
                  <a:schemeClr val="bg1"/>
                </a:solidFill>
              </a:rPr>
              <a:t>-</a:t>
            </a:r>
            <a:r>
              <a:rPr lang="zh-CN" altLang="en-US" sz="3600" dirty="0">
                <a:solidFill>
                  <a:schemeClr val="bg1"/>
                </a:solidFill>
              </a:rPr>
              <a:t> 基督徒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    </a:t>
            </a:r>
            <a:r>
              <a:rPr lang="en-US" altLang="zh-CN" sz="3600" dirty="0">
                <a:solidFill>
                  <a:schemeClr val="bg1"/>
                </a:solidFill>
              </a:rPr>
              <a:t>	</a:t>
            </a:r>
            <a:r>
              <a:rPr lang="zh-CN" altLang="en-US" sz="3600" dirty="0">
                <a:solidFill>
                  <a:schemeClr val="bg1"/>
                </a:solidFill>
              </a:rPr>
              <a:t>下卷 </a:t>
            </a:r>
            <a:r>
              <a:rPr lang="en-US" altLang="zh-CN" sz="3600" dirty="0">
                <a:solidFill>
                  <a:schemeClr val="bg1"/>
                </a:solidFill>
              </a:rPr>
              <a:t>–</a:t>
            </a:r>
            <a:r>
              <a:rPr lang="zh-CN" altLang="en-US" sz="3600" dirty="0">
                <a:solidFill>
                  <a:schemeClr val="bg1"/>
                </a:solidFill>
              </a:rPr>
              <a:t> 女基督徒，儿子马太，撒母耳，约瑟，</a:t>
            </a:r>
            <a:r>
              <a:rPr lang="en-US" altLang="zh-CN" sz="3600" dirty="0">
                <a:solidFill>
                  <a:schemeClr val="bg1"/>
                </a:solidFill>
              </a:rPr>
              <a:t>	</a:t>
            </a:r>
            <a:r>
              <a:rPr lang="zh-CN" altLang="en-US" sz="3600" dirty="0">
                <a:solidFill>
                  <a:schemeClr val="bg1"/>
                </a:solidFill>
              </a:rPr>
              <a:t>雅各；邻居慈悲；向导智勇</a:t>
            </a:r>
            <a:endParaRPr lang="en-US" altLang="zh-CN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50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76435-65D5-456D-972B-FDA37759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" y="292608"/>
            <a:ext cx="11097768" cy="588435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CN" altLang="en-US" sz="3000" dirty="0">
                <a:solidFill>
                  <a:schemeClr val="bg1"/>
                </a:solidFill>
              </a:rPr>
              <a:t>守门人警醒，童女机灵，审慎，敬虔，慈善   这些都是圣经的教导及基督徒的品格</a:t>
            </a:r>
            <a:endParaRPr lang="en-US" altLang="zh-CN" sz="30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altLang="zh-CN" sz="30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太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26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：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41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总要</a:t>
            </a:r>
            <a:r>
              <a:rPr lang="zh-CN" altLang="en-US" sz="3000" b="0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儆醒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祷告，免得入了迷惑。你们心灵固然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愿意，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肉体却软弱了。</a:t>
            </a:r>
            <a:endParaRPr lang="en-US" altLang="zh-CN" sz="30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114300" indent="0">
              <a:buNone/>
            </a:pP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太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10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：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16</a:t>
            </a:r>
            <a:r>
              <a:rPr lang="zh-CN" altLang="en-US" sz="3000" b="0" i="0" dirty="0">
                <a:solidFill>
                  <a:srgbClr val="404242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我差你们去，如同羊进入狼群。所以你们要</a:t>
            </a:r>
            <a:r>
              <a:rPr lang="zh-CN" altLang="en-US" sz="3000" b="0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灵</a:t>
            </a:r>
            <a:r>
              <a:rPr lang="en-US" altLang="zh-CN" sz="3000" b="0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巧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像蛇，驯良像鸽子。</a:t>
            </a:r>
            <a:endParaRPr lang="en-US" altLang="zh-CN" sz="30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114300" indent="0">
              <a:buNone/>
            </a:pPr>
            <a:r>
              <a:rPr lang="en-US" altLang="zh-CN" sz="3000" dirty="0">
                <a:solidFill>
                  <a:schemeClr val="bg1"/>
                </a:solidFill>
                <a:latin typeface="Roboto Condensed" panose="02000000000000000000" pitchFamily="2" charset="0"/>
              </a:rPr>
              <a:t>	</a:t>
            </a:r>
            <a:r>
              <a:rPr lang="zh-CN" altLang="en-US" sz="3000" dirty="0">
                <a:solidFill>
                  <a:schemeClr val="bg1"/>
                </a:solidFill>
                <a:latin typeface="Roboto Condensed" panose="02000000000000000000" pitchFamily="2" charset="0"/>
              </a:rPr>
              <a:t>提前</a:t>
            </a:r>
            <a:r>
              <a:rPr lang="en-US" altLang="zh-CN" sz="3000" dirty="0">
                <a:solidFill>
                  <a:schemeClr val="bg1"/>
                </a:solidFill>
                <a:latin typeface="Roboto Condensed" panose="02000000000000000000" pitchFamily="2" charset="0"/>
              </a:rPr>
              <a:t>4</a:t>
            </a:r>
            <a:r>
              <a:rPr lang="zh-CN" altLang="en-US" sz="3000" dirty="0">
                <a:solidFill>
                  <a:schemeClr val="bg1"/>
                </a:solidFill>
                <a:latin typeface="Roboto Condensed" panose="02000000000000000000" pitchFamily="2" charset="0"/>
              </a:rPr>
              <a:t>：</a:t>
            </a:r>
            <a:r>
              <a:rPr lang="en-US" altLang="zh-CN" sz="3000" dirty="0">
                <a:solidFill>
                  <a:schemeClr val="bg1"/>
                </a:solidFill>
                <a:latin typeface="Roboto Condensed" panose="02000000000000000000" pitchFamily="2" charset="0"/>
              </a:rPr>
              <a:t>8 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操练身体，益处还少。惟独</a:t>
            </a:r>
            <a:r>
              <a:rPr lang="zh-CN" altLang="en-US" sz="3000" b="0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敬虔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，凡事都有益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处。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因有今生和来生的应许。</a:t>
            </a:r>
            <a:endParaRPr lang="en-US" altLang="zh-CN" sz="30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114300" indent="0">
              <a:buNone/>
            </a:pP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路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8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：</a:t>
            </a:r>
            <a:r>
              <a:rPr lang="en-US" altLang="zh-CN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15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那落在好土里的，就是人听了道，持守在诚实</a:t>
            </a:r>
            <a:r>
              <a:rPr lang="zh-CN" altLang="en-US" sz="3000" b="0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善</a:t>
            </a:r>
            <a:r>
              <a:rPr lang="en-US" altLang="zh-CN" sz="3000" b="0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sz="3000" b="0" i="0" dirty="0">
                <a:solidFill>
                  <a:srgbClr val="C00000"/>
                </a:solidFill>
                <a:effectLst/>
                <a:latin typeface="Roboto Condensed" panose="02000000000000000000" pitchFamily="2" charset="0"/>
              </a:rPr>
              <a:t>良</a:t>
            </a:r>
            <a:r>
              <a:rPr lang="zh-CN" altLang="en-US" sz="30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的心里，并且忍耐着结实。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69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76435-65D5-456D-972B-FDA37759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592" y="292608"/>
            <a:ext cx="11777472" cy="623620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zh-CN" altLang="en-US" sz="3000" dirty="0">
                <a:solidFill>
                  <a:schemeClr val="bg1"/>
                </a:solidFill>
              </a:rPr>
              <a:t>狮子与血夫</a:t>
            </a:r>
            <a:endParaRPr lang="en-US" altLang="zh-CN" sz="30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en-US" altLang="ja-JP" sz="3000" dirty="0">
                <a:solidFill>
                  <a:schemeClr val="bg1"/>
                </a:solidFill>
              </a:rPr>
              <a:t>	</a:t>
            </a:r>
            <a:r>
              <a:rPr lang="ja-JP" altLang="en-US" sz="3000" dirty="0">
                <a:solidFill>
                  <a:schemeClr val="bg1"/>
                </a:solidFill>
              </a:rPr>
              <a:t>彼前</a:t>
            </a:r>
            <a:r>
              <a:rPr lang="en-US" altLang="ja-JP" sz="3000" dirty="0">
                <a:solidFill>
                  <a:schemeClr val="bg1"/>
                </a:solidFill>
              </a:rPr>
              <a:t>5:8 </a:t>
            </a:r>
            <a:r>
              <a:rPr lang="ja-JP" altLang="en-US" sz="3000" dirty="0">
                <a:solidFill>
                  <a:schemeClr val="bg1"/>
                </a:solidFill>
              </a:rPr>
              <a:t>务要谨守、儆醒．因为你们的仇敌魔鬼、如同吼叫</a:t>
            </a:r>
            <a:r>
              <a:rPr lang="en-US" altLang="ja-JP" sz="3000" dirty="0">
                <a:solidFill>
                  <a:schemeClr val="bg1"/>
                </a:solidFill>
              </a:rPr>
              <a:t>	</a:t>
            </a:r>
            <a:r>
              <a:rPr lang="ja-JP" altLang="en-US" sz="3000" dirty="0">
                <a:solidFill>
                  <a:schemeClr val="bg1"/>
                </a:solidFill>
              </a:rPr>
              <a:t>的狮子、</a:t>
            </a:r>
            <a:r>
              <a:rPr lang="en-US" altLang="ja-JP" sz="3000" dirty="0">
                <a:solidFill>
                  <a:schemeClr val="bg1"/>
                </a:solidFill>
              </a:rPr>
              <a:t>	</a:t>
            </a:r>
            <a:r>
              <a:rPr lang="ja-JP" altLang="en-US" sz="3000" dirty="0">
                <a:solidFill>
                  <a:schemeClr val="bg1"/>
                </a:solidFill>
              </a:rPr>
              <a:t>遍地游行、寻找可吞吃的人．</a:t>
            </a:r>
            <a:endParaRPr lang="en-US" altLang="ja-JP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sz="3000" dirty="0">
                <a:solidFill>
                  <a:schemeClr val="bg1"/>
                </a:solidFill>
              </a:rPr>
              <a:t>山主</a:t>
            </a:r>
            <a:r>
              <a:rPr lang="en-US" altLang="ja-JP" sz="3000" dirty="0">
                <a:solidFill>
                  <a:schemeClr val="bg1"/>
                </a:solidFill>
              </a:rPr>
              <a:t>(</a:t>
            </a:r>
            <a:r>
              <a:rPr lang="ja-JP" altLang="en-US" sz="3000" dirty="0">
                <a:solidFill>
                  <a:schemeClr val="bg1"/>
                </a:solidFill>
              </a:rPr>
              <a:t>神</a:t>
            </a:r>
            <a:r>
              <a:rPr lang="en-US" altLang="ja-JP" sz="3000" dirty="0">
                <a:solidFill>
                  <a:schemeClr val="bg1"/>
                </a:solidFill>
              </a:rPr>
              <a:t>)</a:t>
            </a:r>
            <a:r>
              <a:rPr lang="ja-JP" altLang="en-US" sz="3000" dirty="0">
                <a:solidFill>
                  <a:schemeClr val="bg1"/>
                </a:solidFill>
              </a:rPr>
              <a:t>為何容許它們在此吼叫</a:t>
            </a:r>
            <a:r>
              <a:rPr lang="en-US" altLang="ja-JP" sz="3000" dirty="0">
                <a:solidFill>
                  <a:schemeClr val="bg1"/>
                </a:solidFill>
              </a:rPr>
              <a:t>﹖</a:t>
            </a:r>
          </a:p>
          <a:p>
            <a:pPr marL="0" indent="0">
              <a:buNone/>
            </a:pPr>
            <a:r>
              <a:rPr lang="en-US" altLang="ja-JP" sz="3000" dirty="0">
                <a:solidFill>
                  <a:schemeClr val="bg1"/>
                </a:solidFill>
              </a:rPr>
              <a:t>	</a:t>
            </a:r>
            <a:r>
              <a:rPr lang="ja-JP" altLang="en-US" sz="3000" dirty="0">
                <a:solidFill>
                  <a:schemeClr val="bg1"/>
                </a:solidFill>
              </a:rPr>
              <a:t>乃是要鍛鍊信主的人的信心。</a:t>
            </a:r>
            <a:endParaRPr lang="en-US" altLang="ja-JP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ja-JP" altLang="en-US" sz="3000" dirty="0">
                <a:solidFill>
                  <a:schemeClr val="bg1"/>
                </a:solidFill>
              </a:rPr>
              <a:t>要如何對付呢</a:t>
            </a:r>
            <a:r>
              <a:rPr lang="en-US" altLang="ja-JP" sz="3000" dirty="0">
                <a:solidFill>
                  <a:schemeClr val="bg1"/>
                </a:solidFill>
              </a:rPr>
              <a:t>﹖</a:t>
            </a:r>
          </a:p>
          <a:p>
            <a:pPr lvl="1"/>
            <a:r>
              <a:rPr lang="ja-JP" altLang="en-US" sz="3000" dirty="0">
                <a:solidFill>
                  <a:schemeClr val="bg1"/>
                </a:solidFill>
              </a:rPr>
              <a:t>彼前</a:t>
            </a:r>
            <a:r>
              <a:rPr lang="en-US" altLang="ja-JP" sz="3000" dirty="0">
                <a:solidFill>
                  <a:schemeClr val="bg1"/>
                </a:solidFill>
              </a:rPr>
              <a:t>5:9 </a:t>
            </a:r>
            <a:r>
              <a:rPr lang="ja-JP" altLang="en-US" sz="3000" dirty="0">
                <a:solidFill>
                  <a:schemeClr val="bg1"/>
                </a:solidFill>
              </a:rPr>
              <a:t>你们要用坚固的信心抵挡他、因为知道你们在世上的众弟兄、也是经历这样的苦难。</a:t>
            </a:r>
            <a:endParaRPr lang="en-US" altLang="ja-JP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000" dirty="0">
                <a:solidFill>
                  <a:schemeClr val="bg1"/>
                </a:solidFill>
              </a:rPr>
              <a:t>为什么狮子是锁住的？耶和華是全權之主。</a:t>
            </a:r>
            <a:endParaRPr lang="en-US" altLang="zh-CN" sz="3000" dirty="0">
              <a:solidFill>
                <a:schemeClr val="bg1"/>
              </a:solidFill>
            </a:endParaRPr>
          </a:p>
          <a:p>
            <a:pPr lvl="1"/>
            <a:r>
              <a:rPr lang="zh-CN" altLang="en-US" sz="3000" dirty="0">
                <a:solidFill>
                  <a:schemeClr val="bg1"/>
                </a:solidFill>
              </a:rPr>
              <a:t>约伯记</a:t>
            </a:r>
            <a:r>
              <a:rPr lang="en-US" altLang="zh-CN" sz="3000" dirty="0">
                <a:solidFill>
                  <a:schemeClr val="bg1"/>
                </a:solidFill>
              </a:rPr>
              <a:t>1-2</a:t>
            </a:r>
            <a:r>
              <a:rPr lang="zh-CN" altLang="en-US" sz="3000" dirty="0">
                <a:solidFill>
                  <a:schemeClr val="bg1"/>
                </a:solidFill>
              </a:rPr>
              <a:t>，撒迦利亞書</a:t>
            </a:r>
            <a:r>
              <a:rPr lang="en-US" altLang="zh-CN" sz="3000" dirty="0">
                <a:solidFill>
                  <a:schemeClr val="bg1"/>
                </a:solidFill>
              </a:rPr>
              <a:t>3.1-5</a:t>
            </a:r>
          </a:p>
          <a:p>
            <a:pPr marL="0" indent="0">
              <a:buNone/>
            </a:pPr>
            <a:r>
              <a:rPr lang="zh-CN" altLang="en-US" sz="3000" dirty="0">
                <a:solidFill>
                  <a:schemeClr val="bg1"/>
                </a:solidFill>
              </a:rPr>
              <a:t>血夫</a:t>
            </a:r>
            <a:r>
              <a:rPr lang="ja-JP" altLang="en-US" sz="3000" dirty="0">
                <a:solidFill>
                  <a:schemeClr val="bg1"/>
                </a:solidFill>
              </a:rPr>
              <a:t>也是撒但權勢代言人的表號。</a:t>
            </a:r>
            <a:endParaRPr lang="en-US" altLang="zh-CN" sz="30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altLang="ja-JP" sz="3000" dirty="0"/>
          </a:p>
          <a:p>
            <a:pPr marL="114300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18505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6843</TotalTime>
  <Words>3314</Words>
  <Application>Microsoft Office PowerPoint</Application>
  <PresentationFormat>Widescreen</PresentationFormat>
  <Paragraphs>164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Kaiti TC</vt:lpstr>
      <vt:lpstr>Kaiti TC Black</vt:lpstr>
      <vt:lpstr>Libian TC</vt:lpstr>
      <vt:lpstr>Weibei TC</vt:lpstr>
      <vt:lpstr>Arial</vt:lpstr>
      <vt:lpstr>Calibri</vt:lpstr>
      <vt:lpstr>Calibri Light</vt:lpstr>
      <vt:lpstr>Roboto Condensed</vt:lpstr>
      <vt:lpstr>Office Theme</vt:lpstr>
      <vt:lpstr>天路历程 5</vt:lpstr>
      <vt:lpstr>7 富麗宮養精蓄銳</vt:lpstr>
      <vt:lpstr>PowerPoint Presentation</vt:lpstr>
      <vt:lpstr>PowerPoint Presentation</vt:lpstr>
      <vt:lpstr>天路客在富丽宫蓄精养锐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基督徒与童女的对话 （四个问题）</vt:lpstr>
      <vt:lpstr>基督徒与童女的对话 （四个问题）</vt:lpstr>
      <vt:lpstr>基督徒在富丽宫</vt:lpstr>
      <vt:lpstr>基督徒在富丽宫</vt:lpstr>
      <vt:lpstr>PowerPoint Presentation</vt:lpstr>
      <vt:lpstr>女基督徒一行人在富丽宫</vt:lpstr>
      <vt:lpstr>8 大戰魔王亞波倫</vt:lpstr>
      <vt:lpstr>PowerPoint Presentation</vt:lpstr>
      <vt:lpstr>PowerPoint Presentation</vt:lpstr>
      <vt:lpstr>基督徒跟亚玻伦的生死搏斗</vt:lpstr>
      <vt:lpstr>基督徒跟亚玻伦的生死搏斗</vt:lpstr>
      <vt:lpstr>基督徒跟亚玻伦的生死搏斗</vt:lpstr>
      <vt:lpstr>基督徒以亚玻伦的生死搏斗</vt:lpstr>
      <vt:lpstr>PowerPoint Presentation</vt:lpstr>
      <vt:lpstr>屈辱谷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 Wu</dc:creator>
  <cp:lastModifiedBy>zunde yang</cp:lastModifiedBy>
  <cp:revision>14</cp:revision>
  <dcterms:created xsi:type="dcterms:W3CDTF">2021-07-02T21:17:34Z</dcterms:created>
  <dcterms:modified xsi:type="dcterms:W3CDTF">2021-10-03T16:11:01Z</dcterms:modified>
</cp:coreProperties>
</file>