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8" r:id="rId2"/>
    <p:sldId id="338" r:id="rId3"/>
    <p:sldId id="352" r:id="rId4"/>
    <p:sldId id="318" r:id="rId5"/>
    <p:sldId id="257" r:id="rId6"/>
    <p:sldId id="329" r:id="rId7"/>
    <p:sldId id="339" r:id="rId8"/>
    <p:sldId id="340" r:id="rId9"/>
    <p:sldId id="342" r:id="rId10"/>
    <p:sldId id="343" r:id="rId11"/>
    <p:sldId id="345" r:id="rId12"/>
    <p:sldId id="335" r:id="rId13"/>
    <p:sldId id="353" r:id="rId14"/>
    <p:sldId id="341" r:id="rId15"/>
    <p:sldId id="344" r:id="rId16"/>
    <p:sldId id="346" r:id="rId17"/>
    <p:sldId id="347" r:id="rId18"/>
    <p:sldId id="354" r:id="rId19"/>
    <p:sldId id="349" r:id="rId20"/>
    <p:sldId id="350" r:id="rId21"/>
    <p:sldId id="355" r:id="rId22"/>
    <p:sldId id="351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h/neXTj56KFZngt05akgoJ3Z5xY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unde Yang" initials="" lastIdx="1" clrIdx="0"/>
  <p:cmAuthor id="1" name="zunde yang" initials="zy" lastIdx="1" clrIdx="1">
    <p:extLst>
      <p:ext uri="{19B8F6BF-5375-455C-9EA6-DF929625EA0E}">
        <p15:presenceInfo xmlns:p15="http://schemas.microsoft.com/office/powerpoint/2012/main" userId="af30eaf54f3cec8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8" autoAdjust="0"/>
    <p:restoredTop sz="57749" autoAdjust="0"/>
  </p:normalViewPr>
  <p:slideViewPr>
    <p:cSldViewPr snapToGrid="0">
      <p:cViewPr varScale="1">
        <p:scale>
          <a:sx n="32" d="100"/>
          <a:sy n="32" d="100"/>
        </p:scale>
        <p:origin x="672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CN" altLang="en-US" dirty="0"/>
              <a:t>「坦白地讲，如果说我一点也不动 心，那是谎话，因为她不但美丽温柔，而且深懂男人的心理。所以我当时紧闭双 眼，提醒自己不要被美色所蒙骗。她见我不动心，就狠狠地骂了我一顿，我不理 她，只管走自己的路。」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308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CN" altLang="en-US" dirty="0"/>
              <a:t>但突然间我看见他额上刺着几个字，是：</a:t>
            </a:r>
            <a:r>
              <a:rPr lang="en-US" altLang="zh-CN" dirty="0"/>
              <a:t>『</a:t>
            </a:r>
            <a:r>
              <a:rPr lang="zh-CN" altLang="en-US" dirty="0"/>
              <a:t>要脱 去你们从前行为上的旧人</a:t>
            </a:r>
            <a:r>
              <a:rPr lang="en-US" altLang="zh-CN" dirty="0"/>
              <a:t>』(</a:t>
            </a:r>
            <a:r>
              <a:rPr lang="zh-CN" altLang="en-US" dirty="0"/>
              <a:t>弗四 </a:t>
            </a:r>
            <a:r>
              <a:rPr lang="en-US" altLang="zh-CN" dirty="0"/>
              <a:t>22)</a:t>
            </a:r>
            <a:r>
              <a:rPr lang="zh-CN" altLang="en-US" dirty="0"/>
              <a:t>。我恍然大悟，知道他心怀不轨，要骗我到 他家里，然后卖我为奴，于是就拒绝了他。结果他翻了脸，说我不识好歹。我一听 这话，转身就走，他却一把拉住我，差点把我撕成两半。我当时痛苦难忍，就放声 大哭起来，说：</a:t>
            </a:r>
            <a:r>
              <a:rPr lang="en-US" altLang="zh-CN" dirty="0"/>
              <a:t>『</a:t>
            </a:r>
            <a:r>
              <a:rPr lang="zh-CN" altLang="en-US" dirty="0"/>
              <a:t>我真是苦阿！谁能救我脱离这取死的身体呢？</a:t>
            </a:r>
            <a:r>
              <a:rPr lang="en-US" altLang="zh-CN" dirty="0"/>
              <a:t>』(</a:t>
            </a:r>
            <a:r>
              <a:rPr lang="zh-CN" altLang="en-US" dirty="0"/>
              <a:t>罗七 </a:t>
            </a:r>
            <a:r>
              <a:rPr lang="en-US" altLang="zh-CN" dirty="0"/>
              <a:t>24)</a:t>
            </a:r>
            <a:r>
              <a:rPr lang="zh-CN" altLang="en-US" dirty="0"/>
              <a:t>。也 就在同时，我感到有一股无形的力量，把我从这人手中夺出，我拔腿就跑。当跑到 山上的一个小亭时，就见一个人风驰电掣般地赶来，捉住我，不由分说地一拳把我 打倒在地。我被他打得眼冒金星，毫无招架之力，只得苦苦哀求饶命。但他却冷酷 地说：</a:t>
            </a:r>
            <a:r>
              <a:rPr lang="en-US" altLang="zh-CN" dirty="0"/>
              <a:t>『</a:t>
            </a:r>
            <a:r>
              <a:rPr lang="zh-CN" altLang="en-US" dirty="0"/>
              <a:t>我从不晓得可怜人。</a:t>
            </a:r>
            <a:r>
              <a:rPr lang="en-US" altLang="zh-CN" dirty="0"/>
              <a:t>』</a:t>
            </a:r>
            <a:r>
              <a:rPr lang="zh-CN" altLang="en-US" dirty="0"/>
              <a:t>说完，又朝我拳打脚踢，我趴在地上，自忖命不保 矣，在半昏迷中，我觉得有人上前来阻止他。」 </a:t>
            </a:r>
          </a:p>
          <a:p>
            <a:pPr marL="158750" indent="0">
              <a:buNone/>
            </a:pPr>
            <a:r>
              <a:rPr lang="zh-CN" altLang="en-US" dirty="0"/>
              <a:t>基督徒听到这里，就问：「那人是谁呢？」 </a:t>
            </a:r>
          </a:p>
          <a:p>
            <a:pPr marL="158750" indent="0">
              <a:buNone/>
            </a:pPr>
            <a:r>
              <a:rPr lang="zh-CN" altLang="en-US" dirty="0"/>
              <a:t>「我原不知这救命恩人是谁，直至祂从我身边走过，我清楚看见祂手上的钉痕 和肋旁的枪伤时，我纔知道是主耶稣基督。」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179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CN" altLang="en-US" dirty="0"/>
              <a:t>但突然间我看见他额上刺着几个字，是：</a:t>
            </a:r>
            <a:r>
              <a:rPr lang="en-US" altLang="zh-CN" dirty="0"/>
              <a:t>『</a:t>
            </a:r>
            <a:r>
              <a:rPr lang="zh-CN" altLang="en-US" dirty="0"/>
              <a:t>要脱 去你们从前行为上的旧人</a:t>
            </a:r>
            <a:r>
              <a:rPr lang="en-US" altLang="zh-CN" dirty="0"/>
              <a:t>』(</a:t>
            </a:r>
            <a:r>
              <a:rPr lang="zh-CN" altLang="en-US" dirty="0"/>
              <a:t>弗四 </a:t>
            </a:r>
            <a:r>
              <a:rPr lang="en-US" altLang="zh-CN" dirty="0"/>
              <a:t>22)</a:t>
            </a:r>
            <a:r>
              <a:rPr lang="zh-CN" altLang="en-US" dirty="0"/>
              <a:t>。我恍然大悟，知道他心怀不轨，要骗我到 他家里，然后卖我为奴，于是就拒绝了他。结果他翻了脸，说我不识好歹。我一听 这话，转身就走，他却一把拉住我，差点把我撕成两半。我当时痛苦难忍，就放声 大哭起来，说：</a:t>
            </a:r>
            <a:r>
              <a:rPr lang="en-US" altLang="zh-CN" dirty="0"/>
              <a:t>『</a:t>
            </a:r>
            <a:r>
              <a:rPr lang="zh-CN" altLang="en-US" dirty="0"/>
              <a:t>我真是苦阿！谁能救我脱离这取死的身体呢？</a:t>
            </a:r>
            <a:r>
              <a:rPr lang="en-US" altLang="zh-CN" dirty="0"/>
              <a:t>』(</a:t>
            </a:r>
            <a:r>
              <a:rPr lang="zh-CN" altLang="en-US" dirty="0"/>
              <a:t>罗七 </a:t>
            </a:r>
            <a:r>
              <a:rPr lang="en-US" altLang="zh-CN" dirty="0"/>
              <a:t>24)</a:t>
            </a:r>
            <a:r>
              <a:rPr lang="zh-CN" altLang="en-US" dirty="0"/>
              <a:t>。也 就在同时，我感到有一股无形的力量，把我从这人手中夺出，我拔腿就跑。当跑到 山上的一个小亭时，就见一个人风驰电掣般地赶来，捉住我，不由分说地一拳把我 打倒在地。我被他打得眼冒金星，毫无招架之力，只得苦苦哀求饶命。但他却冷酷 地说：</a:t>
            </a:r>
            <a:r>
              <a:rPr lang="en-US" altLang="zh-CN" dirty="0"/>
              <a:t>『</a:t>
            </a:r>
            <a:r>
              <a:rPr lang="zh-CN" altLang="en-US" dirty="0"/>
              <a:t>我从不晓得可怜人。</a:t>
            </a:r>
            <a:r>
              <a:rPr lang="en-US" altLang="zh-CN" dirty="0"/>
              <a:t>』</a:t>
            </a:r>
            <a:r>
              <a:rPr lang="zh-CN" altLang="en-US" dirty="0"/>
              <a:t>说完，又朝我拳打脚踢，我趴在地上，自忖命不保 矣，在半昏迷中，我觉得有人上前来阻止他。」 </a:t>
            </a:r>
          </a:p>
          <a:p>
            <a:pPr marL="158750" indent="0">
              <a:buNone/>
            </a:pPr>
            <a:r>
              <a:rPr lang="zh-CN" altLang="en-US" dirty="0"/>
              <a:t>基督徒听到这里，就问：「那人是谁呢？」 </a:t>
            </a:r>
          </a:p>
          <a:p>
            <a:pPr marL="158750" indent="0">
              <a:buNone/>
            </a:pPr>
            <a:r>
              <a:rPr lang="zh-CN" altLang="en-US" dirty="0"/>
              <a:t>「我原不知这救命恩人是谁，直至祂从我身边走过，我清楚看见祂手上的钉痕 和肋旁的枪伤时，我纔知道是主耶稣基督。」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243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altLang="zh-CN" dirty="0"/>
              <a:t>『</a:t>
            </a:r>
            <a:r>
              <a:rPr lang="zh-CN" altLang="en-US" dirty="0"/>
              <a:t>聪明能干和有权有势的人，不需要宗教信仰；只有那些愚昧无知、不懂科 学的人，纔走天路。</a:t>
            </a:r>
            <a:r>
              <a:rPr lang="en-US" altLang="zh-CN" dirty="0"/>
              <a:t>』</a:t>
            </a:r>
            <a:r>
              <a:rPr lang="zh-CN" altLang="en-US" dirty="0"/>
              <a:t>他企图动摇我走天路的信心，并让我对我所走的路感到羞 耻。」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447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dirty="0"/>
              <a:t>基督徒追问说：「究竟发生了甚么事情？」 “</a:t>
            </a:r>
            <a:r>
              <a:rPr lang="zh-TW" altLang="en-US" dirty="0"/>
              <a:t>見的多著呢</a:t>
            </a:r>
            <a:r>
              <a:rPr lang="en-US" altLang="zh-TW" dirty="0"/>
              <a:t>!</a:t>
            </a:r>
            <a:r>
              <a:rPr lang="zh-TW" altLang="en-US" dirty="0"/>
              <a:t>我們看到</a:t>
            </a:r>
            <a:r>
              <a:rPr lang="zh-CN" altLang="en-US" dirty="0"/>
              <a:t>前面那个死阴幽谷像溺青一祥昏暗，又阴森又恐怖，老远就可以听见阵阵的 鬼嚎声，非常凄厉；它们仿佛是被铁链锁着，又像在受刑似的，叫人心胆俱寒。总</a:t>
            </a:r>
            <a:r>
              <a:rPr lang="zh-TW" altLang="en-US" dirty="0"/>
              <a:t>而</a:t>
            </a:r>
            <a:r>
              <a:rPr lang="zh-CN" altLang="en-US" dirty="0"/>
              <a:t>言</a:t>
            </a:r>
            <a:r>
              <a:rPr lang="zh-TW" altLang="en-US" dirty="0"/>
              <a:t>之</a:t>
            </a:r>
            <a:r>
              <a:rPr lang="en-US" altLang="zh-TW" dirty="0"/>
              <a:t>, </a:t>
            </a:r>
            <a:r>
              <a:rPr lang="zh-TW" altLang="en-US" dirty="0"/>
              <a:t>那里的一切都混亂不堪</a:t>
            </a:r>
            <a:r>
              <a:rPr lang="en-US" altLang="zh-TW" dirty="0"/>
              <a:t>, </a:t>
            </a:r>
            <a:r>
              <a:rPr lang="zh-TW" altLang="en-US" dirty="0"/>
              <a:t>一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/>
              <a:t>成一滴都令人毛骨棟然。”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58750" indent="0">
              <a:buNone/>
            </a:pPr>
            <a:r>
              <a:rPr lang="zh-TW" altLang="en-US" dirty="0"/>
              <a:t>整小峽谷的右</a:t>
            </a:r>
            <a:r>
              <a:rPr lang="zh-CN" altLang="en-US" dirty="0"/>
              <a:t>边</a:t>
            </a:r>
            <a:r>
              <a:rPr lang="zh-TW" altLang="en-US" dirty="0"/>
              <a:t>是一</a:t>
            </a:r>
            <a:r>
              <a:rPr lang="zh-CN" altLang="en-US" dirty="0"/>
              <a:t>条</a:t>
            </a:r>
            <a:r>
              <a:rPr lang="zh-TW" altLang="en-US" dirty="0"/>
              <a:t>深不見庸的山</a:t>
            </a:r>
            <a:r>
              <a:rPr lang="zh-CN" altLang="en-US" dirty="0"/>
              <a:t>涧</a:t>
            </a:r>
            <a:r>
              <a:rPr lang="en-US" altLang="zh-TW" dirty="0"/>
              <a:t>;</a:t>
            </a:r>
            <a:r>
              <a:rPr lang="zh-TW" altLang="en-US" dirty="0"/>
              <a:t>多少小世紀以來</a:t>
            </a:r>
            <a:r>
              <a:rPr lang="en-US" altLang="zh-TW" dirty="0"/>
              <a:t>, </a:t>
            </a:r>
            <a:r>
              <a:rPr lang="zh-TW" altLang="en-US" dirty="0"/>
              <a:t>有許多瞎</a:t>
            </a:r>
          </a:p>
          <a:p>
            <a:pPr marL="158750" indent="0">
              <a:buNone/>
            </a:pPr>
            <a:r>
              <a:rPr lang="zh-TW" altLang="en-US" dirty="0"/>
              <a:t>子領著瞎子一起跌避其中</a:t>
            </a:r>
            <a:r>
              <a:rPr lang="en-US" altLang="zh-TW" dirty="0"/>
              <a:t>, </a:t>
            </a:r>
            <a:r>
              <a:rPr lang="zh-TW" altLang="en-US" dirty="0"/>
              <a:t>悲慘地死去。</a:t>
            </a:r>
            <a:r>
              <a:rPr lang="en-US" altLang="zh-TW" dirty="0"/>
              <a:t>@</a:t>
            </a:r>
            <a:r>
              <a:rPr lang="zh-TW" altLang="en-US" dirty="0"/>
              <a:t>而在峽谷的左边</a:t>
            </a:r>
            <a:r>
              <a:rPr lang="en-US" altLang="zh-TW" dirty="0"/>
              <a:t>,</a:t>
            </a:r>
          </a:p>
          <a:p>
            <a:pPr marL="158750" indent="0">
              <a:buNone/>
            </a:pPr>
            <a:r>
              <a:rPr lang="zh-TW" altLang="en-US" dirty="0"/>
              <a:t>則是一片非常危隘的沼澤地帶</a:t>
            </a:r>
            <a:r>
              <a:rPr lang="en-US" altLang="zh-TW" dirty="0"/>
              <a:t>, </a:t>
            </a:r>
            <a:r>
              <a:rPr lang="zh-TW" altLang="en-US" dirty="0"/>
              <a:t>即使一小好人掉避其中</a:t>
            </a:r>
            <a:r>
              <a:rPr lang="en-US" altLang="zh-TW" dirty="0"/>
              <a:t>, </a:t>
            </a:r>
            <a:r>
              <a:rPr lang="zh-TW" altLang="en-US" dirty="0"/>
              <a:t>也</a:t>
            </a:r>
          </a:p>
          <a:p>
            <a:pPr marL="158750" indent="0">
              <a:buNone/>
            </a:pPr>
            <a:r>
              <a:rPr lang="zh-CN" altLang="en-US" dirty="0"/>
              <a:t>会</a:t>
            </a:r>
            <a:r>
              <a:rPr lang="zh-TW" altLang="en-US" dirty="0"/>
              <a:t>被污泥吞設。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TW" altLang="en-US" dirty="0"/>
              <a:t>整小峽谷的右边是一条深不見庸的山涧</a:t>
            </a:r>
            <a:r>
              <a:rPr lang="en-US" altLang="zh-TW" dirty="0"/>
              <a:t>;</a:t>
            </a:r>
            <a:r>
              <a:rPr lang="zh-TW" altLang="en-US" dirty="0"/>
              <a:t>多少小世紀以來</a:t>
            </a:r>
            <a:r>
              <a:rPr lang="en-US" altLang="zh-TW" dirty="0"/>
              <a:t>, </a:t>
            </a:r>
            <a:r>
              <a:rPr lang="zh-TW" altLang="en-US" dirty="0"/>
              <a:t>有許多瞎</a:t>
            </a:r>
          </a:p>
          <a:p>
            <a:pPr marL="158750" indent="0">
              <a:buNone/>
            </a:pPr>
            <a:r>
              <a:rPr lang="zh-TW" altLang="en-US" dirty="0"/>
              <a:t>子領著瞎子一起跌避其中</a:t>
            </a:r>
            <a:r>
              <a:rPr lang="en-US" altLang="zh-TW" dirty="0"/>
              <a:t>, </a:t>
            </a:r>
            <a:r>
              <a:rPr lang="zh-TW" altLang="en-US" dirty="0"/>
              <a:t>悲慘地死去。</a:t>
            </a:r>
            <a:r>
              <a:rPr lang="en-US" altLang="zh-TW" dirty="0"/>
              <a:t>@</a:t>
            </a:r>
            <a:r>
              <a:rPr lang="zh-TW" altLang="en-US" dirty="0"/>
              <a:t>而在峽谷的左边</a:t>
            </a:r>
            <a:r>
              <a:rPr lang="en-US" altLang="zh-TW" dirty="0"/>
              <a:t>,</a:t>
            </a:r>
          </a:p>
          <a:p>
            <a:pPr marL="158750" indent="0">
              <a:buNone/>
            </a:pPr>
            <a:r>
              <a:rPr lang="zh-TW" altLang="en-US" dirty="0"/>
              <a:t>則是一片非常危隘的沼澤地帶</a:t>
            </a:r>
            <a:r>
              <a:rPr lang="en-US" altLang="zh-TW" dirty="0"/>
              <a:t>, </a:t>
            </a:r>
            <a:r>
              <a:rPr lang="zh-TW" altLang="en-US" dirty="0"/>
              <a:t>即使一小好人掉避其中</a:t>
            </a:r>
            <a:r>
              <a:rPr lang="en-US" altLang="zh-TW" dirty="0"/>
              <a:t>, </a:t>
            </a:r>
            <a:r>
              <a:rPr lang="zh-TW" altLang="en-US" dirty="0"/>
              <a:t>也</a:t>
            </a:r>
          </a:p>
          <a:p>
            <a:pPr marL="158750" indent="0">
              <a:buNone/>
            </a:pPr>
            <a:r>
              <a:rPr lang="zh-TW" altLang="en-US" dirty="0"/>
              <a:t>会被污泥吞設。</a:t>
            </a:r>
          </a:p>
          <a:p>
            <a:pPr marL="158750" indent="0">
              <a:buNone/>
            </a:pPr>
            <a:r>
              <a:rPr lang="zh-TW" altLang="en-US" dirty="0"/>
              <a:t>峽谷中的道路昇常在央窄</a:t>
            </a:r>
            <a:r>
              <a:rPr lang="en-US" altLang="zh-TW" dirty="0"/>
              <a:t>, </a:t>
            </a:r>
            <a:r>
              <a:rPr lang="zh-TW" altLang="en-US" dirty="0"/>
              <a:t>良善的基督徒必須格外對心</a:t>
            </a:r>
            <a:r>
              <a:rPr lang="en-US" altLang="zh-TW" dirty="0"/>
              <a:t>z</a:t>
            </a:r>
          </a:p>
          <a:p>
            <a:pPr marL="158750" indent="0">
              <a:buNone/>
            </a:pPr>
            <a:r>
              <a:rPr lang="zh-TW" altLang="en-US" dirty="0"/>
              <a:t>因方他在暗中行走</a:t>
            </a:r>
            <a:r>
              <a:rPr lang="en-US" altLang="zh-TW" dirty="0"/>
              <a:t>, </a:t>
            </a:r>
            <a:r>
              <a:rPr lang="zh-TW" altLang="en-US" dirty="0"/>
              <a:t>想避卉右迎的山涧</a:t>
            </a:r>
            <a:r>
              <a:rPr lang="en-US" altLang="zh-TW" dirty="0"/>
              <a:t>, </a:t>
            </a:r>
            <a:r>
              <a:rPr lang="zh-TW" altLang="en-US" dirty="0"/>
              <a:t>就金掉避左迫的泥潭</a:t>
            </a:r>
            <a:r>
              <a:rPr lang="en-US" altLang="zh-TW" dirty="0"/>
              <a:t>z</a:t>
            </a:r>
            <a:r>
              <a:rPr lang="zh-TW" altLang="en-US" dirty="0"/>
              <a:t>而想躲卉泥潭</a:t>
            </a:r>
            <a:r>
              <a:rPr lang="en-US" altLang="zh-TW" dirty="0"/>
              <a:t>, </a:t>
            </a:r>
            <a:r>
              <a:rPr lang="zh-TW" altLang="en-US" dirty="0"/>
              <a:t>如果稍有疏忽</a:t>
            </a:r>
            <a:r>
              <a:rPr lang="en-US" altLang="zh-TW" dirty="0"/>
              <a:t>, </a:t>
            </a:r>
            <a:r>
              <a:rPr lang="zh-TW" altLang="en-US" dirty="0"/>
              <a:t>就金掉避山洞。</a:t>
            </a:r>
            <a:endParaRPr lang="en-US" altLang="zh-TW" dirty="0"/>
          </a:p>
          <a:p>
            <a:pPr marL="158750" indent="0">
              <a:buNone/>
            </a:pPr>
            <a:r>
              <a:rPr lang="zh-TW" altLang="en-US" dirty="0"/>
              <a:t>大約在峽谷中郁</a:t>
            </a:r>
            <a:r>
              <a:rPr lang="en-US" altLang="zh-TW" dirty="0"/>
              <a:t>,</a:t>
            </a:r>
            <a:r>
              <a:rPr lang="zh-TW" altLang="en-US" dirty="0"/>
              <a:t>地獄的門口</a:t>
            </a:r>
            <a:r>
              <a:rPr lang="en-US" altLang="zh-TW" dirty="0"/>
              <a:t>,</a:t>
            </a:r>
            <a:r>
              <a:rPr lang="zh-TW" altLang="en-US" dirty="0"/>
              <a:t>他看見滾滾被姻襄換著熊熊烈火</a:t>
            </a:r>
            <a:r>
              <a:rPr lang="en-US" altLang="zh-TW" dirty="0"/>
              <a:t>, </a:t>
            </a:r>
            <a:r>
              <a:rPr lang="zh-TW" altLang="en-US" dirty="0"/>
              <a:t>崩澱著火星</a:t>
            </a:r>
            <a:r>
              <a:rPr lang="en-US" altLang="zh-TW" dirty="0"/>
              <a:t>, </a:t>
            </a:r>
            <a:r>
              <a:rPr lang="zh-TW" altLang="en-US" dirty="0"/>
              <a:t>帶者</a:t>
            </a:r>
            <a:r>
              <a:rPr lang="zh-CN" altLang="en-US" dirty="0"/>
              <a:t>骇</a:t>
            </a:r>
            <a:endParaRPr lang="zh-TW" altLang="en-US" dirty="0"/>
          </a:p>
          <a:p>
            <a:pPr marL="158750" indent="0">
              <a:buNone/>
            </a:pPr>
            <a:r>
              <a:rPr lang="zh-TW" altLang="en-US" dirty="0"/>
              <a:t>人的</a:t>
            </a:r>
            <a:r>
              <a:rPr lang="zh-CN" altLang="en-US" dirty="0"/>
              <a:t>响声</a:t>
            </a:r>
            <a:r>
              <a:rPr lang="en-US" altLang="zh-TW" dirty="0"/>
              <a:t>, </a:t>
            </a:r>
            <a:r>
              <a:rPr lang="zh-TW" altLang="en-US" dirty="0"/>
              <a:t>不斷以地獄里噴</a:t>
            </a:r>
            <a:r>
              <a:rPr lang="zh-CN" altLang="en-US" dirty="0"/>
              <a:t>发</a:t>
            </a:r>
            <a:r>
              <a:rPr lang="zh-TW" altLang="en-US" dirty="0"/>
              <a:t>出來。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35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CN" altLang="en-US" dirty="0"/>
              <a:t>经过千辛万苦，他终于走到谷中的地狱口。只见那里浓烟密布，火焰冲天，要 想通过去实在困难。随身配带的宝剑，这时也无助于他。他只得向主祷告：「神阿，求你救我的灵魂」</a:t>
            </a:r>
            <a:r>
              <a:rPr lang="en-US" altLang="zh-CN" dirty="0"/>
              <a:t>(</a:t>
            </a:r>
            <a:r>
              <a:rPr lang="zh-CN" altLang="en-US" dirty="0"/>
              <a:t>诗一百十六 </a:t>
            </a:r>
            <a:r>
              <a:rPr lang="en-US" altLang="zh-CN" dirty="0"/>
              <a:t>4)</a:t>
            </a:r>
            <a:r>
              <a:rPr lang="zh-CN" altLang="en-US" dirty="0"/>
              <a:t>。他不断地这样祷告，要借着信心冲出这重 重火网。很奇怪，以后每当遇到鬼怪要袭击他时，只要他高呼：「我靠着神的能力 而行！」鬼怪就不战而退了。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727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zh-CN" altLang="en-US" dirty="0"/>
              <a:t>当他快走到谷的尽头时，有一只鬼怪走上前来，在他身后细声说了一些咒诅神 的话。基督徒不知这声音从哪里来，还以为是自己心中发出的疑问，他想：难道是 因为我受了太多的苦，所以纔禁不住埋怨这位爱我至深的主吗？ </a:t>
            </a:r>
            <a:endParaRPr lang="en-US" altLang="zh-CN" dirty="0"/>
          </a:p>
          <a:p>
            <a:pPr marL="158750" indent="0">
              <a:buNone/>
            </a:pPr>
            <a:r>
              <a:rPr lang="zh-TW" altLang="en-US" dirty="0"/>
              <a:t>過了地獄之口</a:t>
            </a:r>
            <a:r>
              <a:rPr lang="en-US" altLang="zh-TW" dirty="0"/>
              <a:t>﹐</a:t>
            </a:r>
            <a:r>
              <a:rPr lang="zh-TW" altLang="en-US" dirty="0"/>
              <a:t>才算走完上半段</a:t>
            </a:r>
            <a:r>
              <a:rPr lang="en-US" altLang="zh-TW" dirty="0"/>
              <a:t>﹐</a:t>
            </a:r>
            <a:r>
              <a:rPr lang="zh-TW" altLang="en-US" dirty="0"/>
              <a:t>還有下半段。但此時由於天亮了</a:t>
            </a:r>
            <a:r>
              <a:rPr lang="en-US" altLang="zh-TW" dirty="0"/>
              <a:t>﹐</a:t>
            </a:r>
            <a:r>
              <a:rPr lang="zh-TW" altLang="en-US" dirty="0"/>
              <a:t>有光照了</a:t>
            </a:r>
            <a:r>
              <a:rPr lang="en-US" altLang="zh-TW" dirty="0"/>
              <a:t>﹐</a:t>
            </a:r>
            <a:r>
              <a:rPr lang="zh-TW" altLang="en-US" dirty="0"/>
              <a:t>雖然路況比前半段者更艱難</a:t>
            </a:r>
            <a:r>
              <a:rPr lang="en-US" altLang="zh-TW" dirty="0"/>
              <a:t>﹐</a:t>
            </a:r>
            <a:r>
              <a:rPr lang="zh-TW" altLang="en-US" dirty="0"/>
              <a:t>但是「那時祂的燈照在我頭上</a:t>
            </a:r>
            <a:r>
              <a:rPr lang="en-US" altLang="zh-TW" dirty="0"/>
              <a:t>﹐</a:t>
            </a:r>
            <a:r>
              <a:rPr lang="zh-TW" altLang="en-US" dirty="0"/>
              <a:t>我藉祂的光行過黑暗。」</a:t>
            </a:r>
            <a:r>
              <a:rPr lang="en-US" altLang="zh-TW" dirty="0"/>
              <a:t>(</a:t>
            </a:r>
            <a:r>
              <a:rPr lang="zh-TW" altLang="en-US" dirty="0"/>
              <a:t>伯</a:t>
            </a:r>
            <a:r>
              <a:rPr lang="en-US" altLang="zh-TW" dirty="0"/>
              <a:t>29.3) </a:t>
            </a:r>
            <a:r>
              <a:rPr lang="zh-TW" altLang="en-US" dirty="0"/>
              <a:t>這指的是神的話語之光照。否則若落在黑暗裏</a:t>
            </a:r>
            <a:r>
              <a:rPr lang="en-US" altLang="zh-TW" dirty="0"/>
              <a:t>﹐</a:t>
            </a:r>
            <a:r>
              <a:rPr lang="zh-TW" altLang="en-US" dirty="0"/>
              <a:t>「有一千個靈魂也要死的。」</a:t>
            </a:r>
          </a:p>
          <a:p>
            <a:pPr marL="158750" indent="0">
              <a:buNone/>
            </a:pPr>
            <a:endParaRPr lang="zh-CN" alt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721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F79801-233C-4B5C-AE82-7C6E7A53C4B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62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" name="Google Shape;11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-1"/>
            <a:ext cx="12192000" cy="684030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D43405E-A908-4CA9-AA03-502DBB93D8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等线 Light" panose="02010600030101010101" pitchFamily="2" charset="-122"/>
                <a:cs typeface="+mj-cs"/>
              </a:rPr>
              <a:t>天路历程 </a:t>
            </a:r>
            <a:r>
              <a:rPr lang="en-US" altLang="zh-CN" kern="1200" dirty="0">
                <a:solidFill>
                  <a:schemeClr val="bg1"/>
                </a:solidFill>
                <a:latin typeface="Calibri Light" panose="020F0302020204030204"/>
                <a:ea typeface="等线 Light" panose="02010600030101010101" pitchFamily="2" charset="-122"/>
                <a:cs typeface="+mj-cs"/>
              </a:rPr>
              <a:t>6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F593990-16BB-4B4D-9115-78FAD826C6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8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34E4A-C628-4AAD-BB23-D40B15108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7586"/>
            <a:ext cx="10515600" cy="6400800"/>
          </a:xfrm>
        </p:spPr>
        <p:txBody>
          <a:bodyPr>
            <a:normAutofit/>
          </a:bodyPr>
          <a:lstStyle/>
          <a:p>
            <a:pPr algn="just" rtl="0">
              <a:lnSpc>
                <a:spcPct val="120000"/>
              </a:lnSpc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洞口提到了兩位巨人</a:t>
            </a:r>
            <a:r>
              <a:rPr lang="en-US" altLang="zh-TW" sz="3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﹕</a:t>
            </a:r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異教</a:t>
            </a:r>
            <a:r>
              <a:rPr lang="en-US" altLang="zh-TW" sz="3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(Pagan)</a:t>
            </a:r>
            <a:r>
              <a:rPr lang="zh-TW" altLang="en-US" sz="3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與教皇</a:t>
            </a:r>
            <a:r>
              <a:rPr lang="en-US" altLang="zh-TW" sz="3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(Pope)</a:t>
            </a:r>
          </a:p>
          <a:p>
            <a:pPr marL="114300" indent="0" algn="just" rtl="0">
              <a:spcBef>
                <a:spcPts val="0"/>
              </a:spcBef>
              <a:spcAft>
                <a:spcPts val="1400"/>
              </a:spcAft>
              <a:buNone/>
            </a:pP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當時是基督教國度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(Christendom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時代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)﹐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異教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(Ottoman Empire)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勢力已經衰敗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﹐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但是天主教勢力雖然受到抑制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﹐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還在逼迫英國的新教。本仁把這兩種勢力也列入死蔭谷內。</a:t>
            </a:r>
            <a:endParaRPr lang="zh-TW" altLang="en-US" sz="3200" b="0" dirty="0">
              <a:solidFill>
                <a:schemeClr val="bg1"/>
              </a:solidFill>
              <a:effectLst/>
            </a:endParaRPr>
          </a:p>
          <a:p>
            <a:br>
              <a:rPr lang="zh-TW" altLang="en-US" sz="4000" dirty="0"/>
            </a:br>
            <a:endParaRPr lang="zh-TW" altLang="en-US" sz="5100" b="0" dirty="0">
              <a:solidFill>
                <a:schemeClr val="bg1"/>
              </a:solidFill>
              <a:effectLst/>
            </a:endParaRPr>
          </a:p>
          <a:p>
            <a:pPr>
              <a:lnSpc>
                <a:spcPct val="120000"/>
              </a:lnSpc>
            </a:pPr>
            <a:br>
              <a:rPr lang="zh-TW" altLang="en-US" sz="2000" dirty="0"/>
            </a:br>
            <a:endParaRPr lang="en-US" altLang="zh-CN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65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467C72-8B99-4E33-817F-FB6724ADC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63286"/>
            <a:ext cx="10515600" cy="6400800"/>
          </a:xfrm>
        </p:spPr>
        <p:txBody>
          <a:bodyPr>
            <a:normAutofit fontScale="92500" lnSpcReduction="10000"/>
          </a:bodyPr>
          <a:lstStyle/>
          <a:p>
            <a:pPr algn="just" rtl="0">
              <a:spcBef>
                <a:spcPts val="600"/>
              </a:spcBef>
              <a:spcAft>
                <a:spcPts val="1400"/>
              </a:spcAft>
            </a:pPr>
            <a:r>
              <a:rPr lang="zh-TW" altLang="en-US" sz="3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女徒行的挑戰</a:t>
            </a:r>
            <a:endParaRPr lang="zh-TW" altLang="en-US" sz="3000" b="0" dirty="0">
              <a:solidFill>
                <a:schemeClr val="bg1"/>
              </a:solidFill>
              <a:effectLst/>
            </a:endParaRPr>
          </a:p>
          <a:p>
            <a:pPr algn="just" rtl="0">
              <a:spcBef>
                <a:spcPts val="0"/>
              </a:spcBef>
              <a:spcAft>
                <a:spcPts val="1400"/>
              </a:spcAft>
            </a:pP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女徒一行有向导智勇同行的保護。他們一入谷就聽到死人的呻吟聲</a:t>
            </a:r>
            <a:r>
              <a:rPr lang="en-US" altLang="zh-TW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﹐</a:t>
            </a: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又有地震</a:t>
            </a:r>
            <a:r>
              <a:rPr lang="en-US" altLang="zh-TW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﹐</a:t>
            </a: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人好像要墮入地窟似的。</a:t>
            </a:r>
            <a:endParaRPr lang="en-US" altLang="zh-TW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TW" altLang="en-US" sz="30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仇敵三次的攻擊</a:t>
            </a:r>
            <a:endParaRPr lang="en-US" altLang="zh-TW" sz="30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lvl="1" algn="just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6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抵挡</a:t>
            </a:r>
            <a:r>
              <a:rPr lang="zh-CN" altLang="en-US" sz="2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鬼魔</a:t>
            </a:r>
            <a:r>
              <a:rPr lang="zh-TW" altLang="en-US" sz="2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的攻擊</a:t>
            </a:r>
            <a:endParaRPr lang="en-US" altLang="zh-TW" sz="26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571500" lvl="1" indent="0" algn="just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None/>
            </a:pPr>
            <a:r>
              <a:rPr lang="zh-CN" altLang="en-US" sz="26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雅</a:t>
            </a:r>
            <a:r>
              <a:rPr lang="en-US" altLang="zh-CN" sz="26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4:7</a:t>
            </a:r>
            <a:r>
              <a:rPr lang="zh-CN" altLang="en-US" sz="26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故此你们要顺服神，务要抵挡魔鬼，魔鬼就必离开你们逃跑了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。</a:t>
            </a: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lvl="1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信心敵擋</a:t>
            </a:r>
            <a:r>
              <a:rPr lang="zh-CN" altLang="en-US" sz="2800" b="0" dirty="0">
                <a:solidFill>
                  <a:schemeClr val="bg1"/>
                </a:solidFill>
                <a:effectLst/>
              </a:rPr>
              <a:t>狮子</a:t>
            </a:r>
            <a:r>
              <a:rPr lang="zh-TW" altLang="en-US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的攻擊</a:t>
            </a:r>
            <a:endParaRPr lang="en-US" altLang="zh-TW" sz="24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571500" lvl="1" indent="0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None/>
            </a:pP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彼前</a:t>
            </a:r>
            <a:r>
              <a:rPr lang="en-US" altLang="zh-CN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5</a:t>
            </a: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：</a:t>
            </a:r>
            <a:r>
              <a:rPr lang="en-US" altLang="zh-CN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8-9</a:t>
            </a: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务要谨守，儆醒。因为你们的仇敌魔鬼，如同吼叫的狮子，遍地游行，寻找可吞吃的人。你们要用坚固的信心抵挡他，因为知道你们在世上的众弟兄，也是经历这样的苦难。</a:t>
            </a:r>
          </a:p>
          <a:p>
            <a:pPr lvl="1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6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寶劍治死</a:t>
            </a:r>
            <a:r>
              <a:rPr lang="zh-CN" altLang="en-US" sz="2600" dirty="0">
                <a:solidFill>
                  <a:schemeClr val="bg1"/>
                </a:solidFill>
              </a:rPr>
              <a:t>肆虐</a:t>
            </a:r>
            <a:endParaRPr lang="en-US" altLang="zh-CN" sz="2600" dirty="0">
              <a:solidFill>
                <a:schemeClr val="bg1"/>
              </a:solidFill>
            </a:endParaRPr>
          </a:p>
          <a:p>
            <a:pPr marL="571500" lvl="1" indent="0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None/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箴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25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：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8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作假见证陷害邻舍的，就是</a:t>
            </a:r>
            <a:r>
              <a:rPr lang="zh-CN" altLang="en-US" b="0" i="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Roboto Condensed" panose="02000000000000000000" pitchFamily="2" charset="0"/>
              </a:rPr>
              <a:t>大槌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，是利刀，是快箭。</a:t>
            </a: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571500" lvl="1" indent="0">
              <a:spcBef>
                <a:spcPts val="0"/>
              </a:spcBef>
              <a:spcAft>
                <a:spcPts val="1400"/>
              </a:spcAft>
              <a:buClr>
                <a:schemeClr val="bg1"/>
              </a:buClr>
              <a:buSzPct val="100000"/>
              <a:buNone/>
            </a:pPr>
            <a:br>
              <a:rPr lang="zh-TW" altLang="en-US" dirty="0">
                <a:solidFill>
                  <a:schemeClr val="bg1"/>
                </a:solidFill>
              </a:rPr>
            </a:br>
            <a:r>
              <a:rPr lang="zh-TW" altLang="en-US" dirty="0">
                <a:solidFill>
                  <a:schemeClr val="bg1"/>
                </a:solidFill>
              </a:rPr>
              <a:t>肆虐用花言巧語</a:t>
            </a:r>
            <a:r>
              <a:rPr lang="en-US" altLang="zh-TW" dirty="0">
                <a:solidFill>
                  <a:schemeClr val="bg1"/>
                </a:solidFill>
              </a:rPr>
              <a:t>﹐</a:t>
            </a:r>
            <a:r>
              <a:rPr lang="zh-TW" altLang="en-US" dirty="0">
                <a:solidFill>
                  <a:schemeClr val="bg1"/>
                </a:solidFill>
              </a:rPr>
              <a:t>使天路客誤入歧途。象徵天主教</a:t>
            </a:r>
            <a:r>
              <a:rPr lang="en-US" altLang="zh-TW" dirty="0">
                <a:solidFill>
                  <a:schemeClr val="bg1"/>
                </a:solidFill>
              </a:rPr>
              <a:t>﹐</a:t>
            </a:r>
            <a:r>
              <a:rPr lang="zh-TW" altLang="en-US" dirty="0">
                <a:solidFill>
                  <a:schemeClr val="bg1"/>
                </a:solidFill>
              </a:rPr>
              <a:t>用錯誤的教義和做法</a:t>
            </a:r>
            <a:r>
              <a:rPr lang="zh-CN" altLang="en-US" dirty="0">
                <a:solidFill>
                  <a:schemeClr val="bg1"/>
                </a:solidFill>
              </a:rPr>
              <a:t>引人誤入歧途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796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8" descr="Image result for dark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447801"/>
            <a:ext cx="1905000" cy="853415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 flipV="1">
            <a:off x="6096000" y="381000"/>
            <a:ext cx="0" cy="6172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315200" y="4209872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深不見底的山澗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29400" y="4895671"/>
            <a:ext cx="3581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DFKai-SB" pitchFamily="65" charset="-120"/>
                <a:ea typeface="DFKai-SB" pitchFamily="65" charset="-120"/>
              </a:rPr>
              <a:t>馬太福音 </a:t>
            </a:r>
            <a:r>
              <a:rPr lang="en-US" altLang="zh-CN" dirty="0">
                <a:solidFill>
                  <a:schemeClr val="bg1"/>
                </a:solidFill>
              </a:rPr>
              <a:t>15:14 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任憑他們吧！他們是瞎眼領路的；若是瞎子領瞎子，兩個人都要掉在坑裡。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19100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非常危險的泥潭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248400" y="3276600"/>
            <a:ext cx="609600" cy="6858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地獄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6143501" y="3116251"/>
            <a:ext cx="950026" cy="1123240"/>
          </a:xfrm>
          <a:custGeom>
            <a:avLst/>
            <a:gdLst>
              <a:gd name="connsiteX0" fmla="*/ 676894 w 950026"/>
              <a:gd name="connsiteY0" fmla="*/ 208840 h 1123240"/>
              <a:gd name="connsiteX1" fmla="*/ 748146 w 950026"/>
              <a:gd name="connsiteY1" fmla="*/ 244466 h 1123240"/>
              <a:gd name="connsiteX2" fmla="*/ 760021 w 950026"/>
              <a:gd name="connsiteY2" fmla="*/ 280092 h 1123240"/>
              <a:gd name="connsiteX3" fmla="*/ 748146 w 950026"/>
              <a:gd name="connsiteY3" fmla="*/ 446346 h 1123240"/>
              <a:gd name="connsiteX4" fmla="*/ 783772 w 950026"/>
              <a:gd name="connsiteY4" fmla="*/ 458222 h 1123240"/>
              <a:gd name="connsiteX5" fmla="*/ 807522 w 950026"/>
              <a:gd name="connsiteY5" fmla="*/ 422596 h 1123240"/>
              <a:gd name="connsiteX6" fmla="*/ 843148 w 950026"/>
              <a:gd name="connsiteY6" fmla="*/ 386970 h 1123240"/>
              <a:gd name="connsiteX7" fmla="*/ 843148 w 950026"/>
              <a:gd name="connsiteY7" fmla="*/ 256341 h 1123240"/>
              <a:gd name="connsiteX8" fmla="*/ 831273 w 950026"/>
              <a:gd name="connsiteY8" fmla="*/ 220715 h 1123240"/>
              <a:gd name="connsiteX9" fmla="*/ 783772 w 950026"/>
              <a:gd name="connsiteY9" fmla="*/ 208840 h 1123240"/>
              <a:gd name="connsiteX10" fmla="*/ 653143 w 950026"/>
              <a:gd name="connsiteY10" fmla="*/ 208840 h 1123240"/>
              <a:gd name="connsiteX11" fmla="*/ 688769 w 950026"/>
              <a:gd name="connsiteY11" fmla="*/ 173214 h 1123240"/>
              <a:gd name="connsiteX12" fmla="*/ 712520 w 950026"/>
              <a:gd name="connsiteY12" fmla="*/ 137588 h 1123240"/>
              <a:gd name="connsiteX13" fmla="*/ 581891 w 950026"/>
              <a:gd name="connsiteY13" fmla="*/ 113837 h 1123240"/>
              <a:gd name="connsiteX14" fmla="*/ 510639 w 950026"/>
              <a:gd name="connsiteY14" fmla="*/ 66336 h 1123240"/>
              <a:gd name="connsiteX15" fmla="*/ 475013 w 950026"/>
              <a:gd name="connsiteY15" fmla="*/ 90087 h 1123240"/>
              <a:gd name="connsiteX16" fmla="*/ 439387 w 950026"/>
              <a:gd name="connsiteY16" fmla="*/ 90087 h 1123240"/>
              <a:gd name="connsiteX17" fmla="*/ 356260 w 950026"/>
              <a:gd name="connsiteY17" fmla="*/ 90087 h 1123240"/>
              <a:gd name="connsiteX18" fmla="*/ 320634 w 950026"/>
              <a:gd name="connsiteY18" fmla="*/ 78211 h 1123240"/>
              <a:gd name="connsiteX19" fmla="*/ 285008 w 950026"/>
              <a:gd name="connsiteY19" fmla="*/ 101962 h 1123240"/>
              <a:gd name="connsiteX20" fmla="*/ 225631 w 950026"/>
              <a:gd name="connsiteY20" fmla="*/ 137588 h 1123240"/>
              <a:gd name="connsiteX21" fmla="*/ 201881 w 950026"/>
              <a:gd name="connsiteY21" fmla="*/ 244466 h 1123240"/>
              <a:gd name="connsiteX22" fmla="*/ 190005 w 950026"/>
              <a:gd name="connsiteY22" fmla="*/ 280092 h 1123240"/>
              <a:gd name="connsiteX23" fmla="*/ 178130 w 950026"/>
              <a:gd name="connsiteY23" fmla="*/ 244466 h 1123240"/>
              <a:gd name="connsiteX24" fmla="*/ 154380 w 950026"/>
              <a:gd name="connsiteY24" fmla="*/ 208840 h 1123240"/>
              <a:gd name="connsiteX25" fmla="*/ 130629 w 950026"/>
              <a:gd name="connsiteY25" fmla="*/ 351344 h 1123240"/>
              <a:gd name="connsiteX26" fmla="*/ 106878 w 950026"/>
              <a:gd name="connsiteY26" fmla="*/ 386970 h 1123240"/>
              <a:gd name="connsiteX27" fmla="*/ 71252 w 950026"/>
              <a:gd name="connsiteY27" fmla="*/ 446346 h 1123240"/>
              <a:gd name="connsiteX28" fmla="*/ 95003 w 950026"/>
              <a:gd name="connsiteY28" fmla="*/ 481972 h 1123240"/>
              <a:gd name="connsiteX29" fmla="*/ 118754 w 950026"/>
              <a:gd name="connsiteY29" fmla="*/ 565100 h 1123240"/>
              <a:gd name="connsiteX30" fmla="*/ 142504 w 950026"/>
              <a:gd name="connsiteY30" fmla="*/ 648227 h 1123240"/>
              <a:gd name="connsiteX31" fmla="*/ 166255 w 950026"/>
              <a:gd name="connsiteY31" fmla="*/ 743230 h 1123240"/>
              <a:gd name="connsiteX32" fmla="*/ 178130 w 950026"/>
              <a:gd name="connsiteY32" fmla="*/ 790731 h 1123240"/>
              <a:gd name="connsiteX33" fmla="*/ 201881 w 950026"/>
              <a:gd name="connsiteY33" fmla="*/ 826357 h 1123240"/>
              <a:gd name="connsiteX34" fmla="*/ 225631 w 950026"/>
              <a:gd name="connsiteY34" fmla="*/ 897609 h 1123240"/>
              <a:gd name="connsiteX35" fmla="*/ 261257 w 950026"/>
              <a:gd name="connsiteY35" fmla="*/ 1063863 h 1123240"/>
              <a:gd name="connsiteX36" fmla="*/ 296883 w 950026"/>
              <a:gd name="connsiteY36" fmla="*/ 1028237 h 1123240"/>
              <a:gd name="connsiteX37" fmla="*/ 391886 w 950026"/>
              <a:gd name="connsiteY37" fmla="*/ 968861 h 1123240"/>
              <a:gd name="connsiteX38" fmla="*/ 427512 w 950026"/>
              <a:gd name="connsiteY38" fmla="*/ 945110 h 1123240"/>
              <a:gd name="connsiteX39" fmla="*/ 439387 w 950026"/>
              <a:gd name="connsiteY39" fmla="*/ 980736 h 1123240"/>
              <a:gd name="connsiteX40" fmla="*/ 475013 w 950026"/>
              <a:gd name="connsiteY40" fmla="*/ 1075739 h 1123240"/>
              <a:gd name="connsiteX41" fmla="*/ 510639 w 950026"/>
              <a:gd name="connsiteY41" fmla="*/ 1099489 h 1123240"/>
              <a:gd name="connsiteX42" fmla="*/ 558141 w 950026"/>
              <a:gd name="connsiteY42" fmla="*/ 1087614 h 1123240"/>
              <a:gd name="connsiteX43" fmla="*/ 724395 w 950026"/>
              <a:gd name="connsiteY43" fmla="*/ 992611 h 1123240"/>
              <a:gd name="connsiteX44" fmla="*/ 760021 w 950026"/>
              <a:gd name="connsiteY44" fmla="*/ 980736 h 1123240"/>
              <a:gd name="connsiteX45" fmla="*/ 795647 w 950026"/>
              <a:gd name="connsiteY45" fmla="*/ 992611 h 1123240"/>
              <a:gd name="connsiteX46" fmla="*/ 819398 w 950026"/>
              <a:gd name="connsiteY46" fmla="*/ 921359 h 1123240"/>
              <a:gd name="connsiteX47" fmla="*/ 831273 w 950026"/>
              <a:gd name="connsiteY47" fmla="*/ 885733 h 1123240"/>
              <a:gd name="connsiteX48" fmla="*/ 843148 w 950026"/>
              <a:gd name="connsiteY48" fmla="*/ 826357 h 1123240"/>
              <a:gd name="connsiteX49" fmla="*/ 866899 w 950026"/>
              <a:gd name="connsiteY49" fmla="*/ 790731 h 1123240"/>
              <a:gd name="connsiteX50" fmla="*/ 843148 w 950026"/>
              <a:gd name="connsiteY50" fmla="*/ 743230 h 1123240"/>
              <a:gd name="connsiteX51" fmla="*/ 807522 w 950026"/>
              <a:gd name="connsiteY51" fmla="*/ 636352 h 1123240"/>
              <a:gd name="connsiteX52" fmla="*/ 795647 w 950026"/>
              <a:gd name="connsiteY52" fmla="*/ 683853 h 1123240"/>
              <a:gd name="connsiteX53" fmla="*/ 819398 w 950026"/>
              <a:gd name="connsiteY53" fmla="*/ 719479 h 1123240"/>
              <a:gd name="connsiteX54" fmla="*/ 831273 w 950026"/>
              <a:gd name="connsiteY54" fmla="*/ 671978 h 1123240"/>
              <a:gd name="connsiteX55" fmla="*/ 831273 w 950026"/>
              <a:gd name="connsiteY55" fmla="*/ 588850 h 1123240"/>
              <a:gd name="connsiteX56" fmla="*/ 866899 w 950026"/>
              <a:gd name="connsiteY56" fmla="*/ 565100 h 1123240"/>
              <a:gd name="connsiteX57" fmla="*/ 938151 w 950026"/>
              <a:gd name="connsiteY57" fmla="*/ 493848 h 1123240"/>
              <a:gd name="connsiteX58" fmla="*/ 950026 w 950026"/>
              <a:gd name="connsiteY58" fmla="*/ 458222 h 1123240"/>
              <a:gd name="connsiteX59" fmla="*/ 902525 w 950026"/>
              <a:gd name="connsiteY59" fmla="*/ 351344 h 1123240"/>
              <a:gd name="connsiteX60" fmla="*/ 878774 w 950026"/>
              <a:gd name="connsiteY60" fmla="*/ 315718 h 1123240"/>
              <a:gd name="connsiteX61" fmla="*/ 843148 w 950026"/>
              <a:gd name="connsiteY61" fmla="*/ 268217 h 1123240"/>
              <a:gd name="connsiteX62" fmla="*/ 795647 w 950026"/>
              <a:gd name="connsiteY62" fmla="*/ 173214 h 1123240"/>
              <a:gd name="connsiteX63" fmla="*/ 760021 w 950026"/>
              <a:gd name="connsiteY63" fmla="*/ 149463 h 1123240"/>
              <a:gd name="connsiteX64" fmla="*/ 439387 w 950026"/>
              <a:gd name="connsiteY64" fmla="*/ 137588 h 1123240"/>
              <a:gd name="connsiteX65" fmla="*/ 356260 w 950026"/>
              <a:gd name="connsiteY65" fmla="*/ 113837 h 1123240"/>
              <a:gd name="connsiteX66" fmla="*/ 344385 w 950026"/>
              <a:gd name="connsiteY66" fmla="*/ 78211 h 1123240"/>
              <a:gd name="connsiteX67" fmla="*/ 296883 w 950026"/>
              <a:gd name="connsiteY67" fmla="*/ 54461 h 1123240"/>
              <a:gd name="connsiteX68" fmla="*/ 261257 w 950026"/>
              <a:gd name="connsiteY68" fmla="*/ 101962 h 1123240"/>
              <a:gd name="connsiteX69" fmla="*/ 178130 w 950026"/>
              <a:gd name="connsiteY69" fmla="*/ 208840 h 1123240"/>
              <a:gd name="connsiteX70" fmla="*/ 106878 w 950026"/>
              <a:gd name="connsiteY70" fmla="*/ 256341 h 1123240"/>
              <a:gd name="connsiteX71" fmla="*/ 95003 w 950026"/>
              <a:gd name="connsiteY71" fmla="*/ 220715 h 1123240"/>
              <a:gd name="connsiteX72" fmla="*/ 59377 w 950026"/>
              <a:gd name="connsiteY72" fmla="*/ 244466 h 1123240"/>
              <a:gd name="connsiteX73" fmla="*/ 47502 w 950026"/>
              <a:gd name="connsiteY73" fmla="*/ 291967 h 1123240"/>
              <a:gd name="connsiteX74" fmla="*/ 23751 w 950026"/>
              <a:gd name="connsiteY74" fmla="*/ 339468 h 1123240"/>
              <a:gd name="connsiteX75" fmla="*/ 11876 w 950026"/>
              <a:gd name="connsiteY75" fmla="*/ 410720 h 1123240"/>
              <a:gd name="connsiteX76" fmla="*/ 0 w 950026"/>
              <a:gd name="connsiteY76" fmla="*/ 446346 h 1123240"/>
              <a:gd name="connsiteX77" fmla="*/ 23751 w 950026"/>
              <a:gd name="connsiteY77" fmla="*/ 553224 h 1123240"/>
              <a:gd name="connsiteX78" fmla="*/ 35626 w 950026"/>
              <a:gd name="connsiteY78" fmla="*/ 624476 h 1123240"/>
              <a:gd name="connsiteX79" fmla="*/ 47502 w 950026"/>
              <a:gd name="connsiteY79" fmla="*/ 660102 h 1123240"/>
              <a:gd name="connsiteX80" fmla="*/ 59377 w 950026"/>
              <a:gd name="connsiteY80" fmla="*/ 707604 h 1123240"/>
              <a:gd name="connsiteX81" fmla="*/ 95003 w 950026"/>
              <a:gd name="connsiteY81" fmla="*/ 802606 h 1123240"/>
              <a:gd name="connsiteX82" fmla="*/ 83128 w 950026"/>
              <a:gd name="connsiteY82" fmla="*/ 624476 h 1123240"/>
              <a:gd name="connsiteX83" fmla="*/ 47502 w 950026"/>
              <a:gd name="connsiteY83" fmla="*/ 648227 h 1123240"/>
              <a:gd name="connsiteX84" fmla="*/ 35626 w 950026"/>
              <a:gd name="connsiteY84" fmla="*/ 719479 h 1123240"/>
              <a:gd name="connsiteX85" fmla="*/ 47502 w 950026"/>
              <a:gd name="connsiteY85" fmla="*/ 956985 h 1123240"/>
              <a:gd name="connsiteX86" fmla="*/ 118754 w 950026"/>
              <a:gd name="connsiteY86" fmla="*/ 980736 h 1123240"/>
              <a:gd name="connsiteX87" fmla="*/ 142504 w 950026"/>
              <a:gd name="connsiteY87" fmla="*/ 1040113 h 1123240"/>
              <a:gd name="connsiteX88" fmla="*/ 154380 w 950026"/>
              <a:gd name="connsiteY88" fmla="*/ 1087614 h 1123240"/>
              <a:gd name="connsiteX89" fmla="*/ 178130 w 950026"/>
              <a:gd name="connsiteY89" fmla="*/ 1123240 h 1123240"/>
              <a:gd name="connsiteX90" fmla="*/ 213756 w 950026"/>
              <a:gd name="connsiteY90" fmla="*/ 1099489 h 1123240"/>
              <a:gd name="connsiteX91" fmla="*/ 261257 w 950026"/>
              <a:gd name="connsiteY91" fmla="*/ 1075739 h 1123240"/>
              <a:gd name="connsiteX92" fmla="*/ 308759 w 950026"/>
              <a:gd name="connsiteY92" fmla="*/ 1063863 h 1123240"/>
              <a:gd name="connsiteX93" fmla="*/ 344385 w 950026"/>
              <a:gd name="connsiteY93" fmla="*/ 1028237 h 1123240"/>
              <a:gd name="connsiteX94" fmla="*/ 380011 w 950026"/>
              <a:gd name="connsiteY94" fmla="*/ 956985 h 1123240"/>
              <a:gd name="connsiteX95" fmla="*/ 380011 w 950026"/>
              <a:gd name="connsiteY95" fmla="*/ 945110 h 1123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50026" h="1123240">
                <a:moveTo>
                  <a:pt x="676894" y="208840"/>
                </a:moveTo>
                <a:cubicBezTo>
                  <a:pt x="700364" y="216663"/>
                  <a:pt x="731403" y="223537"/>
                  <a:pt x="748146" y="244466"/>
                </a:cubicBezTo>
                <a:cubicBezTo>
                  <a:pt x="755966" y="254241"/>
                  <a:pt x="756063" y="268217"/>
                  <a:pt x="760021" y="280092"/>
                </a:cubicBezTo>
                <a:cubicBezTo>
                  <a:pt x="756063" y="335510"/>
                  <a:pt x="740803" y="391274"/>
                  <a:pt x="748146" y="446346"/>
                </a:cubicBezTo>
                <a:cubicBezTo>
                  <a:pt x="749800" y="458754"/>
                  <a:pt x="772150" y="462871"/>
                  <a:pt x="783772" y="458222"/>
                </a:cubicBezTo>
                <a:cubicBezTo>
                  <a:pt x="797023" y="452921"/>
                  <a:pt x="798385" y="433560"/>
                  <a:pt x="807522" y="422596"/>
                </a:cubicBezTo>
                <a:cubicBezTo>
                  <a:pt x="818273" y="409694"/>
                  <a:pt x="831273" y="398845"/>
                  <a:pt x="843148" y="386970"/>
                </a:cubicBezTo>
                <a:cubicBezTo>
                  <a:pt x="863568" y="325714"/>
                  <a:pt x="860526" y="351918"/>
                  <a:pt x="843148" y="256341"/>
                </a:cubicBezTo>
                <a:cubicBezTo>
                  <a:pt x="840909" y="244025"/>
                  <a:pt x="841048" y="228535"/>
                  <a:pt x="831273" y="220715"/>
                </a:cubicBezTo>
                <a:cubicBezTo>
                  <a:pt x="818529" y="210519"/>
                  <a:pt x="799606" y="212798"/>
                  <a:pt x="783772" y="208840"/>
                </a:cubicBezTo>
                <a:cubicBezTo>
                  <a:pt x="774855" y="210326"/>
                  <a:pt x="667187" y="236927"/>
                  <a:pt x="653143" y="208840"/>
                </a:cubicBezTo>
                <a:cubicBezTo>
                  <a:pt x="645632" y="193819"/>
                  <a:pt x="678018" y="186116"/>
                  <a:pt x="688769" y="173214"/>
                </a:cubicBezTo>
                <a:cubicBezTo>
                  <a:pt x="697906" y="162250"/>
                  <a:pt x="704603" y="149463"/>
                  <a:pt x="712520" y="137588"/>
                </a:cubicBezTo>
                <a:cubicBezTo>
                  <a:pt x="691807" y="134999"/>
                  <a:pt x="613782" y="131554"/>
                  <a:pt x="581891" y="113837"/>
                </a:cubicBezTo>
                <a:cubicBezTo>
                  <a:pt x="556938" y="99974"/>
                  <a:pt x="510639" y="66336"/>
                  <a:pt x="510639" y="66336"/>
                </a:cubicBezTo>
                <a:cubicBezTo>
                  <a:pt x="498764" y="74253"/>
                  <a:pt x="488859" y="93549"/>
                  <a:pt x="475013" y="90087"/>
                </a:cubicBezTo>
                <a:cubicBezTo>
                  <a:pt x="432871" y="79552"/>
                  <a:pt x="499446" y="0"/>
                  <a:pt x="439387" y="90087"/>
                </a:cubicBezTo>
                <a:cubicBezTo>
                  <a:pt x="353968" y="61612"/>
                  <a:pt x="460639" y="90087"/>
                  <a:pt x="356260" y="90087"/>
                </a:cubicBezTo>
                <a:cubicBezTo>
                  <a:pt x="343742" y="90087"/>
                  <a:pt x="332509" y="82170"/>
                  <a:pt x="320634" y="78211"/>
                </a:cubicBezTo>
                <a:cubicBezTo>
                  <a:pt x="308759" y="86128"/>
                  <a:pt x="294145" y="90998"/>
                  <a:pt x="285008" y="101962"/>
                </a:cubicBezTo>
                <a:cubicBezTo>
                  <a:pt x="240347" y="155555"/>
                  <a:pt x="288879" y="158670"/>
                  <a:pt x="225631" y="137588"/>
                </a:cubicBezTo>
                <a:cubicBezTo>
                  <a:pt x="217470" y="178396"/>
                  <a:pt x="213060" y="205339"/>
                  <a:pt x="201881" y="244466"/>
                </a:cubicBezTo>
                <a:cubicBezTo>
                  <a:pt x="198442" y="256502"/>
                  <a:pt x="193964" y="268217"/>
                  <a:pt x="190005" y="280092"/>
                </a:cubicBezTo>
                <a:cubicBezTo>
                  <a:pt x="186047" y="268217"/>
                  <a:pt x="180845" y="256686"/>
                  <a:pt x="178130" y="244466"/>
                </a:cubicBezTo>
                <a:cubicBezTo>
                  <a:pt x="161411" y="169227"/>
                  <a:pt x="175318" y="146025"/>
                  <a:pt x="154380" y="208840"/>
                </a:cubicBezTo>
                <a:cubicBezTo>
                  <a:pt x="150618" y="242697"/>
                  <a:pt x="150523" y="311556"/>
                  <a:pt x="130629" y="351344"/>
                </a:cubicBezTo>
                <a:cubicBezTo>
                  <a:pt x="124246" y="364110"/>
                  <a:pt x="114795" y="375095"/>
                  <a:pt x="106878" y="386970"/>
                </a:cubicBezTo>
                <a:cubicBezTo>
                  <a:pt x="80092" y="494116"/>
                  <a:pt x="93451" y="512939"/>
                  <a:pt x="71252" y="446346"/>
                </a:cubicBezTo>
                <a:lnTo>
                  <a:pt x="95003" y="481972"/>
                </a:lnTo>
                <a:cubicBezTo>
                  <a:pt x="123475" y="567390"/>
                  <a:pt x="88931" y="460720"/>
                  <a:pt x="118754" y="565100"/>
                </a:cubicBezTo>
                <a:cubicBezTo>
                  <a:pt x="138590" y="634525"/>
                  <a:pt x="123942" y="564701"/>
                  <a:pt x="142504" y="648227"/>
                </a:cubicBezTo>
                <a:cubicBezTo>
                  <a:pt x="178721" y="811201"/>
                  <a:pt x="134424" y="631820"/>
                  <a:pt x="166255" y="743230"/>
                </a:cubicBezTo>
                <a:cubicBezTo>
                  <a:pt x="170739" y="758923"/>
                  <a:pt x="171701" y="775730"/>
                  <a:pt x="178130" y="790731"/>
                </a:cubicBezTo>
                <a:cubicBezTo>
                  <a:pt x="183752" y="803849"/>
                  <a:pt x="193964" y="814482"/>
                  <a:pt x="201881" y="826357"/>
                </a:cubicBezTo>
                <a:cubicBezTo>
                  <a:pt x="209798" y="850108"/>
                  <a:pt x="220721" y="873060"/>
                  <a:pt x="225631" y="897609"/>
                </a:cubicBezTo>
                <a:cubicBezTo>
                  <a:pt x="252583" y="1032366"/>
                  <a:pt x="239591" y="977199"/>
                  <a:pt x="261257" y="1063863"/>
                </a:cubicBezTo>
                <a:cubicBezTo>
                  <a:pt x="273132" y="1051988"/>
                  <a:pt x="283301" y="1038115"/>
                  <a:pt x="296883" y="1028237"/>
                </a:cubicBezTo>
                <a:cubicBezTo>
                  <a:pt x="327084" y="1006273"/>
                  <a:pt x="360814" y="989576"/>
                  <a:pt x="391886" y="968861"/>
                </a:cubicBezTo>
                <a:lnTo>
                  <a:pt x="427512" y="945110"/>
                </a:lnTo>
                <a:cubicBezTo>
                  <a:pt x="431470" y="956985"/>
                  <a:pt x="435948" y="968700"/>
                  <a:pt x="439387" y="980736"/>
                </a:cubicBezTo>
                <a:cubicBezTo>
                  <a:pt x="449113" y="1014776"/>
                  <a:pt x="450954" y="1046867"/>
                  <a:pt x="475013" y="1075739"/>
                </a:cubicBezTo>
                <a:cubicBezTo>
                  <a:pt x="484150" y="1086703"/>
                  <a:pt x="498764" y="1091572"/>
                  <a:pt x="510639" y="1099489"/>
                </a:cubicBezTo>
                <a:cubicBezTo>
                  <a:pt x="526473" y="1095531"/>
                  <a:pt x="543543" y="1094913"/>
                  <a:pt x="558141" y="1087614"/>
                </a:cubicBezTo>
                <a:cubicBezTo>
                  <a:pt x="648021" y="1042674"/>
                  <a:pt x="652498" y="1023424"/>
                  <a:pt x="724395" y="992611"/>
                </a:cubicBezTo>
                <a:cubicBezTo>
                  <a:pt x="735901" y="987680"/>
                  <a:pt x="748146" y="984694"/>
                  <a:pt x="760021" y="980736"/>
                </a:cubicBezTo>
                <a:cubicBezTo>
                  <a:pt x="771896" y="984694"/>
                  <a:pt x="786796" y="1001462"/>
                  <a:pt x="795647" y="992611"/>
                </a:cubicBezTo>
                <a:cubicBezTo>
                  <a:pt x="813350" y="974908"/>
                  <a:pt x="811481" y="945110"/>
                  <a:pt x="819398" y="921359"/>
                </a:cubicBezTo>
                <a:cubicBezTo>
                  <a:pt x="823356" y="909484"/>
                  <a:pt x="828818" y="898008"/>
                  <a:pt x="831273" y="885733"/>
                </a:cubicBezTo>
                <a:cubicBezTo>
                  <a:pt x="835231" y="865941"/>
                  <a:pt x="836061" y="845256"/>
                  <a:pt x="843148" y="826357"/>
                </a:cubicBezTo>
                <a:cubicBezTo>
                  <a:pt x="848159" y="812993"/>
                  <a:pt x="858982" y="802606"/>
                  <a:pt x="866899" y="790731"/>
                </a:cubicBezTo>
                <a:cubicBezTo>
                  <a:pt x="858982" y="774897"/>
                  <a:pt x="849503" y="759753"/>
                  <a:pt x="843148" y="743230"/>
                </a:cubicBezTo>
                <a:cubicBezTo>
                  <a:pt x="829667" y="708180"/>
                  <a:pt x="807522" y="636352"/>
                  <a:pt x="807522" y="636352"/>
                </a:cubicBezTo>
                <a:cubicBezTo>
                  <a:pt x="803564" y="652186"/>
                  <a:pt x="793339" y="667696"/>
                  <a:pt x="795647" y="683853"/>
                </a:cubicBezTo>
                <a:cubicBezTo>
                  <a:pt x="797666" y="697982"/>
                  <a:pt x="805858" y="723992"/>
                  <a:pt x="819398" y="719479"/>
                </a:cubicBezTo>
                <a:cubicBezTo>
                  <a:pt x="834881" y="714318"/>
                  <a:pt x="827315" y="687812"/>
                  <a:pt x="831273" y="671978"/>
                </a:cubicBezTo>
                <a:cubicBezTo>
                  <a:pt x="823767" y="641951"/>
                  <a:pt x="808558" y="617244"/>
                  <a:pt x="831273" y="588850"/>
                </a:cubicBezTo>
                <a:cubicBezTo>
                  <a:pt x="840189" y="577705"/>
                  <a:pt x="856232" y="574582"/>
                  <a:pt x="866899" y="565100"/>
                </a:cubicBezTo>
                <a:cubicBezTo>
                  <a:pt x="892003" y="542785"/>
                  <a:pt x="938151" y="493848"/>
                  <a:pt x="938151" y="493848"/>
                </a:cubicBezTo>
                <a:cubicBezTo>
                  <a:pt x="942109" y="481973"/>
                  <a:pt x="950026" y="470740"/>
                  <a:pt x="950026" y="458222"/>
                </a:cubicBezTo>
                <a:cubicBezTo>
                  <a:pt x="950026" y="398251"/>
                  <a:pt x="934811" y="396544"/>
                  <a:pt x="902525" y="351344"/>
                </a:cubicBezTo>
                <a:cubicBezTo>
                  <a:pt x="894229" y="339730"/>
                  <a:pt x="887070" y="327332"/>
                  <a:pt x="878774" y="315718"/>
                </a:cubicBezTo>
                <a:cubicBezTo>
                  <a:pt x="867270" y="299613"/>
                  <a:pt x="852760" y="285518"/>
                  <a:pt x="843148" y="268217"/>
                </a:cubicBezTo>
                <a:cubicBezTo>
                  <a:pt x="821884" y="229941"/>
                  <a:pt x="826010" y="203577"/>
                  <a:pt x="795647" y="173214"/>
                </a:cubicBezTo>
                <a:cubicBezTo>
                  <a:pt x="785555" y="163122"/>
                  <a:pt x="774223" y="150883"/>
                  <a:pt x="760021" y="149463"/>
                </a:cubicBezTo>
                <a:cubicBezTo>
                  <a:pt x="653601" y="138821"/>
                  <a:pt x="546265" y="141546"/>
                  <a:pt x="439387" y="137588"/>
                </a:cubicBezTo>
                <a:cubicBezTo>
                  <a:pt x="438973" y="137485"/>
                  <a:pt x="361940" y="119517"/>
                  <a:pt x="356260" y="113837"/>
                </a:cubicBezTo>
                <a:cubicBezTo>
                  <a:pt x="347409" y="104986"/>
                  <a:pt x="353236" y="87062"/>
                  <a:pt x="344385" y="78211"/>
                </a:cubicBezTo>
                <a:cubicBezTo>
                  <a:pt x="331867" y="65693"/>
                  <a:pt x="312717" y="62378"/>
                  <a:pt x="296883" y="54461"/>
                </a:cubicBezTo>
                <a:cubicBezTo>
                  <a:pt x="285008" y="70295"/>
                  <a:pt x="272607" y="85748"/>
                  <a:pt x="261257" y="101962"/>
                </a:cubicBezTo>
                <a:cubicBezTo>
                  <a:pt x="230595" y="145766"/>
                  <a:pt x="218552" y="177401"/>
                  <a:pt x="178130" y="208840"/>
                </a:cubicBezTo>
                <a:cubicBezTo>
                  <a:pt x="155598" y="226365"/>
                  <a:pt x="106878" y="256341"/>
                  <a:pt x="106878" y="256341"/>
                </a:cubicBezTo>
                <a:cubicBezTo>
                  <a:pt x="102920" y="244466"/>
                  <a:pt x="107147" y="223751"/>
                  <a:pt x="95003" y="220715"/>
                </a:cubicBezTo>
                <a:cubicBezTo>
                  <a:pt x="81157" y="217253"/>
                  <a:pt x="67294" y="232591"/>
                  <a:pt x="59377" y="244466"/>
                </a:cubicBezTo>
                <a:cubicBezTo>
                  <a:pt x="50324" y="258046"/>
                  <a:pt x="53233" y="276685"/>
                  <a:pt x="47502" y="291967"/>
                </a:cubicBezTo>
                <a:cubicBezTo>
                  <a:pt x="41286" y="308542"/>
                  <a:pt x="31668" y="323634"/>
                  <a:pt x="23751" y="339468"/>
                </a:cubicBezTo>
                <a:cubicBezTo>
                  <a:pt x="19793" y="363219"/>
                  <a:pt x="17099" y="387215"/>
                  <a:pt x="11876" y="410720"/>
                </a:cubicBezTo>
                <a:cubicBezTo>
                  <a:pt x="9160" y="422940"/>
                  <a:pt x="0" y="433828"/>
                  <a:pt x="0" y="446346"/>
                </a:cubicBezTo>
                <a:cubicBezTo>
                  <a:pt x="0" y="523474"/>
                  <a:pt x="11506" y="498119"/>
                  <a:pt x="23751" y="553224"/>
                </a:cubicBezTo>
                <a:cubicBezTo>
                  <a:pt x="28974" y="576729"/>
                  <a:pt x="30403" y="600971"/>
                  <a:pt x="35626" y="624476"/>
                </a:cubicBezTo>
                <a:cubicBezTo>
                  <a:pt x="38342" y="636696"/>
                  <a:pt x="44063" y="648066"/>
                  <a:pt x="47502" y="660102"/>
                </a:cubicBezTo>
                <a:cubicBezTo>
                  <a:pt x="51986" y="675795"/>
                  <a:pt x="55837" y="691671"/>
                  <a:pt x="59377" y="707604"/>
                </a:cubicBezTo>
                <a:cubicBezTo>
                  <a:pt x="76496" y="784643"/>
                  <a:pt x="58327" y="747592"/>
                  <a:pt x="95003" y="802606"/>
                </a:cubicBezTo>
                <a:cubicBezTo>
                  <a:pt x="91045" y="743229"/>
                  <a:pt x="100629" y="681353"/>
                  <a:pt x="83128" y="624476"/>
                </a:cubicBezTo>
                <a:cubicBezTo>
                  <a:pt x="78931" y="610835"/>
                  <a:pt x="53885" y="635461"/>
                  <a:pt x="47502" y="648227"/>
                </a:cubicBezTo>
                <a:cubicBezTo>
                  <a:pt x="36734" y="669763"/>
                  <a:pt x="39585" y="695728"/>
                  <a:pt x="35626" y="719479"/>
                </a:cubicBezTo>
                <a:cubicBezTo>
                  <a:pt x="39585" y="798648"/>
                  <a:pt x="23468" y="881449"/>
                  <a:pt x="47502" y="956985"/>
                </a:cubicBezTo>
                <a:cubicBezTo>
                  <a:pt x="55093" y="980842"/>
                  <a:pt x="118754" y="980736"/>
                  <a:pt x="118754" y="980736"/>
                </a:cubicBezTo>
                <a:cubicBezTo>
                  <a:pt x="126671" y="1000528"/>
                  <a:pt x="135763" y="1019890"/>
                  <a:pt x="142504" y="1040113"/>
                </a:cubicBezTo>
                <a:cubicBezTo>
                  <a:pt x="147665" y="1055596"/>
                  <a:pt x="147951" y="1072613"/>
                  <a:pt x="154380" y="1087614"/>
                </a:cubicBezTo>
                <a:cubicBezTo>
                  <a:pt x="160002" y="1100732"/>
                  <a:pt x="170213" y="1111365"/>
                  <a:pt x="178130" y="1123240"/>
                </a:cubicBezTo>
                <a:cubicBezTo>
                  <a:pt x="190005" y="1115323"/>
                  <a:pt x="204840" y="1110634"/>
                  <a:pt x="213756" y="1099489"/>
                </a:cubicBezTo>
                <a:cubicBezTo>
                  <a:pt x="247090" y="1057821"/>
                  <a:pt x="196255" y="1054071"/>
                  <a:pt x="261257" y="1075739"/>
                </a:cubicBezTo>
                <a:cubicBezTo>
                  <a:pt x="277091" y="1071780"/>
                  <a:pt x="294588" y="1071961"/>
                  <a:pt x="308759" y="1063863"/>
                </a:cubicBezTo>
                <a:cubicBezTo>
                  <a:pt x="323340" y="1055531"/>
                  <a:pt x="333634" y="1041139"/>
                  <a:pt x="344385" y="1028237"/>
                </a:cubicBezTo>
                <a:cubicBezTo>
                  <a:pt x="365115" y="1003360"/>
                  <a:pt x="372360" y="987588"/>
                  <a:pt x="380011" y="956985"/>
                </a:cubicBezTo>
                <a:cubicBezTo>
                  <a:pt x="380971" y="953145"/>
                  <a:pt x="380011" y="949068"/>
                  <a:pt x="380011" y="94511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876800" y="2006600"/>
            <a:ext cx="609600" cy="5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魔鬼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029200" y="2235200"/>
            <a:ext cx="609600" cy="5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魔鬼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24400" y="2387600"/>
            <a:ext cx="609600" cy="5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魔鬼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105400" y="2692400"/>
            <a:ext cx="609600" cy="5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魔鬼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334000" y="2082800"/>
            <a:ext cx="609600" cy="5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魔鬼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62600" y="2463800"/>
            <a:ext cx="609600" cy="5080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魔鬼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638800" y="3733800"/>
            <a:ext cx="609600" cy="50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邪惡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72200" y="381000"/>
            <a:ext cx="914400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教宗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81800" y="762000"/>
            <a:ext cx="914400" cy="381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異教狂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7826" name="AutoShape 2" descr="Image result for 頭骨 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AutoShape 4" descr="Image result for 頭骨 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頭骨 p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4" name="AutoShape 10" descr="Image result for skull png transpar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6" name="AutoShape 12" descr="Image result for skull png transpar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8" name="AutoShape 14" descr="Image result for skull png transpar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40" name="AutoShape 16" descr="Image result for skull png transpar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42" name="AutoShape 18" descr="Image result for skull png transparen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44" name="Picture 20" descr="Image result for skull png transpa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1" y="762000"/>
            <a:ext cx="1162865" cy="724500"/>
          </a:xfrm>
          <a:prstGeom prst="rect">
            <a:avLst/>
          </a:prstGeom>
          <a:noFill/>
        </p:spPr>
      </p:pic>
      <p:sp>
        <p:nvSpPr>
          <p:cNvPr id="30" name="Rectangular Callout 29"/>
          <p:cNvSpPr/>
          <p:nvPr/>
        </p:nvSpPr>
        <p:spPr>
          <a:xfrm>
            <a:off x="8229600" y="3733800"/>
            <a:ext cx="1676400" cy="381000"/>
          </a:xfrm>
          <a:prstGeom prst="wedgeRectCallout">
            <a:avLst>
              <a:gd name="adj1" fmla="val -32876"/>
              <a:gd name="adj2" fmla="val 749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不正確的教義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Rectangular Callout 30"/>
          <p:cNvSpPr/>
          <p:nvPr/>
        </p:nvSpPr>
        <p:spPr>
          <a:xfrm>
            <a:off x="2362200" y="3733800"/>
            <a:ext cx="1676400" cy="381000"/>
          </a:xfrm>
          <a:prstGeom prst="wedgeRectCallout">
            <a:avLst>
              <a:gd name="adj1" fmla="val -1707"/>
              <a:gd name="adj2" fmla="val 812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人裏面的罪惡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Rectangular Callout 31"/>
          <p:cNvSpPr/>
          <p:nvPr/>
        </p:nvSpPr>
        <p:spPr>
          <a:xfrm>
            <a:off x="3276600" y="2057400"/>
            <a:ext cx="1371600" cy="381000"/>
          </a:xfrm>
          <a:prstGeom prst="wedgeRectCallout">
            <a:avLst>
              <a:gd name="adj1" fmla="val 68085"/>
              <a:gd name="adj2" fmla="val 399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屬靈的攻擊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15000" y="6248401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</a:schemeClr>
                </a:solidFill>
              </a:rPr>
              <a:t>窄  路</a:t>
            </a:r>
            <a:endParaRPr lang="en-US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286000" y="4694873"/>
            <a:ext cx="350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詩篇  </a:t>
            </a:r>
            <a:r>
              <a:rPr lang="en-US" altLang="zh-CN" dirty="0">
                <a:solidFill>
                  <a:schemeClr val="bg1"/>
                </a:solidFill>
              </a:rPr>
              <a:t>69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2-5</a:t>
            </a:r>
          </a:p>
          <a:p>
            <a:r>
              <a:rPr lang="zh-TW" altLang="en-US" dirty="0">
                <a:solidFill>
                  <a:schemeClr val="bg1"/>
                </a:solidFill>
              </a:rPr>
              <a:t>我陷在深淤泥中，沒有立腳之地；我到了深水中，大水漫過我身</a:t>
            </a:r>
            <a:r>
              <a:rPr lang="en-US" altLang="zh-TW" dirty="0">
                <a:solidFill>
                  <a:schemeClr val="bg1"/>
                </a:solidFill>
              </a:rPr>
              <a:t>…</a:t>
            </a:r>
            <a:r>
              <a:rPr lang="zh-TW" altLang="en-US" dirty="0">
                <a:solidFill>
                  <a:schemeClr val="bg1"/>
                </a:solidFill>
              </a:rPr>
              <a:t> 神啊，我的愚昧，你原知道；我的罪愆不能隱瞞。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Oval Callout 33"/>
          <p:cNvSpPr/>
          <p:nvPr/>
        </p:nvSpPr>
        <p:spPr>
          <a:xfrm>
            <a:off x="6781800" y="2667000"/>
            <a:ext cx="3048000" cy="7650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“</a:t>
            </a:r>
            <a:r>
              <a:rPr lang="zh-CN" altLang="en-US" dirty="0"/>
              <a:t>主啊， 我懇求你來拯救我的靈魂！”</a:t>
            </a:r>
            <a:endParaRPr lang="en-US" dirty="0"/>
          </a:p>
        </p:txBody>
      </p:sp>
      <p:sp>
        <p:nvSpPr>
          <p:cNvPr id="35" name="Oval Callout 34"/>
          <p:cNvSpPr/>
          <p:nvPr/>
        </p:nvSpPr>
        <p:spPr>
          <a:xfrm>
            <a:off x="6248400" y="1676400"/>
            <a:ext cx="3048000" cy="76504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“</a:t>
            </a:r>
            <a:r>
              <a:rPr lang="zh-CN" altLang="en-US" dirty="0"/>
              <a:t>我要靠著上帝的大能行進！</a:t>
            </a:r>
            <a:r>
              <a:rPr lang="en-US" altLang="zh-CN" dirty="0"/>
              <a:t>”</a:t>
            </a:r>
            <a:endParaRPr lang="en-US" dirty="0"/>
          </a:p>
        </p:txBody>
      </p:sp>
      <p:sp>
        <p:nvSpPr>
          <p:cNvPr id="36" name="Oval Callout 35"/>
          <p:cNvSpPr/>
          <p:nvPr/>
        </p:nvSpPr>
        <p:spPr>
          <a:xfrm>
            <a:off x="1828800" y="381000"/>
            <a:ext cx="3124200" cy="1298448"/>
          </a:xfrm>
          <a:prstGeom prst="wedgeEllipseCallout">
            <a:avLst>
              <a:gd name="adj1" fmla="val 74289"/>
              <a:gd name="adj2" fmla="val 47095"/>
            </a:avLst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“</a:t>
            </a:r>
            <a:r>
              <a:rPr lang="zh-CN" altLang="en-US" dirty="0"/>
              <a:t>我雖行過死蔭的幽谷，也不怕遭害，因爲你與我同在！”</a:t>
            </a:r>
            <a:endParaRPr lang="en-US" dirty="0"/>
          </a:p>
        </p:txBody>
      </p:sp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304800"/>
            <a:ext cx="436482" cy="457200"/>
          </a:xfrm>
          <a:prstGeom prst="rect">
            <a:avLst/>
          </a:prstGeom>
          <a:noFill/>
        </p:spPr>
      </p:pic>
      <p:sp>
        <p:nvSpPr>
          <p:cNvPr id="40" name="Rectangular Callout 39"/>
          <p:cNvSpPr/>
          <p:nvPr/>
        </p:nvSpPr>
        <p:spPr>
          <a:xfrm>
            <a:off x="4267200" y="3352800"/>
            <a:ext cx="1371600" cy="381000"/>
          </a:xfrm>
          <a:prstGeom prst="wedgeRectCallout">
            <a:avLst>
              <a:gd name="adj1" fmla="val 68085"/>
              <a:gd name="adj2" fmla="val 399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rgbClr val="FF0000"/>
                </a:solidFill>
              </a:rPr>
              <a:t>屬靈的攻擊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30" grpId="0" animBg="1"/>
      <p:bldP spid="31" grpId="0" animBg="1"/>
      <p:bldP spid="32" grpId="0" animBg="1"/>
      <p:bldP spid="33" grpId="0"/>
      <p:bldP spid="34" grpId="0" animBg="1"/>
      <p:bldP spid="35" grpId="0" animBg="1"/>
      <p:bldP spid="36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24DCC8-BA01-41DF-B6B5-5E1336AC7D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3200" dirty="0">
                <a:solidFill>
                  <a:schemeClr val="bg1"/>
                </a:solidFill>
              </a:rPr>
              <a:t>居謙谷和死蔭谷有什麼不同</a:t>
            </a:r>
            <a:r>
              <a:rPr lang="zh-CN" altLang="en-US" sz="3200" dirty="0">
                <a:solidFill>
                  <a:schemeClr val="bg1"/>
                </a:solidFill>
              </a:rPr>
              <a:t>？</a:t>
            </a:r>
            <a:r>
              <a:rPr lang="zh-TW" altLang="en-US" sz="3200" dirty="0">
                <a:solidFill>
                  <a:schemeClr val="bg1"/>
                </a:solidFill>
              </a:rPr>
              <a:t>前者撒但是直接地攻擊</a:t>
            </a:r>
            <a:r>
              <a:rPr lang="en-US" altLang="zh-TW" sz="3200" dirty="0">
                <a:solidFill>
                  <a:schemeClr val="bg1"/>
                </a:solidFill>
              </a:rPr>
              <a:t>﹐</a:t>
            </a:r>
            <a:r>
              <a:rPr lang="zh-TW" altLang="en-US" sz="3200" dirty="0">
                <a:solidFill>
                  <a:schemeClr val="bg1"/>
                </a:solidFill>
              </a:rPr>
              <a:t>後者則是間接地</a:t>
            </a:r>
            <a:r>
              <a:rPr lang="en-US" altLang="zh-TW" sz="3200" dirty="0">
                <a:solidFill>
                  <a:schemeClr val="bg1"/>
                </a:solidFill>
              </a:rPr>
              <a:t>﹔</a:t>
            </a:r>
            <a:r>
              <a:rPr lang="zh-TW" altLang="en-US" sz="3200" dirty="0">
                <a:solidFill>
                  <a:schemeClr val="bg1"/>
                </a:solidFill>
              </a:rPr>
              <a:t>前者是劇烈短暫的</a:t>
            </a:r>
            <a:r>
              <a:rPr lang="en-US" altLang="zh-TW" sz="3200" dirty="0">
                <a:solidFill>
                  <a:schemeClr val="bg1"/>
                </a:solidFill>
              </a:rPr>
              <a:t>﹐</a:t>
            </a:r>
            <a:r>
              <a:rPr lang="zh-TW" altLang="en-US" sz="3200" dirty="0">
                <a:solidFill>
                  <a:schemeClr val="bg1"/>
                </a:solidFill>
              </a:rPr>
              <a:t>後者則是「一夜之久」</a:t>
            </a:r>
            <a:r>
              <a:rPr lang="en-US" altLang="zh-TW" sz="3200" dirty="0">
                <a:solidFill>
                  <a:schemeClr val="bg1"/>
                </a:solidFill>
              </a:rPr>
              <a:t>﹔</a:t>
            </a:r>
            <a:r>
              <a:rPr lang="zh-TW" altLang="en-US" sz="3200" dirty="0">
                <a:solidFill>
                  <a:schemeClr val="bg1"/>
                </a:solidFill>
              </a:rPr>
              <a:t>前者攻擊只有一種</a:t>
            </a:r>
            <a:r>
              <a:rPr lang="en-US" altLang="zh-TW" sz="3200" dirty="0">
                <a:solidFill>
                  <a:schemeClr val="bg1"/>
                </a:solidFill>
              </a:rPr>
              <a:t>﹐</a:t>
            </a:r>
            <a:r>
              <a:rPr lang="zh-TW" altLang="en-US" sz="3200" dirty="0">
                <a:solidFill>
                  <a:schemeClr val="bg1"/>
                </a:solidFill>
              </a:rPr>
              <a:t>後者是四面八方</a:t>
            </a:r>
            <a:r>
              <a:rPr lang="en-US" altLang="zh-TW" sz="3200" dirty="0">
                <a:solidFill>
                  <a:schemeClr val="bg1"/>
                </a:solidFill>
              </a:rPr>
              <a:t>…</a:t>
            </a:r>
            <a:r>
              <a:rPr lang="zh-TW" altLang="en-US" sz="3200" dirty="0">
                <a:solidFill>
                  <a:schemeClr val="bg1"/>
                </a:solidFill>
              </a:rPr>
              <a:t>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28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194BE-7AF9-4CDC-9FF4-24628313B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71500"/>
            <a:ext cx="10515600" cy="56054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思考问题</a:t>
            </a:r>
            <a:endParaRPr lang="en-US" altLang="zh-CN" sz="32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114300" indent="0">
              <a:buNone/>
            </a:pPr>
            <a:b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altLang="zh-CN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1. </a:t>
            </a:r>
            <a: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基督徒在死荫谷中，经历</a:t>
            </a:r>
            <a:r>
              <a:rPr lang="en-US" altLang="zh-CN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/</a:t>
            </a:r>
            <a: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见到了怎样的危险、是如何化险为夷的？</a:t>
            </a:r>
            <a:endParaRPr lang="en-US" altLang="zh-CN" sz="32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114300" indent="0">
              <a:buNone/>
            </a:pPr>
            <a:b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523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914400" indent="-914400"/>
            <a:r>
              <a:rPr lang="en-US" altLang="zh-CN" b="1" dirty="0">
                <a:solidFill>
                  <a:schemeClr val="bg1"/>
                </a:solidFill>
              </a:rPr>
              <a:t>10</a:t>
            </a:r>
            <a:r>
              <a:rPr lang="zh-CN" altLang="en-US" sz="5400" b="1" dirty="0">
                <a:solidFill>
                  <a:schemeClr val="bg1"/>
                </a:solidFill>
              </a:rPr>
              <a:t>喜遇守信結良伴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19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82F3B-6325-4A16-BD2C-FB245C51F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557" y="195942"/>
            <a:ext cx="10978243" cy="6384471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bg1"/>
                </a:solidFill>
              </a:rPr>
              <a:t>守信</a:t>
            </a:r>
            <a:r>
              <a:rPr lang="zh-CN" altLang="en-US" sz="3200" dirty="0">
                <a:solidFill>
                  <a:schemeClr val="bg1"/>
                </a:solidFill>
              </a:rPr>
              <a:t>的天路经历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來自將亡城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躲过了绝望潭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未过窄门之前遇上水性杨花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千方百 计地想引诱我走歧途 </a:t>
            </a:r>
            <a:r>
              <a:rPr lang="en-US" altLang="zh-CN" sz="2800" dirty="0">
                <a:solidFill>
                  <a:schemeClr val="bg1"/>
                </a:solidFill>
              </a:rPr>
              <a:t>- </a:t>
            </a:r>
            <a:r>
              <a:rPr lang="zh-CN" altLang="en-US" sz="2800" dirty="0">
                <a:solidFill>
                  <a:schemeClr val="bg1"/>
                </a:solidFill>
              </a:rPr>
              <a:t>情欲和肉体上满足快乐；美丽温柔，而且深懂男人的心理。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紧闭双 眼，提醒自己不要被美色所蒙骗，不理 她，只管走自己的路。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endParaRPr lang="en-US" altLang="zh-CN" sz="28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箴</a:t>
            </a:r>
            <a:r>
              <a:rPr lang="en-US" altLang="zh-CN" sz="2800" dirty="0">
                <a:solidFill>
                  <a:schemeClr val="bg1"/>
                </a:solidFill>
              </a:rPr>
              <a:t>5</a:t>
            </a:r>
            <a:r>
              <a:rPr lang="zh-CN" altLang="en-US" sz="2800" dirty="0">
                <a:solidFill>
                  <a:schemeClr val="bg1"/>
                </a:solidFill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</a:rPr>
              <a:t>5</a:t>
            </a:r>
            <a:r>
              <a:rPr lang="zh-CN" altLang="en-US" sz="2800" dirty="0">
                <a:solidFill>
                  <a:schemeClr val="bg1"/>
                </a:solidFill>
              </a:rPr>
              <a:t>她的脚，下入死地。她脚步，踏住阴间。</a:t>
            </a:r>
            <a:r>
              <a:rPr lang="en-US" altLang="zh-CN" sz="2800" dirty="0">
                <a:solidFill>
                  <a:schemeClr val="bg1"/>
                </a:solidFill>
              </a:rPr>
              <a:t>22</a:t>
            </a:r>
            <a:r>
              <a:rPr lang="zh-CN" altLang="en-US" sz="2800" dirty="0">
                <a:solidFill>
                  <a:schemeClr val="bg1"/>
                </a:solidFill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</a:rPr>
              <a:t>14</a:t>
            </a:r>
            <a:r>
              <a:rPr lang="zh-CN" altLang="en-US" sz="2800" dirty="0">
                <a:solidFill>
                  <a:schemeClr val="bg1"/>
                </a:solidFill>
              </a:rPr>
              <a:t>淫妇的口为深坑，耶和华所憎恶的，必陷在其中。</a:t>
            </a:r>
            <a:endParaRPr lang="en-US" altLang="zh-CN" sz="2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356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82F3B-6325-4A16-BD2C-FB245C51F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557" y="195942"/>
            <a:ext cx="10978243" cy="6384471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在艰难山下胜过亚当第一的试探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为他工作，他就把他的家产给我做工价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工作就是吃 喝玩乐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他还有三个女儿，大女儿叫肉体的情欲，二女儿叫眼目的情欲，小 女儿叫今生的骄傲</a:t>
            </a:r>
            <a:r>
              <a:rPr lang="en-US" altLang="zh-CN" sz="2800" dirty="0">
                <a:solidFill>
                  <a:schemeClr val="bg1"/>
                </a:solidFill>
              </a:rPr>
              <a:t>(</a:t>
            </a:r>
            <a:r>
              <a:rPr lang="zh-CN" altLang="en-US" sz="2800" dirty="0">
                <a:solidFill>
                  <a:schemeClr val="bg1"/>
                </a:solidFill>
              </a:rPr>
              <a:t>约壹二 </a:t>
            </a:r>
            <a:r>
              <a:rPr lang="en-US" altLang="zh-CN" sz="2800" dirty="0">
                <a:solidFill>
                  <a:schemeClr val="bg1"/>
                </a:solidFill>
              </a:rPr>
              <a:t>16)</a:t>
            </a:r>
            <a:r>
              <a:rPr lang="zh-CN" altLang="en-US" sz="2800" dirty="0">
                <a:solidFill>
                  <a:schemeClr val="bg1"/>
                </a:solidFill>
              </a:rPr>
              <a:t>。可以娶她们三个为妻</a:t>
            </a:r>
            <a:r>
              <a:rPr lang="en-US" altLang="zh-CN" sz="2800" dirty="0">
                <a:solidFill>
                  <a:schemeClr val="bg1"/>
                </a:solidFill>
              </a:rPr>
              <a:t>.</a:t>
            </a: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看见他额上刺着几个字，明白老亚当要骗我到 他家里，然后卖我为奴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marL="114300" indent="0">
              <a:lnSpc>
                <a:spcPct val="110000"/>
              </a:lnSpc>
              <a:buClr>
                <a:schemeClr val="bg1"/>
              </a:buClr>
              <a:buSzPct val="100000"/>
              <a:buNone/>
            </a:pPr>
            <a:r>
              <a:rPr lang="zh-CN" altLang="en-US" dirty="0">
                <a:solidFill>
                  <a:schemeClr val="bg1"/>
                </a:solidFill>
              </a:rPr>
              <a:t>约</a:t>
            </a:r>
            <a:r>
              <a:rPr lang="en-US" altLang="zh-CN" dirty="0">
                <a:solidFill>
                  <a:schemeClr val="bg1"/>
                </a:solidFill>
              </a:rPr>
              <a:t>-2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16-17</a:t>
            </a:r>
            <a:r>
              <a:rPr lang="zh-CN" altLang="en-US" dirty="0">
                <a:solidFill>
                  <a:schemeClr val="bg1"/>
                </a:solidFill>
              </a:rPr>
              <a:t>因为凡世界上的事，就像肉体的情欲，眼目的情欲，并今生的骄傲，都不是从父来的，乃是从世界来的。这世界，和其上的情欲，都要过去。惟独遵行神旨意的，是永远常存。</a:t>
            </a:r>
          </a:p>
          <a:p>
            <a:pPr marL="114300" indent="0">
              <a:lnSpc>
                <a:spcPct val="110000"/>
              </a:lnSpc>
              <a:buClr>
                <a:schemeClr val="bg1"/>
              </a:buClr>
              <a:buSzPct val="100000"/>
              <a:buNone/>
            </a:pPr>
            <a:r>
              <a:rPr lang="zh-CN" altLang="en-US" dirty="0">
                <a:solidFill>
                  <a:schemeClr val="bg1"/>
                </a:solidFill>
              </a:rPr>
              <a:t>弗</a:t>
            </a:r>
            <a:r>
              <a:rPr lang="en-US" altLang="zh-CN" dirty="0">
                <a:solidFill>
                  <a:schemeClr val="bg1"/>
                </a:solidFill>
              </a:rPr>
              <a:t>4:22</a:t>
            </a:r>
            <a:r>
              <a:rPr lang="zh-CN" altLang="en-US" dirty="0">
                <a:solidFill>
                  <a:schemeClr val="bg1"/>
                </a:solidFill>
              </a:rPr>
              <a:t>就要脱去你们从前行为上的旧人。这旧人是因私欲的迷惑，渐渐变坏的。</a:t>
            </a:r>
            <a:endParaRPr lang="en-US" altLang="zh-CN" dirty="0">
              <a:solidFill>
                <a:schemeClr val="bg1"/>
              </a:solidFill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endParaRPr lang="zh-CN" alt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94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82F3B-6325-4A16-BD2C-FB245C51F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557" y="195942"/>
            <a:ext cx="10978243" cy="6384471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在艰难山下胜过老亚当的试探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endParaRPr lang="zh-CN" altLang="en-US" dirty="0">
              <a:solidFill>
                <a:schemeClr val="bg1"/>
              </a:solidFill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zh-CN" altLang="en-US" dirty="0">
                <a:solidFill>
                  <a:schemeClr val="bg1"/>
                </a:solidFill>
              </a:rPr>
              <a:t>摩西的侓法与耶稣的救恩</a:t>
            </a: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bg1"/>
                </a:solidFill>
              </a:rPr>
              <a:t>亚当第一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其實他就是住在我們裏面的老我。有多老了</a:t>
            </a:r>
            <a:r>
              <a:rPr lang="en-US" altLang="zh-TW" sz="2800" dirty="0">
                <a:solidFill>
                  <a:schemeClr val="bg1"/>
                </a:solidFill>
              </a:rPr>
              <a:t>﹖</a:t>
            </a:r>
            <a:r>
              <a:rPr lang="zh-TW" altLang="en-US" sz="2800" dirty="0">
                <a:solidFill>
                  <a:schemeClr val="bg1"/>
                </a:solidFill>
              </a:rPr>
              <a:t>自人類受造墮落以來有多老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他就有多老。</a:t>
            </a: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bg1"/>
                </a:solidFill>
              </a:rPr>
              <a:t>到了半山亭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他被摩西</a:t>
            </a:r>
            <a:r>
              <a:rPr lang="en-US" altLang="zh-TW" sz="2800" dirty="0">
                <a:solidFill>
                  <a:schemeClr val="bg1"/>
                </a:solidFill>
              </a:rPr>
              <a:t>(</a:t>
            </a:r>
            <a:r>
              <a:rPr lang="zh-TW" altLang="en-US" sz="2800" dirty="0">
                <a:solidFill>
                  <a:schemeClr val="bg1"/>
                </a:solidFill>
              </a:rPr>
              <a:t>＝律法</a:t>
            </a:r>
            <a:r>
              <a:rPr lang="en-US" altLang="zh-TW" sz="2800" dirty="0">
                <a:solidFill>
                  <a:schemeClr val="bg1"/>
                </a:solidFill>
              </a:rPr>
              <a:t>)</a:t>
            </a:r>
            <a:r>
              <a:rPr lang="zh-TW" altLang="en-US" sz="2800" dirty="0">
                <a:solidFill>
                  <a:schemeClr val="bg1"/>
                </a:solidFill>
              </a:rPr>
              <a:t>追打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一共三拳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幸好救命王來拯救他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就是主耶穌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祂手上有釘痕</a:t>
            </a:r>
            <a:r>
              <a:rPr lang="en-US" altLang="zh-TW" sz="2800" dirty="0">
                <a:solidFill>
                  <a:schemeClr val="bg1"/>
                </a:solidFill>
              </a:rPr>
              <a:t>﹗</a:t>
            </a: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TW" altLang="en-US" sz="2800" dirty="0">
                <a:solidFill>
                  <a:schemeClr val="bg1"/>
                </a:solidFill>
              </a:rPr>
              <a:t>艱難山半山亭處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摩西為何打擊盡忠</a:t>
            </a:r>
            <a:r>
              <a:rPr lang="en-US" altLang="zh-TW" sz="2800" dirty="0">
                <a:solidFill>
                  <a:schemeClr val="bg1"/>
                </a:solidFill>
              </a:rPr>
              <a:t>﹖</a:t>
            </a:r>
            <a:r>
              <a:rPr lang="zh-TW" altLang="en-US" sz="2800" dirty="0">
                <a:solidFill>
                  <a:schemeClr val="bg1"/>
                </a:solidFill>
              </a:rPr>
              <a:t>「因為我有傾向亞當第一之意」</a:t>
            </a:r>
            <a:endParaRPr lang="en-US" altLang="zh-TW" sz="28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65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82F3B-6325-4A16-BD2C-FB245C51F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557" y="195942"/>
            <a:ext cx="10978243" cy="6384471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绕过富丽宫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蒙羞谷遇见贪婪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這種曾走過一點天路的人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總是發現人生有不滿足之處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所以拒走天路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也拉人別走</a:t>
            </a:r>
            <a:r>
              <a:rPr lang="en-US" altLang="zh-TW" sz="2800" dirty="0">
                <a:solidFill>
                  <a:schemeClr val="bg1"/>
                </a:solidFill>
              </a:rPr>
              <a:t>﹔</a:t>
            </a:r>
            <a:r>
              <a:rPr lang="zh-TW" altLang="en-US" sz="2800" dirty="0">
                <a:solidFill>
                  <a:schemeClr val="bg1"/>
                </a:solidFill>
              </a:rPr>
              <a:t>他若走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要運動一群朋友孤立他</a:t>
            </a:r>
            <a:r>
              <a:rPr lang="zh-CN" altLang="en-US" sz="2800" dirty="0">
                <a:solidFill>
                  <a:schemeClr val="bg1"/>
                </a:solidFill>
              </a:rPr>
              <a:t>。</a:t>
            </a:r>
            <a:endParaRPr lang="en-US" sz="28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箴</a:t>
            </a:r>
            <a:r>
              <a:rPr lang="en-US" altLang="zh-CN" sz="2800" dirty="0">
                <a:solidFill>
                  <a:schemeClr val="bg1"/>
                </a:solidFill>
              </a:rPr>
              <a:t>15:33</a:t>
            </a:r>
            <a:r>
              <a:rPr lang="zh-CN" altLang="en-US" sz="2800" dirty="0">
                <a:solidFill>
                  <a:schemeClr val="bg1"/>
                </a:solidFill>
              </a:rPr>
              <a:t>敬畏耶和华，是智慧的训诲。尊荣以前，必有谦卑。</a:t>
            </a:r>
            <a:endParaRPr lang="en-US" sz="28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箴</a:t>
            </a:r>
            <a:r>
              <a:rPr lang="en-US" altLang="zh-CN" sz="2800" dirty="0">
                <a:solidFill>
                  <a:schemeClr val="bg1"/>
                </a:solidFill>
              </a:rPr>
              <a:t>16:18</a:t>
            </a:r>
            <a:r>
              <a:rPr lang="zh-CN" altLang="en-US" sz="2800" dirty="0">
                <a:solidFill>
                  <a:schemeClr val="bg1"/>
                </a:solidFill>
              </a:rPr>
              <a:t>骄傲在败坏以先，狂心在跌倒之前。</a:t>
            </a:r>
            <a:endParaRPr lang="en-US" altLang="zh-CN" sz="2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谷中还遇见了知耻</a:t>
            </a:r>
            <a:endParaRPr lang="en-US" sz="32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TW" altLang="en-US" sz="2800" dirty="0">
                <a:solidFill>
                  <a:schemeClr val="bg1"/>
                </a:solidFill>
              </a:rPr>
              <a:t>此人攻擊基督教為弱者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恥笑人的信仰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打擊其倫理</a:t>
            </a:r>
            <a:r>
              <a:rPr lang="en-US" altLang="zh-TW" sz="2800" dirty="0">
                <a:solidFill>
                  <a:schemeClr val="bg1"/>
                </a:solidFill>
              </a:rPr>
              <a:t>﹐</a:t>
            </a:r>
            <a:r>
              <a:rPr lang="zh-TW" altLang="en-US" sz="2800" dirty="0">
                <a:solidFill>
                  <a:schemeClr val="bg1"/>
                </a:solidFill>
              </a:rPr>
              <a:t>想盡辦法拉人離開信仰</a:t>
            </a:r>
            <a:r>
              <a:rPr lang="zh-CN" altLang="en-US" sz="2800" dirty="0">
                <a:solidFill>
                  <a:schemeClr val="bg1"/>
                </a:solidFill>
              </a:rPr>
              <a:t>。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林後</a:t>
            </a:r>
            <a:r>
              <a:rPr lang="en-US" altLang="zh-CN" sz="2800" dirty="0">
                <a:solidFill>
                  <a:schemeClr val="bg1"/>
                </a:solidFill>
              </a:rPr>
              <a:t>10.4-5</a:t>
            </a:r>
            <a:r>
              <a:rPr lang="zh-CN" altLang="en-US" sz="2800" dirty="0">
                <a:solidFill>
                  <a:schemeClr val="bg1"/>
                </a:solidFill>
              </a:rPr>
              <a:t>我们争战的兵器，本不是属血气的，乃是在神面前有能力可以攻破坚固的营垒，</a:t>
            </a: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en-US" altLang="zh-CN" sz="2800" dirty="0">
                <a:solidFill>
                  <a:schemeClr val="bg1"/>
                </a:solidFill>
              </a:rPr>
              <a:t>5</a:t>
            </a:r>
            <a:r>
              <a:rPr lang="zh-CN" altLang="en-US" sz="2800" dirty="0">
                <a:solidFill>
                  <a:schemeClr val="bg1"/>
                </a:solidFill>
              </a:rPr>
              <a:t>将各样的计谋，各样拦阻人认识神的那些自高之事，一概攻破了，又将人所有的心意夺回，使他都顺服基督。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325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marL="914400" indent="-914400"/>
            <a:r>
              <a:rPr lang="en-US" altLang="zh-CN" b="1" dirty="0">
                <a:solidFill>
                  <a:schemeClr val="bg1"/>
                </a:solidFill>
              </a:rPr>
              <a:t>9    </a:t>
            </a:r>
            <a:r>
              <a:rPr lang="zh-CN" altLang="en-US" b="1" dirty="0">
                <a:solidFill>
                  <a:schemeClr val="bg1"/>
                </a:solidFill>
              </a:rPr>
              <a:t>死蔭谷化險爲夷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82F3B-6325-4A16-BD2C-FB245C51F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557" y="195942"/>
            <a:ext cx="10978243" cy="6384471"/>
          </a:xfrm>
        </p:spPr>
        <p:txBody>
          <a:bodyPr>
            <a:normAutofit/>
          </a:bodyPr>
          <a:lstStyle/>
          <a:p>
            <a:endParaRPr lang="en-US" altLang="zh-CN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一路上阳光普照，一直照到死荫幽谷的路上</a:t>
            </a: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13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672F9-656B-48D6-8B4C-6682EF40F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8296"/>
            <a:ext cx="10515600" cy="5898667"/>
          </a:xfrm>
        </p:spPr>
        <p:txBody>
          <a:bodyPr/>
          <a:lstStyle/>
          <a:p>
            <a:pPr marL="114300" indent="0">
              <a:buNone/>
            </a:pPr>
            <a:r>
              <a:rPr lang="zh-CN" altLang="en-US" sz="3200" dirty="0">
                <a:solidFill>
                  <a:schemeClr val="bg1"/>
                </a:solidFill>
              </a:rPr>
              <a:t>下卷诚信与怯疑的加入</a:t>
            </a:r>
            <a:endParaRPr lang="en-US" altLang="zh-CN" sz="3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en-US" altLang="zh-CN" sz="3200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本仁在此刻劃了幾位信仰較軟弱的天路客。天路不只是信仰剛強者才能走</a:t>
            </a:r>
            <a:r>
              <a:rPr lang="en-US" altLang="zh-TW" dirty="0">
                <a:solidFill>
                  <a:schemeClr val="bg1"/>
                </a:solidFill>
              </a:rPr>
              <a:t>﹐</a:t>
            </a:r>
            <a:r>
              <a:rPr lang="zh-TW" altLang="en-US" dirty="0">
                <a:solidFill>
                  <a:schemeClr val="bg1"/>
                </a:solidFill>
              </a:rPr>
              <a:t>軟弱者也能走。而且強者要擔待弱者。</a:t>
            </a:r>
            <a:endParaRPr lang="en-US" altLang="zh-TW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zh-TW" altLang="en-US" dirty="0">
                <a:solidFill>
                  <a:schemeClr val="bg1"/>
                </a:solidFill>
              </a:rPr>
              <a:t>本仁在此強調走天路時的同伴很重要。靈性相當的固然好</a:t>
            </a:r>
            <a:r>
              <a:rPr lang="en-US" altLang="zh-TW" dirty="0">
                <a:solidFill>
                  <a:schemeClr val="bg1"/>
                </a:solidFill>
              </a:rPr>
              <a:t>﹐</a:t>
            </a:r>
            <a:r>
              <a:rPr lang="zh-TW" altLang="en-US" dirty="0">
                <a:solidFill>
                  <a:schemeClr val="bg1"/>
                </a:solidFill>
              </a:rPr>
              <a:t>不相當的也要接納</a:t>
            </a:r>
            <a:r>
              <a:rPr lang="en-US" altLang="zh-TW" dirty="0">
                <a:solidFill>
                  <a:schemeClr val="bg1"/>
                </a:solidFill>
              </a:rPr>
              <a:t>﹐</a:t>
            </a:r>
            <a:r>
              <a:rPr lang="zh-TW" altLang="en-US" dirty="0">
                <a:solidFill>
                  <a:schemeClr val="bg1"/>
                </a:solidFill>
              </a:rPr>
              <a:t>像智仁勇扶持怯疑</a:t>
            </a:r>
            <a:r>
              <a:rPr lang="en-US" altLang="zh-TW" dirty="0">
                <a:solidFill>
                  <a:schemeClr val="bg1"/>
                </a:solidFill>
              </a:rPr>
              <a:t>﹑</a:t>
            </a:r>
            <a:r>
              <a:rPr lang="zh-TW" altLang="en-US" dirty="0">
                <a:solidFill>
                  <a:schemeClr val="bg1"/>
                </a:solidFill>
              </a:rPr>
              <a:t>弱質</a:t>
            </a:r>
            <a:r>
              <a:rPr lang="en-US" altLang="zh-TW" dirty="0">
                <a:solidFill>
                  <a:schemeClr val="bg1"/>
                </a:solidFill>
              </a:rPr>
              <a:t>﹑</a:t>
            </a:r>
            <a:r>
              <a:rPr lang="zh-TW" altLang="en-US" dirty="0">
                <a:solidFill>
                  <a:schemeClr val="bg1"/>
                </a:solidFill>
              </a:rPr>
              <a:t>易止等天路客。</a:t>
            </a:r>
          </a:p>
          <a:p>
            <a:pPr marL="11430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07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194BE-7AF9-4CDC-9FF4-24628313B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71500"/>
            <a:ext cx="10515600" cy="560546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思考问题</a:t>
            </a:r>
            <a:endParaRPr lang="en-US" altLang="zh-CN" sz="32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114300" indent="0">
              <a:buNone/>
            </a:pPr>
            <a:b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US" altLang="zh-CN" sz="32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114300" indent="0">
              <a:buNone/>
            </a:pPr>
            <a:b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US" altLang="zh-CN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2. </a:t>
            </a:r>
            <a: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守信在碰到基督徒之前，都遇到了怎样的风险？</a:t>
            </a:r>
            <a:b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87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92433-6AAE-40AE-9923-651633939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6517BB-6F70-4F53-80D7-7DB76517E4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天历-6">
            <a:hlinkClick r:id="" action="ppaction://media"/>
            <a:extLst>
              <a:ext uri="{FF2B5EF4-FFF2-40B4-BE49-F238E27FC236}">
                <a16:creationId xmlns:a16="http://schemas.microsoft.com/office/drawing/2014/main" id="{38CEB429-E643-43DB-848E-DA7BED3060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8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42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city png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5257801"/>
            <a:ext cx="9144000" cy="3429001"/>
          </a:xfrm>
          <a:prstGeom prst="rect">
            <a:avLst/>
          </a:prstGeom>
          <a:noFill/>
        </p:spPr>
      </p:pic>
      <p:pic>
        <p:nvPicPr>
          <p:cNvPr id="7170" name="Picture 2" descr="C:\Users\Administrator\Documents\Church\2017 Prigrim's Progress\Christia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1" y="2940050"/>
            <a:ext cx="2218189" cy="3917950"/>
          </a:xfrm>
          <a:prstGeom prst="rect">
            <a:avLst/>
          </a:prstGeom>
          <a:noFill/>
        </p:spPr>
      </p:pic>
      <p:sp>
        <p:nvSpPr>
          <p:cNvPr id="7172" name="AutoShape 4" descr="Image result for city png"/>
          <p:cNvSpPr>
            <a:spLocks noChangeAspect="1" noChangeArrowheads="1"/>
          </p:cNvSpPr>
          <p:nvPr/>
        </p:nvSpPr>
        <p:spPr bwMode="auto">
          <a:xfrm>
            <a:off x="1679575" y="-601663"/>
            <a:ext cx="893445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4" name="AutoShape 6" descr="Image result for city png"/>
          <p:cNvSpPr>
            <a:spLocks noChangeAspect="1" noChangeArrowheads="1"/>
          </p:cNvSpPr>
          <p:nvPr/>
        </p:nvSpPr>
        <p:spPr bwMode="auto">
          <a:xfrm>
            <a:off x="1679575" y="-601663"/>
            <a:ext cx="8934450" cy="12573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80" name="Picture 12" descr="http://acelebrationofwomen.org/wp-content/uploads/2010/12/Jesus-At-Heavens-Gat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53300" y="0"/>
            <a:ext cx="3314700" cy="2530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43400" y="5638801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窄門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95800" y="53340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曉諭的家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0" y="50292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艱難山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86200" y="5955269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絕望潭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257800" y="4736069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富麗宮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3600" y="41148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死蔭谷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24600" y="38100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浮華鎮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638800" y="44196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屈辱谷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705600" y="35052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疑惑寨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467600" y="28956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迷魂地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848600" y="26670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良緣國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86600" y="3200401"/>
            <a:ext cx="1219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愉悅山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1000" y="2362201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無橋的天河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702714" y="5562600"/>
            <a:ext cx="430887" cy="8382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/>
              <a:t>毀滅城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089179" y="1371600"/>
            <a:ext cx="430887" cy="990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/>
              <a:t>天國之城</a:t>
            </a:r>
            <a:endParaRPr lang="en-US" sz="1600" b="1" dirty="0"/>
          </a:p>
        </p:txBody>
      </p:sp>
      <p:sp>
        <p:nvSpPr>
          <p:cNvPr id="30" name="Rounded Rectangle 29"/>
          <p:cNvSpPr/>
          <p:nvPr/>
        </p:nvSpPr>
        <p:spPr>
          <a:xfrm>
            <a:off x="5867400" y="4114800"/>
            <a:ext cx="990600" cy="381000"/>
          </a:xfrm>
          <a:prstGeom prst="roundRect">
            <a:avLst>
              <a:gd name="adj" fmla="val 10247"/>
            </a:avLst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Rounded Rectangle 24"/>
          <p:cNvSpPr/>
          <p:nvPr/>
        </p:nvSpPr>
        <p:spPr>
          <a:xfrm>
            <a:off x="12216384" y="6027421"/>
            <a:ext cx="990600" cy="381000"/>
          </a:xfrm>
          <a:prstGeom prst="roundRect">
            <a:avLst>
              <a:gd name="adj" fmla="val 10247"/>
            </a:avLst>
          </a:prstGeom>
          <a:noFill/>
          <a:ln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 txBox="1">
            <a:spLocks noGrp="1"/>
          </p:cNvSpPr>
          <p:nvPr>
            <p:ph type="body" idx="1"/>
          </p:nvPr>
        </p:nvSpPr>
        <p:spPr>
          <a:xfrm>
            <a:off x="299356" y="275626"/>
            <a:ext cx="10902043" cy="630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傳報惡信人眼中的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死荫谷</a:t>
            </a: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民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13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：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32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探子中有人论到所窥探之地，向以色列人报恶信，说，我们所窥探，经过之地是吞吃居民之地，我们在那里所看见的人民都身量高大。</a:t>
            </a: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altLang="zh-CN" dirty="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635000" indent="-457200">
              <a:spcBef>
                <a:spcPts val="0"/>
              </a:spcBef>
              <a:buClr>
                <a:schemeClr val="bg1"/>
              </a:buClr>
              <a:buSzPts val="2800"/>
              <a:buFont typeface="Wingdings" panose="05000000000000000000" pitchFamily="2" charset="2"/>
              <a:buChar char="q"/>
            </a:pP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黑暗</a:t>
            </a: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altLang="zh-CN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诗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107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：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10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那些坐在黑暗中死荫里的人，被困苦和铁链捆锁，</a:t>
            </a: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altLang="zh-CN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伯</a:t>
            </a:r>
            <a:r>
              <a:rPr lang="en-US" altLang="zh-CN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10</a:t>
            </a: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：</a:t>
            </a:r>
            <a:r>
              <a:rPr lang="en-US" altLang="zh-CN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22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那地甚是幽暗，是死荫混沌之地。那里的光好像幽暗。</a:t>
            </a: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635000" indent="-457200">
              <a:spcBef>
                <a:spcPts val="0"/>
              </a:spcBef>
              <a:buClr>
                <a:schemeClr val="bg1"/>
              </a:buClr>
              <a:buSzPts val="2800"/>
              <a:buFont typeface="Wingdings" panose="05000000000000000000" pitchFamily="2" charset="2"/>
              <a:buChar char="q"/>
            </a:pPr>
            <a:endParaRPr lang="en-US" altLang="zh-CN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635000" indent="-457200">
              <a:spcBef>
                <a:spcPts val="0"/>
              </a:spcBef>
              <a:buClr>
                <a:schemeClr val="bg1"/>
              </a:buClr>
              <a:buSzPts val="2800"/>
              <a:buFont typeface="Wingdings" panose="05000000000000000000" pitchFamily="2" charset="2"/>
              <a:buChar char="q"/>
            </a:pP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有妖怪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﹑</a:t>
            </a: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鬼魔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﹑</a:t>
            </a: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無底坑的龍</a:t>
            </a:r>
            <a:endParaRPr lang="en-US" altLang="zh-CN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635000" indent="-457200">
              <a:spcBef>
                <a:spcPts val="0"/>
              </a:spcBef>
              <a:buClr>
                <a:schemeClr val="bg1"/>
              </a:buClr>
              <a:buSzPts val="2800"/>
              <a:buFont typeface="Wingdings" panose="05000000000000000000" pitchFamily="2" charset="2"/>
              <a:buChar char="q"/>
            </a:pPr>
            <a:endParaRPr lang="en-US" altLang="zh-TW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635000" indent="-457200">
              <a:spcBef>
                <a:spcPts val="0"/>
              </a:spcBef>
              <a:buClr>
                <a:schemeClr val="bg1"/>
              </a:buClr>
              <a:buSzPts val="2800"/>
              <a:buFont typeface="Wingdings" panose="05000000000000000000" pitchFamily="2" charset="2"/>
              <a:buChar char="q"/>
            </a:pP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鬼魔發出的聲音</a:t>
            </a:r>
            <a:endParaRPr lang="en-US" altLang="zh-TW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635000" indent="-457200">
              <a:spcBef>
                <a:spcPts val="0"/>
              </a:spcBef>
              <a:buClr>
                <a:schemeClr val="bg1"/>
              </a:buClr>
              <a:buSzPts val="2800"/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77800" indent="0">
              <a:spcBef>
                <a:spcPts val="0"/>
              </a:spcBef>
              <a:buClr>
                <a:schemeClr val="bg1"/>
              </a:buClr>
              <a:buSzPts val="2800"/>
              <a:buNone/>
            </a:pP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基督徒的對策是</a:t>
            </a:r>
            <a:r>
              <a:rPr lang="en-US" altLang="zh-TW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﹕</a:t>
            </a: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「</a:t>
            </a:r>
            <a:r>
              <a:rPr lang="zh-CN" altLang="en-US" sz="2800" dirty="0">
                <a:solidFill>
                  <a:schemeClr val="bg1"/>
                </a:solidFill>
              </a:rPr>
              <a:t>根據你們所説的話， 我還看不出這條路不能達到我所梦昧以求的天國。</a:t>
            </a:r>
            <a:r>
              <a:rPr lang="zh-CN" altLang="en-US" sz="2800" dirty="0"/>
              <a:t> </a:t>
            </a: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」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1" y="1752601"/>
            <a:ext cx="5715000" cy="426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8001000" y="1752601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zh-CN" altLang="en-US" sz="2000" u="sng" dirty="0">
                <a:solidFill>
                  <a:schemeClr val="bg1"/>
                </a:solidFill>
              </a:rPr>
              <a:t>危機四伏</a:t>
            </a:r>
            <a:endParaRPr lang="en-US" sz="2000" u="sng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77200" y="3505201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峽谷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77200" y="4572001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深坑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77200" y="3960168"/>
            <a:ext cx="236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漆黑</a:t>
            </a:r>
            <a:r>
              <a:rPr lang="en-US" altLang="zh-CN" sz="2000" dirty="0">
                <a:solidFill>
                  <a:schemeClr val="bg1"/>
                </a:solidFill>
              </a:rPr>
              <a:t>/</a:t>
            </a:r>
            <a:r>
              <a:rPr lang="zh-CN" altLang="en-US" sz="2000" dirty="0">
                <a:solidFill>
                  <a:schemeClr val="bg1"/>
                </a:solidFill>
              </a:rPr>
              <a:t>號叫呼喊聲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199" y="5024735"/>
            <a:ext cx="236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妖魔鬼怪</a:t>
            </a:r>
            <a:r>
              <a:rPr lang="en-US" altLang="zh-CN" sz="2000" dirty="0">
                <a:solidFill>
                  <a:schemeClr val="bg1"/>
                </a:solidFill>
              </a:rPr>
              <a:t>/</a:t>
            </a:r>
            <a:r>
              <a:rPr lang="zh-CN" altLang="en-US" sz="2000" dirty="0">
                <a:solidFill>
                  <a:schemeClr val="bg1"/>
                </a:solidFill>
              </a:rPr>
              <a:t>惡獸毒龍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7200" y="2514601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solidFill>
                  <a:schemeClr val="bg1"/>
                </a:solidFill>
              </a:rPr>
              <a:t>上空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77200" y="2895601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亂雲</a:t>
            </a:r>
            <a:r>
              <a:rPr lang="en-US" altLang="zh-CN" sz="2000" dirty="0">
                <a:solidFill>
                  <a:schemeClr val="bg1"/>
                </a:solidFill>
              </a:rPr>
              <a:t>/</a:t>
            </a:r>
            <a:r>
              <a:rPr lang="zh-CN" altLang="en-US" sz="2000" dirty="0">
                <a:solidFill>
                  <a:schemeClr val="bg1"/>
                </a:solidFill>
              </a:rPr>
              <a:t>死神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bg1"/>
                </a:solidFill>
              </a:rPr>
              <a:t>在探子的後裔眼中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3A85F-9497-4292-94E2-CB841E320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357" y="359229"/>
            <a:ext cx="10934700" cy="6253842"/>
          </a:xfrm>
        </p:spPr>
        <p:txBody>
          <a:bodyPr/>
          <a:lstStyle/>
          <a:p>
            <a:r>
              <a:rPr lang="zh-CN" altLang="en-US" sz="32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死荫谷</a:t>
            </a:r>
            <a:endParaRPr lang="en-US" altLang="zh-CN" sz="3200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altLang="zh-CN" sz="3200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右边是深不见低的山涧， 有许多瞎子领瞎子一起跌进其中；</a:t>
            </a:r>
            <a:endParaRPr lang="en-US" altLang="zh-CN" sz="3200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altLang="zh-CN" sz="3200" dirty="0">
                <a:solidFill>
                  <a:schemeClr val="bg1"/>
                </a:solidFill>
                <a:latin typeface="Roboto Condensed" panose="02000000000000000000" pitchFamily="2" charset="0"/>
              </a:rPr>
              <a:t>	</a:t>
            </a: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zh-TW" altLang="en-US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代表不正確的教義</a:t>
            </a:r>
            <a:endParaRPr lang="en-US" altLang="zh-CN" sz="2400" dirty="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  <a:latin typeface="Roboto Condensed" panose="02000000000000000000" pitchFamily="2" charset="0"/>
              </a:rPr>
              <a:t>左边则是非常危险的沼泽地带， 大卫曾跌入这个泥潭；</a:t>
            </a:r>
            <a:endParaRPr lang="en-US" altLang="zh-CN" sz="3200" dirty="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altLang="zh-CN" sz="32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	</a:t>
            </a:r>
            <a:r>
              <a:rPr lang="zh-TW" alt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zh-TW" altLang="en-US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代表人自己裏面的罪惡</a:t>
            </a:r>
            <a:endParaRPr lang="en-US" altLang="zh-CN" sz="2400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中间的道路非常窄，必须格外当心；</a:t>
            </a:r>
            <a:endParaRPr lang="en-US" altLang="zh-CN" sz="3200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altLang="zh-CN" sz="3200" dirty="0">
                <a:solidFill>
                  <a:schemeClr val="bg1"/>
                </a:solidFill>
                <a:latin typeface="Roboto Condensed" panose="02000000000000000000" pitchFamily="2" charset="0"/>
              </a:rPr>
              <a:t>	</a:t>
            </a:r>
            <a:r>
              <a:rPr lang="zh-TW" altLang="en-US" sz="24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zh-TW" altLang="en-US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惟有準確的教義與健康的靈命</a:t>
            </a:r>
            <a:r>
              <a:rPr lang="en-US" altLang="zh-TW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﹐</a:t>
            </a:r>
            <a:r>
              <a:rPr lang="zh-CN" altLang="en-US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才</a:t>
            </a:r>
            <a:r>
              <a:rPr lang="zh-TW" altLang="en-US" sz="24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可以走得上去</a:t>
            </a:r>
            <a:endParaRPr lang="en-US" altLang="zh-CN" sz="2400" dirty="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  <a:latin typeface="Roboto Condensed" panose="02000000000000000000" pitchFamily="2" charset="0"/>
              </a:rPr>
              <a:t>峡谷的中部有地狱的门口</a:t>
            </a:r>
            <a:endParaRPr lang="en-US" altLang="zh-CN" sz="3200" dirty="0">
              <a:solidFill>
                <a:schemeClr val="bg1"/>
              </a:solidFill>
              <a:latin typeface="Roboto Condensed" panose="02000000000000000000" pitchFamily="2" charset="0"/>
            </a:endParaRP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火焰</a:t>
            </a:r>
            <a:r>
              <a:rPr lang="en-US" altLang="zh-TW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﹐</a:t>
            </a: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浓</a:t>
            </a: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煙</a:t>
            </a:r>
            <a:r>
              <a:rPr lang="en-US" altLang="zh-TW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﹑</a:t>
            </a: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火星</a:t>
            </a:r>
            <a:r>
              <a:rPr lang="en-US" altLang="zh-TW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﹐</a:t>
            </a:r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加上噪音</a:t>
            </a: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19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34E4A-C628-4AAD-BB23-D40B15108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7586"/>
            <a:ext cx="10515600" cy="6204857"/>
          </a:xfrm>
        </p:spPr>
        <p:txBody>
          <a:bodyPr/>
          <a:lstStyle/>
          <a:p>
            <a:r>
              <a:rPr lang="zh-TW" altLang="en-US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基督徒的對策</a:t>
            </a:r>
            <a:endParaRPr lang="en-US" altLang="zh-TW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宝剑入鞘</a:t>
            </a:r>
            <a:endParaRPr lang="en-US" altLang="zh-CN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发现宝剑不像大战亚波伦时那样大显神通了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dirty="0">
                <a:solidFill>
                  <a:schemeClr val="bg1"/>
                </a:solidFill>
              </a:rPr>
              <a:t>万能的祷告</a:t>
            </a:r>
            <a:endParaRPr lang="en-US" altLang="zh-CN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弗</a:t>
            </a:r>
            <a:r>
              <a:rPr lang="en-US" altLang="zh-CN" sz="2800" dirty="0">
                <a:solidFill>
                  <a:schemeClr val="bg1"/>
                </a:solidFill>
              </a:rPr>
              <a:t>6</a:t>
            </a:r>
            <a:r>
              <a:rPr lang="zh-CN" altLang="en-US" sz="2800" dirty="0">
                <a:solidFill>
                  <a:schemeClr val="bg1"/>
                </a:solidFill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</a:rPr>
              <a:t>18</a:t>
            </a:r>
            <a:r>
              <a:rPr lang="zh-CN" altLang="en-US" sz="28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 靠着圣灵，随时多方祷告祈求，并要在此儆醒不倦，为众圣徒祈求</a:t>
            </a:r>
            <a:endParaRPr lang="en-US" altLang="zh-CN" sz="2800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algn="l"/>
            <a:r>
              <a:rPr lang="zh-CN" altLang="en-US" sz="2800" dirty="0">
                <a:solidFill>
                  <a:schemeClr val="bg1"/>
                </a:solidFill>
              </a:rPr>
              <a:t>诗</a:t>
            </a:r>
            <a:r>
              <a:rPr lang="en-US" altLang="zh-CN" sz="2800" dirty="0">
                <a:solidFill>
                  <a:schemeClr val="bg1"/>
                </a:solidFill>
              </a:rPr>
              <a:t>116</a:t>
            </a:r>
            <a:r>
              <a:rPr lang="zh-CN" altLang="en-US" sz="2800" dirty="0">
                <a:solidFill>
                  <a:schemeClr val="bg1"/>
                </a:solidFill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</a:rPr>
              <a:t>3-4 </a:t>
            </a:r>
            <a:r>
              <a:rPr lang="zh-CN" altLang="en-US" b="0" i="0" u="none" strike="noStrike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死亡的绳索缠绕我，阴间的痛苦抓住我。我遭遇患难愁苦。那时，我便求告耶和华的名，说，耶和华阿，求你救我的灵魂。</a:t>
            </a:r>
            <a:endParaRPr lang="en-US" altLang="zh-CN" b="0" i="0" u="none" strike="noStrike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algn="l"/>
            <a:r>
              <a:rPr lang="zh-CN" altLang="en-US" sz="2800" dirty="0">
                <a:solidFill>
                  <a:schemeClr val="bg1"/>
                </a:solidFill>
              </a:rPr>
              <a:t>诗</a:t>
            </a:r>
            <a:r>
              <a:rPr lang="en-US" altLang="zh-CN" sz="2800" dirty="0">
                <a:solidFill>
                  <a:schemeClr val="bg1"/>
                </a:solidFill>
              </a:rPr>
              <a:t>71</a:t>
            </a:r>
            <a:r>
              <a:rPr lang="zh-CN" altLang="en-US" sz="2800" dirty="0">
                <a:solidFill>
                  <a:schemeClr val="bg1"/>
                </a:solidFill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</a:rPr>
              <a:t>16</a:t>
            </a:r>
            <a:r>
              <a:rPr lang="zh-CN" altLang="en-US" sz="2000" b="0" i="0" dirty="0">
                <a:solidFill>
                  <a:srgbClr val="404242"/>
                </a:solidFill>
                <a:effectLst/>
                <a:latin typeface="Roboto Condensed" panose="02000000000000000000" pitchFamily="2" charset="0"/>
              </a:rPr>
              <a:t> </a:t>
            </a:r>
            <a:r>
              <a:rPr lang="zh-CN" altLang="en-US" sz="28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我要来说主耶和华大能的事。我单要提说你的公义。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7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A34E4A-C628-4AAD-BB23-D40B15108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7586"/>
            <a:ext cx="10515600" cy="6204857"/>
          </a:xfrm>
        </p:spPr>
        <p:txBody>
          <a:bodyPr/>
          <a:lstStyle/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仇敵以憂鬱欺騙他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﹐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叫他以為咒詛神的聲音是他說的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altLang="zh-CN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CN" altLang="en-US" sz="3200" dirty="0">
                <a:solidFill>
                  <a:schemeClr val="bg1"/>
                </a:solidFill>
              </a:rPr>
              <a:t>听到有人朗读诗篇</a:t>
            </a:r>
            <a:r>
              <a:rPr lang="en-US" altLang="zh-CN" sz="3200" dirty="0">
                <a:solidFill>
                  <a:schemeClr val="bg1"/>
                </a:solidFill>
              </a:rPr>
              <a:t>23</a:t>
            </a:r>
            <a:r>
              <a:rPr lang="zh-CN" altLang="en-US" sz="3200" dirty="0">
                <a:solidFill>
                  <a:schemeClr val="bg1"/>
                </a:solidFill>
              </a:rPr>
              <a:t>章</a:t>
            </a:r>
            <a:r>
              <a:rPr lang="en-US" altLang="zh-CN" sz="3200" dirty="0">
                <a:solidFill>
                  <a:schemeClr val="bg1"/>
                </a:solidFill>
              </a:rPr>
              <a:t>4</a:t>
            </a:r>
            <a:r>
              <a:rPr lang="zh-CN" altLang="en-US" sz="3200" dirty="0">
                <a:solidFill>
                  <a:schemeClr val="bg1"/>
                </a:solidFill>
              </a:rPr>
              <a:t>节，使他从沮丧忧郁中走出来：</a:t>
            </a:r>
            <a:endParaRPr lang="en-US" altLang="zh-CN" sz="32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有</a:t>
            </a:r>
            <a:r>
              <a:rPr lang="zh-CN" altLang="en-US" sz="28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屬靈同伴一起走天路</a:t>
            </a:r>
            <a:endParaRPr lang="en-US" altLang="zh-CN" sz="28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上帝与我同在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lvl="1">
              <a:buClr>
                <a:schemeClr val="bg1"/>
              </a:buClr>
              <a:buSzPct val="100000"/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chemeClr val="bg1"/>
                </a:solidFill>
              </a:rPr>
              <a:t>赶上前面的同伴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marL="571500" lvl="1" indent="0">
              <a:buClr>
                <a:schemeClr val="bg1"/>
              </a:buClr>
              <a:buSzPct val="100000"/>
              <a:buNone/>
            </a:pPr>
            <a:r>
              <a:rPr lang="zh-CN" altLang="en-US" sz="2800" dirty="0">
                <a:solidFill>
                  <a:schemeClr val="bg1"/>
                </a:solidFill>
              </a:rPr>
              <a:t>诗</a:t>
            </a:r>
            <a:r>
              <a:rPr lang="en-US" altLang="zh-CN" sz="2800" dirty="0">
                <a:solidFill>
                  <a:schemeClr val="bg1"/>
                </a:solidFill>
              </a:rPr>
              <a:t>23</a:t>
            </a:r>
            <a:r>
              <a:rPr lang="zh-CN" altLang="en-US" sz="2800" dirty="0">
                <a:solidFill>
                  <a:schemeClr val="bg1"/>
                </a:solidFill>
              </a:rPr>
              <a:t>：</a:t>
            </a:r>
            <a:r>
              <a:rPr lang="en-US" altLang="zh-CN" sz="2800" dirty="0">
                <a:solidFill>
                  <a:schemeClr val="bg1"/>
                </a:solidFill>
              </a:rPr>
              <a:t>4</a:t>
            </a:r>
            <a:r>
              <a:rPr lang="zh-CN" altLang="en-US" sz="2800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我虽然行过死荫的幽谷，也不怕遭害。因为你与我同在。你的杖，你的竿，都安慰我。</a:t>
            </a:r>
            <a:endParaRPr lang="en-US" altLang="zh-CN" sz="2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altLang="zh-TW" sz="32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走過</a:t>
            </a:r>
            <a:r>
              <a:rPr lang="zh-CN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地獄之口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這最艱難的一段後</a:t>
            </a:r>
            <a:r>
              <a:rPr lang="en-US" altLang="zh-TW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﹐</a:t>
            </a:r>
            <a:r>
              <a:rPr lang="zh-TW" altLang="en-US" sz="3200" b="0" i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漸漸地天亮了</a:t>
            </a:r>
            <a:endParaRPr lang="en-US" altLang="zh-TW" sz="3200" b="0" i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altLang="zh-CN" sz="32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伯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12:22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他将深奥的事从黑暗中彰显，使死荫显为光明。</a:t>
            </a:r>
            <a:endParaRPr lang="en-US" altLang="zh-CN" b="0" i="0" dirty="0">
              <a:solidFill>
                <a:schemeClr val="bg1"/>
              </a:solidFill>
              <a:effectLst/>
              <a:latin typeface="Roboto Condensed" panose="02000000000000000000" pitchFamily="2" charset="0"/>
            </a:endParaRPr>
          </a:p>
          <a:p>
            <a:pPr marL="114300" indent="0">
              <a:buClr>
                <a:schemeClr val="bg1"/>
              </a:buClr>
              <a:buSzPct val="100000"/>
              <a:buNone/>
            </a:pPr>
            <a:r>
              <a:rPr lang="en-US" altLang="zh-CN" dirty="0">
                <a:solidFill>
                  <a:schemeClr val="bg1"/>
                </a:solidFill>
                <a:latin typeface="Roboto Condensed" panose="02000000000000000000" pitchFamily="2" charset="0"/>
              </a:rPr>
              <a:t>	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伯</a:t>
            </a:r>
            <a:r>
              <a:rPr lang="en-US" altLang="zh-CN" dirty="0">
                <a:solidFill>
                  <a:schemeClr val="bg1"/>
                </a:solidFill>
                <a:latin typeface="Roboto Condensed" panose="02000000000000000000" pitchFamily="2" charset="0"/>
              </a:rPr>
              <a:t>29</a:t>
            </a:r>
            <a:r>
              <a:rPr lang="en-US" altLang="zh-CN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:3 </a:t>
            </a:r>
            <a:r>
              <a:rPr lang="zh-CN" altLang="en-US" b="0" i="0" dirty="0">
                <a:solidFill>
                  <a:schemeClr val="bg1"/>
                </a:solidFill>
                <a:effectLst/>
                <a:latin typeface="Roboto Condensed" panose="02000000000000000000" pitchFamily="2" charset="0"/>
              </a:rPr>
              <a:t>那时他的灯照在我头上。我借他的光行过黑暗。</a:t>
            </a:r>
            <a:endParaRPr lang="en-US" altLang="zh-CN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altLang="zh-CN" sz="32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01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13525</TotalTime>
  <Words>4145</Words>
  <Application>Microsoft Office PowerPoint</Application>
  <PresentationFormat>Widescreen</PresentationFormat>
  <Paragraphs>190</Paragraphs>
  <Slides>22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DFKai-SB</vt:lpstr>
      <vt:lpstr>Arial</vt:lpstr>
      <vt:lpstr>Calibri</vt:lpstr>
      <vt:lpstr>Calibri Light</vt:lpstr>
      <vt:lpstr>Roboto Condensed</vt:lpstr>
      <vt:lpstr>Times New Roman</vt:lpstr>
      <vt:lpstr>Wingdings</vt:lpstr>
      <vt:lpstr>Office Theme</vt:lpstr>
      <vt:lpstr>天路历程 6</vt:lpstr>
      <vt:lpstr>9    死蔭谷化險爲夷</vt:lpstr>
      <vt:lpstr>PowerPoint Presentation</vt:lpstr>
      <vt:lpstr>PowerPoint Presentation</vt:lpstr>
      <vt:lpstr>PowerPoint Presentation</vt:lpstr>
      <vt:lpstr>在探子的後裔眼中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10喜遇守信結良伴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 Wu</dc:creator>
  <cp:lastModifiedBy>zunde yang</cp:lastModifiedBy>
  <cp:revision>10</cp:revision>
  <dcterms:created xsi:type="dcterms:W3CDTF">2021-07-02T21:17:34Z</dcterms:created>
  <dcterms:modified xsi:type="dcterms:W3CDTF">2021-10-06T15:08:48Z</dcterms:modified>
</cp:coreProperties>
</file>