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8" r:id="rId2"/>
    <p:sldId id="338" r:id="rId3"/>
    <p:sldId id="257" r:id="rId4"/>
    <p:sldId id="339" r:id="rId5"/>
    <p:sldId id="340" r:id="rId6"/>
    <p:sldId id="341" r:id="rId7"/>
    <p:sldId id="342" r:id="rId8"/>
    <p:sldId id="360" r:id="rId9"/>
    <p:sldId id="359" r:id="rId10"/>
    <p:sldId id="343" r:id="rId11"/>
    <p:sldId id="344" r:id="rId12"/>
    <p:sldId id="345" r:id="rId13"/>
    <p:sldId id="262" r:id="rId14"/>
    <p:sldId id="347" r:id="rId15"/>
    <p:sldId id="348" r:id="rId16"/>
    <p:sldId id="263" r:id="rId17"/>
    <p:sldId id="349" r:id="rId18"/>
    <p:sldId id="351" r:id="rId19"/>
    <p:sldId id="353" r:id="rId20"/>
    <p:sldId id="264" r:id="rId21"/>
    <p:sldId id="354" r:id="rId22"/>
    <p:sldId id="350" r:id="rId23"/>
    <p:sldId id="356" r:id="rId24"/>
    <p:sldId id="357" r:id="rId25"/>
    <p:sldId id="355" r:id="rId26"/>
    <p:sldId id="358" r:id="rId27"/>
    <p:sldId id="346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h/neXTj56KFZngt05akgoJ3Z5xY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nde Yang" initials="" lastIdx="1" clrIdx="0"/>
  <p:cmAuthor id="1" name="zunde yang" initials="zy" lastIdx="1" clrIdx="1">
    <p:extLst>
      <p:ext uri="{19B8F6BF-5375-455C-9EA6-DF929625EA0E}">
        <p15:presenceInfo xmlns:p15="http://schemas.microsoft.com/office/powerpoint/2012/main" userId="af30eaf54f3cec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8" autoAdjust="0"/>
    <p:restoredTop sz="88254" autoAdjust="0"/>
  </p:normalViewPr>
  <p:slideViewPr>
    <p:cSldViewPr snapToGrid="0">
      <p:cViewPr>
        <p:scale>
          <a:sx n="48" d="100"/>
          <a:sy n="48" d="100"/>
        </p:scale>
        <p:origin x="548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customschemas.google.com/relationships/presentationmetadata" Target="metadata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79801-233C-4B5C-AE82-7C6E7A53C4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16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20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4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chemeClr val="accent5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-1"/>
            <a:ext cx="12192000" cy="68403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43405E-A908-4CA9-AA03-502DBB93D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天路历程 </a:t>
            </a:r>
            <a:r>
              <a:rPr lang="en-US" altLang="zh-CN" kern="1200" dirty="0">
                <a:solidFill>
                  <a:schemeClr val="bg1"/>
                </a:solidFill>
                <a:latin typeface="Calibri Light" panose="020F0302020204030204"/>
                <a:ea typeface="等线 Light" panose="02010600030101010101" pitchFamily="2" charset="-122"/>
                <a:cs typeface="+mj-cs"/>
              </a:rPr>
              <a:t>8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DB2F3C-84C0-4DE0-A4CC-5A8F6A936CD8}"/>
              </a:ext>
            </a:extLst>
          </p:cNvPr>
          <p:cNvSpPr txBox="1"/>
          <p:nvPr/>
        </p:nvSpPr>
        <p:spPr>
          <a:xfrm>
            <a:off x="3046344" y="3275112"/>
            <a:ext cx="60926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DACF80-F322-454E-9AB3-BB1BD2C48877}"/>
              </a:ext>
            </a:extLst>
          </p:cNvPr>
          <p:cNvSpPr txBox="1"/>
          <p:nvPr/>
        </p:nvSpPr>
        <p:spPr>
          <a:xfrm>
            <a:off x="3046344" y="3275112"/>
            <a:ext cx="60926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8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661B4-805D-4AB2-AB11-89ED67A4F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899" y="1377538"/>
            <a:ext cx="9939646" cy="4837732"/>
          </a:xfrm>
        </p:spPr>
        <p:txBody>
          <a:bodyPr>
            <a:norm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zh-CN" altLang="en-US" dirty="0">
                <a:solidFill>
                  <a:schemeClr val="bg1"/>
                </a:solidFill>
              </a:rPr>
              <a:t>傳道書</a:t>
            </a:r>
            <a:r>
              <a:rPr lang="en-US" altLang="zh-TW" dirty="0">
                <a:solidFill>
                  <a:schemeClr val="bg1"/>
                </a:solidFill>
              </a:rPr>
              <a:t>5.18</a:t>
            </a:r>
            <a:r>
              <a:rPr lang="zh-TW" altLang="en-US" dirty="0">
                <a:solidFill>
                  <a:schemeClr val="bg1"/>
                </a:solidFill>
              </a:rPr>
              <a:t>我所見為善為美的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就是人在神賜他一生的日子吃喝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享受日光之下勞碌得來的好處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因為這是他的分。</a:t>
            </a:r>
            <a:r>
              <a:rPr lang="en-US" altLang="zh-TW" dirty="0">
                <a:solidFill>
                  <a:schemeClr val="bg1"/>
                </a:solidFill>
              </a:rPr>
              <a:t>5.19</a:t>
            </a:r>
            <a:r>
              <a:rPr lang="zh-TW" altLang="en-US" dirty="0">
                <a:solidFill>
                  <a:schemeClr val="bg1"/>
                </a:solidFill>
              </a:rPr>
              <a:t>神賜人資財豐富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使他能以吃用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能取自己的分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在他勞碌中喜樂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這乃是神的恩賜。</a:t>
            </a:r>
            <a:r>
              <a:rPr lang="en-US" altLang="zh-TW" dirty="0">
                <a:solidFill>
                  <a:schemeClr val="bg1"/>
                </a:solidFill>
              </a:rPr>
              <a:t>5.20</a:t>
            </a:r>
            <a:r>
              <a:rPr lang="zh-TW" altLang="en-US" dirty="0">
                <a:solidFill>
                  <a:schemeClr val="bg1"/>
                </a:solidFill>
              </a:rPr>
              <a:t>他不多思念自己一生的年日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因為神回應他的心使他喜樂。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8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206A8-1DB7-4A1C-A48B-357A98A3C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1"/>
                </a:solidFill>
              </a:rPr>
              <a:t>思考问题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9F098-E028-4627-A45D-AFCA77CC71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altLang="zh-CN" sz="3600" dirty="0">
                <a:solidFill>
                  <a:schemeClr val="bg1"/>
                </a:solidFill>
              </a:rPr>
              <a:t>1. </a:t>
            </a:r>
            <a:r>
              <a:rPr lang="zh-CN" altLang="en-US" sz="3600" dirty="0">
                <a:solidFill>
                  <a:schemeClr val="bg1"/>
                </a:solidFill>
              </a:rPr>
              <a:t>沾光、世俗、恋钞、吝啬与基督徒的最大区别在哪里？为什么？</a:t>
            </a:r>
          </a:p>
          <a:p>
            <a:pPr marL="114300" indent="0">
              <a:buNone/>
            </a:pPr>
            <a:endParaRPr lang="zh-CN" altLang="en-US" sz="3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6CC991-A184-4CCD-BD6C-078D84A36EE5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444A3E-13B1-498B-8798-55B39EC65C52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25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72735A-0D3F-4E77-8AA5-93163E173193}"/>
              </a:ext>
            </a:extLst>
          </p:cNvPr>
          <p:cNvSpPr txBox="1"/>
          <p:nvPr/>
        </p:nvSpPr>
        <p:spPr>
          <a:xfrm>
            <a:off x="3048000" y="3278425"/>
            <a:ext cx="62815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4800" b="1" i="0" u="none" strike="noStrike">
                <a:solidFill>
                  <a:srgbClr val="F9F9F9"/>
                </a:solidFill>
                <a:effectLst/>
                <a:latin typeface="Constantia" panose="02030602050306030303" pitchFamily="18" charset="0"/>
              </a:rPr>
              <a:t>14    </a:t>
            </a:r>
            <a:r>
              <a:rPr lang="zh-TW" altLang="en-US" sz="4800" b="1" i="0" u="none" strike="noStrike">
                <a:solidFill>
                  <a:srgbClr val="F9F9F9"/>
                </a:solidFill>
                <a:effectLst/>
                <a:latin typeface="Constantia" panose="02030602050306030303" pitchFamily="18" charset="0"/>
              </a:rPr>
              <a:t>銀礦拒誘觀鹽柱</a:t>
            </a:r>
            <a:endParaRPr lang="en-US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CFCDA1-6DA0-46C1-9EA3-931E00A35F5C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3B784-99BF-4697-AB3A-1E51B818EF37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16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7" descr="Demas and the Sliver M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00" y="381000"/>
            <a:ext cx="7579894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7"/>
          <p:cNvSpPr/>
          <p:nvPr/>
        </p:nvSpPr>
        <p:spPr>
          <a:xfrm>
            <a:off x="1981200" y="381001"/>
            <a:ext cx="1600200" cy="626165"/>
          </a:xfrm>
          <a:prstGeom prst="rect">
            <a:avLst/>
          </a:prstGeom>
          <a:solidFill>
            <a:srgbClr val="DD7E0E"/>
          </a:solidFill>
          <a:ln w="38100" cap="flat" cmpd="sng">
            <a:solidFill>
              <a:srgbClr val="9354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zh-CN" altLang="en-US" sz="2800" dirty="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錢財岡</a:t>
            </a:r>
            <a:endParaRPr sz="2800" dirty="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47" name="Google Shape;147;p7"/>
          <p:cNvSpPr txBox="1"/>
          <p:nvPr/>
        </p:nvSpPr>
        <p:spPr>
          <a:xfrm rot="5400000">
            <a:off x="8497789" y="843309"/>
            <a:ext cx="1447800" cy="523180"/>
          </a:xfrm>
          <a:prstGeom prst="rect">
            <a:avLst/>
          </a:prstGeom>
          <a:solidFill>
            <a:srgbClr val="B79214"/>
          </a:solidFill>
          <a:ln w="9525" cap="flat" cmpd="sng">
            <a:solidFill>
              <a:srgbClr val="7A61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CN" altLang="en-US" sz="2800" dirty="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 底     馬</a:t>
            </a:r>
            <a:endParaRPr sz="2800" dirty="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901F5-B1E1-420D-89DC-940343AED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157" y="464517"/>
            <a:ext cx="10515600" cy="117544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chemeClr val="bg1"/>
                </a:solidFill>
              </a:rPr>
              <a:t>胜过钱财岗的试探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13775-C633-4495-9B36-ACE08C7C1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938131"/>
            <a:ext cx="11088757" cy="5538718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500" dirty="0">
                <a:solidFill>
                  <a:schemeClr val="bg1"/>
                </a:solidFill>
              </a:rPr>
              <a:t>钱财岗</a:t>
            </a:r>
            <a:endParaRPr lang="en-US" altLang="zh-CN" sz="3500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CN" altLang="en-US" sz="3000" dirty="0">
                <a:solidFill>
                  <a:schemeClr val="bg1"/>
                </a:solidFill>
              </a:rPr>
              <a:t>离正路不远的山边有一个银矿；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CN" altLang="en-US" sz="3000" dirty="0">
                <a:solidFill>
                  <a:schemeClr val="bg1"/>
                </a:solidFill>
              </a:rPr>
              <a:t>矿边下边是空的；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CN" altLang="en-US" sz="3000" dirty="0">
                <a:solidFill>
                  <a:schemeClr val="bg1"/>
                </a:solidFill>
              </a:rPr>
              <a:t>有许多天路客因好奇而离开正路前去探望就陷下去摔死了</a:t>
            </a:r>
            <a:endParaRPr lang="en-US" altLang="zh-CN" sz="30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500" dirty="0">
                <a:solidFill>
                  <a:schemeClr val="bg1"/>
                </a:solidFill>
              </a:rPr>
              <a:t>底马</a:t>
            </a:r>
            <a:endParaRPr lang="en-US" altLang="zh-CN" sz="3500" dirty="0">
              <a:solidFill>
                <a:schemeClr val="bg1"/>
              </a:solidFill>
            </a:endParaRPr>
          </a:p>
          <a:p>
            <a:pPr lvl="1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TW" altLang="en-US" sz="3000" dirty="0">
                <a:solidFill>
                  <a:schemeClr val="bg1"/>
                </a:solidFill>
              </a:rPr>
              <a:t>原是保羅的同工</a:t>
            </a:r>
            <a:r>
              <a:rPr lang="en-US" altLang="zh-TW" sz="3000" dirty="0">
                <a:solidFill>
                  <a:schemeClr val="bg1"/>
                </a:solidFill>
              </a:rPr>
              <a:t>﹐</a:t>
            </a:r>
            <a:r>
              <a:rPr lang="zh-TW" altLang="en-US" sz="3000" dirty="0">
                <a:solidFill>
                  <a:schemeClr val="bg1"/>
                </a:solidFill>
              </a:rPr>
              <a:t>當保羅第一次在羅馬坐監時</a:t>
            </a:r>
            <a:r>
              <a:rPr lang="en-US" altLang="zh-TW" sz="3000" dirty="0">
                <a:solidFill>
                  <a:schemeClr val="bg1"/>
                </a:solidFill>
              </a:rPr>
              <a:t>﹐</a:t>
            </a:r>
            <a:r>
              <a:rPr lang="zh-TW" altLang="en-US" sz="3000" dirty="0">
                <a:solidFill>
                  <a:schemeClr val="bg1"/>
                </a:solidFill>
              </a:rPr>
              <a:t>底馬仍在他身邊；     西</a:t>
            </a:r>
            <a:r>
              <a:rPr lang="en-US" altLang="zh-TW" sz="3000" dirty="0">
                <a:solidFill>
                  <a:schemeClr val="bg1"/>
                </a:solidFill>
              </a:rPr>
              <a:t>4.14</a:t>
            </a:r>
            <a:r>
              <a:rPr lang="zh-TW" altLang="en-US" sz="3000" dirty="0">
                <a:solidFill>
                  <a:schemeClr val="bg1"/>
                </a:solidFill>
              </a:rPr>
              <a:t>所亲爱的医生路加，和底马问你们安。</a:t>
            </a:r>
            <a:endParaRPr lang="en-US" altLang="zh-TW" sz="3000" dirty="0">
              <a:solidFill>
                <a:schemeClr val="bg1"/>
              </a:solidFill>
            </a:endParaRPr>
          </a:p>
          <a:p>
            <a:pPr marL="114300" indent="0">
              <a:lnSpc>
                <a:spcPct val="110000"/>
              </a:lnSpc>
              <a:buClr>
                <a:schemeClr val="bg1"/>
              </a:buClr>
              <a:buNone/>
            </a:pPr>
            <a:r>
              <a:rPr lang="en-US" altLang="zh-CN" sz="3000" dirty="0">
                <a:solidFill>
                  <a:schemeClr val="bg1"/>
                </a:solidFill>
              </a:rPr>
              <a:t>	</a:t>
            </a:r>
            <a:r>
              <a:rPr lang="zh-TW" altLang="en-US" sz="3000" dirty="0">
                <a:solidFill>
                  <a:schemeClr val="bg1"/>
                </a:solidFill>
              </a:rPr>
              <a:t>門</a:t>
            </a:r>
            <a:r>
              <a:rPr lang="en-US" altLang="zh-TW" sz="3000" dirty="0">
                <a:solidFill>
                  <a:schemeClr val="bg1"/>
                </a:solidFill>
              </a:rPr>
              <a:t>24</a:t>
            </a:r>
            <a:r>
              <a:rPr lang="zh-CN" altLang="en-US" sz="3000" dirty="0">
                <a:solidFill>
                  <a:schemeClr val="bg1"/>
                </a:solidFill>
              </a:rPr>
              <a:t>与我同工的马可，亚里达古，底马，路加，也都</a:t>
            </a:r>
            <a:r>
              <a:rPr lang="en-US" altLang="zh-CN" sz="3000" dirty="0">
                <a:solidFill>
                  <a:schemeClr val="bg1"/>
                </a:solidFill>
              </a:rPr>
              <a:t>	</a:t>
            </a:r>
            <a:r>
              <a:rPr lang="zh-CN" altLang="en-US" sz="3000" dirty="0">
                <a:solidFill>
                  <a:schemeClr val="bg1"/>
                </a:solidFill>
              </a:rPr>
              <a:t>问你安。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lvl="1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TW" altLang="en-US" sz="3000" dirty="0">
                <a:solidFill>
                  <a:schemeClr val="bg1"/>
                </a:solidFill>
              </a:rPr>
              <a:t>他現在就站在財山銀礦的對面</a:t>
            </a:r>
            <a:endParaRPr lang="en-US" altLang="zh-TW" sz="3000" dirty="0">
              <a:solidFill>
                <a:schemeClr val="bg1"/>
              </a:solidFill>
            </a:endParaRPr>
          </a:p>
          <a:p>
            <a:pPr lvl="1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zh-TW" altLang="en-US" sz="3000" dirty="0">
                <a:solidFill>
                  <a:schemeClr val="bg1"/>
                </a:solidFill>
              </a:rPr>
              <a:t>提後</a:t>
            </a:r>
            <a:r>
              <a:rPr lang="en-US" altLang="zh-TW" sz="3000" dirty="0">
                <a:solidFill>
                  <a:schemeClr val="bg1"/>
                </a:solidFill>
              </a:rPr>
              <a:t>4.10 </a:t>
            </a:r>
            <a:r>
              <a:rPr lang="zh-TW" altLang="en-US" sz="3000" dirty="0">
                <a:solidFill>
                  <a:schemeClr val="bg1"/>
                </a:solidFill>
              </a:rPr>
              <a:t>因為底馬貪愛現今的世界</a:t>
            </a:r>
            <a:r>
              <a:rPr lang="en-US" altLang="zh-TW" sz="3000" dirty="0">
                <a:solidFill>
                  <a:schemeClr val="bg1"/>
                </a:solidFill>
              </a:rPr>
              <a:t>﹐</a:t>
            </a:r>
            <a:r>
              <a:rPr lang="zh-TW" altLang="en-US" sz="3000" dirty="0">
                <a:solidFill>
                  <a:schemeClr val="bg1"/>
                </a:solidFill>
              </a:rPr>
              <a:t>就離棄我往帖撒羅尼迦去了。</a:t>
            </a:r>
            <a:endParaRPr lang="en-US" altLang="zh-TW" sz="3000" dirty="0">
              <a:solidFill>
                <a:schemeClr val="bg1"/>
              </a:solidFill>
            </a:endParaRPr>
          </a:p>
          <a:p>
            <a:pPr marL="571500" lvl="1" indent="0">
              <a:buClr>
                <a:schemeClr val="bg1"/>
              </a:buClr>
              <a:buNone/>
            </a:pPr>
            <a:endParaRPr lang="en-US" altLang="zh-TW" sz="3000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None/>
            </a:pPr>
            <a:r>
              <a:rPr lang="en-US" altLang="zh-TW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Google Shape;145;p7" descr="Demas and the Sliver Mine">
            <a:extLst>
              <a:ext uri="{FF2B5EF4-FFF2-40B4-BE49-F238E27FC236}">
                <a16:creationId xmlns:a16="http://schemas.microsoft.com/office/drawing/2014/main" id="{8E189E1F-581E-446B-9458-E9F51D50352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1912" y="166343"/>
            <a:ext cx="3501888" cy="29519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6;p7">
            <a:extLst>
              <a:ext uri="{FF2B5EF4-FFF2-40B4-BE49-F238E27FC236}">
                <a16:creationId xmlns:a16="http://schemas.microsoft.com/office/drawing/2014/main" id="{2BB202ED-C6BC-475F-9D86-388F280EC340}"/>
              </a:ext>
            </a:extLst>
          </p:cNvPr>
          <p:cNvSpPr/>
          <p:nvPr/>
        </p:nvSpPr>
        <p:spPr>
          <a:xfrm>
            <a:off x="7851912" y="94147"/>
            <a:ext cx="957469" cy="442566"/>
          </a:xfrm>
          <a:prstGeom prst="rect">
            <a:avLst/>
          </a:prstGeom>
          <a:solidFill>
            <a:srgbClr val="DD7E0E"/>
          </a:solidFill>
          <a:ln w="38100" cap="flat" cmpd="sng">
            <a:solidFill>
              <a:srgbClr val="9354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zh-CN" altLang="en-US" sz="1800" dirty="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錢財岡</a:t>
            </a:r>
            <a:endParaRPr sz="1800" dirty="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6" name="Google Shape;147;p7">
            <a:extLst>
              <a:ext uri="{FF2B5EF4-FFF2-40B4-BE49-F238E27FC236}">
                <a16:creationId xmlns:a16="http://schemas.microsoft.com/office/drawing/2014/main" id="{91FD1D42-B79E-4880-815D-71723BF21A69}"/>
              </a:ext>
            </a:extLst>
          </p:cNvPr>
          <p:cNvSpPr txBox="1"/>
          <p:nvPr/>
        </p:nvSpPr>
        <p:spPr>
          <a:xfrm rot="5400000">
            <a:off x="10667131" y="509784"/>
            <a:ext cx="1056172" cy="369291"/>
          </a:xfrm>
          <a:prstGeom prst="rect">
            <a:avLst/>
          </a:prstGeom>
          <a:solidFill>
            <a:srgbClr val="B79214"/>
          </a:solidFill>
          <a:ln w="9525" cap="flat" cmpd="sng">
            <a:solidFill>
              <a:srgbClr val="7A61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CN" altLang="en-US" sz="1800" dirty="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 底     馬</a:t>
            </a:r>
            <a:endParaRPr sz="1800" dirty="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23666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13775-C633-4495-9B36-ACE08C7C1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1258"/>
            <a:ext cx="10515600" cy="6596742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000" dirty="0">
                <a:solidFill>
                  <a:schemeClr val="bg1"/>
                </a:solidFill>
              </a:rPr>
              <a:t>底马誘惑天路客去參觀銀礦</a:t>
            </a:r>
            <a:endParaRPr lang="en-US" altLang="zh-CN" sz="3000" dirty="0">
              <a:solidFill>
                <a:schemeClr val="bg1"/>
              </a:solidFill>
            </a:endParaRPr>
          </a:p>
          <a:p>
            <a:pPr marL="571500" lvl="1" indent="0">
              <a:lnSpc>
                <a:spcPct val="110000"/>
              </a:lnSpc>
              <a:buClr>
                <a:schemeClr val="bg1"/>
              </a:buClr>
              <a:buNone/>
            </a:pPr>
            <a:r>
              <a:rPr lang="zh-CN" altLang="en-US" sz="2600" dirty="0">
                <a:solidFill>
                  <a:schemeClr val="bg1"/>
                </a:solidFill>
              </a:rPr>
              <a:t>这银矿可以叫你一生享用不尽，盼望动心了，想上前 去看个究竟。但基督徒劝阻他说：「我们不应被钱财所迷惑而偏离正路。」 </a:t>
            </a:r>
            <a:r>
              <a:rPr lang="en-US" altLang="zh-CN" sz="2600" dirty="0">
                <a:solidFill>
                  <a:schemeClr val="bg1"/>
                </a:solidFill>
              </a:rPr>
              <a:t>	</a:t>
            </a:r>
            <a:endParaRPr lang="en-US" altLang="zh-TW" sz="26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基督徒識透底馬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zh-TW" altLang="en-US" dirty="0">
                <a:solidFill>
                  <a:schemeClr val="bg1"/>
                </a:solidFill>
              </a:rPr>
              <a:t>「你的曾祖父名叫基哈西</a:t>
            </a:r>
            <a:r>
              <a:rPr lang="en-US" altLang="zh-TW" dirty="0">
                <a:solidFill>
                  <a:schemeClr val="bg1"/>
                </a:solidFill>
              </a:rPr>
              <a:t>(</a:t>
            </a:r>
            <a:r>
              <a:rPr lang="zh-TW" altLang="en-US" dirty="0">
                <a:solidFill>
                  <a:schemeClr val="bg1"/>
                </a:solidFill>
              </a:rPr>
              <a:t>王下</a:t>
            </a:r>
            <a:r>
              <a:rPr lang="en-US" altLang="zh-TW" dirty="0">
                <a:solidFill>
                  <a:schemeClr val="bg1"/>
                </a:solidFill>
              </a:rPr>
              <a:t>5.20-27)﹐</a:t>
            </a:r>
            <a:r>
              <a:rPr lang="zh-TW" altLang="en-US" dirty="0">
                <a:solidFill>
                  <a:schemeClr val="bg1"/>
                </a:solidFill>
              </a:rPr>
              <a:t>你的父親叫猶大</a:t>
            </a:r>
            <a:r>
              <a:rPr lang="en-US" altLang="zh-TW" dirty="0">
                <a:solidFill>
                  <a:schemeClr val="bg1"/>
                </a:solidFill>
              </a:rPr>
              <a:t>…</a:t>
            </a:r>
            <a:r>
              <a:rPr lang="zh-TW" altLang="en-US" dirty="0">
                <a:solidFill>
                  <a:schemeClr val="bg1"/>
                </a:solidFill>
              </a:rPr>
              <a:t>魔鬼的方法</a:t>
            </a:r>
            <a:r>
              <a:rPr lang="en-US" altLang="zh-TW" dirty="0">
                <a:solidFill>
                  <a:schemeClr val="bg1"/>
                </a:solidFill>
              </a:rPr>
              <a:t>…</a:t>
            </a:r>
            <a:r>
              <a:rPr lang="zh-TW" altLang="en-US" dirty="0">
                <a:solidFill>
                  <a:schemeClr val="bg1"/>
                </a:solidFill>
              </a:rPr>
              <a:t>賣主求榮</a:t>
            </a:r>
            <a:r>
              <a:rPr lang="en-US" altLang="zh-TW" dirty="0">
                <a:solidFill>
                  <a:schemeClr val="bg1"/>
                </a:solidFill>
              </a:rPr>
              <a:t>…</a:t>
            </a:r>
            <a:r>
              <a:rPr lang="zh-TW" altLang="en-US" dirty="0">
                <a:solidFill>
                  <a:schemeClr val="bg1"/>
                </a:solidFill>
              </a:rPr>
              <a:t>」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lnSpc>
                <a:spcPct val="110000"/>
              </a:lnSpc>
              <a:buClr>
                <a:schemeClr val="bg1"/>
              </a:buClr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王下</a:t>
            </a:r>
            <a:r>
              <a:rPr lang="en-US" altLang="zh-CN" dirty="0">
                <a:solidFill>
                  <a:schemeClr val="bg1"/>
                </a:solidFill>
              </a:rPr>
              <a:t>5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20</a:t>
            </a:r>
            <a:r>
              <a:rPr lang="zh-CN" altLang="en-US" dirty="0">
                <a:solidFill>
                  <a:schemeClr val="bg1"/>
                </a:solidFill>
              </a:rPr>
              <a:t>神人以利沙的仆人基哈西心里说，我主人不愿从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这亚兰人乃缦手里受他带来的礼物，我指着永生的耶和华起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誓，我必跑去追上他，向他要些。</a:t>
            </a:r>
            <a:r>
              <a:rPr lang="en-US" altLang="zh-CN" dirty="0">
                <a:solidFill>
                  <a:schemeClr val="bg1"/>
                </a:solidFill>
              </a:rPr>
              <a:t>5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27</a:t>
            </a:r>
            <a:r>
              <a:rPr lang="zh-CN" altLang="en-US" dirty="0">
                <a:solidFill>
                  <a:schemeClr val="bg1"/>
                </a:solidFill>
              </a:rPr>
              <a:t>：因此，乃缦的大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麻疯必沾染你和你的后裔，直到永远。基哈西从以利沙面前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退出去，就长了大麻疯，像雪那样白。</a:t>
            </a:r>
            <a:endParaRPr lang="en-US" altLang="zh-TW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沾光、世俗、恋钞、吝啬的灭亡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听到底马的呼唤就偏离正路，向银矿走去，就陷下去摔死了 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None/>
            </a:pPr>
            <a:r>
              <a:rPr lang="en-US" altLang="zh-TW" sz="2400" dirty="0">
                <a:solidFill>
                  <a:schemeClr val="bg1"/>
                </a:solidFill>
              </a:rPr>
              <a:t>	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33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8" descr="Pillar of Sal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01" y="304800"/>
            <a:ext cx="4511583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8"/>
          <p:cNvSpPr txBox="1"/>
          <p:nvPr/>
        </p:nvSpPr>
        <p:spPr>
          <a:xfrm rot="5400000">
            <a:off x="1717477" y="843309"/>
            <a:ext cx="1447800" cy="523180"/>
          </a:xfrm>
          <a:prstGeom prst="rect">
            <a:avLst/>
          </a:prstGeom>
          <a:solidFill>
            <a:srgbClr val="B79214"/>
          </a:solidFill>
          <a:ln w="9525" cap="flat" cmpd="sng">
            <a:solidFill>
              <a:srgbClr val="7A610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CN" altLang="en-US" sz="2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 鹽     柱</a:t>
            </a:r>
            <a:endParaRPr sz="2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55" name="Google Shape;155;p8"/>
          <p:cNvSpPr txBox="1"/>
          <p:nvPr/>
        </p:nvSpPr>
        <p:spPr>
          <a:xfrm rot="5400000">
            <a:off x="4915523" y="2184133"/>
            <a:ext cx="4343400" cy="584735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CN" altLang="en-US" sz="3200" dirty="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  銘記羅得之妻的教訓</a:t>
            </a:r>
            <a:endParaRPr sz="3200" dirty="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BAC62-3752-45FD-9406-1B51FE362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9382"/>
            <a:ext cx="10515600" cy="592758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zh-CN" altLang="en-US" sz="3600" dirty="0">
                <a:solidFill>
                  <a:schemeClr val="bg1"/>
                </a:solidFill>
              </a:rPr>
              <a:t>鹽柱</a:t>
            </a:r>
            <a:endParaRPr lang="en-US" altLang="zh-CN" sz="3600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创</a:t>
            </a:r>
            <a:r>
              <a:rPr lang="en-US" altLang="zh-CN" dirty="0">
                <a:solidFill>
                  <a:schemeClr val="bg1"/>
                </a:solidFill>
              </a:rPr>
              <a:t>19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24-26</a:t>
            </a:r>
            <a:r>
              <a:rPr lang="zh-CN" altLang="en-US" dirty="0">
                <a:solidFill>
                  <a:schemeClr val="bg1"/>
                </a:solidFill>
              </a:rPr>
              <a:t>当时，耶和华将硫磺与火从天上耶和华那里降与所多玛和蛾摩拉，把那些城和全平原，并城里所有的居民，连地上生长的，都毁灭了。罗得的妻子在后边回头一看，就变成了一根盐柱。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罗得的妻子逃过了所多玛和蛾摩拉的硫磺与火， 却</a:t>
            </a:r>
            <a:r>
              <a:rPr lang="zh-TW" altLang="en-US" dirty="0">
                <a:solidFill>
                  <a:schemeClr val="bg1"/>
                </a:solidFill>
              </a:rPr>
              <a:t>逃不過的「第二關」</a:t>
            </a:r>
            <a:r>
              <a:rPr lang="zh-CN" altLang="en-US" dirty="0">
                <a:solidFill>
                  <a:schemeClr val="bg1"/>
                </a:solidFill>
              </a:rPr>
              <a:t>，变成了一根盐柱。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第二關</a:t>
            </a:r>
            <a:r>
              <a:rPr lang="zh-TW" altLang="en-US" dirty="0">
                <a:solidFill>
                  <a:schemeClr val="bg1"/>
                </a:solidFill>
              </a:rPr>
              <a:t>乃是深入在人心內的貪念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可能帶來行動的罪慾。中國人常說有賊心沒賊膽。這柱子是在警告賊心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連賊心都受到神的審判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所多瑪的受審不過是末日的一個預演罷了。</a:t>
            </a: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53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87591-611D-4BAF-A708-85727BE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56260"/>
            <a:ext cx="10515600" cy="5820703"/>
          </a:xfrm>
        </p:spPr>
        <p:txBody>
          <a:bodyPr/>
          <a:lstStyle/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對付世俗世界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約翰壹書</a:t>
            </a:r>
            <a:r>
              <a:rPr lang="en-US" altLang="zh-TW" dirty="0">
                <a:solidFill>
                  <a:schemeClr val="bg1"/>
                </a:solidFill>
              </a:rPr>
              <a:t>2.15 </a:t>
            </a:r>
            <a:r>
              <a:rPr lang="zh-TW" altLang="en-US" dirty="0">
                <a:solidFill>
                  <a:schemeClr val="bg1"/>
                </a:solidFill>
              </a:rPr>
              <a:t>不要愛世界和世界上的事。人若愛世界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愛父的心就不在他裡面了。</a:t>
            </a:r>
            <a:r>
              <a:rPr lang="en-US" altLang="zh-TW" dirty="0">
                <a:solidFill>
                  <a:schemeClr val="bg1"/>
                </a:solidFill>
              </a:rPr>
              <a:t>2.16 </a:t>
            </a:r>
            <a:r>
              <a:rPr lang="zh-TW" altLang="en-US" dirty="0">
                <a:solidFill>
                  <a:schemeClr val="bg1"/>
                </a:solidFill>
              </a:rPr>
              <a:t>因為凡世界上的事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就像肉體的情慾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眼目的情慾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並今生的驕傲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都不是從父來的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乃是從世界來的。</a:t>
            </a:r>
            <a:r>
              <a:rPr lang="en-US" altLang="zh-TW" dirty="0">
                <a:solidFill>
                  <a:schemeClr val="bg1"/>
                </a:solidFill>
              </a:rPr>
              <a:t>2.17 </a:t>
            </a:r>
            <a:r>
              <a:rPr lang="zh-TW" altLang="en-US" dirty="0">
                <a:solidFill>
                  <a:schemeClr val="bg1"/>
                </a:solidFill>
              </a:rPr>
              <a:t>這世界和其上的情慾都要過去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惟獨遵行神旨意的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是永遠常存。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D837220-5F2A-475C-8712-65A12A0E58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442022"/>
              </p:ext>
            </p:extLst>
          </p:nvPr>
        </p:nvGraphicFramePr>
        <p:xfrm>
          <a:off x="1498046" y="3429000"/>
          <a:ext cx="8967687" cy="2928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Worksheet" r:id="rId3" imgW="4355944" imgH="1422308" progId="Excel.Sheet.12">
                  <p:embed/>
                </p:oleObj>
              </mc:Choice>
              <mc:Fallback>
                <p:oleObj name="Worksheet" r:id="rId3" imgW="4355944" imgH="1422308" progId="Excel.Sheet.12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6A33703-50D1-4385-8081-6C86AA90A2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8046" y="3429000"/>
                        <a:ext cx="8967687" cy="2928223"/>
                      </a:xfrm>
                      <a:prstGeom prst="rect">
                        <a:avLst/>
                      </a:prstGeom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443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87591-611D-4BAF-A708-85727BE9C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56260"/>
            <a:ext cx="10515600" cy="5820703"/>
          </a:xfrm>
        </p:spPr>
        <p:txBody>
          <a:bodyPr/>
          <a:lstStyle/>
          <a:p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對付世俗世界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雅各書</a:t>
            </a:r>
            <a:r>
              <a:rPr lang="en-US" altLang="zh-TW" dirty="0">
                <a:solidFill>
                  <a:schemeClr val="bg1"/>
                </a:solidFill>
              </a:rPr>
              <a:t>1.13</a:t>
            </a:r>
            <a:r>
              <a:rPr lang="zh-TW" altLang="en-US" dirty="0">
                <a:solidFill>
                  <a:schemeClr val="bg1"/>
                </a:solidFill>
              </a:rPr>
              <a:t>人被試探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不可說</a:t>
            </a:r>
            <a:r>
              <a:rPr lang="en-US" altLang="zh-TW" dirty="0">
                <a:solidFill>
                  <a:schemeClr val="bg1"/>
                </a:solidFill>
              </a:rPr>
              <a:t>﹕</a:t>
            </a:r>
            <a:r>
              <a:rPr lang="zh-TW" altLang="en-US" dirty="0">
                <a:solidFill>
                  <a:schemeClr val="bg1"/>
                </a:solidFill>
              </a:rPr>
              <a:t>「我是被神試探」</a:t>
            </a:r>
            <a:r>
              <a:rPr lang="en-US" altLang="zh-TW" dirty="0">
                <a:solidFill>
                  <a:schemeClr val="bg1"/>
                </a:solidFill>
              </a:rPr>
              <a:t>﹔</a:t>
            </a:r>
            <a:r>
              <a:rPr lang="zh-TW" altLang="en-US" dirty="0">
                <a:solidFill>
                  <a:schemeClr val="bg1"/>
                </a:solidFill>
              </a:rPr>
              <a:t>因為神不能被惡試探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他也不試探人。</a:t>
            </a:r>
            <a:r>
              <a:rPr lang="en-US" altLang="zh-TW" dirty="0">
                <a:solidFill>
                  <a:schemeClr val="bg1"/>
                </a:solidFill>
              </a:rPr>
              <a:t>1.14</a:t>
            </a:r>
            <a:r>
              <a:rPr lang="zh-TW" altLang="en-US" dirty="0">
                <a:solidFill>
                  <a:schemeClr val="bg1"/>
                </a:solidFill>
              </a:rPr>
              <a:t>但各人被試探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乃是被自己的私慾牽引誘惑的。</a:t>
            </a:r>
            <a:r>
              <a:rPr lang="en-US" altLang="zh-TW" dirty="0">
                <a:solidFill>
                  <a:schemeClr val="bg1"/>
                </a:solidFill>
              </a:rPr>
              <a:t>1.15</a:t>
            </a:r>
            <a:r>
              <a:rPr lang="zh-TW" altLang="en-US" dirty="0">
                <a:solidFill>
                  <a:schemeClr val="bg1"/>
                </a:solidFill>
              </a:rPr>
              <a:t>私慾既懷了胎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就生出罪來</a:t>
            </a:r>
            <a:r>
              <a:rPr lang="en-US" altLang="zh-TW" dirty="0">
                <a:solidFill>
                  <a:schemeClr val="bg1"/>
                </a:solidFill>
              </a:rPr>
              <a:t>﹔</a:t>
            </a:r>
            <a:r>
              <a:rPr lang="zh-TW" altLang="en-US" dirty="0">
                <a:solidFill>
                  <a:schemeClr val="bg1"/>
                </a:solidFill>
              </a:rPr>
              <a:t>罪既長成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就生出死來。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私慾</a:t>
            </a:r>
            <a:r>
              <a:rPr lang="en-US" altLang="zh-CN" dirty="0">
                <a:solidFill>
                  <a:schemeClr val="bg1"/>
                </a:solidFill>
              </a:rPr>
              <a:t>》</a:t>
            </a:r>
            <a:r>
              <a:rPr lang="zh-TW" altLang="en-US" dirty="0">
                <a:solidFill>
                  <a:schemeClr val="bg1"/>
                </a:solidFill>
              </a:rPr>
              <a:t>罪胎</a:t>
            </a:r>
            <a:r>
              <a:rPr lang="en-US" altLang="zh-CN" dirty="0">
                <a:solidFill>
                  <a:schemeClr val="bg1"/>
                </a:solidFill>
              </a:rPr>
              <a:t>》</a:t>
            </a:r>
            <a:r>
              <a:rPr lang="zh-TW" altLang="en-US" dirty="0">
                <a:solidFill>
                  <a:schemeClr val="bg1"/>
                </a:solidFill>
              </a:rPr>
              <a:t>犯罪</a:t>
            </a:r>
            <a:r>
              <a:rPr lang="en-US" altLang="zh-CN" dirty="0">
                <a:solidFill>
                  <a:schemeClr val="bg1"/>
                </a:solidFill>
              </a:rPr>
              <a:t>》</a:t>
            </a:r>
            <a:r>
              <a:rPr lang="zh-TW" altLang="en-US" dirty="0">
                <a:solidFill>
                  <a:schemeClr val="bg1"/>
                </a:solidFill>
              </a:rPr>
              <a:t>死亡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當在第一階段就除罪。</a:t>
            </a:r>
          </a:p>
          <a:p>
            <a:endParaRPr lang="zh-TW" alt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6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914400" indent="-914400"/>
            <a:r>
              <a:rPr lang="en-US" altLang="zh-TW" b="1" dirty="0">
                <a:solidFill>
                  <a:schemeClr val="bg1"/>
                </a:solidFill>
              </a:rPr>
              <a:t>13   </a:t>
            </a:r>
            <a:r>
              <a:rPr lang="zh-TW" altLang="en-US" b="1" dirty="0">
                <a:solidFill>
                  <a:schemeClr val="bg1"/>
                </a:solidFill>
              </a:rPr>
              <a:t>君子欲蓋彌彰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Clr>
                <a:srgbClr val="F9F9F9"/>
              </a:buClr>
              <a:buSzPts val="4200"/>
            </a:pPr>
            <a:r>
              <a:rPr lang="zh-CN" dirty="0">
                <a:solidFill>
                  <a:schemeClr val="bg1"/>
                </a:solidFill>
              </a:rPr>
              <a:t>生命水之河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2D488E-2DA6-458C-AF17-1C2A3961E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342460"/>
            <a:ext cx="610925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zh-CN" altLang="en-US" sz="3000" dirty="0">
                <a:solidFill>
                  <a:schemeClr val="bg1"/>
                </a:solidFill>
              </a:rPr>
              <a:t>出了安乐平原，前面就是渴慕已久的「神的乐河」。那河里的 水又清又甜，他们在河边吃喝睡眠， 休息了好几个昼夜。</a:t>
            </a:r>
            <a:endParaRPr lang="en-US" sz="3000" dirty="0">
              <a:solidFill>
                <a:schemeClr val="bg1"/>
              </a:solidFill>
            </a:endParaRPr>
          </a:p>
        </p:txBody>
      </p:sp>
      <p:pic>
        <p:nvPicPr>
          <p:cNvPr id="162" name="Google Shape;162;p9" descr="A pleasant riv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26086" y="604181"/>
            <a:ext cx="5221357" cy="3781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CE16F-346F-4FAE-93EF-22165BB5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69442"/>
            <a:ext cx="10515600" cy="413501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bg1"/>
                </a:solidFill>
              </a:rPr>
              <a:t>聖經裏有一道奧秘的河流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從伊甸園裏就開始湧流了。</a:t>
            </a: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bg1"/>
                </a:solidFill>
              </a:rPr>
              <a:t>這一條生命水的河一直在流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貫穿舊約和新約。</a:t>
            </a: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bg1"/>
                </a:solidFill>
              </a:rPr>
              <a:t>耶穌來了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帶來了這條天上的河</a:t>
            </a:r>
            <a:r>
              <a:rPr lang="en-US" altLang="zh-TW" sz="3200" dirty="0">
                <a:solidFill>
                  <a:schemeClr val="bg1"/>
                </a:solidFill>
              </a:rPr>
              <a:t>﹑</a:t>
            </a:r>
            <a:r>
              <a:rPr lang="zh-TW" altLang="en-US" sz="3200" dirty="0">
                <a:solidFill>
                  <a:schemeClr val="bg1"/>
                </a:solidFill>
              </a:rPr>
              <a:t>神的河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bg1"/>
                </a:solidFill>
              </a:rPr>
              <a:t>當耶穌升天得到榮耀以後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真的將聖靈賜下來了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那是天上生命河的分汊</a:t>
            </a:r>
            <a:r>
              <a:rPr lang="en-US" altLang="zh-TW" sz="3200" dirty="0">
                <a:solidFill>
                  <a:schemeClr val="bg1"/>
                </a:solidFill>
              </a:rPr>
              <a:t>﹗</a:t>
            </a:r>
            <a:endParaRPr lang="zh-TW" altLang="en-US" sz="3200" dirty="0">
              <a:solidFill>
                <a:schemeClr val="bg1"/>
              </a:solidFill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A9B997-63B2-4A29-A464-8AD35DFBE621}"/>
              </a:ext>
            </a:extLst>
          </p:cNvPr>
          <p:cNvSpPr txBox="1"/>
          <p:nvPr/>
        </p:nvSpPr>
        <p:spPr>
          <a:xfrm>
            <a:off x="1296949" y="315570"/>
            <a:ext cx="609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</a:rPr>
              <a:t>生命水之河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74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2BE58-6065-4DAD-B60B-99655416D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190" y="1186685"/>
            <a:ext cx="10489870" cy="5671315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200" dirty="0">
                <a:solidFill>
                  <a:schemeClr val="bg1"/>
                </a:solidFill>
              </a:rPr>
              <a:t>創</a:t>
            </a:r>
            <a:r>
              <a:rPr lang="en-US" altLang="zh-CN" sz="3200" dirty="0">
                <a:solidFill>
                  <a:schemeClr val="bg1"/>
                </a:solidFill>
              </a:rPr>
              <a:t>2.10-14</a:t>
            </a:r>
            <a:r>
              <a:rPr lang="zh-TW" altLang="en-US" sz="3200" dirty="0">
                <a:solidFill>
                  <a:schemeClr val="bg1"/>
                </a:solidFill>
              </a:rPr>
              <a:t>有河從伊甸流出來滋潤那園子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從那裏分為四道。第一道名叫比遜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就是環繞哈腓拉全地的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在那裏有金子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並且那地的金子是好的</a:t>
            </a:r>
            <a:r>
              <a:rPr lang="en-US" altLang="zh-TW" sz="3200" dirty="0">
                <a:solidFill>
                  <a:schemeClr val="bg1"/>
                </a:solidFill>
              </a:rPr>
              <a:t>﹔</a:t>
            </a:r>
            <a:r>
              <a:rPr lang="zh-TW" altLang="en-US" sz="3200" dirty="0">
                <a:solidFill>
                  <a:schemeClr val="bg1"/>
                </a:solidFill>
              </a:rPr>
              <a:t>在那裏又有珍珠和紅瑪瑙。第二道河名叫基訓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就是環繞古實全地的。第三道河名叫希底結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流在亞述的東邊。第四道河就是伯拉河。</a:t>
            </a: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200" dirty="0">
                <a:solidFill>
                  <a:schemeClr val="bg1"/>
                </a:solidFill>
              </a:rPr>
              <a:t>以西结书</a:t>
            </a:r>
            <a:r>
              <a:rPr lang="en-US" altLang="zh-CN" sz="3200" dirty="0">
                <a:solidFill>
                  <a:schemeClr val="bg1"/>
                </a:solidFill>
              </a:rPr>
              <a:t>47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在河这边与那边的岸上必生长各类的树木。其果可作食物，叶子不枯干，果子不断绝。每月必结新果子，因为这水是从圣所流出来的。树上的果子必作食物，叶子乃为治病。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37496-A01A-40C3-BE45-24E4A87D7E15}"/>
              </a:ext>
            </a:extLst>
          </p:cNvPr>
          <p:cNvSpPr txBox="1"/>
          <p:nvPr/>
        </p:nvSpPr>
        <p:spPr>
          <a:xfrm>
            <a:off x="1243941" y="206024"/>
            <a:ext cx="609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</a:rPr>
              <a:t>生命水之河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980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2BE58-6065-4DAD-B60B-99655416D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189" y="1245703"/>
            <a:ext cx="11025249" cy="5035211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sz="3200" dirty="0">
                <a:solidFill>
                  <a:schemeClr val="bg1"/>
                </a:solidFill>
              </a:rPr>
              <a:t>詩</a:t>
            </a:r>
            <a:r>
              <a:rPr lang="en-US" altLang="zh-CN" sz="3200" dirty="0">
                <a:solidFill>
                  <a:schemeClr val="bg1"/>
                </a:solidFill>
              </a:rPr>
              <a:t>36.7-9</a:t>
            </a:r>
            <a:r>
              <a:rPr lang="zh-CN" altLang="en-US" sz="3200" dirty="0">
                <a:solidFill>
                  <a:schemeClr val="bg1"/>
                </a:solidFill>
              </a:rPr>
              <a:t>神阿，你的慈爱，何其宝贵。世人投靠在你翅膀的荫下。他们必因你殿里的肥甘，得以饱足。你也必叫他们喝你乐河</a:t>
            </a:r>
            <a:r>
              <a:rPr lang="en-US" altLang="zh-CN" sz="3200" dirty="0">
                <a:solidFill>
                  <a:schemeClr val="bg1"/>
                </a:solidFill>
              </a:rPr>
              <a:t>	</a:t>
            </a:r>
            <a:r>
              <a:rPr lang="zh-CN" altLang="en-US" sz="3200" dirty="0">
                <a:solidFill>
                  <a:schemeClr val="bg1"/>
                </a:solidFill>
              </a:rPr>
              <a:t>的水。因为在你那里，有生命的源头。在你的光中，我们必得见光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altLang="zh-TW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bg1"/>
                </a:solidFill>
              </a:rPr>
              <a:t>撒迦利亞</a:t>
            </a:r>
            <a:r>
              <a:rPr lang="en-US" altLang="zh-TW" sz="3200" dirty="0">
                <a:solidFill>
                  <a:schemeClr val="bg1"/>
                </a:solidFill>
              </a:rPr>
              <a:t>14.8 </a:t>
            </a:r>
            <a:r>
              <a:rPr lang="zh-TW" altLang="en-US" sz="3200" dirty="0">
                <a:solidFill>
                  <a:schemeClr val="bg1"/>
                </a:solidFill>
              </a:rPr>
              <a:t>那日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必有活水從耶路撒冷出來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一半往東海流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一半往西海流</a:t>
            </a:r>
            <a:r>
              <a:rPr lang="en-US" altLang="zh-TW" sz="3200" dirty="0">
                <a:solidFill>
                  <a:schemeClr val="bg1"/>
                </a:solidFill>
              </a:rPr>
              <a:t>﹐</a:t>
            </a:r>
            <a:r>
              <a:rPr lang="zh-TW" altLang="en-US" sz="3200" dirty="0">
                <a:solidFill>
                  <a:schemeClr val="bg1"/>
                </a:solidFill>
              </a:rPr>
              <a:t>冬夏都是如此。</a:t>
            </a:r>
            <a:endParaRPr lang="zh-CN" alt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altLang="zh-TW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37496-A01A-40C3-BE45-24E4A87D7E15}"/>
              </a:ext>
            </a:extLst>
          </p:cNvPr>
          <p:cNvSpPr txBox="1"/>
          <p:nvPr/>
        </p:nvSpPr>
        <p:spPr>
          <a:xfrm>
            <a:off x="1243941" y="206024"/>
            <a:ext cx="6097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</a:rPr>
              <a:t>生命水之河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482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CE16F-346F-4FAE-93EF-22165BB5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961901"/>
            <a:ext cx="10515600" cy="5215062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耶穌來了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帶來什麼</a:t>
            </a:r>
            <a:r>
              <a:rPr lang="en-US" altLang="zh-TW" dirty="0">
                <a:solidFill>
                  <a:schemeClr val="bg1"/>
                </a:solidFill>
              </a:rPr>
              <a:t>﹖</a:t>
            </a:r>
            <a:r>
              <a:rPr lang="zh-TW" altLang="en-US" dirty="0">
                <a:solidFill>
                  <a:schemeClr val="bg1"/>
                </a:solidFill>
              </a:rPr>
              <a:t>帶來了這條天上的河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神的河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當耶穌升天得到榮耀以後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真的將聖靈賜下來了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那是天上生命河的分汊</a:t>
            </a:r>
            <a:r>
              <a:rPr lang="en-US" altLang="zh-TW" dirty="0">
                <a:solidFill>
                  <a:schemeClr val="bg1"/>
                </a:solidFill>
              </a:rPr>
              <a:t>﹗</a:t>
            </a:r>
            <a:endParaRPr lang="zh-TW" altLang="en-US" dirty="0">
              <a:solidFill>
                <a:schemeClr val="bg1"/>
              </a:solidFill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A9B997-63B2-4A29-A464-8AD35DFBE621}"/>
              </a:ext>
            </a:extLst>
          </p:cNvPr>
          <p:cNvSpPr txBox="1"/>
          <p:nvPr/>
        </p:nvSpPr>
        <p:spPr>
          <a:xfrm>
            <a:off x="1243941" y="206024"/>
            <a:ext cx="60979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生命水之河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8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2BE58-6065-4DAD-B60B-99655416D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189" y="950026"/>
            <a:ext cx="11025249" cy="570195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約</a:t>
            </a:r>
            <a:r>
              <a:rPr lang="en-US" altLang="zh-CN" dirty="0">
                <a:solidFill>
                  <a:schemeClr val="bg1"/>
                </a:solidFill>
              </a:rPr>
              <a:t>4.14</a:t>
            </a:r>
            <a:r>
              <a:rPr lang="zh-TW" altLang="en-US" dirty="0">
                <a:solidFill>
                  <a:schemeClr val="bg1"/>
                </a:solidFill>
              </a:rPr>
              <a:t>人若喝我所賜的水就永遠不渴。我所賜的水要在他裡頭成為泉源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直湧到永生。</a:t>
            </a:r>
            <a:endParaRPr lang="en-US" altLang="zh-TW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約</a:t>
            </a:r>
            <a:r>
              <a:rPr lang="en-US" altLang="zh-CN" dirty="0">
                <a:solidFill>
                  <a:schemeClr val="bg1"/>
                </a:solidFill>
              </a:rPr>
              <a:t>7.37-39a</a:t>
            </a:r>
            <a:r>
              <a:rPr lang="zh-TW" altLang="en-US" dirty="0">
                <a:solidFill>
                  <a:schemeClr val="bg1"/>
                </a:solidFill>
              </a:rPr>
              <a:t>人若渴了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可以到我這裡來喝。信我的人就如經上所說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從他腹中要流出活水的江河來。耶穌這話是指著信祂之人要受聖靈說的。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启</a:t>
            </a:r>
            <a:r>
              <a:rPr lang="en-US" altLang="zh-CN" dirty="0">
                <a:solidFill>
                  <a:schemeClr val="bg1"/>
                </a:solidFill>
              </a:rPr>
              <a:t>22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1-2</a:t>
            </a:r>
            <a:r>
              <a:rPr lang="zh-CN" altLang="en-US" dirty="0">
                <a:solidFill>
                  <a:schemeClr val="bg1"/>
                </a:solidFill>
              </a:rPr>
              <a:t>天使又指示我在城内街道当中一道生命水的河，明亮如水晶，从神和羔羊的宝座流出来。在河这边与那边有生命树，结十二样果子，（样或作回）每月都结果子。树上的叶子乃为医治万民。西</a:t>
            </a:r>
            <a:r>
              <a:rPr lang="en-US" altLang="zh-CN" dirty="0">
                <a:solidFill>
                  <a:schemeClr val="bg1"/>
                </a:solidFill>
              </a:rPr>
              <a:t>12</a:t>
            </a:r>
            <a:r>
              <a:rPr lang="zh-CN" altLang="en-US" dirty="0">
                <a:solidFill>
                  <a:schemeClr val="bg1"/>
                </a:solidFill>
              </a:rPr>
              <a:t>在河这边与那边的岸上必生长各类的树木。其果可作食物，叶子不枯干，果子不断绝。每月必结新果子，因为这水是从圣所流出来的。树上的果子必作食物，叶子乃为治病。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altLang="zh-TW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B37496-A01A-40C3-BE45-24E4A87D7E15}"/>
              </a:ext>
            </a:extLst>
          </p:cNvPr>
          <p:cNvSpPr txBox="1"/>
          <p:nvPr/>
        </p:nvSpPr>
        <p:spPr>
          <a:xfrm>
            <a:off x="1243941" y="206024"/>
            <a:ext cx="60979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生命水之河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34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65DC6-3C1A-4500-952F-1EEC1EDEF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0010"/>
            <a:ext cx="10515600" cy="5796953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生命樹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根據女徒們的經歷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生命河這裏最大的特徵為生命樹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這是教會的一幅圖畫。啟</a:t>
            </a:r>
            <a:r>
              <a:rPr lang="en-US" altLang="zh-TW" dirty="0">
                <a:solidFill>
                  <a:schemeClr val="bg1"/>
                </a:solidFill>
              </a:rPr>
              <a:t>22.2</a:t>
            </a:r>
            <a:r>
              <a:rPr lang="zh-CN" altLang="en-US" dirty="0">
                <a:solidFill>
                  <a:schemeClr val="bg1"/>
                </a:solidFill>
              </a:rPr>
              <a:t>在河这边与那边有生命树，结十二样果子，（样或作回）每月都结果子。树上的叶子乃为医治万民。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果子是他們的食物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葉子可為藥品。飲於河水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使他們全人甦醒更新。</a:t>
            </a:r>
            <a:endParaRPr lang="en-US" altLang="zh-TW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好牧人在牧養</a:t>
            </a: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詩篇</a:t>
            </a:r>
            <a:r>
              <a:rPr lang="en-US" altLang="zh-TW" dirty="0">
                <a:solidFill>
                  <a:schemeClr val="bg1"/>
                </a:solidFill>
              </a:rPr>
              <a:t>23</a:t>
            </a:r>
            <a:r>
              <a:rPr lang="zh-TW" altLang="en-US" dirty="0">
                <a:solidFill>
                  <a:schemeClr val="bg1"/>
                </a:solidFill>
              </a:rPr>
              <a:t>篇也可說這條生命河的寫照</a:t>
            </a:r>
            <a:r>
              <a:rPr lang="en-US" altLang="zh-TW" dirty="0">
                <a:solidFill>
                  <a:schemeClr val="bg1"/>
                </a:solidFill>
              </a:rPr>
              <a:t>﹕</a:t>
            </a:r>
            <a:r>
              <a:rPr lang="zh-TW" altLang="en-US" dirty="0">
                <a:solidFill>
                  <a:schemeClr val="bg1"/>
                </a:solidFill>
              </a:rPr>
              <a:t>青草地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溪水旁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公義路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死蔭谷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盛筵席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主聖殿。</a:t>
            </a:r>
          </a:p>
          <a:p>
            <a:pPr marL="114300" indent="0">
              <a:buNone/>
            </a:pPr>
            <a:r>
              <a:rPr lang="zh-TW" altLang="en-US" dirty="0">
                <a:solidFill>
                  <a:schemeClr val="bg1"/>
                </a:solidFill>
              </a:rPr>
              <a:t>這位牧人是好牧人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會為羊捨命的</a:t>
            </a:r>
            <a:r>
              <a:rPr lang="en-US" altLang="zh-TW" dirty="0">
                <a:solidFill>
                  <a:schemeClr val="bg1"/>
                </a:solidFill>
              </a:rPr>
              <a:t>(283)</a:t>
            </a:r>
            <a:r>
              <a:rPr lang="zh-TW" altLang="en-US" dirty="0">
                <a:solidFill>
                  <a:schemeClr val="bg1"/>
                </a:solidFill>
              </a:rPr>
              <a:t>。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954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206A8-1DB7-4A1C-A48B-357A98A3C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1"/>
                </a:solidFill>
              </a:rPr>
              <a:t>思考问题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9F098-E028-4627-A45D-AFCA77CC71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altLang="zh-CN" sz="3600" dirty="0">
                <a:solidFill>
                  <a:schemeClr val="bg1"/>
                </a:solidFill>
              </a:rPr>
              <a:t>1. </a:t>
            </a:r>
            <a:r>
              <a:rPr lang="zh-CN" altLang="en-US" sz="3600" dirty="0">
                <a:solidFill>
                  <a:schemeClr val="bg1"/>
                </a:solidFill>
              </a:rPr>
              <a:t>沾光、世俗、恋钞、吝啬与基督徒的最大区别在哪里？为什么？</a:t>
            </a:r>
          </a:p>
          <a:p>
            <a:pPr marL="114300" indent="0">
              <a:buNone/>
            </a:pPr>
            <a:r>
              <a:rPr lang="en-US" altLang="zh-CN" sz="3600" dirty="0">
                <a:solidFill>
                  <a:schemeClr val="bg1"/>
                </a:solidFill>
              </a:rPr>
              <a:t>2. </a:t>
            </a:r>
            <a:r>
              <a:rPr lang="zh-CN" altLang="en-US" sz="3600" dirty="0">
                <a:solidFill>
                  <a:schemeClr val="bg1"/>
                </a:solidFill>
              </a:rPr>
              <a:t>为什么罗得妻子所变盐柱对我们而言既是警钟又是鉴戒？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6CC991-A184-4CCD-BD6C-078D84A36EE5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444A3E-13B1-498B-8798-55B39EC65C52}"/>
              </a:ext>
            </a:extLst>
          </p:cNvPr>
          <p:cNvSpPr txBox="1"/>
          <p:nvPr/>
        </p:nvSpPr>
        <p:spPr>
          <a:xfrm>
            <a:off x="3048000" y="327842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4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body" idx="1"/>
          </p:nvPr>
        </p:nvSpPr>
        <p:spPr>
          <a:xfrm>
            <a:off x="299356" y="275626"/>
            <a:ext cx="6684540" cy="6306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zh-TW" altLang="en-US" b="0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與盼望同行天路</a:t>
            </a:r>
            <a:endParaRPr lang="en-US" altLang="zh-TW" b="0" i="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altLang="zh-CN" b="0" i="0" dirty="0">
              <a:solidFill>
                <a:schemeClr val="bg1"/>
              </a:solidFill>
              <a:effectLst/>
              <a:latin typeface="Roboto Condensed" panose="02000000000000000000" pitchFamily="2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zh-TW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盡忠殉道時</a:t>
            </a:r>
            <a:r>
              <a:rPr lang="en-US" altLang="zh-TW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﹐</a:t>
            </a:r>
            <a:r>
              <a:rPr lang="zh-TW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就在那灰燼中蹦出來了一個忠信者盼望</a:t>
            </a:r>
            <a:r>
              <a:rPr lang="en-US" altLang="zh-TW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, </a:t>
            </a:r>
            <a:r>
              <a:rPr lang="zh-CN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成为基督徒天路历程伴</a:t>
            </a:r>
            <a:endParaRPr lang="en-US" altLang="zh-CN" b="0" i="0" dirty="0">
              <a:solidFill>
                <a:schemeClr val="bg1"/>
              </a:solidFill>
              <a:effectLst/>
              <a:latin typeface="Roboto Condensed" panose="02000000000000000000" pitchFamily="2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altLang="zh-TW" dirty="0">
              <a:solidFill>
                <a:schemeClr val="bg1"/>
              </a:solidFill>
              <a:latin typeface="Roboto Condensed" panose="02000000000000000000" pitchFamily="2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zh-TW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盼望說盡忠的殉道</a:t>
            </a:r>
            <a:r>
              <a:rPr lang="en-US" altLang="zh-TW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,</a:t>
            </a:r>
            <a:r>
              <a:rPr lang="zh-CN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让</a:t>
            </a:r>
            <a:r>
              <a:rPr lang="zh-TW" altLang="en-US" b="0" i="0" dirty="0">
                <a:solidFill>
                  <a:schemeClr val="bg1"/>
                </a:solidFill>
                <a:effectLst/>
                <a:latin typeface="Roboto Condensed" panose="02000000000000000000" pitchFamily="2" charset="0"/>
              </a:rPr>
              <a:t>城裏還有許多人願與主同行</a:t>
            </a:r>
            <a:r>
              <a:rPr lang="en-US" altLang="zh-TW" dirty="0">
                <a:solidFill>
                  <a:schemeClr val="bg1"/>
                </a:solidFill>
                <a:latin typeface="Roboto Condensed" panose="02000000000000000000" pitchFamily="2" charset="0"/>
              </a:rPr>
              <a:t>.</a:t>
            </a:r>
            <a:endParaRPr lang="en-US" altLang="zh-CN" b="0" i="0" dirty="0">
              <a:solidFill>
                <a:schemeClr val="bg1"/>
              </a:solidFill>
              <a:effectLst/>
              <a:latin typeface="Roboto Condensed" panose="02000000000000000000" pitchFamily="2" charset="0"/>
            </a:endParaRPr>
          </a:p>
        </p:txBody>
      </p:sp>
      <p:pic>
        <p:nvPicPr>
          <p:cNvPr id="1026" name="Picture 2" descr="Christian and Hopeful">
            <a:extLst>
              <a:ext uri="{FF2B5EF4-FFF2-40B4-BE49-F238E27FC236}">
                <a16:creationId xmlns:a16="http://schemas.microsoft.com/office/drawing/2014/main" id="{07F8700C-14B3-47D0-B80B-154C0DDBF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601" y="987287"/>
            <a:ext cx="317182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6865-47A8-4F01-B14C-C7335D33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225"/>
            <a:ext cx="10515600" cy="763623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遇見沾光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A42A6-C640-44DF-B0C3-EBB365A1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957" y="1062848"/>
            <a:ext cx="10856843" cy="5576491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沾光的身世</a:t>
            </a:r>
            <a:endParaRPr lang="en-US" altLang="zh-CN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SzPct val="85000"/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1"/>
                </a:solidFill>
              </a:rPr>
              <a:t>来自巧嘴镇</a:t>
            </a:r>
            <a:endParaRPr lang="en-US" altLang="zh-TW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chemeClr val="bg1"/>
                </a:solidFill>
              </a:rPr>
              <a:t>祖父擺渡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船朝西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臉朝東</a:t>
            </a:r>
            <a:endParaRPr lang="en-US" altLang="zh-TW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chemeClr val="bg1"/>
                </a:solidFill>
              </a:rPr>
              <a:t>家產就是這樣效法祖父得來的</a:t>
            </a: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沾光的价值观</a:t>
            </a:r>
            <a:endParaRPr lang="en-US" altLang="zh-CN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chemeClr val="bg1"/>
                </a:solidFill>
              </a:rPr>
              <a:t>只做順境信徒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絕不逆境前進</a:t>
            </a:r>
            <a:endParaRPr lang="en-US" altLang="zh-TW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chemeClr val="bg1"/>
                </a:solidFill>
              </a:rPr>
              <a:t>隨波逐流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得到好處</a:t>
            </a: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CN" altLang="en-US" dirty="0">
                <a:solidFill>
                  <a:schemeClr val="bg1"/>
                </a:solidFill>
              </a:rPr>
              <a:t>沾光的亲戚</a:t>
            </a:r>
            <a:endParaRPr lang="en-US" altLang="zh-CN" dirty="0">
              <a:solidFill>
                <a:schemeClr val="bg1"/>
              </a:solidFill>
            </a:endParaRPr>
          </a:p>
          <a:p>
            <a:pPr marL="571500" lvl="1" indent="0">
              <a:buClr>
                <a:schemeClr val="bg1"/>
              </a:buClr>
              <a:buSzPct val="85000"/>
              <a:buNone/>
            </a:pPr>
            <a:r>
              <a:rPr lang="zh-TW" altLang="en-US" dirty="0">
                <a:solidFill>
                  <a:schemeClr val="bg1"/>
                </a:solidFill>
              </a:rPr>
              <a:t>變卦爵士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趨炎附勢爵士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巧嘴爵士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老油條先生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兩面派先生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無所謂先生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口是心非牧師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TW" altLang="en-US" dirty="0">
                <a:solidFill>
                  <a:schemeClr val="bg1"/>
                </a:solidFill>
              </a:rPr>
              <a:t>做作太太 （占上風）</a:t>
            </a: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基督徒要求他改變他的原則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風雨無阻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願意為主受苦</a:t>
            </a: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81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A42A6-C640-44DF-B0C3-EBB365A1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62848"/>
            <a:ext cx="10515600" cy="1176769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基督徒要求他改變他的原則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風雨無阻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願意為主受苦</a:t>
            </a: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8CF120C-0C2B-49FF-9CE0-D5943634A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09931"/>
              </p:ext>
            </p:extLst>
          </p:nvPr>
        </p:nvGraphicFramePr>
        <p:xfrm>
          <a:off x="1025236" y="2058063"/>
          <a:ext cx="9171710" cy="3999760"/>
        </p:xfrm>
        <a:graphic>
          <a:graphicData uri="http://schemas.openxmlformats.org/drawingml/2006/table">
            <a:tbl>
              <a:tblPr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{775DCB02-9BB8-47FD-8907-85C794F793BA}</a:tableStyleId>
              </a:tblPr>
              <a:tblGrid>
                <a:gridCol w="4585855">
                  <a:extLst>
                    <a:ext uri="{9D8B030D-6E8A-4147-A177-3AD203B41FA5}">
                      <a16:colId xmlns:a16="http://schemas.microsoft.com/office/drawing/2014/main" val="3676349667"/>
                    </a:ext>
                  </a:extLst>
                </a:gridCol>
                <a:gridCol w="4585855">
                  <a:extLst>
                    <a:ext uri="{9D8B030D-6E8A-4147-A177-3AD203B41FA5}">
                      <a16:colId xmlns:a16="http://schemas.microsoft.com/office/drawing/2014/main" val="2328653805"/>
                    </a:ext>
                  </a:extLst>
                </a:gridCol>
              </a:tblGrid>
              <a:tr h="417792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基督徒</a:t>
                      </a:r>
                      <a:endParaRPr lang="zh-CN" alt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沾光</a:t>
                      </a:r>
                      <a:endParaRPr lang="zh-CN" alt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80248774"/>
                  </a:ext>
                </a:extLst>
              </a:tr>
              <a:tr h="69632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無論晴雨都要前行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看風駛船</a:t>
                      </a:r>
                      <a:r>
                        <a:rPr lang="en-US" altLang="zh-TW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﹐</a:t>
                      </a: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方為上策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6575677"/>
                  </a:ext>
                </a:extLst>
              </a:tr>
              <a:tr h="69632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為主傾家蕩產</a:t>
                      </a:r>
                      <a:r>
                        <a:rPr lang="en-US" altLang="zh-TW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﹐</a:t>
                      </a: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在所不惜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想盡辦法保全身家財產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115809492"/>
                  </a:ext>
                </a:extLst>
              </a:tr>
              <a:tr h="69632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站立場以貫徹理念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識時務者為俊傑</a:t>
                      </a:r>
                      <a:r>
                        <a:rPr lang="en-US" altLang="zh-TW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﹐</a:t>
                      </a: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趨吉避凶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35949664"/>
                  </a:ext>
                </a:extLst>
              </a:tr>
              <a:tr h="69632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願為信仰持守清貧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追求掌聲</a:t>
                      </a:r>
                      <a:r>
                        <a:rPr lang="en-US" altLang="zh-TW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﹑</a:t>
                      </a: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成功與名譽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456704764"/>
                  </a:ext>
                </a:extLst>
              </a:tr>
              <a:tr h="69632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>
                          <a:solidFill>
                            <a:schemeClr val="tx1"/>
                          </a:solidFill>
                          <a:effectLst/>
                        </a:rPr>
                        <a:t>放棄享樂的機會</a:t>
                      </a:r>
                      <a:endParaRPr lang="zh-TW" altLang="en-US" sz="280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靈巧像蛇</a:t>
                      </a:r>
                      <a:r>
                        <a:rPr lang="en-US" altLang="zh-TW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﹐</a:t>
                      </a:r>
                      <a:r>
                        <a:rPr lang="zh-TW" altLang="en-US" sz="2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唯利是圖</a:t>
                      </a:r>
                      <a:endParaRPr lang="zh-TW" alt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510215847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4543131-0973-4619-AAC3-749C1309B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850" y="2720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6865-47A8-4F01-B14C-C7335D33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225"/>
            <a:ext cx="10515600" cy="763623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沾光的三个朋友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A42A6-C640-44DF-B0C3-EBB365A1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62848"/>
            <a:ext cx="10515600" cy="5495927"/>
          </a:xfrm>
        </p:spPr>
        <p:txBody>
          <a:bodyPr>
            <a:normAutofit/>
          </a:bodyPr>
          <a:lstStyle/>
          <a:p>
            <a:pPr marL="114300" indent="0">
              <a:buClr>
                <a:schemeClr val="bg1"/>
              </a:buClr>
              <a:buSzPct val="85000"/>
              <a:buNone/>
            </a:pPr>
            <a:r>
              <a:rPr lang="zh-CN" altLang="en-US" sz="2600" dirty="0">
                <a:solidFill>
                  <a:schemeClr val="bg1"/>
                </a:solidFill>
              </a:rPr>
              <a:t>世俗先生（</a:t>
            </a:r>
            <a:r>
              <a:rPr lang="en-US" altLang="zh-CN" sz="2600" dirty="0">
                <a:solidFill>
                  <a:schemeClr val="bg1"/>
                </a:solidFill>
              </a:rPr>
              <a:t>hold-the-world)</a:t>
            </a:r>
            <a:r>
              <a:rPr lang="zh-CN" altLang="en-US" sz="2600" dirty="0">
                <a:solidFill>
                  <a:schemeClr val="bg1"/>
                </a:solidFill>
              </a:rPr>
              <a:t>， 恋钞先生</a:t>
            </a:r>
            <a:r>
              <a:rPr lang="en-US" altLang="zh-CN" sz="2600" dirty="0">
                <a:solidFill>
                  <a:schemeClr val="bg1"/>
                </a:solidFill>
              </a:rPr>
              <a:t>(money-love)</a:t>
            </a:r>
            <a:r>
              <a:rPr lang="zh-CN" altLang="en-US" sz="2600" dirty="0">
                <a:solidFill>
                  <a:schemeClr val="bg1"/>
                </a:solidFill>
              </a:rPr>
              <a:t>以及吝啬先生</a:t>
            </a:r>
            <a:r>
              <a:rPr lang="en-US" altLang="zh-CN" sz="2600" dirty="0">
                <a:solidFill>
                  <a:schemeClr val="bg1"/>
                </a:solidFill>
              </a:rPr>
              <a:t>(save-all), </a:t>
            </a:r>
            <a:r>
              <a:rPr lang="zh-CN" altLang="en-US" sz="2600" dirty="0">
                <a:solidFill>
                  <a:schemeClr val="bg1"/>
                </a:solidFill>
              </a:rPr>
              <a:t>自幼同學</a:t>
            </a:r>
            <a:r>
              <a:rPr lang="en-US" altLang="zh-CN" sz="2600" dirty="0">
                <a:solidFill>
                  <a:schemeClr val="bg1"/>
                </a:solidFill>
              </a:rPr>
              <a:t>, </a:t>
            </a:r>
            <a:r>
              <a:rPr lang="zh-CN" altLang="en-US" sz="2600" dirty="0">
                <a:solidFill>
                  <a:schemeClr val="bg1"/>
                </a:solidFill>
              </a:rPr>
              <a:t>同受诈骗先生的教悔。</a:t>
            </a:r>
            <a:r>
              <a:rPr lang="en-US" altLang="zh-CN" sz="2600" dirty="0">
                <a:solidFill>
                  <a:schemeClr val="bg1"/>
                </a:solidFill>
              </a:rPr>
              <a:t> </a:t>
            </a:r>
          </a:p>
          <a:p>
            <a:pPr marL="114300" indent="0">
              <a:buClr>
                <a:schemeClr val="bg1"/>
              </a:buClr>
              <a:buSzPct val="85000"/>
              <a:buNone/>
            </a:pPr>
            <a:r>
              <a:rPr lang="zh-TW" altLang="en-US" sz="2600" dirty="0">
                <a:solidFill>
                  <a:schemeClr val="bg1"/>
                </a:solidFill>
              </a:rPr>
              <a:t>他們走天路的主張</a:t>
            </a:r>
            <a:endParaRPr lang="en-US" altLang="zh-TW" sz="26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sz="2600" dirty="0">
                <a:solidFill>
                  <a:schemeClr val="bg1"/>
                </a:solidFill>
              </a:rPr>
              <a:t>以傳道人為例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追逐更大的恩賜</a:t>
            </a:r>
            <a:r>
              <a:rPr lang="en-US" altLang="zh-TW" sz="2600" dirty="0">
                <a:solidFill>
                  <a:schemeClr val="bg1"/>
                </a:solidFill>
              </a:rPr>
              <a:t>﹑</a:t>
            </a:r>
            <a:r>
              <a:rPr lang="zh-TW" altLang="en-US" sz="2600" dirty="0">
                <a:solidFill>
                  <a:schemeClr val="bg1"/>
                </a:solidFill>
              </a:rPr>
              <a:t>地位</a:t>
            </a:r>
            <a:r>
              <a:rPr lang="en-US" altLang="zh-TW" sz="2600" dirty="0">
                <a:solidFill>
                  <a:schemeClr val="bg1"/>
                </a:solidFill>
              </a:rPr>
              <a:t>﹑</a:t>
            </a:r>
            <a:r>
              <a:rPr lang="zh-TW" altLang="en-US" sz="2600" dirty="0">
                <a:solidFill>
                  <a:schemeClr val="bg1"/>
                </a:solidFill>
              </a:rPr>
              <a:t>收入</a:t>
            </a:r>
            <a:r>
              <a:rPr lang="en-US" altLang="zh-TW" sz="2600" dirty="0">
                <a:solidFill>
                  <a:schemeClr val="bg1"/>
                </a:solidFill>
              </a:rPr>
              <a:t>﹑</a:t>
            </a:r>
            <a:r>
              <a:rPr lang="zh-TW" altLang="en-US" sz="2600" dirty="0">
                <a:solidFill>
                  <a:schemeClr val="bg1"/>
                </a:solidFill>
              </a:rPr>
              <a:t>名聲等</a:t>
            </a:r>
            <a:r>
              <a:rPr lang="zh-CN" altLang="en-US" sz="2600" dirty="0">
                <a:solidFill>
                  <a:schemeClr val="bg1"/>
                </a:solidFill>
              </a:rPr>
              <a:t>；</a:t>
            </a:r>
            <a:r>
              <a:rPr lang="zh-TW" altLang="en-US" sz="2600" dirty="0">
                <a:solidFill>
                  <a:schemeClr val="bg1"/>
                </a:solidFill>
              </a:rPr>
              <a:t>主要是動機的問題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那是潛在人心裏的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它至終會暴露在他的行為上。</a:t>
            </a:r>
            <a:endParaRPr lang="en-US" altLang="zh-CN" sz="26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sz="2600" dirty="0">
                <a:solidFill>
                  <a:schemeClr val="bg1"/>
                </a:solidFill>
              </a:rPr>
              <a:t>以商人為例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宗教可以是商機無限。他們四人認為這樣做良心是平安的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其實是歛財無所不用其極。</a:t>
            </a:r>
            <a:endParaRPr lang="en-US" sz="26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sz="2600" dirty="0">
                <a:solidFill>
                  <a:schemeClr val="bg1"/>
                </a:solidFill>
              </a:rPr>
              <a:t>向天路客挑戰</a:t>
            </a:r>
            <a:r>
              <a:rPr lang="en-US" altLang="zh-TW" sz="2600" dirty="0">
                <a:solidFill>
                  <a:schemeClr val="bg1"/>
                </a:solidFill>
              </a:rPr>
              <a:t>﹐</a:t>
            </a:r>
            <a:r>
              <a:rPr lang="zh-TW" altLang="en-US" sz="2600" dirty="0">
                <a:solidFill>
                  <a:schemeClr val="bg1"/>
                </a:solidFill>
              </a:rPr>
              <a:t>即「以敬虔為得利的門徑」</a:t>
            </a:r>
            <a:r>
              <a:rPr lang="en-US" altLang="zh-TW" sz="2600" dirty="0">
                <a:solidFill>
                  <a:schemeClr val="bg1"/>
                </a:solidFill>
              </a:rPr>
              <a:t>(</a:t>
            </a:r>
            <a:r>
              <a:rPr lang="zh-TW" altLang="en-US" sz="2600" dirty="0">
                <a:solidFill>
                  <a:schemeClr val="bg1"/>
                </a:solidFill>
              </a:rPr>
              <a:t>提前</a:t>
            </a:r>
            <a:r>
              <a:rPr lang="en-US" altLang="zh-TW" sz="2600" dirty="0">
                <a:solidFill>
                  <a:schemeClr val="bg1"/>
                </a:solidFill>
              </a:rPr>
              <a:t>6.5)﹐</a:t>
            </a:r>
            <a:r>
              <a:rPr lang="zh-TW" altLang="en-US" sz="2600" dirty="0">
                <a:solidFill>
                  <a:schemeClr val="bg1"/>
                </a:solidFill>
              </a:rPr>
              <a:t>有何不可</a:t>
            </a:r>
            <a:r>
              <a:rPr lang="zh-CN" altLang="en-US" sz="2600" dirty="0">
                <a:solidFill>
                  <a:schemeClr val="bg1"/>
                </a:solidFill>
              </a:rPr>
              <a:t>？</a:t>
            </a:r>
            <a:endParaRPr lang="en-US" sz="2600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SzPct val="85000"/>
              <a:buNone/>
            </a:pPr>
            <a:endParaRPr lang="en-US" altLang="zh-CN" sz="2600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SzPct val="85000"/>
              <a:buNone/>
            </a:pPr>
            <a:r>
              <a:rPr lang="zh-CN" altLang="en-US" sz="2600" dirty="0">
                <a:solidFill>
                  <a:schemeClr val="bg1"/>
                </a:solidFill>
              </a:rPr>
              <a:t>提前</a:t>
            </a:r>
            <a:r>
              <a:rPr lang="en-US" altLang="zh-CN" sz="2600" dirty="0">
                <a:solidFill>
                  <a:schemeClr val="bg1"/>
                </a:solidFill>
              </a:rPr>
              <a:t>6.4-5</a:t>
            </a:r>
            <a:r>
              <a:rPr lang="zh-CN" altLang="en-US" sz="2600" dirty="0">
                <a:solidFill>
                  <a:schemeClr val="bg1"/>
                </a:solidFill>
              </a:rPr>
              <a:t>他是自高自大，一无所知，专好问难争辩言词，从此就生出嫉妒，分争，毁谤，妄疑，并那坏了心术，失丧真理之人的争竞。他们以敬虔为得利的门路。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9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6865-47A8-4F01-B14C-C7335D33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79956"/>
            <a:ext cx="10515600" cy="763623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基督徒回应沾光四人的挑战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A42A6-C640-44DF-B0C3-EBB365A1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79" y="972758"/>
            <a:ext cx="11363738" cy="591442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不可做吃餅得飽者</a:t>
            </a:r>
            <a:r>
              <a:rPr lang="en-US" altLang="zh-TW" dirty="0">
                <a:solidFill>
                  <a:schemeClr val="bg1"/>
                </a:solidFill>
              </a:rPr>
              <a:t>(</a:t>
            </a:r>
            <a:r>
              <a:rPr lang="zh-TW" altLang="en-US" dirty="0">
                <a:solidFill>
                  <a:schemeClr val="bg1"/>
                </a:solidFill>
              </a:rPr>
              <a:t>約</a:t>
            </a:r>
            <a:r>
              <a:rPr lang="en-US" altLang="zh-TW" dirty="0">
                <a:solidFill>
                  <a:schemeClr val="bg1"/>
                </a:solidFill>
              </a:rPr>
              <a:t>6.26)﹐</a:t>
            </a:r>
            <a:r>
              <a:rPr lang="zh-TW" altLang="en-US" dirty="0">
                <a:solidFill>
                  <a:schemeClr val="bg1"/>
                </a:solidFill>
              </a:rPr>
              <a:t>動機很重要。動機為著神的榮耀。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lnSpc>
                <a:spcPct val="120000"/>
              </a:lnSpc>
              <a:buClr>
                <a:schemeClr val="bg1"/>
              </a:buClr>
              <a:buSzPct val="85000"/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約</a:t>
            </a:r>
            <a:r>
              <a:rPr lang="en-US" altLang="zh-CN" dirty="0">
                <a:solidFill>
                  <a:schemeClr val="bg1"/>
                </a:solidFill>
              </a:rPr>
              <a:t>6.26</a:t>
            </a:r>
            <a:r>
              <a:rPr lang="zh-CN" altLang="en-US" dirty="0">
                <a:solidFill>
                  <a:schemeClr val="bg1"/>
                </a:solidFill>
              </a:rPr>
              <a:t>耶稣回答说，我实实在在地告诉你们，你们找我，并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不是因见了神迹，乃是因吃饼得饱。</a:t>
            </a:r>
            <a:endParaRPr lang="en-US" altLang="zh-TW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不可假冒為善。為利而熱心宗教者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CN" altLang="en-US" dirty="0">
                <a:solidFill>
                  <a:schemeClr val="bg1"/>
                </a:solidFill>
              </a:rPr>
              <a:t>以</a:t>
            </a:r>
            <a:r>
              <a:rPr lang="zh-TW" altLang="en-US" dirty="0">
                <a:solidFill>
                  <a:schemeClr val="bg1"/>
                </a:solidFill>
              </a:rPr>
              <a:t>後必為利而棄之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如猶大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西門等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  <a:endParaRPr lang="en-US" altLang="zh-CN" dirty="0">
              <a:solidFill>
                <a:schemeClr val="bg1"/>
              </a:solidFill>
            </a:endParaRPr>
          </a:p>
          <a:p>
            <a:pPr marL="114300" indent="0">
              <a:buClr>
                <a:schemeClr val="bg1"/>
              </a:buClr>
              <a:buSzPct val="85000"/>
              <a:buNone/>
            </a:pPr>
            <a:r>
              <a:rPr lang="en-US" altLang="zh-TW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徒</a:t>
            </a:r>
            <a:r>
              <a:rPr lang="en-US" altLang="zh-CN" dirty="0">
                <a:solidFill>
                  <a:schemeClr val="bg1"/>
                </a:solidFill>
              </a:rPr>
              <a:t>8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r>
              <a:rPr lang="en-US" altLang="zh-CN" dirty="0">
                <a:solidFill>
                  <a:schemeClr val="bg1"/>
                </a:solidFill>
              </a:rPr>
              <a:t>18-21</a:t>
            </a:r>
            <a:r>
              <a:rPr lang="zh-CN" altLang="en-US" dirty="0">
                <a:solidFill>
                  <a:schemeClr val="bg1"/>
                </a:solidFill>
              </a:rPr>
              <a:t>西门看见使徒按手，便有圣灵赐下。就拿钱给使徒，</a:t>
            </a:r>
          </a:p>
          <a:p>
            <a:pPr marL="114300" indent="0">
              <a:lnSpc>
                <a:spcPct val="110000"/>
              </a:lnSpc>
              <a:buClr>
                <a:schemeClr val="bg1"/>
              </a:buClr>
              <a:buSzPct val="85000"/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说，把这权柄也给我，叫我手按着谁。谁就可以受圣灵。</a:t>
            </a:r>
          </a:p>
          <a:p>
            <a:pPr marL="114300" indent="0">
              <a:lnSpc>
                <a:spcPct val="110000"/>
              </a:lnSpc>
              <a:buClr>
                <a:schemeClr val="bg1"/>
              </a:buClr>
              <a:buSzPct val="85000"/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彼得说，你的银子，和你一同灭亡吧。因你想神的恩赐，是可以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用钱买的。你在这道上，无分无关。因为在神面前，你的心不正。</a:t>
            </a:r>
            <a:endParaRPr lang="en-US" altLang="zh-TW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382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6865-47A8-4F01-B14C-C7335D33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79956"/>
            <a:ext cx="10515600" cy="763623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基督徒回应沾光四人的挑战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A42A6-C640-44DF-B0C3-EBB365A1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071" y="943580"/>
            <a:ext cx="11090412" cy="467203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85000"/>
              <a:buFont typeface="Wingdings" panose="05000000000000000000" pitchFamily="2" charset="2"/>
              <a:buChar char="q"/>
            </a:pPr>
            <a:r>
              <a:rPr lang="zh-TW" altLang="en-US" dirty="0">
                <a:solidFill>
                  <a:schemeClr val="bg1"/>
                </a:solidFill>
              </a:rPr>
              <a:t>要以出賣主的猶大為鑑戒</a:t>
            </a:r>
            <a:r>
              <a:rPr lang="en-US" altLang="zh-TW" dirty="0">
                <a:solidFill>
                  <a:schemeClr val="bg1"/>
                </a:solidFill>
              </a:rPr>
              <a:t>(</a:t>
            </a:r>
            <a:r>
              <a:rPr lang="zh-TW" altLang="en-US" dirty="0">
                <a:solidFill>
                  <a:schemeClr val="bg1"/>
                </a:solidFill>
              </a:rPr>
              <a:t>滅亡之子</a:t>
            </a:r>
            <a:r>
              <a:rPr lang="en-US" altLang="zh-TW" dirty="0">
                <a:solidFill>
                  <a:schemeClr val="bg1"/>
                </a:solidFill>
              </a:rPr>
              <a:t>﹗)</a:t>
            </a:r>
            <a:r>
              <a:rPr lang="zh-TW" altLang="en-US" dirty="0">
                <a:solidFill>
                  <a:schemeClr val="bg1"/>
                </a:solidFill>
              </a:rPr>
              <a:t>。</a:t>
            </a: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lnSpc>
                <a:spcPct val="120000"/>
              </a:lnSpc>
              <a:buClr>
                <a:schemeClr val="bg1"/>
              </a:buClr>
              <a:buSzPct val="85000"/>
              <a:buNone/>
            </a:pP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約</a:t>
            </a:r>
            <a:r>
              <a:rPr lang="en-US" altLang="zh-CN" dirty="0">
                <a:solidFill>
                  <a:schemeClr val="bg1"/>
                </a:solidFill>
              </a:rPr>
              <a:t>17.12</a:t>
            </a:r>
            <a:r>
              <a:rPr lang="zh-CN" altLang="en-US" dirty="0">
                <a:solidFill>
                  <a:schemeClr val="bg1"/>
                </a:solidFill>
              </a:rPr>
              <a:t>我与他们同在的时候，因你所赐给我的名，保守了他们，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我也护卫了他们，其中除了那灭亡之子，没有一个灭亡的。好叫</a:t>
            </a:r>
            <a:r>
              <a:rPr lang="en-US" altLang="zh-CN" dirty="0">
                <a:solidFill>
                  <a:schemeClr val="bg1"/>
                </a:solidFill>
              </a:rPr>
              <a:t>	</a:t>
            </a:r>
            <a:r>
              <a:rPr lang="zh-CN" altLang="en-US" dirty="0">
                <a:solidFill>
                  <a:schemeClr val="bg1"/>
                </a:solidFill>
              </a:rPr>
              <a:t>经上的话得应验。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7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661B4-805D-4AB2-AB11-89ED67A4F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496" y="801756"/>
            <a:ext cx="11304104" cy="6056244"/>
          </a:xfrm>
        </p:spPr>
        <p:txBody>
          <a:bodyPr>
            <a:norm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zh-CN" altLang="en-US" dirty="0">
                <a:solidFill>
                  <a:schemeClr val="bg1"/>
                </a:solidFill>
              </a:rPr>
              <a:t>提摩太前書 </a:t>
            </a:r>
            <a:r>
              <a:rPr lang="en-US" altLang="zh-TW" dirty="0">
                <a:solidFill>
                  <a:schemeClr val="bg1"/>
                </a:solidFill>
              </a:rPr>
              <a:t>6.6</a:t>
            </a:r>
            <a:r>
              <a:rPr lang="zh-TW" altLang="en-US" dirty="0">
                <a:solidFill>
                  <a:schemeClr val="bg1"/>
                </a:solidFill>
              </a:rPr>
              <a:t>然而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敬虔加上知足的心便是大利了</a:t>
            </a:r>
            <a:r>
              <a:rPr lang="en-US" altLang="zh-TW" dirty="0">
                <a:solidFill>
                  <a:schemeClr val="bg1"/>
                </a:solidFill>
              </a:rPr>
              <a:t>﹔6.7</a:t>
            </a:r>
            <a:r>
              <a:rPr lang="zh-TW" altLang="en-US" dirty="0">
                <a:solidFill>
                  <a:schemeClr val="bg1"/>
                </a:solidFill>
              </a:rPr>
              <a:t>因為我們沒有帶甚麼到世上來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也不能帶甚麼去。</a:t>
            </a:r>
            <a:r>
              <a:rPr lang="en-US" altLang="zh-TW" dirty="0">
                <a:solidFill>
                  <a:schemeClr val="bg1"/>
                </a:solidFill>
              </a:rPr>
              <a:t>6.8</a:t>
            </a:r>
            <a:r>
              <a:rPr lang="zh-TW" altLang="en-US" dirty="0">
                <a:solidFill>
                  <a:schemeClr val="bg1"/>
                </a:solidFill>
              </a:rPr>
              <a:t>只要有衣有食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就當知足。</a:t>
            </a:r>
            <a:r>
              <a:rPr lang="en-US" altLang="zh-TW" dirty="0">
                <a:solidFill>
                  <a:schemeClr val="bg1"/>
                </a:solidFill>
              </a:rPr>
              <a:t>6.9</a:t>
            </a:r>
            <a:r>
              <a:rPr lang="zh-TW" altLang="en-US" dirty="0">
                <a:solidFill>
                  <a:schemeClr val="bg1"/>
                </a:solidFill>
              </a:rPr>
              <a:t>但那些想要發財的人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就陷在迷惑</a:t>
            </a:r>
            <a:r>
              <a:rPr lang="en-US" altLang="zh-TW" dirty="0">
                <a:solidFill>
                  <a:schemeClr val="bg1"/>
                </a:solidFill>
              </a:rPr>
              <a:t>﹑</a:t>
            </a:r>
            <a:r>
              <a:rPr lang="zh-TW" altLang="en-US" dirty="0">
                <a:solidFill>
                  <a:schemeClr val="bg1"/>
                </a:solidFill>
              </a:rPr>
              <a:t>落在網羅和許多無知有害的私慾裡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叫人沉在敗壞和滅亡中。</a:t>
            </a:r>
            <a:r>
              <a:rPr lang="en-US" altLang="zh-TW" dirty="0">
                <a:solidFill>
                  <a:schemeClr val="bg1"/>
                </a:solidFill>
              </a:rPr>
              <a:t>6.10</a:t>
            </a:r>
            <a:r>
              <a:rPr lang="zh-TW" altLang="en-US" dirty="0">
                <a:solidFill>
                  <a:schemeClr val="bg1"/>
                </a:solidFill>
              </a:rPr>
              <a:t>貪財是萬惡之根。有人貪戀錢財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就被引誘離了真道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用許多愁苦把自己刺透了。</a:t>
            </a:r>
            <a:r>
              <a:rPr lang="en-US" altLang="zh-TW" dirty="0">
                <a:solidFill>
                  <a:schemeClr val="bg1"/>
                </a:solidFill>
              </a:rPr>
              <a:t>…</a:t>
            </a:r>
          </a:p>
          <a:p>
            <a:pPr marL="114300" indent="0">
              <a:lnSpc>
                <a:spcPct val="110000"/>
              </a:lnSpc>
              <a:buNone/>
            </a:pPr>
            <a:endParaRPr lang="en-US" altLang="zh-TW" dirty="0">
              <a:solidFill>
                <a:schemeClr val="bg1"/>
              </a:solidFill>
            </a:endParaRPr>
          </a:p>
          <a:p>
            <a:pPr marL="114300" indent="0">
              <a:lnSpc>
                <a:spcPct val="100000"/>
              </a:lnSpc>
              <a:buNone/>
            </a:pPr>
            <a:r>
              <a:rPr lang="en-US" altLang="zh-TW" dirty="0">
                <a:solidFill>
                  <a:schemeClr val="bg1"/>
                </a:solidFill>
              </a:rPr>
              <a:t>6.17</a:t>
            </a:r>
            <a:r>
              <a:rPr lang="zh-TW" altLang="en-US" dirty="0">
                <a:solidFill>
                  <a:schemeClr val="bg1"/>
                </a:solidFill>
              </a:rPr>
              <a:t>你要囑咐那些今世富足的人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不要自高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也不要倚靠無定的錢財</a:t>
            </a:r>
            <a:r>
              <a:rPr lang="en-US" altLang="zh-TW" dirty="0">
                <a:solidFill>
                  <a:schemeClr val="bg1"/>
                </a:solidFill>
              </a:rPr>
              <a:t>﹔</a:t>
            </a:r>
            <a:r>
              <a:rPr lang="zh-TW" altLang="en-US" dirty="0">
                <a:solidFill>
                  <a:schemeClr val="bg1"/>
                </a:solidFill>
              </a:rPr>
              <a:t>只要倚靠那厚賜百物給我們的享受的神。</a:t>
            </a:r>
            <a:r>
              <a:rPr lang="en-US" altLang="zh-TW" dirty="0">
                <a:solidFill>
                  <a:schemeClr val="bg1"/>
                </a:solidFill>
              </a:rPr>
              <a:t>6.18</a:t>
            </a:r>
            <a:r>
              <a:rPr lang="zh-TW" altLang="en-US" dirty="0">
                <a:solidFill>
                  <a:schemeClr val="bg1"/>
                </a:solidFill>
              </a:rPr>
              <a:t>又要囑咐他們行善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在好事上富足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甘心施捨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樂意供給人</a:t>
            </a:r>
            <a:r>
              <a:rPr lang="en-US" altLang="zh-TW" dirty="0">
                <a:solidFill>
                  <a:schemeClr val="bg1"/>
                </a:solidFill>
              </a:rPr>
              <a:t>﹐6.19</a:t>
            </a:r>
            <a:r>
              <a:rPr lang="zh-TW" altLang="en-US" dirty="0">
                <a:solidFill>
                  <a:schemeClr val="bg1"/>
                </a:solidFill>
              </a:rPr>
              <a:t>為自己積成美好的根基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預備將來</a:t>
            </a:r>
            <a:r>
              <a:rPr lang="en-US" altLang="zh-TW" dirty="0">
                <a:solidFill>
                  <a:schemeClr val="bg1"/>
                </a:solidFill>
              </a:rPr>
              <a:t>﹐</a:t>
            </a:r>
            <a:r>
              <a:rPr lang="zh-TW" altLang="en-US" dirty="0">
                <a:solidFill>
                  <a:schemeClr val="bg1"/>
                </a:solidFill>
              </a:rPr>
              <a:t>叫他們持定那真正的生命。</a:t>
            </a:r>
          </a:p>
        </p:txBody>
      </p:sp>
    </p:spTree>
    <p:extLst>
      <p:ext uri="{BB962C8B-B14F-4D97-AF65-F5344CB8AC3E}">
        <p14:creationId xmlns:p14="http://schemas.microsoft.com/office/powerpoint/2010/main" val="249968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30227</TotalTime>
  <Words>3325</Words>
  <Application>Microsoft Office PowerPoint</Application>
  <PresentationFormat>Widescreen</PresentationFormat>
  <Paragraphs>137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Constantia</vt:lpstr>
      <vt:lpstr>Roboto Condensed</vt:lpstr>
      <vt:lpstr>Times New Roman</vt:lpstr>
      <vt:lpstr>Wingdings</vt:lpstr>
      <vt:lpstr>Office Theme</vt:lpstr>
      <vt:lpstr>Worksheet</vt:lpstr>
      <vt:lpstr>天路历程 8</vt:lpstr>
      <vt:lpstr>13   君子欲蓋彌彰 </vt:lpstr>
      <vt:lpstr>PowerPoint Presentation</vt:lpstr>
      <vt:lpstr>遇見沾光</vt:lpstr>
      <vt:lpstr>PowerPoint Presentation</vt:lpstr>
      <vt:lpstr>沾光的三个朋友</vt:lpstr>
      <vt:lpstr>基督徒回应沾光四人的挑战</vt:lpstr>
      <vt:lpstr>基督徒回应沾光四人的挑战</vt:lpstr>
      <vt:lpstr>PowerPoint Presentation</vt:lpstr>
      <vt:lpstr>PowerPoint Presentation</vt:lpstr>
      <vt:lpstr>思考问题 </vt:lpstr>
      <vt:lpstr>PowerPoint Presentation</vt:lpstr>
      <vt:lpstr>PowerPoint Presentation</vt:lpstr>
      <vt:lpstr>胜过钱财岗的试探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生命水之河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思考问题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 Wu</dc:creator>
  <cp:lastModifiedBy>zunde yang</cp:lastModifiedBy>
  <cp:revision>28</cp:revision>
  <dcterms:created xsi:type="dcterms:W3CDTF">2021-07-02T21:17:34Z</dcterms:created>
  <dcterms:modified xsi:type="dcterms:W3CDTF">2021-10-22T05:37:30Z</dcterms:modified>
</cp:coreProperties>
</file>