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.jpeg" ContentType="image/jpeg"/>
  <Override PartName="/ppt/media/image3.jpe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davidpawson.org/resources/series/unlocking-the-bible-chinese-audio-and-subtitles" TargetMode="Externa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" name="Shape 1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三谷基督徒會堂主日學（2021年6-8月）</a:t>
            </a:r>
          </a:p>
          <a:p>
            <a:pPr/>
            <a:r>
              <a:t>聖徒腳踪		</a:t>
            </a:r>
          </a:p>
          <a:p>
            <a:pPr/>
            <a:r>
              <a:t>（06/06/2021）第一課		呂小敏					陳海山			</a:t>
            </a:r>
          </a:p>
          <a:p>
            <a:pPr/>
            <a:r>
              <a:t>《迦南诗歌》</a:t>
            </a:r>
          </a:p>
          <a:p>
            <a:pPr/>
          </a:p>
          <a:p>
            <a:pPr/>
            <a:r>
              <a:t>（06/13/2021）第二課		吴勇长老     			陳    洲</a:t>
            </a:r>
          </a:p>
          <a:p>
            <a:pPr/>
            <a:r>
              <a:t>《不灭的灯火》</a:t>
            </a:r>
          </a:p>
          <a:p>
            <a:pPr/>
          </a:p>
          <a:p>
            <a:pPr/>
            <a:r>
              <a:t>（06/20/2021）第三課		黃美廉					陳海山</a:t>
            </a:r>
          </a:p>
          <a:p>
            <a:pPr/>
            <a:r>
              <a:t>台灣台南人，基督徒，她自幼罹患腦性麻痺，說話及行動也受到影響，後來在美國長大，求學，在加州州立大學洛杉磯分校獲得藝術博士，曾獲得1993年中華民國十大傑出青年[1]，並多次舉行畫展，著有《心靈的顏色》、《畫家畫話-黃美廉的彩筆世界》等書[2]，現任藝術工作室負責人</a:t>
            </a:r>
          </a:p>
          <a:p>
            <a:pPr/>
          </a:p>
          <a:p>
            <a:pPr/>
            <a:r>
              <a:t>（06/27/2021）第四課		蔡蘇娟					陳    洲</a:t>
            </a:r>
          </a:p>
          <a:p>
            <a:pPr/>
            <a:r>
              <a:t>《暗室之后》</a:t>
            </a:r>
          </a:p>
          <a:p>
            <a:pPr/>
          </a:p>
          <a:p>
            <a:pPr/>
            <a:r>
              <a:t>（07/04/2021）			國慶日假期</a:t>
            </a:r>
          </a:p>
          <a:p>
            <a:pPr/>
          </a:p>
          <a:p>
            <a:pPr/>
            <a:r>
              <a:t>（07/11/2021）第五課		艾偉德					陳海山</a:t>
            </a:r>
          </a:p>
          <a:p>
            <a:pPr/>
            <a:r>
              <a:t>1902年2月24日－1970年1月3日）是一位原籍英國的獨立女傳教士，被稱為「小婦人」</a:t>
            </a:r>
          </a:p>
          <a:p>
            <a:pPr/>
          </a:p>
          <a:p>
            <a:pPr/>
            <a:r>
              <a:t>（07/18/2021）第六課		考门夫人				陳    洲</a:t>
            </a:r>
          </a:p>
          <a:p>
            <a:pPr/>
            <a:r>
              <a:t>《荒漠甘泉》</a:t>
            </a:r>
          </a:p>
          <a:p>
            <a:pPr/>
          </a:p>
          <a:p>
            <a:pPr/>
            <a:r>
              <a:t>（07/25/2021）第七課		邊雲波					陳海山</a:t>
            </a:r>
          </a:p>
          <a:p>
            <a:pPr/>
            <a:r>
              <a:t>1925年3月12日－2018年2月14日）中國基督教傳道人、長詩《獻給無名的傳道者》作者。</a:t>
            </a:r>
          </a:p>
          <a:p>
            <a:pPr/>
            <a:r>
              <a:t>幫助王明道從事文字工作</a:t>
            </a:r>
          </a:p>
          <a:p>
            <a:pPr/>
          </a:p>
          <a:p>
            <a:pPr/>
            <a:r>
              <a:t>（08/01/2021）第八課		袁相忱					陳    洲</a:t>
            </a:r>
          </a:p>
          <a:p>
            <a:pPr/>
            <a:r>
              <a:t>1914年-2005年8月16日）是中國大陸著名的基督教家庭教會領袖</a:t>
            </a:r>
          </a:p>
          <a:p>
            <a:pPr/>
          </a:p>
          <a:p>
            <a:pPr/>
            <a:r>
              <a:t>（08/08/2021）第九課		司徒雷登				陳海山</a:t>
            </a:r>
          </a:p>
          <a:p>
            <a:pPr/>
            <a:r>
              <a:t>出生於大清杭州，逝世於美國華盛頓。美國傳教士，燕京大學創始人，中華民國政府遷台前最後一任美國駐華大使</a:t>
            </a:r>
          </a:p>
          <a:p>
            <a:pPr/>
          </a:p>
          <a:p>
            <a:pPr/>
            <a:r>
              <a:t>（08/15/2021）第十課		大衛鮑森				陳    洲</a:t>
            </a:r>
          </a:p>
          <a:p>
            <a:pPr/>
          </a:p>
          <a:p>
            <a:pPr/>
            <a:r>
              <a:t>（08/22/2021）第十一課		學園傳道會			陳海山</a:t>
            </a:r>
          </a:p>
          <a:p>
            <a:pPr/>
            <a:r>
              <a:t>是一個大學和大學生福音主義不分宗派的基督教組織，1951年由比爾·布萊和沃內·布萊夫婦創立於加州大學洛杉磯分校，起初是一群大學生的組織。自此之後，學園傳道會擴展他們的傳教目標至成人專家、家庭、運動員和高中生等。2011年，學園傳道會在世界191個國家有25,000名傳道士。</a:t>
            </a:r>
          </a:p>
          <a:p>
            <a:pPr/>
          </a:p>
          <a:p>
            <a:pPr/>
            <a:r>
              <a:t>（08/29/2021）第十二課		海外校园				陳    洲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大卫在纽卡斯尔长大的家，80 岁的大卫和他的孙子在拔摩岛外。</a:t>
            </a:r>
          </a:p>
          <a:p>
            <a:pPr/>
          </a:p>
          <a:p>
            <a:pPr/>
            <a:r>
              <a:t>David 于 1930 年出生于英国，他的职业生涯始于达勒姆大学的农业学位。在剑桥大学完成了神学硕士学位，并在皇家空军担任了 3 年的牧师。他转而担任几间教会的牧师，包括吉尔福德的米尔米德中心，该中心成为许多英国教会领袖的榜样。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2" name="Shape 1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讀經觀</a:t>
            </a:r>
          </a:p>
          <a:p>
            <a:pPr/>
            <a:r>
              <a:t>大衛·鮑森認為應當將聖經每卷書從頭到尾整體連續閱讀，因為書卷在寫成收集成冊之時，並沒有章節分隔直到第十三世紀時[10]，而參閱數字標注的經節容易產生斷章取義的現象[11][12]。要充分了解經文的意涵，必須要了解經文是何時寫作，為何而作，為誰而作。為此，大衛·鮑森從1960至1970十年時間對聖經的背景進行研究，對於近半的舊約經文以及全部的新約經文逐行研讀，以發掘聖經每卷書的寫作背景、寫作目的、意義、啟示。</a:t>
            </a:r>
          </a:p>
          <a:p>
            <a:pPr/>
          </a:p>
          <a:p>
            <a:pPr/>
            <a:r>
              <a:t>救恩觀</a:t>
            </a:r>
          </a:p>
          <a:p>
            <a:pPr/>
            <a:r>
              <a:t>大衛·鮑森認為，世人要得救，不能僅通過悔罪禱告，並不全然贊同「一次得救，永遠得救」的觀點。他強調信心必須持守，嚴謹按照聖經教導行事。在「因信得救」教義的基礎上，綜合了悔罪的自由、福音的信仰、受洗的儀式、聖靈的降臨這些觀點。大衛·鮑森認為基督徒要獲得重生，進入神的國度，必須經歷四個步驟：認罪悔改、信靠耶穌、領受洗禮、接受聖靈。</a:t>
            </a:r>
          </a:p>
          <a:p>
            <a:pPr/>
          </a:p>
          <a:p>
            <a:pPr/>
            <a:r>
              <a:t>大衛·鮑森進一步指出，接受聖靈獨立於認罪悔改、信靠耶穌、領受洗禮之外，接受聖靈的前提在於領受聖靈的洗禮。這不同於改革宗認為的只要信靠主，就能自動接受聖靈，以及靈恩派認為的接受聖靈與領受洗禮是兩種目的不同的經歷。</a:t>
            </a:r>
          </a:p>
          <a:p>
            <a:pPr/>
          </a:p>
          <a:p>
            <a:pPr/>
            <a:r>
              <a:t>靈恩觀</a:t>
            </a:r>
          </a:p>
          <a:p>
            <a:pPr/>
            <a:r>
              <a:t>在《第四波》(Fourth Wave: Charismatics and Evangelicals - Are We Ready to Come Together?)一書中，大衛·鮑森對於福音派與靈恩派的觀點有批判，也有調和。他鼓勵靈恩派與福音派的合一，呼籲兩派停止紛爭，主張雙方爭議的靈命恩賜是賜給教會，但恩賜的運用必須建立在聖經原義的根基之上，因此雙方應該互相學習，這樣才能同得益處。</a:t>
            </a:r>
          </a:p>
          <a:p>
            <a:pPr/>
          </a:p>
          <a:p>
            <a:pPr/>
            <a:r>
              <a:t>末世觀</a:t>
            </a:r>
          </a:p>
          <a:p>
            <a:pPr/>
            <a:r>
              <a:t>在《當耶穌再來》一書中，大衛·鮑森對於新約聖經的《啓示錄》進行解讀。對於末世論，鮑森牧師主張「前千禧年論」，反對「後千禧年論」。他認為耶穌會在千禧年之前再來，在耶路撒冷作王一千年；在大患難之後被提的那些聖徒，在耶穌再來之時，要與他一同回到世上作王掌權。他同時認為，聖經中預言猶太人將回到聖地耶路撒冷，而應驗的時間將在末世之前，因此，大衛·鮑森支持猶太人建國錫安主義。</a:t>
            </a:r>
          </a:p>
          <a:p>
            <a:pPr/>
          </a:p>
          <a:p>
            <a:pPr/>
            <a:r>
              <a:t>地獄觀</a:t>
            </a:r>
          </a:p>
          <a:p>
            <a:pPr/>
            <a:r>
              <a:t>在《通往地獄的不歸路》一書中，大衛·鮑森談及了上帝在末世審判罪人的問題，他批判了「靈魂毀滅說」關於在地獄受刑並非永恆的論斷，他認為依照聖經，人若不悔改得救，將遭受地獄裏無止盡的痛苦。</a:t>
            </a:r>
          </a:p>
          <a:p>
            <a:pPr/>
          </a:p>
          <a:p>
            <a:pPr/>
            <a:r>
              <a:t>他教觀</a:t>
            </a:r>
          </a:p>
          <a:p>
            <a:pPr/>
            <a:r>
              <a:t>在《伊斯蘭的挑戰》一書中，大衛·鮑森敘述了伊斯蘭教在當今西方社會的快速成長。他闡述了伊斯蘭教的本質，認為伊斯蘭教拒絕耶穌基督為神，意味著兩種宗教無法相容。大衛·鮑森以一位基督信仰的立場，從教會自身的潔凈化角度回應了這一挑戰。本書中也詳細闡釋了大衛·鮑森預感英國將伊斯蘭化，而伊斯蘭的興起將會考驗西方教會及世俗社會是否已經道德淪喪。</a:t>
            </a:r>
          </a:p>
          <a:p>
            <a:pPr/>
          </a:p>
          <a:p>
            <a:pPr/>
            <a:r>
              <a:t>影響</a:t>
            </a:r>
          </a:p>
          <a:p>
            <a:pPr/>
            <a:r>
              <a:t>大衛·鮑森牧師的影響力遍及全球，主要得益於他所主講的《舊約縱覽》與《新約縱覽》系列，以清晰的思路，提綱挈領地勾勒出每卷經文的脈絡，並提供詳細的歷史地理背景，幫助讀者抓住每卷書的精義與梗概，無論對於初信者以及忠實的信仰追求者都是大有幫助。</a:t>
            </a:r>
          </a:p>
          <a:p>
            <a:pPr/>
          </a:p>
          <a:p>
            <a:pPr/>
            <a:r>
              <a:t>大衛·鮑森教學信託[13]出版一系列講解聖經書籍，並將一系列演講以影音媒體廣泛傳播，造就了全球的影響力。不見其人祇聞其聲的影響：大衛·鮑森牧師華語配音李英[14]。</a:t>
            </a:r>
          </a:p>
          <a:p>
            <a:p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6" name="Shape 1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圣经无误。同时以实用且易于理解的语言解释其含义和上下文。</a:t>
            </a:r>
          </a:p>
          <a:p>
            <a:pPr/>
            <a:r>
              <a:t>因为与教会传统相冲突的圣经教导，他的书经常引起争议。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舊約概論</a:t>
            </a:r>
          </a:p>
          <a:p>
            <a:pPr/>
            <a:r>
              <a:rPr u="sng">
                <a:hlinkClick r:id="rId3" invalidUrl="" action="" tgtFrame="" tooltip="" history="1" highlightClick="0" endSnd="0"/>
              </a:rPr>
              <a:t>http://davidpawson.org/resources/series/unlocking-the-bible-chinese-audio-and-subtitles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4" name="Shape 1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舊約創世紀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靈恩派與福音派(五)事奉和敬拜／聖潔與合一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374900" y="2387600"/>
            <a:ext cx="19621500" cy="48768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2374900" y="7251700"/>
            <a:ext cx="196215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/>
          <p:nvPr>
            <p:ph type="body" sz="quarter" idx="21"/>
          </p:nvPr>
        </p:nvSpPr>
        <p:spPr>
          <a:xfrm>
            <a:off x="2374900" y="6045200"/>
            <a:ext cx="19621500" cy="1117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4" name="–Johnny Appleseed"/>
          <p:cNvSpPr txBox="1"/>
          <p:nvPr>
            <p:ph type="body" sz="quarter" idx="22"/>
          </p:nvPr>
        </p:nvSpPr>
        <p:spPr>
          <a:xfrm>
            <a:off x="2374900" y="8953500"/>
            <a:ext cx="19621500" cy="850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0" y="-1816100"/>
            <a:ext cx="24384000" cy="1608893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2273300" y="-3352800"/>
            <a:ext cx="19850100" cy="1294656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74900" y="9080500"/>
            <a:ext cx="19621500" cy="1905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74900" y="11010900"/>
            <a:ext cx="19621500" cy="1930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374900" y="5143500"/>
            <a:ext cx="19621500" cy="3429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10998200" y="1930400"/>
            <a:ext cx="15167286" cy="10007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816100" y="1943100"/>
            <a:ext cx="10502900" cy="5626100"/>
          </a:xfrm>
          <a:prstGeom prst="rect">
            <a:avLst/>
          </a:prstGeom>
        </p:spPr>
        <p:txBody>
          <a:bodyPr anchor="b"/>
          <a:lstStyle>
            <a:lvl1pPr algn="ctr">
              <a:defRPr sz="9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816100" y="7556500"/>
            <a:ext cx="10502900" cy="4216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2374900" y="4127500"/>
            <a:ext cx="19621500" cy="8191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10109200" y="3606800"/>
            <a:ext cx="12472592" cy="8382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2374900" y="4140200"/>
            <a:ext cx="9410700" cy="7874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3900"/>
              </a:spcBef>
              <a:buBlip>
                <a:blip r:embed="rId2"/>
              </a:buBlip>
              <a:defRPr sz="4200"/>
            </a:lvl1pPr>
            <a:lvl2pPr marL="1066800" indent="-533400">
              <a:spcBef>
                <a:spcPts val="3900"/>
              </a:spcBef>
              <a:buBlip>
                <a:blip r:embed="rId2"/>
              </a:buBlip>
              <a:defRPr sz="4200"/>
            </a:lvl2pPr>
            <a:lvl3pPr marL="1600200" indent="-533400">
              <a:spcBef>
                <a:spcPts val="3900"/>
              </a:spcBef>
              <a:buBlip>
                <a:blip r:embed="rId2"/>
              </a:buBlip>
              <a:defRPr sz="4200"/>
            </a:lvl3pPr>
            <a:lvl4pPr marL="2133600" indent="-533400">
              <a:spcBef>
                <a:spcPts val="3900"/>
              </a:spcBef>
              <a:buBlip>
                <a:blip r:embed="rId2"/>
              </a:buBlip>
              <a:defRPr sz="4200"/>
            </a:lvl4pPr>
            <a:lvl5pPr marL="2667000" indent="-5334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13487400" y="-736600"/>
            <a:ext cx="9662406" cy="6375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idx="22"/>
          </p:nvPr>
        </p:nvSpPr>
        <p:spPr>
          <a:xfrm>
            <a:off x="13111577" y="4381521"/>
            <a:ext cx="9977826" cy="151527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139700" y="-25400"/>
            <a:ext cx="17310482" cy="1298497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2374900" y="1651000"/>
            <a:ext cx="19621500" cy="104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2387600" y="889000"/>
            <a:ext cx="19621500" cy="29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3858" y="13144500"/>
            <a:ext cx="393205" cy="571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660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1320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981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2641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33020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3962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4622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5283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5943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hyperlink" Target="https://www.davidpawson.org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zh.wikipedia.org/wiki/%E9%87%8A%E7%BB%8F%E5%AD%A6" TargetMode="External"/><Relationship Id="rId4" Type="http://schemas.openxmlformats.org/officeDocument/2006/relationships/hyperlink" Target="https://zh.wikipedia.org/wiki/%E5%9F%BA%E7%9D%A3%E6%95%99%E8%BE%A8%E6%83%91%E5%AD%B8" TargetMode="External"/><Relationship Id="rId5" Type="http://schemas.openxmlformats.org/officeDocument/2006/relationships/hyperlink" Target="https://zh.wikipedia.org/wiki/%E5%A4%A7%E8%A1%9B%C2%B7%E9%AE%91%E6%A3%AE#cite_note-9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zh.wikipedia.org/wiki/%E9%9D%88%E6%81%A9%E6%B4%BE" TargetMode="External"/><Relationship Id="rId4" Type="http://schemas.openxmlformats.org/officeDocument/2006/relationships/hyperlink" Target="https://zh.wikipedia.org/wiki/%E7%A6%8F%E9%9F%B3%E6%B4%BE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聖徒腳踪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聖徒腳踪</a:t>
            </a:r>
          </a:p>
        </p:txBody>
      </p:sp>
      <p:sp>
        <p:nvSpPr>
          <p:cNvPr id="120" name="6/6-8/29 12 classes(7/4 no class)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pPr/>
            <a:r>
              <a:t>6/6-8/29 12 classes(7/4 no class)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靈恩派與福音派(五)事奉和敬拜／聖潔與合一…"/>
          <p:cNvSpPr txBox="1"/>
          <p:nvPr/>
        </p:nvSpPr>
        <p:spPr>
          <a:xfrm>
            <a:off x="2715640" y="4491117"/>
            <a:ext cx="19704471" cy="2367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17999"/>
              </a:lnSpc>
              <a:defRPr sz="4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靈恩派與福音派(五)事奉和敬拜／聖潔與合一</a:t>
            </a:r>
          </a:p>
          <a:p>
            <a:pPr algn="l" defTabSz="457200">
              <a:lnSpc>
                <a:spcPct val="117999"/>
              </a:lnSpc>
              <a:defRPr sz="4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 defTabSz="457200">
              <a:lnSpc>
                <a:spcPct val="117999"/>
              </a:lnSpc>
              <a:defRPr sz="4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https://www.youtube.com/watch?v=HTz1KOq1cmk&amp;t=209s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（06/06/2021）第一課  呂小敏    陳海山…"/>
          <p:cNvSpPr txBox="1"/>
          <p:nvPr>
            <p:ph type="body" idx="1"/>
          </p:nvPr>
        </p:nvSpPr>
        <p:spPr>
          <a:xfrm>
            <a:off x="2374900" y="1397000"/>
            <a:ext cx="19621500" cy="10922000"/>
          </a:xfrm>
          <a:prstGeom prst="rect">
            <a:avLst/>
          </a:prstGeom>
        </p:spPr>
        <p:txBody>
          <a:bodyPr/>
          <a:lstStyle/>
          <a:p>
            <a:pPr marL="0" marR="457200" indent="0" defTabSz="457200">
              <a:lnSpc>
                <a:spcPct val="107916"/>
              </a:lnSpc>
              <a:spcBef>
                <a:spcPts val="800"/>
              </a:spcBef>
              <a:buSzTx/>
              <a:buNone/>
              <a:defRPr sz="3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（06/06/2021）第一課		呂小敏				陳海山</a:t>
            </a:r>
          </a:p>
          <a:p>
            <a:pPr marL="0" marR="457200" indent="0" defTabSz="457200">
              <a:lnSpc>
                <a:spcPct val="107916"/>
              </a:lnSpc>
              <a:spcBef>
                <a:spcPts val="800"/>
              </a:spcBef>
              <a:buSzTx/>
              <a:buNone/>
              <a:defRPr sz="3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（06/13/2021）第二課		吳勇長老			陳    洲</a:t>
            </a:r>
          </a:p>
          <a:p>
            <a:pPr marL="0" marR="457200" indent="0" defTabSz="457200">
              <a:lnSpc>
                <a:spcPct val="107916"/>
              </a:lnSpc>
              <a:spcBef>
                <a:spcPts val="800"/>
              </a:spcBef>
              <a:buSzTx/>
              <a:buNone/>
              <a:defRPr sz="3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（06/20/2021）第三課		黃美廉				陳海山</a:t>
            </a:r>
          </a:p>
          <a:p>
            <a:pPr marL="0" marR="457200" indent="0" defTabSz="457200">
              <a:lnSpc>
                <a:spcPct val="107916"/>
              </a:lnSpc>
              <a:spcBef>
                <a:spcPts val="800"/>
              </a:spcBef>
              <a:buSzTx/>
              <a:buNone/>
              <a:defRPr sz="3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（06/27/2021）第四課		蔡蘇娟				陳    洲</a:t>
            </a:r>
          </a:p>
          <a:p>
            <a:pPr marL="0" marR="457200" indent="0" defTabSz="457200">
              <a:lnSpc>
                <a:spcPct val="107916"/>
              </a:lnSpc>
              <a:spcBef>
                <a:spcPts val="800"/>
              </a:spcBef>
              <a:buSzTx/>
              <a:buNone/>
              <a:defRPr sz="380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（07/04/2021）國慶日假期</a:t>
            </a:r>
            <a:endParaRPr>
              <a:solidFill>
                <a:srgbClr val="000000"/>
              </a:solidFill>
            </a:endParaRPr>
          </a:p>
          <a:p>
            <a:pPr marL="0" marR="457200" indent="0" defTabSz="457200">
              <a:lnSpc>
                <a:spcPct val="107916"/>
              </a:lnSpc>
              <a:spcBef>
                <a:spcPts val="800"/>
              </a:spcBef>
              <a:buSzTx/>
              <a:buNone/>
              <a:defRPr sz="3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（07/11/2021）第五課		艾偉德				陳海山</a:t>
            </a:r>
          </a:p>
          <a:p>
            <a:pPr marL="0" marR="457200" indent="0" defTabSz="457200">
              <a:lnSpc>
                <a:spcPct val="107916"/>
              </a:lnSpc>
              <a:spcBef>
                <a:spcPts val="800"/>
              </a:spcBef>
              <a:buSzTx/>
              <a:buNone/>
              <a:defRPr sz="3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（07/18/2021）第六課		考門夫人			陳    洲</a:t>
            </a:r>
          </a:p>
          <a:p>
            <a:pPr marL="0" marR="457200" indent="0" defTabSz="457200">
              <a:lnSpc>
                <a:spcPct val="107916"/>
              </a:lnSpc>
              <a:spcBef>
                <a:spcPts val="800"/>
              </a:spcBef>
              <a:buSzTx/>
              <a:buNone/>
              <a:defRPr sz="3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（07/25/2021）第七課		邊雲波				陳海山</a:t>
            </a:r>
          </a:p>
          <a:p>
            <a:pPr marL="0" marR="457200" indent="0" defTabSz="457200">
              <a:lnSpc>
                <a:spcPct val="107916"/>
              </a:lnSpc>
              <a:spcBef>
                <a:spcPts val="800"/>
              </a:spcBef>
              <a:buSzTx/>
              <a:buNone/>
              <a:defRPr sz="3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（08/01/2021）第八課		袁相枕				陳    洲</a:t>
            </a:r>
          </a:p>
          <a:p>
            <a:pPr marL="0" marR="457200" indent="0" defTabSz="457200">
              <a:lnSpc>
                <a:spcPct val="107916"/>
              </a:lnSpc>
              <a:spcBef>
                <a:spcPts val="800"/>
              </a:spcBef>
              <a:buSzTx/>
              <a:buNone/>
              <a:defRPr sz="3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（08/08/2021）第九課		司徒雷登			陳海山</a:t>
            </a:r>
          </a:p>
          <a:p>
            <a:pPr marL="0" marR="457200" indent="0" defTabSz="457200">
              <a:lnSpc>
                <a:spcPct val="107916"/>
              </a:lnSpc>
              <a:spcBef>
                <a:spcPts val="800"/>
              </a:spcBef>
              <a:buSzTx/>
              <a:buNone/>
              <a:defRPr sz="3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（08/15/2021）第十課		大衛鮑森			陳    洲</a:t>
            </a:r>
          </a:p>
          <a:p>
            <a:pPr marL="0" marR="457200" indent="0" defTabSz="457200">
              <a:lnSpc>
                <a:spcPct val="107916"/>
              </a:lnSpc>
              <a:spcBef>
                <a:spcPts val="800"/>
              </a:spcBef>
              <a:buSzTx/>
              <a:buNone/>
              <a:defRPr sz="3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（08/22/2021）第十一課	學園傳道會		陳海山</a:t>
            </a:r>
          </a:p>
          <a:p>
            <a:pPr marL="0" marR="457200" indent="0" defTabSz="457200">
              <a:lnSpc>
                <a:spcPct val="107916"/>
              </a:lnSpc>
              <a:spcBef>
                <a:spcPts val="800"/>
              </a:spcBef>
              <a:buSzTx/>
              <a:buNone/>
              <a:defRPr sz="3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（08/29/2021）第十二課	海外校園			陳    洲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awson.tiff" descr="Pawson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4960" y="1088271"/>
            <a:ext cx="9161224" cy="11539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68599" y="4531495"/>
            <a:ext cx="8002625" cy="8002625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https://www.davidpawson.org"/>
          <p:cNvSpPr txBox="1"/>
          <p:nvPr>
            <p:ph type="body" sz="quarter" idx="1"/>
          </p:nvPr>
        </p:nvSpPr>
        <p:spPr>
          <a:xfrm>
            <a:off x="11868063" y="1744198"/>
            <a:ext cx="11310024" cy="1522792"/>
          </a:xfrm>
          <a:prstGeom prst="rect">
            <a:avLst/>
          </a:prstGeom>
        </p:spPr>
        <p:txBody>
          <a:bodyPr anchor="t"/>
          <a:lstStyle>
            <a:lvl1pPr marL="0" indent="0" algn="ctr" defTabSz="536575">
              <a:spcBef>
                <a:spcPts val="0"/>
              </a:spcBef>
              <a:buSzTx/>
              <a:buNone/>
              <a:defRPr sz="6500" u="sng">
                <a:hlinkClick r:id="rId4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4" invalidUrl="" action="" tgtFrame="" tooltip="" history="1" highlightClick="0" endSnd="0"/>
              </a:rPr>
              <a:t>https://www.davidpawson.org</a:t>
            </a:r>
          </a:p>
        </p:txBody>
      </p:sp>
      <p:sp>
        <p:nvSpPr>
          <p:cNvPr id="131" name="《Unlocking the Bible》"/>
          <p:cNvSpPr txBox="1"/>
          <p:nvPr/>
        </p:nvSpPr>
        <p:spPr>
          <a:xfrm>
            <a:off x="14450987" y="3209588"/>
            <a:ext cx="5437850" cy="1067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457200">
              <a:lnSpc>
                <a:spcPct val="117999"/>
              </a:lnSpc>
              <a:defRPr sz="3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《Unlocking the Bible》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awson_jetski.jpeg" descr="pawson_jetski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79578" y="1065602"/>
            <a:ext cx="10425240" cy="8165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awson_house.jpeg" descr="pawson_hous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35291" y="1060589"/>
            <a:ext cx="10900330" cy="8175248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达勒姆大学的农业学位。在剑桥大学完成了神学硕士学位，并在皇家空军担任了 3 年的牧师。他转而担任几间教会的牧师，包括吉尔福德的米尔米德中心，该中心成为许多英国教会的榜样。1979年，主带领他进入国际事工。"/>
          <p:cNvSpPr txBox="1"/>
          <p:nvPr>
            <p:ph type="body" sz="half" idx="4294967295"/>
          </p:nvPr>
        </p:nvSpPr>
        <p:spPr>
          <a:xfrm>
            <a:off x="1458318" y="8333670"/>
            <a:ext cx="21467364" cy="5096779"/>
          </a:xfrm>
          <a:prstGeom prst="rect">
            <a:avLst/>
          </a:prstGeom>
        </p:spPr>
        <p:txBody>
          <a:bodyPr/>
          <a:lstStyle>
            <a:lvl1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达勒姆大学的农业学位。在剑桥大学完成了神学硕士学位，并在皇家空军担任了 3 年的牧师。他转而担任几间教会的牧师，包括吉尔福德的米尔米德中心，该中心成为许多英国教会的榜样。1979年，主带领他进入国际事工。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大衛·鮑森（John David Pawson, 1930年2月25日－2020年5月21日），當代著名的英國牧師，長於聖經釋經與基督教護教。他出版30多本講解聖經書籍，並將一系列演講以影音製品廣泛傳播，造就了全球的影響力。…"/>
          <p:cNvSpPr txBox="1"/>
          <p:nvPr>
            <p:ph type="body" idx="1"/>
          </p:nvPr>
        </p:nvSpPr>
        <p:spPr>
          <a:xfrm>
            <a:off x="2374900" y="1696311"/>
            <a:ext cx="19621500" cy="11224305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大衛·鮑森（John David Pawson, 1930年2月25日－2020年5月21日），當代著名的英國牧師，長於聖經</a:t>
            </a:r>
            <a:r>
              <a:rPr>
                <a:solidFill>
                  <a:srgbClr val="0645AD"/>
                </a:solidFill>
                <a:hlinkClick r:id="rId3" invalidUrl="" action="" tgtFrame="" tooltip="" history="1" highlightClick="0" endSnd="0"/>
              </a:rPr>
              <a:t>釋經</a:t>
            </a:r>
            <a:r>
              <a:t>與</a:t>
            </a:r>
            <a:r>
              <a:rPr>
                <a:solidFill>
                  <a:srgbClr val="0645AD"/>
                </a:solidFill>
                <a:hlinkClick r:id="rId4" invalidUrl="" action="" tgtFrame="" tooltip="" history="1" highlightClick="0" endSnd="0"/>
              </a:rPr>
              <a:t>基督教護教</a:t>
            </a:r>
            <a:r>
              <a:t>。他出版30多本講解聖經書籍，並將一系列演講以影音製品廣泛傳播，造就了全球的影響力。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2003年，大衛·鮑森對聖經新舊約書卷的</a:t>
            </a:r>
            <a:r>
              <a:rPr>
                <a:solidFill>
                  <a:srgbClr val="FF2600"/>
                </a:solidFill>
              </a:rPr>
              <a:t>廣泛而且容易瞭解</a:t>
            </a:r>
            <a:r>
              <a:t>的</a:t>
            </a:r>
            <a:r>
              <a:rPr>
                <a:solidFill>
                  <a:srgbClr val="FF2600"/>
                </a:solidFill>
              </a:rPr>
              <a:t>蹤覽</a:t>
            </a:r>
            <a:r>
              <a:t>口述錄帶，已經轉錄成書出版《解鎖聖經》（原書名：Unlocking the Bible - A unique overview of the whole Bible，中文繙譯成《</a:t>
            </a:r>
            <a:r>
              <a:rPr>
                <a:solidFill>
                  <a:srgbClr val="FF2600"/>
                </a:solidFill>
              </a:rPr>
              <a:t>舊約蹤覽</a:t>
            </a:r>
            <a:r>
              <a:t>》和《</a:t>
            </a:r>
            <a:r>
              <a:rPr>
                <a:solidFill>
                  <a:srgbClr val="FF2600"/>
                </a:solidFill>
              </a:rPr>
              <a:t>新約蹤覽</a:t>
            </a:r>
            <a:r>
              <a:t>》兩本書），還有CD,DVD光碟，並且可以在YouTube上看到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2010年九月上旬，大衛·鮑森首次應好消息衛星電視台邀請，舉辦「大衛鮑森台北研經培靈會」, 得到極好評價</a:t>
            </a:r>
            <a:r>
              <a:rPr baseline="31999" sz="1000" u="sng">
                <a:solidFill>
                  <a:srgbClr val="0645AD"/>
                </a:solidFill>
                <a:hlinkClick r:id="rId5" invalidUrl="" action="" tgtFrame="" tooltip="" history="1" highlightClick="0" endSnd="0"/>
              </a:rPr>
              <a:t>[</a:t>
            </a:r>
          </a:p>
        </p:txBody>
      </p:sp>
      <p:sp>
        <p:nvSpPr>
          <p:cNvPr id="140" name="《舊約蹤覽》和《新約蹤覽》&lt;Unlocking the Bible&gt; 大衛鮑森"/>
          <p:cNvSpPr txBox="1"/>
          <p:nvPr>
            <p:ph type="title"/>
          </p:nvPr>
        </p:nvSpPr>
        <p:spPr>
          <a:xfrm>
            <a:off x="2381250" y="902166"/>
            <a:ext cx="19621500" cy="853888"/>
          </a:xfrm>
          <a:prstGeom prst="rect">
            <a:avLst/>
          </a:prstGeom>
        </p:spPr>
        <p:txBody>
          <a:bodyPr anchor="b"/>
          <a:lstStyle>
            <a:lvl1pPr defTabSz="627379">
              <a:defRPr sz="3496"/>
            </a:lvl1pPr>
          </a:lstStyle>
          <a:p>
            <a:pPr/>
            <a:r>
              <a:t>《舊約蹤覽》和《新約蹤覽》&lt;Unlocking the Bible&gt; 大衛鮑森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他企盼基督信仰的靈恩派和福音派的合一…"/>
          <p:cNvSpPr txBox="1"/>
          <p:nvPr>
            <p:ph type="body" sz="half" idx="1"/>
          </p:nvPr>
        </p:nvSpPr>
        <p:spPr>
          <a:xfrm>
            <a:off x="1458318" y="1774683"/>
            <a:ext cx="21467364" cy="5096779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他企盼基督信仰的</a:t>
            </a:r>
            <a:r>
              <a:rPr>
                <a:solidFill>
                  <a:srgbClr val="0645AD"/>
                </a:solidFill>
                <a:hlinkClick r:id="rId3" invalidUrl="" action="" tgtFrame="" tooltip="" history="1" highlightClick="0" endSnd="0"/>
              </a:rPr>
              <a:t>靈恩派</a:t>
            </a:r>
            <a:r>
              <a:t>和</a:t>
            </a:r>
            <a:r>
              <a:rPr>
                <a:solidFill>
                  <a:srgbClr val="0645AD"/>
                </a:solidFill>
                <a:hlinkClick r:id="rId4" invalidUrl="" action="" tgtFrame="" tooltip="" history="1" highlightClick="0" endSnd="0"/>
              </a:rPr>
              <a:t>福音派</a:t>
            </a:r>
            <a:r>
              <a:t>的合一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3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圣经无误。同时以实用且易于理解的语言解释其含义和上下文。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3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因为与教会传统相冲突的圣经教导，他的书经常引起争议。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舊約概論…"/>
          <p:cNvSpPr txBox="1"/>
          <p:nvPr>
            <p:ph type="body" sz="half" idx="1"/>
          </p:nvPr>
        </p:nvSpPr>
        <p:spPr>
          <a:xfrm>
            <a:off x="1458318" y="1774683"/>
            <a:ext cx="21467364" cy="5096779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舊約概論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https://www.davidpawson.org/resources/resource/1227?return_url=http%3A%2F%2Fdavidpawson.org%2Fresources%2Fseries%2Funlocking-the-bible-chinese-audio-and-subtitles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舊約創世紀…"/>
          <p:cNvSpPr txBox="1"/>
          <p:nvPr/>
        </p:nvSpPr>
        <p:spPr>
          <a:xfrm>
            <a:off x="2715640" y="4125279"/>
            <a:ext cx="19704471" cy="3099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17999"/>
              </a:lnSpc>
              <a:defRPr sz="4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舊約創世紀</a:t>
            </a:r>
          </a:p>
          <a:p>
            <a:pPr algn="l" defTabSz="457200">
              <a:lnSpc>
                <a:spcPct val="117999"/>
              </a:lnSpc>
              <a:defRPr sz="4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https://www.davidpawson.org/resources/resource/1227?return_url=http%3A%2F%2Fdavidpawson.org%2Fresources%2Fseries%2Funlocking-the-bible-chinese-audio-and-subtitles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啟示錄…"/>
          <p:cNvSpPr txBox="1"/>
          <p:nvPr/>
        </p:nvSpPr>
        <p:spPr>
          <a:xfrm>
            <a:off x="2715640" y="4125279"/>
            <a:ext cx="19704471" cy="3099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17999"/>
              </a:lnSpc>
              <a:defRPr sz="4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啟示錄</a:t>
            </a:r>
          </a:p>
          <a:p>
            <a:pPr algn="l" defTabSz="457200">
              <a:lnSpc>
                <a:spcPct val="117999"/>
              </a:lnSpc>
              <a:defRPr sz="4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https://www.davidpawson.org/resources/resource/1225?return_url=http%3A%2F%2Fdavidpawson.org%2Fresources%2Fseries%2Funlocking-the-nt-with-chinese-subtitles-and-audio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