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handoutMasterIdLst>
    <p:handoutMasterId r:id="rId41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302" r:id="rId12"/>
    <p:sldId id="267" r:id="rId13"/>
    <p:sldId id="303" r:id="rId14"/>
    <p:sldId id="268" r:id="rId15"/>
    <p:sldId id="269" r:id="rId16"/>
    <p:sldId id="260" r:id="rId17"/>
    <p:sldId id="270" r:id="rId18"/>
    <p:sldId id="296" r:id="rId19"/>
    <p:sldId id="271" r:id="rId20"/>
    <p:sldId id="304" r:id="rId21"/>
    <p:sldId id="284" r:id="rId22"/>
    <p:sldId id="273" r:id="rId23"/>
    <p:sldId id="298" r:id="rId24"/>
    <p:sldId id="297" r:id="rId25"/>
    <p:sldId id="274" r:id="rId26"/>
    <p:sldId id="275" r:id="rId27"/>
    <p:sldId id="276" r:id="rId28"/>
    <p:sldId id="277" r:id="rId29"/>
    <p:sldId id="283" r:id="rId30"/>
    <p:sldId id="295" r:id="rId31"/>
    <p:sldId id="279" r:id="rId32"/>
    <p:sldId id="281" r:id="rId33"/>
    <p:sldId id="291" r:id="rId34"/>
    <p:sldId id="299" r:id="rId35"/>
    <p:sldId id="300" r:id="rId36"/>
    <p:sldId id="292" r:id="rId37"/>
    <p:sldId id="301" r:id="rId38"/>
    <p:sldId id="29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58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25100-E884-4BE7-A621-CB856BB119F1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C6226-62EE-4892-B6E0-809DF054C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CBC885-E743-4DD0-9553-717D16A65C37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ED486-645B-4390-9481-004A293271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D486-645B-4390-9481-004A29327181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C267-60A7-48B2-8DDF-6DB75282B3A4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461AA25-52C2-401B-AE10-0FAFB0095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C267-60A7-48B2-8DDF-6DB75282B3A4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461AA25-52C2-401B-AE10-0FAFB0095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C267-60A7-48B2-8DDF-6DB75282B3A4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1AA25-52C2-401B-AE10-0FAFB00957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C267-60A7-48B2-8DDF-6DB75282B3A4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1AA25-52C2-401B-AE10-0FAFB0095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C267-60A7-48B2-8DDF-6DB75282B3A4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461AA25-52C2-401B-AE10-0FAFB00957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C267-60A7-48B2-8DDF-6DB75282B3A4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1AA25-52C2-401B-AE10-0FAFB0095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C267-60A7-48B2-8DDF-6DB75282B3A4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1AA25-52C2-401B-AE10-0FAFB0095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C267-60A7-48B2-8DDF-6DB75282B3A4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1AA25-52C2-401B-AE10-0FAFB0095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C267-60A7-48B2-8DDF-6DB75282B3A4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1AA25-52C2-401B-AE10-0FAFB00957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C267-60A7-48B2-8DDF-6DB75282B3A4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1AA25-52C2-401B-AE10-0FAFB0095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C267-60A7-48B2-8DDF-6DB75282B3A4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1AA25-52C2-401B-AE10-0FAFB0095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A2EC267-60A7-48B2-8DDF-6DB75282B3A4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461AA25-52C2-401B-AE10-0FAFB00957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1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zh-CN" altLang="en-US" sz="4900" b="1" dirty="0" smtClean="0">
                <a:solidFill>
                  <a:schemeClr val="tx1"/>
                </a:solidFill>
              </a:rPr>
              <a:t>信息</a:t>
            </a:r>
            <a:r>
              <a:rPr lang="en-US" altLang="zh-CN" sz="4900" b="1" dirty="0" smtClean="0">
                <a:solidFill>
                  <a:schemeClr val="tx1"/>
                </a:solidFill>
              </a:rPr>
              <a:t>2</a:t>
            </a:r>
            <a:r>
              <a:rPr lang="en-US" altLang="zh-CN" sz="7200" b="1" dirty="0" smtClean="0"/>
              <a:t/>
            </a:r>
            <a:br>
              <a:rPr lang="en-US" altLang="zh-CN" sz="7200" b="1" dirty="0" smtClean="0"/>
            </a:br>
            <a:r>
              <a:rPr lang="zh-CN" altLang="en-US" sz="7200" b="1" dirty="0" smtClean="0"/>
              <a:t>復興基本功</a:t>
            </a:r>
            <a:r>
              <a:rPr lang="en-US" altLang="zh-CN" sz="7200" b="1" dirty="0" smtClean="0"/>
              <a:t>-</a:t>
            </a:r>
            <a:r>
              <a:rPr lang="en-US" altLang="zh-CN" sz="7200" b="1" dirty="0" smtClean="0"/>
              <a:t/>
            </a:r>
            <a:br>
              <a:rPr lang="en-US" altLang="zh-CN" sz="7200" b="1" dirty="0" smtClean="0"/>
            </a:br>
            <a:r>
              <a:rPr lang="zh-CN" altLang="en-US" sz="6700" b="1" dirty="0" smtClean="0">
                <a:solidFill>
                  <a:srgbClr val="C00000"/>
                </a:solidFill>
              </a:rPr>
              <a:t>清潔的心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4900" b="1" smtClean="0"/>
              <a:t>實例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3820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b="1" dirty="0" smtClean="0"/>
              <a:t>李成在沒有接觸基督信仰之前，在學校裡算是個三好學生。他偶爾會發怒、高傲，有一些自稱“天下男人都會有的毛病“，如：愛看美女圖像，外表道貌岸然，內心想入非非等。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dirty="0" smtClean="0"/>
              <a:t>但他認為這些事只是小缺點，不算什麼。</a:t>
            </a:r>
            <a:endParaRPr lang="en-US" altLang="zh-CN" b="1" dirty="0" smtClean="0"/>
          </a:p>
          <a:p>
            <a:pPr>
              <a:buNone/>
            </a:pPr>
            <a:r>
              <a:rPr lang="zh-TW" altLang="en-US" b="1" dirty="0" smtClean="0"/>
              <a:t>最糾結他的，是從小對父親家暴的恨</a:t>
            </a:r>
            <a:r>
              <a:rPr lang="zh-CN" altLang="en-US" b="1" dirty="0" smtClean="0"/>
              <a:t>意</a:t>
            </a:r>
            <a:r>
              <a:rPr lang="zh-TW" altLang="en-US" b="1" dirty="0" smtClean="0"/>
              <a:t>。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en-US" altLang="zh-TW" b="1" dirty="0" smtClean="0"/>
              <a:t>	</a:t>
            </a:r>
            <a:r>
              <a:rPr lang="zh-TW" altLang="en-US" b="1" dirty="0" smtClean="0"/>
              <a:t>有一天，李成參加了一個佈道會。那位講員的見證非常</a:t>
            </a:r>
            <a:r>
              <a:rPr lang="zh-TW" altLang="en-US" b="1" dirty="0" smtClean="0"/>
              <a:t>感人，李成很</a:t>
            </a:r>
            <a:r>
              <a:rPr lang="zh-TW" altLang="en-US" b="1" dirty="0" smtClean="0"/>
              <a:t>渴望同樣得到上帝是天父的關愛</a:t>
            </a:r>
            <a:r>
              <a:rPr lang="zh-CN" altLang="en-US" b="1" dirty="0" smtClean="0"/>
              <a:t>。</a:t>
            </a:r>
            <a:r>
              <a:rPr lang="zh-TW" altLang="en-US" b="1" dirty="0" smtClean="0"/>
              <a:t>在講員懇切地呼召配上柔美的詩歌下，李成多年來充滿恨意的心靈在那一刻似乎得到了撫慰。他淚流滿面的從座位上站起來，和其他人一起，跟著講員一句一句的作決志禱告，不久就受洗正式加入教會。</a:t>
            </a:r>
            <a:endParaRPr lang="en-US" b="1" dirty="0" smtClean="0"/>
          </a:p>
          <a:p>
            <a:pPr>
              <a:buNone/>
            </a:pPr>
            <a:r>
              <a:rPr lang="zh-CN" altLang="en-US" dirty="0" smtClean="0"/>
              <a:t>。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TW" altLang="en-US" b="1" dirty="0" smtClean="0"/>
              <a:t>兩年下來，李成固定參加聚會，也參與事奉。從外表看來，李成在教會中可算是個“三好弟兄”了</a:t>
            </a:r>
            <a:r>
              <a:rPr lang="zh-CN" altLang="en-US" b="1" dirty="0" smtClean="0"/>
              <a:t>；</a:t>
            </a:r>
            <a:r>
              <a:rPr lang="zh-TW" altLang="en-US" b="1" dirty="0" smtClean="0"/>
              <a:t>但李成卻覺得自己的生命和以前相比，好像改變不大。每次和父親接觸，從前的回憶又湧上心頭，幾乎失控。</a:t>
            </a:r>
            <a:endParaRPr lang="en-US" b="1" dirty="0" smtClean="0"/>
          </a:p>
          <a:p>
            <a:pPr>
              <a:buNone/>
            </a:pPr>
            <a:r>
              <a:rPr lang="zh-TW" altLang="en-US" b="1" dirty="0" smtClean="0"/>
              <a:t>他理性上相信有上帝，也籠統的知道“我們都是罪人，耶穌是救主”；但這些似乎與他現實的生活無關。李成每次聽到有關罪的</a:t>
            </a:r>
            <a:r>
              <a:rPr lang="zh-CN" altLang="en-US" b="1" dirty="0" smtClean="0"/>
              <a:t>信息</a:t>
            </a:r>
            <a:r>
              <a:rPr lang="zh-TW" altLang="en-US" b="1" dirty="0" smtClean="0"/>
              <a:t>時，會</a:t>
            </a:r>
            <a:r>
              <a:rPr lang="zh-CN" altLang="en-US" b="1" dirty="0" smtClean="0"/>
              <a:t>自責</a:t>
            </a:r>
            <a:r>
              <a:rPr lang="zh-TW" altLang="en-US" b="1" dirty="0" smtClean="0"/>
              <a:t>，但又難以自拔。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900" b="1" dirty="0" smtClean="0">
                <a:solidFill>
                  <a:srgbClr val="C00000"/>
                </a:solidFill>
              </a:rPr>
              <a:t>思</a:t>
            </a:r>
            <a:r>
              <a:rPr lang="zh-TW" altLang="en-US" sz="4900" b="1" dirty="0" smtClean="0">
                <a:solidFill>
                  <a:srgbClr val="C00000"/>
                </a:solidFill>
              </a:rPr>
              <a:t>想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en-US" sz="4000" b="1" smtClean="0"/>
              <a:t>李成的根本問題是什麼？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sz="4000" b="1" smtClean="0"/>
              <a:t>你認為李成該怎麼辦？</a:t>
            </a:r>
            <a:endParaRPr lang="en-US" sz="4000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4900" b="1" smtClean="0">
                <a:solidFill>
                  <a:srgbClr val="C00000"/>
                </a:solidFill>
              </a:rPr>
              <a:t>一．罪是什麼？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534400" cy="4525963"/>
          </a:xfrm>
        </p:spPr>
        <p:txBody>
          <a:bodyPr/>
          <a:lstStyle/>
          <a:p>
            <a:pPr>
              <a:buNone/>
            </a:pPr>
            <a:r>
              <a:rPr lang="zh-TW" altLang="en-US" b="1" dirty="0" smtClean="0"/>
              <a:t>在一般人的觀念中，罪是“以人為本”的外在表現，是作奸犯科，或如孔子所說做了非禮的事：</a:t>
            </a:r>
            <a:endParaRPr lang="en-US" altLang="zh-TW" b="1" dirty="0" smtClean="0"/>
          </a:p>
          <a:p>
            <a:pPr>
              <a:buNone/>
            </a:pPr>
            <a:r>
              <a:rPr lang="en-US" altLang="zh-TW" sz="4000" b="1" dirty="0" smtClean="0">
                <a:solidFill>
                  <a:srgbClr val="002060"/>
                </a:solidFill>
              </a:rPr>
              <a:t>			</a:t>
            </a:r>
            <a:r>
              <a:rPr lang="zh-TW" altLang="en-US" sz="4000" b="1" dirty="0" smtClean="0">
                <a:solidFill>
                  <a:srgbClr val="002060"/>
                </a:solidFill>
              </a:rPr>
              <a:t>非禮勿視，非禮勿聽，</a:t>
            </a:r>
            <a:endParaRPr lang="en-US" altLang="zh-CN" sz="40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altLang="zh-TW" sz="4000" b="1" dirty="0" smtClean="0">
                <a:solidFill>
                  <a:srgbClr val="002060"/>
                </a:solidFill>
              </a:rPr>
              <a:t>			</a:t>
            </a:r>
            <a:r>
              <a:rPr lang="zh-TW" altLang="en-US" sz="4000" b="1" dirty="0" smtClean="0">
                <a:solidFill>
                  <a:srgbClr val="002060"/>
                </a:solidFill>
              </a:rPr>
              <a:t>非禮勿言，非禮勿動</a:t>
            </a:r>
            <a:r>
              <a:rPr lang="zh-CN" altLang="en-US" dirty="0" smtClean="0">
                <a:solidFill>
                  <a:srgbClr val="002060"/>
                </a:solidFill>
              </a:rPr>
              <a:t>。</a:t>
            </a:r>
            <a:endParaRPr lang="en-US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686800" cy="838200"/>
          </a:xfrm>
        </p:spPr>
        <p:txBody>
          <a:bodyPr/>
          <a:lstStyle/>
          <a:p>
            <a:r>
              <a:rPr lang="zh-TW" altLang="en-US" b="1" smtClean="0"/>
              <a:t>聖經中對罪的定義，是“</a:t>
            </a:r>
            <a:r>
              <a:rPr lang="zh-CN" altLang="en-US" b="1" smtClean="0">
                <a:solidFill>
                  <a:srgbClr val="C00000"/>
                </a:solidFill>
              </a:rPr>
              <a:t>以神為本</a:t>
            </a:r>
            <a:r>
              <a:rPr lang="zh-CN" altLang="en-US" b="1" smtClean="0"/>
              <a:t>”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458200" cy="4525963"/>
          </a:xfrm>
        </p:spPr>
        <p:txBody>
          <a:bodyPr/>
          <a:lstStyle/>
          <a:p>
            <a:pPr>
              <a:buNone/>
            </a:pPr>
            <a:r>
              <a:rPr lang="zh-TW" altLang="en-US" b="1" dirty="0" smtClean="0"/>
              <a:t>罪是在</a:t>
            </a:r>
            <a:r>
              <a:rPr lang="zh-TW" altLang="en-US" b="1" u="sng" dirty="0" smtClean="0"/>
              <a:t>關係</a:t>
            </a:r>
            <a:r>
              <a:rPr lang="zh-TW" altLang="en-US" b="1" dirty="0" smtClean="0"/>
              <a:t>上不獨尊真神，以別神為神。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dirty="0" smtClean="0"/>
              <a:t>罪是在</a:t>
            </a:r>
            <a:r>
              <a:rPr lang="zh-TW" altLang="en-US" b="1" u="sng" dirty="0" smtClean="0"/>
              <a:t>行為</a:t>
            </a:r>
            <a:r>
              <a:rPr lang="zh-TW" altLang="en-US" b="1" dirty="0" smtClean="0"/>
              <a:t>上作了不該作的 （</a:t>
            </a:r>
            <a:r>
              <a:rPr lang="en-US" b="1" dirty="0" smtClean="0"/>
              <a:t>sins of </a:t>
            </a:r>
            <a:r>
              <a:rPr lang="en-US" b="1" dirty="0" smtClean="0">
                <a:solidFill>
                  <a:srgbClr val="C00000"/>
                </a:solidFill>
              </a:rPr>
              <a:t>commission</a:t>
            </a:r>
            <a:r>
              <a:rPr lang="zh-TW" altLang="en-US" b="1" dirty="0" smtClean="0"/>
              <a:t>），如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約一</a:t>
            </a:r>
            <a:r>
              <a:rPr lang="en-US" altLang="zh-TW" b="1" dirty="0" smtClean="0"/>
              <a:t>》</a:t>
            </a:r>
            <a:r>
              <a:rPr lang="en-US" b="1" dirty="0" smtClean="0"/>
              <a:t>3</a:t>
            </a:r>
            <a:r>
              <a:rPr lang="zh-TW" altLang="en-US" b="1" dirty="0" smtClean="0"/>
              <a:t>：</a:t>
            </a:r>
            <a:r>
              <a:rPr lang="en-US" b="1" dirty="0" smtClean="0"/>
              <a:t>4</a:t>
            </a:r>
            <a:r>
              <a:rPr lang="zh-TW" altLang="en-US" b="1" dirty="0" smtClean="0"/>
              <a:t>“凡犯罪的，就是違背律法；違背律法就是罪。”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dirty="0" smtClean="0"/>
              <a:t> 或是沒有作神認為該作的 （</a:t>
            </a:r>
            <a:r>
              <a:rPr lang="en-US" b="1" dirty="0" smtClean="0"/>
              <a:t>sins of </a:t>
            </a:r>
            <a:r>
              <a:rPr lang="en-US" b="1" dirty="0" smtClean="0">
                <a:solidFill>
                  <a:srgbClr val="C00000"/>
                </a:solidFill>
              </a:rPr>
              <a:t>omission</a:t>
            </a:r>
            <a:r>
              <a:rPr lang="zh-TW" altLang="en-US" b="1" dirty="0" smtClean="0"/>
              <a:t>），如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雅</a:t>
            </a:r>
            <a:r>
              <a:rPr lang="en-US" altLang="zh-TW" b="1" dirty="0" smtClean="0"/>
              <a:t>》</a:t>
            </a:r>
            <a:r>
              <a:rPr lang="en-US" b="1" dirty="0" smtClean="0"/>
              <a:t>4</a:t>
            </a:r>
            <a:r>
              <a:rPr lang="zh-TW" altLang="en-US" b="1" dirty="0" smtClean="0"/>
              <a:t>：</a:t>
            </a:r>
            <a:r>
              <a:rPr lang="en-US" b="1" dirty="0" smtClean="0"/>
              <a:t>17</a:t>
            </a:r>
            <a:r>
              <a:rPr lang="zh-TW" altLang="en-US" b="1" dirty="0" smtClean="0"/>
              <a:t>“人若知道行善，卻不去行，這就是他的罪了。”</a:t>
            </a:r>
            <a:endParaRPr lang="en-U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458200" cy="5622925"/>
          </a:xfrm>
        </p:spPr>
        <p:txBody>
          <a:bodyPr/>
          <a:lstStyle/>
          <a:p>
            <a:pPr>
              <a:buNone/>
            </a:pPr>
            <a:r>
              <a:rPr lang="zh-TW" altLang="en-US" b="1" dirty="0" smtClean="0">
                <a:solidFill>
                  <a:schemeClr val="tx1"/>
                </a:solidFill>
              </a:rPr>
              <a:t>聖經啟示我們，罪因亞當入了世界，使人性的每一個方面都受到毀壞，包括與上帝、與己、與人、與物的關係。</a:t>
            </a:r>
            <a:endParaRPr lang="en-US" altLang="zh-TW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zh-TW" altLang="en-US" b="1" dirty="0" smtClean="0">
                <a:solidFill>
                  <a:schemeClr val="tx1"/>
                </a:solidFill>
              </a:rPr>
              <a:t>罪破壞了人的身體、思想、情感、</a:t>
            </a:r>
            <a:r>
              <a:rPr lang="zh-CN" altLang="en-US" b="1" dirty="0" smtClean="0">
                <a:solidFill>
                  <a:schemeClr val="tx1"/>
                </a:solidFill>
              </a:rPr>
              <a:t>行事為人</a:t>
            </a:r>
            <a:r>
              <a:rPr lang="zh-TW" altLang="en-US" b="1" dirty="0" smtClean="0">
                <a:solidFill>
                  <a:schemeClr val="tx1"/>
                </a:solidFill>
              </a:rPr>
              <a:t>。</a:t>
            </a:r>
            <a:endParaRPr lang="en-US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zh-TW" altLang="en-US" b="1" dirty="0" smtClean="0">
                <a:solidFill>
                  <a:schemeClr val="tx1"/>
                </a:solidFill>
              </a:rPr>
              <a:t>因此，我們都有與生俱來的</a:t>
            </a:r>
            <a:r>
              <a:rPr lang="zh-TW" altLang="en-US" b="1" dirty="0" smtClean="0">
                <a:solidFill>
                  <a:srgbClr val="C00000"/>
                </a:solidFill>
              </a:rPr>
              <a:t>罪性</a:t>
            </a:r>
            <a:r>
              <a:rPr lang="zh-CN" altLang="en-US" b="1" dirty="0" smtClean="0">
                <a:solidFill>
                  <a:srgbClr val="C00000"/>
                </a:solidFill>
              </a:rPr>
              <a:t>（</a:t>
            </a:r>
            <a:r>
              <a:rPr lang="en-US" altLang="zh-CN" b="1" dirty="0" smtClean="0">
                <a:solidFill>
                  <a:srgbClr val="C00000"/>
                </a:solidFill>
              </a:rPr>
              <a:t>nature</a:t>
            </a:r>
            <a:r>
              <a:rPr lang="zh-CN" altLang="en-US" b="1" dirty="0" smtClean="0">
                <a:solidFill>
                  <a:srgbClr val="C00000"/>
                </a:solidFill>
              </a:rPr>
              <a:t>）</a:t>
            </a:r>
            <a:r>
              <a:rPr lang="zh-CN" altLang="en-US" b="1" dirty="0" smtClean="0">
                <a:solidFill>
                  <a:schemeClr val="tx1"/>
                </a:solidFill>
              </a:rPr>
              <a:t>。</a:t>
            </a:r>
            <a:endParaRPr lang="en-US" altLang="zh-TW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zh-TW" altLang="en-US" b="1" dirty="0" smtClean="0">
                <a:solidFill>
                  <a:schemeClr val="tx1"/>
                </a:solidFill>
              </a:rPr>
              <a:t>罪性會引發我們心裡的</a:t>
            </a:r>
            <a:r>
              <a:rPr lang="zh-CN" altLang="en-US" b="1" dirty="0" smtClean="0">
                <a:solidFill>
                  <a:schemeClr val="tx1"/>
                </a:solidFill>
              </a:rPr>
              <a:t>陰暗</a:t>
            </a:r>
            <a:r>
              <a:rPr lang="zh-TW" altLang="en-US" b="1" dirty="0" smtClean="0">
                <a:solidFill>
                  <a:schemeClr val="tx1"/>
                </a:solidFill>
              </a:rPr>
              <a:t>，就是</a:t>
            </a:r>
            <a:r>
              <a:rPr lang="zh-TW" altLang="en-US" b="1" dirty="0" smtClean="0">
                <a:solidFill>
                  <a:srgbClr val="C00000"/>
                </a:solidFill>
              </a:rPr>
              <a:t>罪心</a:t>
            </a:r>
            <a:r>
              <a:rPr lang="en-US" altLang="zh-TW" b="1" dirty="0" smtClean="0">
                <a:solidFill>
                  <a:srgbClr val="C00000"/>
                </a:solidFill>
              </a:rPr>
              <a:t>(mind)</a:t>
            </a:r>
            <a:r>
              <a:rPr lang="zh-TW" altLang="en-US" b="1" dirty="0" smtClean="0">
                <a:solidFill>
                  <a:schemeClr val="tx1"/>
                </a:solidFill>
              </a:rPr>
              <a:t>。</a:t>
            </a:r>
            <a:endParaRPr lang="en-US" altLang="zh-TW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zh-CN" altLang="en-US" b="1" dirty="0" smtClean="0">
                <a:solidFill>
                  <a:schemeClr val="tx1"/>
                </a:solidFill>
              </a:rPr>
              <a:t>有了</a:t>
            </a:r>
            <a:r>
              <a:rPr lang="zh-TW" altLang="en-US" b="1" dirty="0" smtClean="0">
                <a:solidFill>
                  <a:schemeClr val="tx1"/>
                </a:solidFill>
              </a:rPr>
              <a:t>罪心，在一定的情境下，會產生</a:t>
            </a:r>
            <a:r>
              <a:rPr lang="zh-TW" altLang="en-US" b="1" dirty="0" smtClean="0">
                <a:solidFill>
                  <a:srgbClr val="C00000"/>
                </a:solidFill>
              </a:rPr>
              <a:t>罪行</a:t>
            </a:r>
            <a:r>
              <a:rPr lang="en-US" altLang="zh-TW" b="1" dirty="0" smtClean="0">
                <a:solidFill>
                  <a:srgbClr val="C00000"/>
                </a:solidFill>
              </a:rPr>
              <a:t>(behavior)</a:t>
            </a:r>
            <a:r>
              <a:rPr lang="zh-TW" altLang="en-US" b="1" dirty="0" smtClean="0">
                <a:solidFill>
                  <a:schemeClr val="tx1"/>
                </a:solidFill>
              </a:rPr>
              <a:t>。</a:t>
            </a:r>
            <a:endParaRPr lang="en-US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382000" cy="5668963"/>
          </a:xfrm>
        </p:spPr>
        <p:txBody>
          <a:bodyPr/>
          <a:lstStyle/>
          <a:p>
            <a:pPr>
              <a:buNone/>
            </a:pPr>
            <a:r>
              <a:rPr lang="en-US" altLang="zh-TW" dirty="0" smtClean="0"/>
              <a:t>	</a:t>
            </a:r>
            <a:r>
              <a:rPr lang="zh-TW" altLang="en-US" b="1" dirty="0" smtClean="0"/>
              <a:t>一個有生命的基督徒</a:t>
            </a:r>
            <a:r>
              <a:rPr lang="en-US" altLang="zh-TW" b="1" dirty="0" smtClean="0"/>
              <a:t>, </a:t>
            </a:r>
            <a:r>
              <a:rPr lang="zh-TW" altLang="en-US" b="1" dirty="0" smtClean="0"/>
              <a:t>最根本的變化之一，就是對罪的體認，不再是以人為本，而是</a:t>
            </a:r>
            <a:r>
              <a:rPr lang="zh-CN" altLang="en-US" b="1" dirty="0" smtClean="0">
                <a:solidFill>
                  <a:srgbClr val="C00000"/>
                </a:solidFill>
              </a:rPr>
              <a:t>以神為本</a:t>
            </a:r>
            <a:r>
              <a:rPr lang="zh-TW" altLang="en-US" b="1" dirty="0" smtClean="0"/>
              <a:t>。 </a:t>
            </a:r>
            <a:endParaRPr lang="en-US" altLang="zh-TW" b="1" dirty="0" smtClean="0"/>
          </a:p>
          <a:p>
            <a:pPr>
              <a:buNone/>
            </a:pPr>
            <a:r>
              <a:rPr lang="en-US" altLang="zh-TW" b="1" dirty="0" smtClean="0"/>
              <a:t>	</a:t>
            </a:r>
            <a:r>
              <a:rPr lang="zh-TW" altLang="en-US" b="1" dirty="0" smtClean="0"/>
              <a:t>認識自己的罪，是聖靈的工作。</a:t>
            </a:r>
            <a:endParaRPr lang="en-US" altLang="zh-TW" b="1" dirty="0" smtClean="0"/>
          </a:p>
          <a:p>
            <a:pPr>
              <a:buNone/>
            </a:pPr>
            <a:r>
              <a:rPr lang="en-US" altLang="zh-TW" b="1" dirty="0" smtClean="0"/>
              <a:t>	</a:t>
            </a:r>
            <a:r>
              <a:rPr lang="zh-TW" altLang="en-US" b="1" dirty="0" smtClean="0"/>
              <a:t>神的靈在我們裡面動工，我們對罪的認識會發生根本性的變化。</a:t>
            </a:r>
            <a:endParaRPr lang="en-US" altLang="zh-TW" b="1" dirty="0" smtClean="0"/>
          </a:p>
          <a:p>
            <a:pPr>
              <a:buNone/>
            </a:pPr>
            <a:r>
              <a:rPr lang="en-US" altLang="zh-TW" b="1" dirty="0" smtClean="0"/>
              <a:t>	</a:t>
            </a:r>
            <a:r>
              <a:rPr lang="zh-CN" altLang="en-US" b="1" dirty="0" smtClean="0">
                <a:solidFill>
                  <a:srgbClr val="C00000"/>
                </a:solidFill>
              </a:rPr>
              <a:t>光照</a:t>
            </a:r>
            <a:r>
              <a:rPr lang="zh-TW" altLang="en-US" b="1" dirty="0" smtClean="0"/>
              <a:t>進來，才能看到自己裡面的黑暗。</a:t>
            </a:r>
            <a:endParaRPr lang="en-US" b="1" dirty="0" smtClean="0"/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686800" cy="838200"/>
          </a:xfrm>
        </p:spPr>
        <p:txBody>
          <a:bodyPr>
            <a:normAutofit/>
          </a:bodyPr>
          <a:lstStyle/>
          <a:p>
            <a:r>
              <a:rPr lang="zh-TW" altLang="en-US" sz="4000" b="1" smtClean="0"/>
              <a:t>奥古斯丁</a:t>
            </a:r>
            <a:r>
              <a:rPr lang="en-US" altLang="zh-TW" sz="4000" b="1" smtClean="0"/>
              <a:t>《</a:t>
            </a:r>
            <a:r>
              <a:rPr lang="zh-TW" altLang="en-US" sz="4000" b="1" smtClean="0"/>
              <a:t>懺悔錄</a:t>
            </a:r>
            <a:r>
              <a:rPr lang="en-US" altLang="zh-TW" sz="4000" b="1" smtClean="0"/>
              <a:t>》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686800" cy="50752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3500" b="1" dirty="0" smtClean="0"/>
              <a:t>他</a:t>
            </a:r>
            <a:r>
              <a:rPr lang="en-US" sz="3500" b="1" dirty="0" smtClean="0"/>
              <a:t>16</a:t>
            </a:r>
            <a:r>
              <a:rPr lang="zh-TW" altLang="en-US" sz="3500" b="1" dirty="0" smtClean="0"/>
              <a:t>歲時有一次和同伴一起偷鄰居的梨，他向上帝傾訴說“主啊，你知道我的內心，我犯罪不為別的，只是為了</a:t>
            </a:r>
            <a:r>
              <a:rPr lang="zh-CN" altLang="en-US" sz="3500" b="1" dirty="0" smtClean="0">
                <a:solidFill>
                  <a:srgbClr val="C00000"/>
                </a:solidFill>
              </a:rPr>
              <a:t>罪</a:t>
            </a:r>
            <a:r>
              <a:rPr lang="zh-CN" altLang="en-US" sz="3500" b="1" dirty="0" smtClean="0">
                <a:solidFill>
                  <a:srgbClr val="C00000"/>
                </a:solidFill>
              </a:rPr>
              <a:t>的</a:t>
            </a:r>
            <a:r>
              <a:rPr lang="zh-CN" altLang="en-US" sz="3500" b="1" dirty="0" smtClean="0">
                <a:solidFill>
                  <a:srgbClr val="C00000"/>
                </a:solidFill>
              </a:rPr>
              <a:t>本身</a:t>
            </a:r>
            <a:r>
              <a:rPr lang="zh-TW" altLang="en-US" sz="3500" b="1" dirty="0" smtClean="0"/>
              <a:t>。罪惡如同污泥，而我卻愛它。我的靈魂極其卑下，情願掙脫你的掌握，向毀滅的路走去。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4525963"/>
          </a:xfrm>
        </p:spPr>
        <p:txBody>
          <a:bodyPr/>
          <a:lstStyle/>
          <a:p>
            <a:pPr>
              <a:buNone/>
            </a:pPr>
            <a:r>
              <a:rPr lang="zh-TW" altLang="en-US" b="1" dirty="0" smtClean="0"/>
              <a:t>實在說，除了羞恥本身外，我並不想從羞恥的行為得到什麼</a:t>
            </a:r>
            <a:r>
              <a:rPr lang="en-US" altLang="zh-TW" b="1" dirty="0" smtClean="0"/>
              <a:t>……</a:t>
            </a:r>
          </a:p>
          <a:p>
            <a:pPr>
              <a:buNone/>
            </a:pPr>
            <a:r>
              <a:rPr lang="zh-TW" altLang="en-US" b="1" dirty="0" smtClean="0"/>
              <a:t>我</a:t>
            </a:r>
            <a:r>
              <a:rPr lang="zh-TW" altLang="en-US" b="1" dirty="0" smtClean="0"/>
              <a:t>也知道，如果是獨自一人，我絕不去做這類惡事，我喜歡有犯罪的夥伴，更高興集體的犯罪行為</a:t>
            </a:r>
            <a:r>
              <a:rPr lang="en-US" altLang="zh-TW" b="1" dirty="0" smtClean="0"/>
              <a:t>……</a:t>
            </a:r>
            <a:r>
              <a:rPr lang="zh-TW" altLang="en-US" b="1" dirty="0" smtClean="0"/>
              <a:t>當有人發出‘大家動手，</a:t>
            </a:r>
            <a:r>
              <a:rPr lang="zh-CN" altLang="en-US" b="1" dirty="0" smtClean="0">
                <a:solidFill>
                  <a:srgbClr val="C00000"/>
                </a:solidFill>
              </a:rPr>
              <a:t>一齊幹吧</a:t>
            </a:r>
            <a:r>
              <a:rPr lang="zh-TW" altLang="en-US" b="1" dirty="0" smtClean="0"/>
              <a:t>’的號召，不爭先去做惡事就覺得羞恥。”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458200" cy="56229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b="1" dirty="0" smtClean="0"/>
              <a:t>	當奥古斯丁對罪有了深刻的認識，他從內心到外在的行為都發生了翻天覆地的變化，他這樣說“主啊！</a:t>
            </a:r>
            <a:r>
              <a:rPr lang="en-US" altLang="zh-CN" b="1" dirty="0" smtClean="0"/>
              <a:t>……</a:t>
            </a:r>
            <a:r>
              <a:rPr lang="zh-TW" altLang="en-US" b="1" dirty="0" smtClean="0"/>
              <a:t>我是誰呢？我是什麼東西呢？有什麼邪惡不能在我的行為中找到？即使是在行為中找不到的邪惡，也都會在我的</a:t>
            </a:r>
            <a:r>
              <a:rPr lang="zh-CN" altLang="en-US" b="1" dirty="0" smtClean="0">
                <a:solidFill>
                  <a:srgbClr val="C00000"/>
                </a:solidFill>
              </a:rPr>
              <a:t>語言和意念</a:t>
            </a:r>
            <a:r>
              <a:rPr lang="zh-CN" altLang="en-US" b="1" dirty="0" smtClean="0"/>
              <a:t>中</a:t>
            </a:r>
            <a:r>
              <a:rPr lang="zh-CN" altLang="en-US" b="1" dirty="0" smtClean="0"/>
              <a:t>找到。</a:t>
            </a:r>
            <a:endParaRPr lang="en-US" b="1" dirty="0" smtClean="0"/>
          </a:p>
          <a:p>
            <a:pPr>
              <a:buNone/>
            </a:pPr>
            <a:r>
              <a:rPr lang="zh-TW" altLang="en-US" b="1" dirty="0" smtClean="0"/>
              <a:t>	</a:t>
            </a:r>
            <a:endParaRPr lang="en-US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534400" cy="4525963"/>
          </a:xfrm>
        </p:spPr>
        <p:txBody>
          <a:bodyPr/>
          <a:lstStyle/>
          <a:p>
            <a:pPr>
              <a:buNone/>
            </a:pPr>
            <a:r>
              <a:rPr lang="zh-TW" altLang="en-US" b="1" dirty="0" smtClean="0"/>
              <a:t>可是主啊，你是聖善和仁慈的，你的臂膀把我從死亡的深淵</a:t>
            </a:r>
            <a:r>
              <a:rPr lang="zh-CN" altLang="en-US" b="1" dirty="0" smtClean="0">
                <a:solidFill>
                  <a:srgbClr val="C00000"/>
                </a:solidFill>
              </a:rPr>
              <a:t>救拔</a:t>
            </a:r>
            <a:r>
              <a:rPr lang="zh-TW" altLang="en-US" b="1" dirty="0" smtClean="0"/>
              <a:t>出來，且從我心靈深處把一切的敗壞都清除了</a:t>
            </a:r>
            <a:r>
              <a:rPr lang="en-US" altLang="zh-CN" b="1" dirty="0" smtClean="0"/>
              <a:t>……</a:t>
            </a:r>
            <a:endParaRPr lang="en-U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5622925"/>
          </a:xfrm>
        </p:spPr>
        <p:txBody>
          <a:bodyPr/>
          <a:lstStyle/>
          <a:p>
            <a:pPr>
              <a:buNone/>
            </a:pPr>
            <a:r>
              <a:rPr lang="zh-TW" altLang="en-US" b="1" smtClean="0"/>
              <a:t>能夠從過去愚拙的享樂中釋放出來，是何等快樂的事。從前我所怕失掉的，現在卻以能夠除去為至樂。你已經替我清除這一切了，你已經進入我心中，使我嘗到那最真實的甘甜</a:t>
            </a:r>
            <a:r>
              <a:rPr lang="en-US" altLang="zh-CN" b="1" smtClean="0"/>
              <a:t>……</a:t>
            </a:r>
            <a:endParaRPr lang="en-US" b="1" dirty="0" smtClean="0"/>
          </a:p>
          <a:p>
            <a:pPr>
              <a:buNone/>
            </a:pPr>
            <a:r>
              <a:rPr lang="zh-TW" altLang="en-US" b="1" smtClean="0"/>
              <a:t>現在我能夠像一個</a:t>
            </a:r>
            <a:r>
              <a:rPr lang="zh-CN" altLang="en-US" b="1" smtClean="0">
                <a:solidFill>
                  <a:srgbClr val="C00000"/>
                </a:solidFill>
              </a:rPr>
              <a:t>小孩子</a:t>
            </a:r>
            <a:r>
              <a:rPr lang="zh-TW" altLang="en-US" b="1" smtClean="0"/>
              <a:t>一樣向你說話，主上帝啊，你是我的光，我的富足，我的拯救。”</a:t>
            </a:r>
            <a:endParaRPr lang="en-US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4900" b="1" smtClean="0">
                <a:solidFill>
                  <a:srgbClr val="C00000"/>
                </a:solidFill>
              </a:rPr>
              <a:t>二</a:t>
            </a:r>
            <a:r>
              <a:rPr lang="en-US" altLang="zh-TW" sz="4900" b="1" smtClean="0">
                <a:solidFill>
                  <a:srgbClr val="C00000"/>
                </a:solidFill>
              </a:rPr>
              <a:t>.</a:t>
            </a:r>
            <a:r>
              <a:rPr lang="zh-TW" altLang="en-US" sz="4900" b="1" smtClean="0">
                <a:solidFill>
                  <a:srgbClr val="C00000"/>
                </a:solidFill>
              </a:rPr>
              <a:t> 基督徒還需要認罪悔改嗎？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en-US" b="1" dirty="0" smtClean="0"/>
              <a:t>馬丁路德說過：“認罪是得救的開始”。</a:t>
            </a:r>
            <a:endParaRPr lang="en-US" altLang="zh-TW" b="1" dirty="0" smtClean="0"/>
          </a:p>
          <a:p>
            <a:pPr>
              <a:buNone/>
            </a:pPr>
            <a:r>
              <a:rPr lang="zh-CN" altLang="en-US" b="1" dirty="0" smtClean="0"/>
              <a:t>認罪悔改與</a:t>
            </a:r>
            <a:r>
              <a:rPr lang="zh-CN" altLang="en-US" b="1" dirty="0" smtClean="0">
                <a:solidFill>
                  <a:srgbClr val="C00000"/>
                </a:solidFill>
              </a:rPr>
              <a:t>重生</a:t>
            </a:r>
            <a:r>
              <a:rPr lang="zh-TW" altLang="en-US" b="1" dirty="0" smtClean="0"/>
              <a:t>緊緊相連，是一體的兩面。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dirty="0" smtClean="0"/>
              <a:t>如果沒有重生，不可能有真正的悔改，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dirty="0" smtClean="0"/>
              <a:t>重生是認罪悔改的前提，也是認罪悔改的結果。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5364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b="1" smtClean="0"/>
              <a:t>你怎麼知道自己重生了？經歷</a:t>
            </a:r>
            <a:r>
              <a:rPr lang="zh-CN" altLang="en-US" b="1" smtClean="0">
                <a:solidFill>
                  <a:srgbClr val="C00000"/>
                </a:solidFill>
              </a:rPr>
              <a:t>聖靈</a:t>
            </a:r>
            <a:r>
              <a:rPr lang="zh-CN" altLang="en-US" b="1" smtClean="0"/>
              <a:t>的引導！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smtClean="0"/>
              <a:t>真正重生的基督徒一定會經歷“聖靈與我們的心同證我們是上帝的兒女”（</a:t>
            </a:r>
            <a:r>
              <a:rPr lang="en-US" altLang="zh-TW" b="1" smtClean="0"/>
              <a:t>《</a:t>
            </a:r>
            <a:r>
              <a:rPr lang="zh-TW" altLang="en-US" b="1" smtClean="0"/>
              <a:t>羅</a:t>
            </a:r>
            <a:r>
              <a:rPr lang="en-US" altLang="zh-TW" b="1" smtClean="0"/>
              <a:t>》</a:t>
            </a:r>
            <a:r>
              <a:rPr lang="en-US" b="1" dirty="0" smtClean="0"/>
              <a:t>8</a:t>
            </a:r>
            <a:r>
              <a:rPr lang="zh-TW" altLang="en-US" b="1" dirty="0" smtClean="0"/>
              <a:t>：</a:t>
            </a:r>
            <a:r>
              <a:rPr lang="en-US" b="1" dirty="0" smtClean="0"/>
              <a:t>16)</a:t>
            </a:r>
            <a:r>
              <a:rPr lang="zh-TW" altLang="en-US" b="1" dirty="0" smtClean="0"/>
              <a:t>。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smtClean="0"/>
              <a:t>與上帝的關係不再是害怕犯錯受罰（害怕的表現包括虛假，逃避，給自己的罪找藉口），而是親如父子，如勞倫斯弟兄所說的，</a:t>
            </a:r>
            <a:r>
              <a:rPr lang="zh-TW" altLang="en-US" b="1" smtClean="0">
                <a:solidFill>
                  <a:srgbClr val="C00000"/>
                </a:solidFill>
              </a:rPr>
              <a:t>渴慕與上帝同在。</a:t>
            </a:r>
            <a:endParaRPr lang="en-US" altLang="zh-TW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zh-TW" altLang="en-US" b="1" smtClean="0"/>
              <a:t>重生的基督徒會被上帝的愛感動，被上帝的聖潔吸引，被上帝的話語光照，被上帝的聖靈安慰、鼓勵和責備。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8534400" cy="5516563"/>
          </a:xfrm>
        </p:spPr>
        <p:txBody>
          <a:bodyPr/>
          <a:lstStyle/>
          <a:p>
            <a:pPr>
              <a:buNone/>
            </a:pPr>
            <a:r>
              <a:rPr lang="zh-TW" altLang="en-US" b="1" dirty="0" smtClean="0"/>
              <a:t>新生命要成長，在成長中的生命要成熟，漸成熟的生命要給力，都必須在認罪悔改的經歷上深化、聖化。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dirty="0" smtClean="0"/>
              <a:t>近代中西教會歷史中，認罪悔改與個人成聖及教會整體的</a:t>
            </a:r>
            <a:r>
              <a:rPr lang="zh-CN" altLang="en-US" b="1" dirty="0" smtClean="0">
                <a:solidFill>
                  <a:srgbClr val="C00000"/>
                </a:solidFill>
              </a:rPr>
              <a:t>復興</a:t>
            </a:r>
            <a:r>
              <a:rPr lang="zh-TW" altLang="en-US" b="1" dirty="0" smtClean="0"/>
              <a:t>運動有直接關係。</a:t>
            </a:r>
            <a:endParaRPr lang="en-US" altLang="zh-CN" b="1" dirty="0" smtClean="0"/>
          </a:p>
          <a:p>
            <a:pPr>
              <a:buNone/>
            </a:pPr>
            <a:r>
              <a:rPr lang="zh-TW" altLang="en-US" b="1" dirty="0" smtClean="0"/>
              <a:t>沒有徹底認罪，所謂的教會大復興或福音大爆炸，都只是曇花一現，不會有長闊深遠的果效。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686800" cy="5211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b="1" smtClean="0">
                <a:solidFill>
                  <a:schemeClr val="tx1"/>
                </a:solidFill>
                <a:latin typeface="Times New Roman"/>
              </a:rPr>
              <a:t>“</a:t>
            </a:r>
            <a:r>
              <a:rPr lang="zh-TW" altLang="en-US" sz="4000" b="1" smtClean="0">
                <a:solidFill>
                  <a:schemeClr val="tx1"/>
                </a:solidFill>
                <a:latin typeface="新細明體" pitchFamily="18" charset="-120"/>
              </a:rPr>
              <a:t>認罪是必須的。一個罪若不認，</a:t>
            </a:r>
            <a:endParaRPr lang="en-US" altLang="zh-TW" sz="4000" b="1" dirty="0" smtClean="0">
              <a:solidFill>
                <a:schemeClr val="tx1"/>
              </a:solidFill>
              <a:latin typeface="新細明體" pitchFamily="18" charset="-120"/>
            </a:endParaRPr>
          </a:p>
          <a:p>
            <a:pPr>
              <a:buNone/>
            </a:pPr>
            <a:r>
              <a:rPr lang="en-US" altLang="zh-TW" sz="4000" b="1" smtClean="0">
                <a:solidFill>
                  <a:schemeClr val="tx1"/>
                </a:solidFill>
                <a:latin typeface="新細明體" pitchFamily="18" charset="-120"/>
              </a:rPr>
              <a:t>	</a:t>
            </a:r>
            <a:r>
              <a:rPr lang="zh-TW" altLang="en-US" sz="4000" b="1" smtClean="0">
                <a:solidFill>
                  <a:schemeClr val="tx1"/>
                </a:solidFill>
                <a:latin typeface="新細明體" pitchFamily="18" charset="-120"/>
              </a:rPr>
              <a:t>這個罪要終身跟著你。</a:t>
            </a:r>
            <a:r>
              <a:rPr lang="zh-TW" altLang="en-US" sz="4000" b="1" smtClean="0">
                <a:solidFill>
                  <a:schemeClr val="tx1"/>
                </a:solidFill>
                <a:latin typeface="Times New Roman"/>
              </a:rPr>
              <a:t>“</a:t>
            </a:r>
            <a:r>
              <a:rPr lang="zh-TW" altLang="en-US" sz="4000" b="1" smtClean="0">
                <a:solidFill>
                  <a:schemeClr val="tx1"/>
                </a:solidFill>
                <a:latin typeface="新細明體" pitchFamily="18" charset="-120"/>
              </a:rPr>
              <a:t>          </a:t>
            </a:r>
            <a:r>
              <a:rPr lang="zh-TW" altLang="en-US" sz="4000" b="1" dirty="0" smtClean="0">
                <a:solidFill>
                  <a:schemeClr val="tx1"/>
                </a:solidFill>
                <a:latin typeface="新細明體" pitchFamily="18" charset="-120"/>
              </a:rPr>
              <a:t>				</a:t>
            </a:r>
            <a:r>
              <a:rPr lang="en-US" altLang="zh-TW" sz="4000" b="1" dirty="0" smtClean="0">
                <a:solidFill>
                  <a:schemeClr val="tx1"/>
                </a:solidFill>
                <a:latin typeface="新細明體" pitchFamily="18" charset="-120"/>
              </a:rPr>
              <a:t>	</a:t>
            </a:r>
            <a:r>
              <a:rPr lang="en-US" altLang="zh-TW" sz="4000" b="1" smtClean="0">
                <a:solidFill>
                  <a:schemeClr val="tx1"/>
                </a:solidFill>
                <a:latin typeface="新細明體" pitchFamily="18" charset="-120"/>
              </a:rPr>
              <a:t>	</a:t>
            </a:r>
            <a:r>
              <a:rPr lang="zh-TW" altLang="en-US" sz="4000" b="1" smtClean="0">
                <a:solidFill>
                  <a:schemeClr val="tx1"/>
                </a:solidFill>
                <a:latin typeface="新細明體" pitchFamily="18" charset="-120"/>
              </a:rPr>
              <a:t> ─倪柝聲</a:t>
            </a:r>
            <a:endParaRPr lang="en-US" altLang="zh-TW" sz="4000" b="1" dirty="0" smtClean="0">
              <a:solidFill>
                <a:schemeClr val="tx1"/>
              </a:solidFill>
              <a:latin typeface="新細明體" pitchFamily="18" charset="-120"/>
            </a:endParaRPr>
          </a:p>
          <a:p>
            <a:pPr>
              <a:buNone/>
            </a:pPr>
            <a:r>
              <a:rPr lang="zh-TW" altLang="en-US" sz="4000" b="1" smtClean="0">
                <a:solidFill>
                  <a:schemeClr val="tx1"/>
                </a:solidFill>
                <a:latin typeface="Times New Roman"/>
              </a:rPr>
              <a:t>“</a:t>
            </a:r>
            <a:r>
              <a:rPr lang="zh-TW" altLang="en-US" sz="4000" b="1" smtClean="0">
                <a:solidFill>
                  <a:schemeClr val="tx1"/>
                </a:solidFill>
                <a:latin typeface="新細明體" pitchFamily="18" charset="-120"/>
              </a:rPr>
              <a:t>沒有坦認和沒有清刷的罪，是神在人裡面工作最大的障礙。</a:t>
            </a:r>
            <a:r>
              <a:rPr lang="zh-TW" altLang="en-US" sz="4000" b="1" smtClean="0">
                <a:solidFill>
                  <a:schemeClr val="tx1"/>
                </a:solidFill>
              </a:rPr>
              <a:t>”</a:t>
            </a:r>
            <a:endParaRPr lang="en-US" altLang="zh-TW" sz="40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altLang="zh-TW" sz="4000" b="1" dirty="0" smtClean="0">
                <a:solidFill>
                  <a:srgbClr val="0000FF"/>
                </a:solidFill>
              </a:rPr>
              <a:t>					</a:t>
            </a:r>
            <a:r>
              <a:rPr lang="zh-TW" altLang="en-US" sz="4000" b="1" dirty="0" smtClean="0">
                <a:solidFill>
                  <a:srgbClr val="0000FF"/>
                </a:solidFill>
              </a:rPr>
              <a:t> </a:t>
            </a:r>
            <a:r>
              <a:rPr lang="zh-TW" altLang="en-US" sz="4000" b="1" dirty="0" smtClean="0">
                <a:solidFill>
                  <a:schemeClr val="tx1"/>
                </a:solidFill>
                <a:latin typeface="新細明體" pitchFamily="18" charset="-120"/>
              </a:rPr>
              <a:t>─叨雷</a:t>
            </a:r>
            <a:r>
              <a:rPr lang="zh-TW" altLang="en-US" sz="4000" b="1" dirty="0" smtClean="0">
                <a:solidFill>
                  <a:schemeClr val="tx1"/>
                </a:solidFill>
              </a:rPr>
              <a:t> </a:t>
            </a:r>
            <a:r>
              <a:rPr lang="en-US" altLang="zh-TW" sz="4000" b="1" dirty="0" smtClean="0"/>
              <a:t>Torrey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900" smtClean="0">
                <a:solidFill>
                  <a:srgbClr val="C00000"/>
                </a:solidFill>
              </a:rPr>
              <a:t>三</a:t>
            </a:r>
            <a:r>
              <a:rPr lang="en-US" altLang="zh-CN" sz="4900" b="1" smtClean="0">
                <a:solidFill>
                  <a:srgbClr val="C00000"/>
                </a:solidFill>
              </a:rPr>
              <a:t>.</a:t>
            </a:r>
            <a:r>
              <a:rPr lang="zh-TW" altLang="en-US" sz="4900" b="1" smtClean="0">
                <a:solidFill>
                  <a:srgbClr val="C00000"/>
                </a:solidFill>
              </a:rPr>
              <a:t>我如何操練認罪？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4582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b="1" dirty="0" smtClean="0"/>
              <a:t>重生是聖靈的工作，但我們需要有一個迫切的心，願意順服聖靈的感動，具體的認罪悔改，而非模糊籠統的承認“人都有罪，因此我也是罪人”。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610600" cy="4525963"/>
          </a:xfrm>
        </p:spPr>
        <p:txBody>
          <a:bodyPr/>
          <a:lstStyle/>
          <a:p>
            <a:pPr>
              <a:buNone/>
            </a:pPr>
            <a:r>
              <a:rPr lang="zh-TW" altLang="en-US" b="1" dirty="0" smtClean="0"/>
              <a:t>用</a:t>
            </a:r>
            <a:r>
              <a:rPr lang="zh-TW" altLang="en-US" b="1" dirty="0" smtClean="0"/>
              <a:t>下面</a:t>
            </a:r>
            <a:r>
              <a:rPr lang="zh-CN" altLang="en-US" b="1" dirty="0" smtClean="0"/>
              <a:t>以</a:t>
            </a:r>
            <a:r>
              <a:rPr lang="zh-CN" altLang="en-US" b="1" u="sng" dirty="0" smtClean="0"/>
              <a:t>十誡</a:t>
            </a:r>
            <a:r>
              <a:rPr lang="zh-CN" altLang="en-US" b="1" dirty="0" smtClean="0"/>
              <a:t>為本的</a:t>
            </a:r>
            <a:r>
              <a:rPr lang="zh-TW" altLang="en-US" b="1" dirty="0" smtClean="0"/>
              <a:t>認罪列表</a:t>
            </a:r>
            <a:r>
              <a:rPr lang="zh-TW" altLang="en-US" b="1" dirty="0" smtClean="0"/>
              <a:t>，在聖靈光照下，一項項認真反省。如果沒有，感謝上帝過去的保守，求上帝繼續在我們周圍設立籬笆、不讓我們遇見這個試探。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dirty="0" smtClean="0"/>
              <a:t>以下這個列表可以每年（年底）省察一遍。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10commandment-5Chin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3276600"/>
            <a:ext cx="5809724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rgbClr val="C00000"/>
                </a:solidFill>
              </a:rPr>
              <a:t>1</a:t>
            </a:r>
            <a:r>
              <a:rPr lang="en-US" sz="4900" b="1" dirty="0" smtClean="0">
                <a:solidFill>
                  <a:srgbClr val="C00000"/>
                </a:solidFill>
              </a:rPr>
              <a:t>. </a:t>
            </a:r>
            <a:r>
              <a:rPr lang="zh-TW" altLang="en-US" sz="4900" b="1" dirty="0" smtClean="0">
                <a:solidFill>
                  <a:srgbClr val="C00000"/>
                </a:solidFill>
              </a:rPr>
              <a:t>不獨尊真神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477043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zh-TW" altLang="en-US" sz="3800" b="1" dirty="0" smtClean="0"/>
              <a:t>是否盡心、盡性、盡力、盡意愛主我的神？</a:t>
            </a:r>
            <a:endParaRPr lang="en-US" altLang="zh-TW" sz="3800" b="1" dirty="0" smtClean="0"/>
          </a:p>
          <a:p>
            <a:pPr>
              <a:buNone/>
            </a:pPr>
            <a:r>
              <a:rPr lang="zh-TW" altLang="en-US" sz="3800" b="1" dirty="0" smtClean="0"/>
              <a:t>是否認定上帝為獨一真神，單單敬拜事奉祂？</a:t>
            </a:r>
            <a:endParaRPr lang="en-US" altLang="zh-TW" sz="3800" b="1" dirty="0" smtClean="0"/>
          </a:p>
          <a:p>
            <a:pPr>
              <a:buNone/>
            </a:pPr>
            <a:r>
              <a:rPr lang="zh-TW" altLang="en-US" sz="3800" b="1" dirty="0" smtClean="0"/>
              <a:t>是否不以別神代替祂，不提別神的名號？</a:t>
            </a:r>
            <a:endParaRPr lang="en-US" altLang="zh-TW" sz="3800" b="1" dirty="0" smtClean="0"/>
          </a:p>
          <a:p>
            <a:pPr>
              <a:buNone/>
            </a:pPr>
            <a:r>
              <a:rPr lang="zh-CN" altLang="en-US" sz="3800" b="1" dirty="0" smtClean="0"/>
              <a:t>我</a:t>
            </a:r>
            <a:r>
              <a:rPr lang="zh-TW" altLang="en-US" sz="3800" b="1" dirty="0" smtClean="0"/>
              <a:t>是否混合私心，想利用神？</a:t>
            </a:r>
            <a:endParaRPr lang="en-US" sz="3800" b="1" dirty="0" smtClean="0"/>
          </a:p>
          <a:p>
            <a:endParaRPr lang="en-US" sz="3500" b="1" dirty="0" smtClean="0"/>
          </a:p>
          <a:p>
            <a:pPr>
              <a:buNone/>
            </a:pPr>
            <a:r>
              <a:rPr lang="en-US" altLang="zh-TW" sz="3500" b="1" dirty="0" smtClean="0"/>
              <a:t>《</a:t>
            </a:r>
            <a:r>
              <a:rPr lang="zh-TW" altLang="en-US" sz="3500" b="1" dirty="0" smtClean="0"/>
              <a:t>出</a:t>
            </a:r>
            <a:r>
              <a:rPr lang="en-US" altLang="zh-TW" sz="3500" b="1" dirty="0" smtClean="0"/>
              <a:t>》</a:t>
            </a:r>
            <a:r>
              <a:rPr lang="en-US" sz="3500" b="1" dirty="0" smtClean="0"/>
              <a:t>20</a:t>
            </a:r>
            <a:r>
              <a:rPr lang="zh-TW" altLang="en-US" sz="3500" b="1" dirty="0" smtClean="0"/>
              <a:t>：</a:t>
            </a:r>
            <a:r>
              <a:rPr lang="en-US" sz="3500" b="1" dirty="0" smtClean="0"/>
              <a:t>3-7</a:t>
            </a:r>
            <a:r>
              <a:rPr lang="en-US" sz="3500" b="1" dirty="0" smtClean="0"/>
              <a:t>;</a:t>
            </a:r>
            <a:r>
              <a:rPr lang="en-US" altLang="zh-TW" sz="3500" b="1" dirty="0" smtClean="0"/>
              <a:t>《</a:t>
            </a:r>
            <a:r>
              <a:rPr lang="zh-TW" altLang="en-US" sz="3500" b="1" dirty="0" smtClean="0"/>
              <a:t>詩</a:t>
            </a:r>
            <a:r>
              <a:rPr lang="en-US" altLang="zh-TW" sz="3500" b="1" dirty="0" smtClean="0"/>
              <a:t>》</a:t>
            </a:r>
            <a:r>
              <a:rPr lang="en-US" sz="3500" b="1" dirty="0" smtClean="0"/>
              <a:t>16</a:t>
            </a:r>
            <a:r>
              <a:rPr lang="zh-TW" altLang="en-US" sz="3500" b="1" dirty="0" smtClean="0"/>
              <a:t>：</a:t>
            </a:r>
            <a:r>
              <a:rPr lang="en-US" sz="3500" b="1" dirty="0" smtClean="0"/>
              <a:t>4</a:t>
            </a:r>
            <a:r>
              <a:rPr lang="en-US" sz="3500" b="1" dirty="0" smtClean="0"/>
              <a:t>;</a:t>
            </a:r>
            <a:r>
              <a:rPr lang="en-US" altLang="zh-TW" sz="3500" b="1" dirty="0" smtClean="0"/>
              <a:t>《</a:t>
            </a:r>
            <a:r>
              <a:rPr lang="zh-TW" altLang="en-US" sz="3500" b="1" dirty="0" smtClean="0"/>
              <a:t>書</a:t>
            </a:r>
            <a:r>
              <a:rPr lang="en-US" altLang="zh-TW" sz="3500" b="1" dirty="0" smtClean="0"/>
              <a:t>》</a:t>
            </a:r>
            <a:r>
              <a:rPr lang="en-US" sz="3500" b="1" dirty="0" smtClean="0"/>
              <a:t>23</a:t>
            </a:r>
            <a:r>
              <a:rPr lang="zh-TW" altLang="en-US" sz="3500" b="1" dirty="0" smtClean="0"/>
              <a:t>：</a:t>
            </a:r>
            <a:r>
              <a:rPr lang="en-US" sz="3500" b="1" dirty="0" smtClean="0"/>
              <a:t>7;</a:t>
            </a:r>
          </a:p>
          <a:p>
            <a:pPr>
              <a:buNone/>
            </a:pPr>
            <a:r>
              <a:rPr lang="en-US" altLang="zh-TW" sz="3500" b="1" dirty="0" smtClean="0"/>
              <a:t>《</a:t>
            </a:r>
            <a:r>
              <a:rPr lang="zh-TW" altLang="en-US" sz="3500" b="1" dirty="0" smtClean="0"/>
              <a:t>路</a:t>
            </a:r>
            <a:r>
              <a:rPr lang="en-US" altLang="zh-TW" sz="3500" b="1" dirty="0" smtClean="0"/>
              <a:t>》</a:t>
            </a:r>
            <a:r>
              <a:rPr lang="en-US" sz="3500" b="1" dirty="0" smtClean="0"/>
              <a:t>10</a:t>
            </a:r>
            <a:r>
              <a:rPr lang="zh-TW" altLang="en-US" sz="3500" b="1" dirty="0" smtClean="0"/>
              <a:t>：</a:t>
            </a:r>
            <a:r>
              <a:rPr lang="en-US" sz="3500" b="1" dirty="0" smtClean="0"/>
              <a:t>27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838200"/>
          </a:xfrm>
        </p:spPr>
        <p:txBody>
          <a:bodyPr>
            <a:normAutofit fontScale="9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altLang="zh-CN" sz="4900" b="1" dirty="0" smtClean="0">
                <a:solidFill>
                  <a:srgbClr val="C00000"/>
                </a:solidFill>
              </a:rPr>
              <a:t>2. </a:t>
            </a:r>
            <a:r>
              <a:rPr lang="zh-TW" altLang="en-US" sz="4900" b="1" dirty="0" smtClean="0">
                <a:solidFill>
                  <a:srgbClr val="C00000"/>
                </a:solidFill>
              </a:rPr>
              <a:t>拜</a:t>
            </a:r>
            <a:r>
              <a:rPr lang="zh-TW" altLang="en-US" sz="4900" b="1" dirty="0" smtClean="0">
                <a:solidFill>
                  <a:srgbClr val="C00000"/>
                </a:solidFill>
              </a:rPr>
              <a:t>偶像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5715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zh-TW" altLang="en-US" sz="4500" b="1" dirty="0" smtClean="0"/>
              <a:t>是否拜過有形體的偶像？如菩薩，媽祖、各類神明及其民間宗教的偶像。</a:t>
            </a:r>
            <a:endParaRPr lang="en-US" sz="4500" b="1" dirty="0" smtClean="0"/>
          </a:p>
          <a:p>
            <a:pPr>
              <a:buNone/>
            </a:pPr>
            <a:r>
              <a:rPr lang="zh-TW" altLang="en-US" sz="4500" b="1" dirty="0" smtClean="0"/>
              <a:t>是否拜過意識形態的偶像？如科學至上，理性主義，一切向錢看等等。</a:t>
            </a:r>
            <a:endParaRPr lang="en-US" sz="4500" b="1" dirty="0" smtClean="0"/>
          </a:p>
          <a:p>
            <a:pPr>
              <a:buNone/>
            </a:pPr>
            <a:r>
              <a:rPr lang="zh-TW" altLang="en-US" sz="4500" b="1" dirty="0" smtClean="0"/>
              <a:t>是否熱愛受造物勝過造物主？例如美色、美景、美食、美容、美名等。</a:t>
            </a:r>
            <a:endParaRPr lang="en-US" sz="4500" b="1" dirty="0" smtClean="0"/>
          </a:p>
          <a:p>
            <a:pPr>
              <a:buNone/>
            </a:pPr>
            <a:r>
              <a:rPr lang="en-US" altLang="zh-TW" sz="4500" b="1" dirty="0" smtClean="0"/>
              <a:t>《</a:t>
            </a:r>
            <a:r>
              <a:rPr lang="zh-TW" altLang="en-US" sz="4500" b="1" dirty="0" smtClean="0"/>
              <a:t>出</a:t>
            </a:r>
            <a:r>
              <a:rPr lang="en-US" altLang="zh-TW" sz="4500" b="1" dirty="0" smtClean="0"/>
              <a:t>》</a:t>
            </a:r>
            <a:r>
              <a:rPr lang="en-US" sz="4500" b="1" dirty="0" smtClean="0"/>
              <a:t>20</a:t>
            </a:r>
            <a:r>
              <a:rPr lang="zh-TW" altLang="en-US" sz="4500" b="1" dirty="0" smtClean="0"/>
              <a:t>：</a:t>
            </a:r>
            <a:r>
              <a:rPr lang="en-US" sz="4500" b="1" dirty="0" smtClean="0"/>
              <a:t>3-5</a:t>
            </a:r>
            <a:r>
              <a:rPr lang="zh-CN" altLang="en-US" sz="4500" b="1" dirty="0" smtClean="0"/>
              <a:t>；</a:t>
            </a:r>
            <a:r>
              <a:rPr lang="en-US" altLang="zh-TW" sz="4500" b="1" dirty="0" smtClean="0"/>
              <a:t>《</a:t>
            </a:r>
            <a:r>
              <a:rPr lang="zh-TW" altLang="en-US" sz="4500" b="1" dirty="0" smtClean="0"/>
              <a:t>羅</a:t>
            </a:r>
            <a:r>
              <a:rPr lang="en-US" altLang="zh-TW" sz="4500" b="1" dirty="0" smtClean="0"/>
              <a:t>》</a:t>
            </a:r>
            <a:r>
              <a:rPr lang="en-US" sz="4500" b="1" dirty="0" smtClean="0"/>
              <a:t>1</a:t>
            </a:r>
            <a:r>
              <a:rPr lang="zh-TW" altLang="en-US" sz="4500" b="1" dirty="0" smtClean="0"/>
              <a:t>：</a:t>
            </a:r>
            <a:r>
              <a:rPr lang="en-US" sz="4500" b="1" dirty="0" smtClean="0"/>
              <a:t>19-23</a:t>
            </a:r>
          </a:p>
          <a:p>
            <a:pPr>
              <a:buNone/>
            </a:pPr>
            <a:endParaRPr lang="en-US" altLang="zh-TW" sz="4500" b="1" dirty="0" smtClean="0"/>
          </a:p>
          <a:p>
            <a:pPr>
              <a:buNone/>
            </a:pPr>
            <a:r>
              <a:rPr lang="en-US" b="1" dirty="0" smtClean="0"/>
              <a:t> 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86800" cy="838200"/>
          </a:xfrm>
        </p:spPr>
        <p:txBody>
          <a:bodyPr/>
          <a:lstStyle/>
          <a:p>
            <a:r>
              <a:rPr lang="en-US" b="1" smtClean="0"/>
              <a:t>  Nancy </a:t>
            </a:r>
            <a:r>
              <a:rPr lang="en-US" b="1" dirty="0" err="1" smtClean="0"/>
              <a:t>Pearcey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525963"/>
          </a:xfrm>
        </p:spPr>
        <p:txBody>
          <a:bodyPr/>
          <a:lstStyle/>
          <a:p>
            <a:pPr>
              <a:buNone/>
            </a:pPr>
            <a:r>
              <a:rPr lang="en-US" sz="4000" b="1" i="1" dirty="0" smtClean="0"/>
              <a:t>“Those who do not get their identity from a transcendent </a:t>
            </a:r>
            <a:r>
              <a:rPr lang="en-US" sz="4000" b="1" i="1" dirty="0" smtClean="0">
                <a:solidFill>
                  <a:srgbClr val="C00000"/>
                </a:solidFill>
              </a:rPr>
              <a:t>Creator</a:t>
            </a:r>
            <a:r>
              <a:rPr lang="en-US" sz="4000" b="1" i="1" dirty="0" smtClean="0"/>
              <a:t> will get it from something in </a:t>
            </a:r>
            <a:r>
              <a:rPr lang="en-US" sz="4000" b="1" i="1" dirty="0" smtClean="0">
                <a:solidFill>
                  <a:srgbClr val="C00000"/>
                </a:solidFill>
              </a:rPr>
              <a:t>Creation</a:t>
            </a:r>
            <a:r>
              <a:rPr lang="en-US" sz="4000" b="1" i="1" dirty="0" smtClean="0"/>
              <a:t>.”</a:t>
            </a:r>
          </a:p>
          <a:p>
            <a:pPr>
              <a:buNone/>
            </a:pPr>
            <a:r>
              <a:rPr lang="en-US" altLang="zh-CN" sz="4000" b="1" dirty="0" smtClean="0"/>
              <a:t>	</a:t>
            </a:r>
            <a:r>
              <a:rPr lang="zh-TW" altLang="en-US" sz="4000" b="1" u="sng" dirty="0" smtClean="0"/>
              <a:t>若有人未從超然的</a:t>
            </a:r>
            <a:r>
              <a:rPr lang="zh-CN" altLang="en-US" sz="4000" b="1" u="sng" dirty="0" smtClean="0">
                <a:solidFill>
                  <a:srgbClr val="C00000"/>
                </a:solidFill>
              </a:rPr>
              <a:t>造物主</a:t>
            </a:r>
            <a:r>
              <a:rPr lang="zh-TW" altLang="en-US" sz="4000" b="1" u="sng" dirty="0" smtClean="0"/>
              <a:t>那裡認識自己的身份，他就會從一些</a:t>
            </a:r>
            <a:r>
              <a:rPr lang="zh-CN" altLang="en-US" sz="4000" b="1" u="sng" dirty="0" smtClean="0">
                <a:solidFill>
                  <a:srgbClr val="C00000"/>
                </a:solidFill>
              </a:rPr>
              <a:t>受造物</a:t>
            </a:r>
            <a:r>
              <a:rPr lang="zh-TW" altLang="en-US" sz="4000" b="1" u="sng" dirty="0" smtClean="0"/>
              <a:t>那裡，尋得肯定。</a:t>
            </a:r>
            <a:endParaRPr lang="en-US" sz="4000" b="1" u="sng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6019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3600" b="1" dirty="0" smtClean="0"/>
              <a:t>提姆</a:t>
            </a:r>
            <a:r>
              <a:rPr lang="en-US" sz="3600" b="1" dirty="0" smtClean="0"/>
              <a:t>.</a:t>
            </a:r>
            <a:r>
              <a:rPr lang="zh-TW" altLang="en-US" sz="3600" b="1" dirty="0" smtClean="0"/>
              <a:t>凱勒</a:t>
            </a:r>
            <a:r>
              <a:rPr lang="en-US" altLang="zh-CN" sz="3600" b="1" dirty="0" smtClean="0"/>
              <a:t>Tim </a:t>
            </a:r>
            <a:r>
              <a:rPr lang="en-US" altLang="zh-CN" sz="3600" b="1" dirty="0" smtClean="0"/>
              <a:t>Keller</a:t>
            </a:r>
            <a:r>
              <a:rPr lang="en-US" altLang="zh-TW" sz="3600" b="1" dirty="0" smtClean="0"/>
              <a:t>《</a:t>
            </a:r>
            <a:r>
              <a:rPr lang="zh-TW" altLang="en-US" sz="3600" b="1" dirty="0" smtClean="0"/>
              <a:t>諸神的面具</a:t>
            </a:r>
            <a:r>
              <a:rPr lang="en-US" altLang="zh-TW" sz="3600" b="1" dirty="0" smtClean="0"/>
              <a:t>》:</a:t>
            </a:r>
            <a:endParaRPr lang="en-US" altLang="zh-TW" sz="3600" b="1" dirty="0" smtClean="0"/>
          </a:p>
          <a:p>
            <a:pPr>
              <a:buNone/>
            </a:pPr>
            <a:r>
              <a:rPr lang="zh-TW" altLang="en-US" sz="3600" b="1" u="sng" dirty="0" smtClean="0"/>
              <a:t>人心是一個</a:t>
            </a:r>
            <a:r>
              <a:rPr lang="en-US" sz="3600" b="1" u="sng" dirty="0" smtClean="0"/>
              <a:t>“</a:t>
            </a:r>
            <a:r>
              <a:rPr lang="zh-TW" altLang="en-US" sz="3600" b="1" u="sng" dirty="0" smtClean="0">
                <a:solidFill>
                  <a:srgbClr val="C00000"/>
                </a:solidFill>
              </a:rPr>
              <a:t>偶像工廠</a:t>
            </a:r>
            <a:r>
              <a:rPr lang="en-US" sz="3600" b="1" u="sng" dirty="0" smtClean="0"/>
              <a:t>”</a:t>
            </a:r>
            <a:r>
              <a:rPr lang="zh-TW" altLang="en-US" sz="3600" b="1" u="sng" dirty="0" smtClean="0"/>
              <a:t>，把一些美好的東西</a:t>
            </a:r>
            <a:r>
              <a:rPr lang="en-US" altLang="zh-CN" sz="3600" b="1" u="sng" dirty="0" smtClean="0"/>
              <a:t>:</a:t>
            </a:r>
            <a:r>
              <a:rPr lang="zh-TW" altLang="en-US" sz="3600" b="1" u="sng" dirty="0" smtClean="0"/>
              <a:t>例如成功的事業、愛情、財富，甚至家庭</a:t>
            </a:r>
            <a:r>
              <a:rPr lang="en-US" altLang="zh-TW" sz="3600" b="1" u="sng" dirty="0" smtClean="0"/>
              <a:t>,</a:t>
            </a:r>
            <a:r>
              <a:rPr lang="zh-TW" altLang="en-US" sz="3600" b="1" u="sng" dirty="0" smtClean="0"/>
              <a:t>轉變成我們終極的目的、生命的中心和人生的意義</a:t>
            </a:r>
            <a:r>
              <a:rPr lang="en-US" altLang="zh-TW" sz="3600" b="1" u="sng" dirty="0" smtClean="0"/>
              <a:t>;</a:t>
            </a:r>
            <a:endParaRPr lang="en-US" altLang="zh-TW" sz="3600" b="1" u="sng" dirty="0" smtClean="0"/>
          </a:p>
          <a:p>
            <a:pPr>
              <a:buNone/>
            </a:pPr>
            <a:r>
              <a:rPr lang="zh-TW" altLang="en-US" sz="3600" b="1" u="sng" dirty="0" smtClean="0"/>
              <a:t>結果</a:t>
            </a:r>
            <a:r>
              <a:rPr lang="zh-CN" altLang="en-US" sz="3600" b="1" u="sng" dirty="0" smtClean="0"/>
              <a:t>，</a:t>
            </a:r>
            <a:r>
              <a:rPr lang="zh-TW" altLang="en-US" sz="3600" b="1" u="sng" dirty="0" smtClean="0"/>
              <a:t>這些美好的東西轄制、奴役和支配我們，讓我們失去自由。</a:t>
            </a:r>
            <a:endParaRPr lang="en-US" sz="3600" b="1" u="sng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686800" cy="838200"/>
          </a:xfrm>
        </p:spPr>
        <p:txBody>
          <a:bodyPr>
            <a:normAutofit/>
          </a:bodyPr>
          <a:lstStyle/>
          <a:p>
            <a:r>
              <a:rPr lang="en-US" altLang="zh-CN" sz="4400" b="1" dirty="0" smtClean="0">
                <a:solidFill>
                  <a:srgbClr val="C00000"/>
                </a:solidFill>
              </a:rPr>
              <a:t>3</a:t>
            </a:r>
            <a:r>
              <a:rPr lang="en-US" altLang="zh-CN" sz="4400" b="1" dirty="0" smtClean="0">
                <a:solidFill>
                  <a:srgbClr val="C00000"/>
                </a:solidFill>
              </a:rPr>
              <a:t>. </a:t>
            </a:r>
            <a:r>
              <a:rPr lang="zh-TW" altLang="en-US" sz="4400" b="1" dirty="0" smtClean="0">
                <a:solidFill>
                  <a:srgbClr val="C00000"/>
                </a:solidFill>
              </a:rPr>
              <a:t>不</a:t>
            </a:r>
            <a:r>
              <a:rPr lang="zh-TW" altLang="en-US" sz="4400" b="1" dirty="0" smtClean="0">
                <a:solidFill>
                  <a:srgbClr val="C00000"/>
                </a:solidFill>
              </a:rPr>
              <a:t>守安息日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257800"/>
          </a:xfrm>
        </p:spPr>
        <p:txBody>
          <a:bodyPr/>
          <a:lstStyle/>
          <a:p>
            <a:pPr>
              <a:buNone/>
            </a:pPr>
            <a:r>
              <a:rPr lang="zh-TW" altLang="en-US" b="1" dirty="0" smtClean="0"/>
              <a:t>是否常紀念神的創造、救贖、恩典？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dirty="0" smtClean="0"/>
              <a:t>是否不重視主日與眾聖徒共同敬拜的聚會？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dirty="0" smtClean="0"/>
              <a:t>是否在父神的懷中享受安息、真正交托，</a:t>
            </a:r>
            <a:r>
              <a:rPr lang="zh-CN" altLang="en-US" b="1" dirty="0" smtClean="0"/>
              <a:t>而非</a:t>
            </a:r>
            <a:r>
              <a:rPr lang="zh-TW" altLang="en-US" b="1" dirty="0" smtClean="0"/>
              <a:t>活在勞苦擔重擔</a:t>
            </a:r>
            <a:r>
              <a:rPr lang="zh-CN" altLang="en-US" b="1" dirty="0" smtClean="0"/>
              <a:t>的</a:t>
            </a:r>
            <a:r>
              <a:rPr lang="zh-CN" altLang="en-US" b="1" dirty="0" smtClean="0"/>
              <a:t>光景中</a:t>
            </a:r>
            <a:r>
              <a:rPr lang="zh-TW" altLang="en-US" b="1" dirty="0" smtClean="0"/>
              <a:t>？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dirty="0" smtClean="0"/>
              <a:t>是否勞逸結合，作工時盡心、休息時安心？</a:t>
            </a:r>
            <a:endParaRPr lang="en-US" b="1" dirty="0" smtClean="0"/>
          </a:p>
          <a:p>
            <a:pPr>
              <a:buNone/>
            </a:pPr>
            <a:r>
              <a:rPr lang="en-US" altLang="zh-CN" b="1" dirty="0" smtClean="0"/>
              <a:t>《</a:t>
            </a:r>
            <a:r>
              <a:rPr lang="zh-TW" altLang="en-US" b="1" dirty="0" smtClean="0"/>
              <a:t>出</a:t>
            </a:r>
            <a:r>
              <a:rPr lang="en-US" altLang="zh-CN" b="1" dirty="0" smtClean="0"/>
              <a:t>》</a:t>
            </a:r>
            <a:r>
              <a:rPr lang="en-US" b="1" dirty="0" smtClean="0"/>
              <a:t>20</a:t>
            </a:r>
            <a:r>
              <a:rPr lang="zh-TW" altLang="en-US" b="1" dirty="0" smtClean="0"/>
              <a:t>：</a:t>
            </a:r>
            <a:r>
              <a:rPr lang="en-US" b="1" dirty="0" smtClean="0"/>
              <a:t>8-11</a:t>
            </a:r>
            <a:r>
              <a:rPr lang="zh-TW" altLang="en-US" b="1" dirty="0" smtClean="0"/>
              <a:t>；</a:t>
            </a:r>
            <a:r>
              <a:rPr lang="en-US" altLang="zh-CN" b="1" dirty="0" smtClean="0"/>
              <a:t>《</a:t>
            </a:r>
            <a:r>
              <a:rPr lang="zh-TW" altLang="en-US" b="1" dirty="0" smtClean="0"/>
              <a:t>太</a:t>
            </a:r>
            <a:r>
              <a:rPr lang="en-US" altLang="zh-CN" b="1" dirty="0" smtClean="0"/>
              <a:t>》</a:t>
            </a:r>
            <a:r>
              <a:rPr lang="en-US" b="1" dirty="0" smtClean="0"/>
              <a:t>11</a:t>
            </a:r>
            <a:r>
              <a:rPr lang="zh-TW" altLang="en-US" b="1" dirty="0" smtClean="0"/>
              <a:t>：</a:t>
            </a:r>
            <a:r>
              <a:rPr lang="en-US" b="1" dirty="0" smtClean="0"/>
              <a:t>28-30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838200"/>
          </a:xfrm>
        </p:spPr>
        <p:txBody>
          <a:bodyPr>
            <a:normAutofit/>
          </a:bodyPr>
          <a:lstStyle/>
          <a:p>
            <a:r>
              <a:rPr lang="en-US" altLang="zh-CN" sz="4400" dirty="0" smtClean="0">
                <a:solidFill>
                  <a:srgbClr val="C00000"/>
                </a:solidFill>
              </a:rPr>
              <a:t>4</a:t>
            </a:r>
            <a:r>
              <a:rPr lang="en-US" altLang="zh-CN" sz="4400" dirty="0" smtClean="0">
                <a:solidFill>
                  <a:srgbClr val="C00000"/>
                </a:solidFill>
              </a:rPr>
              <a:t>. </a:t>
            </a:r>
            <a:r>
              <a:rPr lang="zh-TW" altLang="en-US" sz="4400" b="1" dirty="0" smtClean="0">
                <a:solidFill>
                  <a:srgbClr val="C00000"/>
                </a:solidFill>
              </a:rPr>
              <a:t>不孝敬父母、無親情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5105400"/>
          </a:xfrm>
        </p:spPr>
        <p:txBody>
          <a:bodyPr/>
          <a:lstStyle/>
          <a:p>
            <a:pPr>
              <a:buNone/>
            </a:pPr>
            <a:r>
              <a:rPr lang="zh-TW" altLang="en-US" b="1" smtClean="0"/>
              <a:t>在個人至上、自我中心的文化中，我們曾否在不違背真理的情況下違背父母？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smtClean="0"/>
              <a:t>是否在精神上、生活中漠視父母的需要？</a:t>
            </a:r>
            <a:endParaRPr lang="en-US" altLang="zh-CN" b="1" dirty="0" smtClean="0"/>
          </a:p>
          <a:p>
            <a:pPr>
              <a:buNone/>
            </a:pPr>
            <a:r>
              <a:rPr lang="zh-TW" altLang="en-US" b="1" smtClean="0"/>
              <a:t>與家中兄弟姐妹、公婆、岳父母等親人的關係中，是否虧欠人、沒有活出當盡的本分？</a:t>
            </a:r>
            <a:endParaRPr lang="en-US" altLang="zh-TW" b="1" dirty="0" smtClean="0"/>
          </a:p>
          <a:p>
            <a:pPr>
              <a:buNone/>
            </a:pPr>
            <a:r>
              <a:rPr lang="en-US" altLang="zh-TW" b="1" dirty="0" smtClean="0"/>
              <a:t>《</a:t>
            </a:r>
            <a:r>
              <a:rPr lang="zh-TW" altLang="en-US" b="1" dirty="0" smtClean="0"/>
              <a:t>出</a:t>
            </a:r>
            <a:r>
              <a:rPr lang="en-US" altLang="zh-TW" b="1" dirty="0" smtClean="0"/>
              <a:t>》</a:t>
            </a:r>
            <a:r>
              <a:rPr lang="en-US" b="1" dirty="0" smtClean="0"/>
              <a:t>20</a:t>
            </a:r>
            <a:r>
              <a:rPr lang="zh-TW" altLang="en-US" b="1" dirty="0" smtClean="0"/>
              <a:t>：</a:t>
            </a:r>
            <a:r>
              <a:rPr lang="en-US" b="1" dirty="0" smtClean="0"/>
              <a:t>12</a:t>
            </a:r>
            <a:r>
              <a:rPr lang="zh-TW" altLang="en-US" b="1" smtClean="0"/>
              <a:t>；</a:t>
            </a:r>
            <a:r>
              <a:rPr lang="en-US" altLang="zh-TW" b="1" smtClean="0"/>
              <a:t>《</a:t>
            </a:r>
            <a:r>
              <a:rPr lang="zh-TW" altLang="en-US" b="1" smtClean="0"/>
              <a:t>羅</a:t>
            </a:r>
            <a:r>
              <a:rPr lang="en-US" altLang="zh-TW" b="1" smtClean="0"/>
              <a:t>》</a:t>
            </a:r>
            <a:r>
              <a:rPr lang="en-US" b="1" dirty="0" smtClean="0"/>
              <a:t>1</a:t>
            </a:r>
            <a:r>
              <a:rPr lang="zh-TW" altLang="en-US" b="1" dirty="0" smtClean="0"/>
              <a:t>：</a:t>
            </a:r>
            <a:r>
              <a:rPr lang="en-US" b="1" dirty="0" smtClean="0"/>
              <a:t>30</a:t>
            </a:r>
            <a:r>
              <a:rPr lang="zh-TW" altLang="en-US" b="1" dirty="0" smtClean="0"/>
              <a:t>；</a:t>
            </a:r>
            <a:endParaRPr lang="en-US" altLang="zh-TW" b="1" dirty="0" smtClean="0"/>
          </a:p>
          <a:p>
            <a:pPr>
              <a:buNone/>
            </a:pPr>
            <a:r>
              <a:rPr lang="en-US" altLang="zh-TW" b="1" smtClean="0"/>
              <a:t>《</a:t>
            </a:r>
            <a:r>
              <a:rPr lang="zh-TW" altLang="en-US" b="1" smtClean="0"/>
              <a:t>提後</a:t>
            </a:r>
            <a:r>
              <a:rPr lang="en-US" altLang="zh-TW" b="1" smtClean="0"/>
              <a:t>》</a:t>
            </a:r>
            <a:r>
              <a:rPr lang="en-US" b="1" dirty="0" smtClean="0"/>
              <a:t>3</a:t>
            </a:r>
            <a:r>
              <a:rPr lang="zh-TW" altLang="en-US" b="1" dirty="0" smtClean="0"/>
              <a:t>：</a:t>
            </a:r>
            <a:r>
              <a:rPr lang="en-US" b="1" dirty="0" smtClean="0"/>
              <a:t>2-3</a:t>
            </a:r>
            <a:r>
              <a:rPr lang="zh-TW" altLang="en-US" b="1" dirty="0" smtClean="0"/>
              <a:t> </a:t>
            </a:r>
            <a:endParaRPr lang="en-US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rgbClr val="C00000"/>
                </a:solidFill>
              </a:rPr>
              <a:t>5. </a:t>
            </a:r>
            <a:r>
              <a:rPr lang="zh-TW" altLang="en-US" sz="4900" b="1" dirty="0" smtClean="0">
                <a:solidFill>
                  <a:srgbClr val="C00000"/>
                </a:solidFill>
              </a:rPr>
              <a:t>殺人</a:t>
            </a:r>
            <a:r>
              <a:rPr lang="en-US" sz="4900" b="1" dirty="0" smtClean="0">
                <a:solidFill>
                  <a:srgbClr val="C00000"/>
                </a:solidFill>
              </a:rPr>
              <a:t>/</a:t>
            </a:r>
            <a:r>
              <a:rPr lang="zh-TW" altLang="en-US" sz="4900" b="1" dirty="0" smtClean="0">
                <a:solidFill>
                  <a:srgbClr val="C00000"/>
                </a:solidFill>
              </a:rPr>
              <a:t>恨人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b="1" dirty="0" smtClean="0"/>
              <a:t>是否</a:t>
            </a:r>
            <a:r>
              <a:rPr lang="zh-CN" altLang="en-US" b="1" dirty="0" smtClean="0"/>
              <a:t>在可以</a:t>
            </a:r>
            <a:r>
              <a:rPr lang="zh-CN" altLang="en-US" b="1" smtClean="0"/>
              <a:t>自主</a:t>
            </a:r>
            <a:r>
              <a:rPr lang="zh-TW" altLang="en-US" b="1" smtClean="0"/>
              <a:t>的情況下奪走某個人的生命？包括大多數的人工流產。</a:t>
            </a:r>
            <a:endParaRPr lang="en-US" b="1" dirty="0" smtClean="0"/>
          </a:p>
          <a:p>
            <a:pPr>
              <a:buNone/>
            </a:pPr>
            <a:r>
              <a:rPr lang="en-US" b="1" smtClean="0"/>
              <a:t> </a:t>
            </a:r>
            <a:r>
              <a:rPr lang="zh-TW" altLang="en-US" b="1" smtClean="0"/>
              <a:t>我是否對人懷恨含怒，不肯饒恕？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smtClean="0"/>
              <a:t>“凡恨他弟兄的，就是殺人的；你們曉得凡殺人的，沒有永生存在他裡面。”</a:t>
            </a:r>
            <a:r>
              <a:rPr lang="en-US" altLang="zh-TW" b="1" smtClean="0"/>
              <a:t>《</a:t>
            </a:r>
            <a:r>
              <a:rPr lang="zh-TW" altLang="en-US" b="1" smtClean="0"/>
              <a:t>約一</a:t>
            </a:r>
            <a:r>
              <a:rPr lang="en-US" altLang="zh-TW" b="1" smtClean="0"/>
              <a:t>》</a:t>
            </a:r>
            <a:r>
              <a:rPr lang="en-US" b="1" dirty="0" smtClean="0"/>
              <a:t>3:15</a:t>
            </a:r>
          </a:p>
          <a:p>
            <a:pPr>
              <a:buNone/>
            </a:pPr>
            <a:r>
              <a:rPr lang="en-US" altLang="zh-TW" b="1" dirty="0" smtClean="0"/>
              <a:t>《</a:t>
            </a:r>
            <a:r>
              <a:rPr lang="zh-TW" altLang="en-US" b="1" dirty="0" smtClean="0"/>
              <a:t>出</a:t>
            </a:r>
            <a:r>
              <a:rPr lang="en-US" altLang="zh-TW" b="1" dirty="0" smtClean="0"/>
              <a:t>》</a:t>
            </a:r>
            <a:r>
              <a:rPr lang="en-US" b="1" dirty="0" smtClean="0"/>
              <a:t>20</a:t>
            </a:r>
            <a:r>
              <a:rPr lang="zh-TW" altLang="en-US" b="1" dirty="0" smtClean="0"/>
              <a:t>：</a:t>
            </a:r>
            <a:r>
              <a:rPr lang="en-US" b="1" dirty="0" smtClean="0"/>
              <a:t>13</a:t>
            </a:r>
            <a:r>
              <a:rPr lang="zh-TW" altLang="en-US" b="1" dirty="0" smtClean="0"/>
              <a:t>；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利</a:t>
            </a:r>
            <a:r>
              <a:rPr lang="en-US" altLang="zh-TW" b="1" dirty="0" smtClean="0"/>
              <a:t>》</a:t>
            </a:r>
            <a:r>
              <a:rPr lang="en-US" b="1" dirty="0" smtClean="0"/>
              <a:t>24</a:t>
            </a:r>
            <a:r>
              <a:rPr lang="zh-TW" altLang="en-US" b="1" dirty="0" smtClean="0"/>
              <a:t>：</a:t>
            </a:r>
            <a:r>
              <a:rPr lang="en-US" b="1" dirty="0" smtClean="0"/>
              <a:t>17</a:t>
            </a:r>
            <a:r>
              <a:rPr lang="zh-TW" altLang="en-US" b="1" dirty="0" smtClean="0"/>
              <a:t>；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箴</a:t>
            </a:r>
            <a:r>
              <a:rPr lang="en-US" altLang="zh-TW" b="1" dirty="0" smtClean="0"/>
              <a:t>》</a:t>
            </a:r>
            <a:r>
              <a:rPr lang="en-US" b="1" dirty="0" smtClean="0"/>
              <a:t>6</a:t>
            </a:r>
            <a:r>
              <a:rPr lang="zh-TW" altLang="en-US" b="1" dirty="0" smtClean="0"/>
              <a:t>：</a:t>
            </a:r>
            <a:r>
              <a:rPr lang="en-US" b="1" dirty="0" smtClean="0"/>
              <a:t>17</a:t>
            </a:r>
            <a:r>
              <a:rPr lang="zh-TW" altLang="en-US" b="1" smtClean="0"/>
              <a:t>；</a:t>
            </a:r>
            <a:r>
              <a:rPr lang="en-US" altLang="zh-TW" b="1" smtClean="0"/>
              <a:t>《</a:t>
            </a:r>
            <a:r>
              <a:rPr lang="zh-TW" altLang="en-US" b="1" smtClean="0"/>
              <a:t>羅</a:t>
            </a:r>
            <a:r>
              <a:rPr lang="en-US" altLang="zh-TW" b="1" smtClean="0"/>
              <a:t>》</a:t>
            </a:r>
            <a:r>
              <a:rPr lang="en-US" b="1" dirty="0" smtClean="0"/>
              <a:t>1</a:t>
            </a:r>
            <a:r>
              <a:rPr lang="zh-TW" altLang="en-US" b="1" dirty="0" smtClean="0"/>
              <a:t>：</a:t>
            </a:r>
            <a:r>
              <a:rPr lang="en-US" b="1" dirty="0" smtClean="0"/>
              <a:t>29</a:t>
            </a:r>
            <a:r>
              <a:rPr lang="zh-TW" altLang="en-US" b="1" smtClean="0"/>
              <a:t>；</a:t>
            </a:r>
            <a:r>
              <a:rPr lang="en-US" altLang="zh-TW" b="1" smtClean="0"/>
              <a:t>《</a:t>
            </a:r>
            <a:r>
              <a:rPr lang="zh-TW" altLang="en-US" b="1" smtClean="0"/>
              <a:t>林後</a:t>
            </a:r>
            <a:r>
              <a:rPr lang="en-US" altLang="zh-TW" b="1" smtClean="0"/>
              <a:t>》</a:t>
            </a:r>
            <a:r>
              <a:rPr lang="en-US" b="1" dirty="0" smtClean="0"/>
              <a:t>12</a:t>
            </a:r>
            <a:r>
              <a:rPr lang="zh-TW" altLang="en-US" b="1" dirty="0" smtClean="0"/>
              <a:t>：</a:t>
            </a:r>
            <a:r>
              <a:rPr lang="en-US" b="1" dirty="0" smtClean="0"/>
              <a:t>20</a:t>
            </a:r>
            <a:r>
              <a:rPr lang="zh-TW" altLang="en-US" b="1" dirty="0" smtClean="0"/>
              <a:t>；</a:t>
            </a:r>
            <a:endParaRPr lang="en-US" b="1" dirty="0" smtClean="0"/>
          </a:p>
          <a:p>
            <a:pPr>
              <a:buNone/>
            </a:pPr>
            <a:r>
              <a:rPr lang="en-US" altLang="zh-TW" b="1" smtClean="0"/>
              <a:t>《</a:t>
            </a:r>
            <a:r>
              <a:rPr lang="zh-TW" altLang="en-US" b="1" smtClean="0"/>
              <a:t>提後</a:t>
            </a:r>
            <a:r>
              <a:rPr lang="en-US" altLang="zh-TW" b="1" smtClean="0"/>
              <a:t>》</a:t>
            </a:r>
            <a:r>
              <a:rPr lang="en-US" b="1" dirty="0" smtClean="0"/>
              <a:t>3</a:t>
            </a:r>
            <a:r>
              <a:rPr lang="zh-TW" altLang="en-US" b="1" dirty="0" smtClean="0"/>
              <a:t>：</a:t>
            </a:r>
            <a:r>
              <a:rPr lang="en-US" b="1" dirty="0" smtClean="0"/>
              <a:t>3</a:t>
            </a:r>
            <a:r>
              <a:rPr lang="zh-TW" altLang="en-US" b="1" dirty="0" smtClean="0"/>
              <a:t>；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多</a:t>
            </a:r>
            <a:r>
              <a:rPr lang="en-US" altLang="zh-TW" b="1" dirty="0" smtClean="0"/>
              <a:t>》</a:t>
            </a:r>
            <a:r>
              <a:rPr lang="en-US" b="1" dirty="0" smtClean="0"/>
              <a:t>3</a:t>
            </a:r>
            <a:r>
              <a:rPr lang="zh-TW" altLang="en-US" b="1" dirty="0" smtClean="0"/>
              <a:t>：</a:t>
            </a:r>
            <a:r>
              <a:rPr lang="en-US" b="1" dirty="0" smtClean="0"/>
              <a:t>3</a:t>
            </a:r>
            <a:r>
              <a:rPr lang="zh-TW" altLang="en-US" b="1" smtClean="0"/>
              <a:t>；</a:t>
            </a:r>
            <a:r>
              <a:rPr lang="en-US" altLang="zh-TW" b="1" smtClean="0"/>
              <a:t>《</a:t>
            </a:r>
            <a:r>
              <a:rPr lang="zh-TW" altLang="en-US" b="1" smtClean="0"/>
              <a:t>約一</a:t>
            </a:r>
            <a:r>
              <a:rPr lang="en-US" altLang="zh-TW" b="1" smtClean="0"/>
              <a:t>》</a:t>
            </a:r>
            <a:r>
              <a:rPr lang="en-US" b="1" dirty="0" smtClean="0"/>
              <a:t>3:15</a:t>
            </a:r>
            <a:r>
              <a:rPr lang="zh-TW" altLang="en-US" b="1" dirty="0" smtClean="0"/>
              <a:t>。</a:t>
            </a:r>
            <a:endParaRPr lang="en-US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86800" cy="838200"/>
          </a:xfrm>
        </p:spPr>
        <p:txBody>
          <a:bodyPr>
            <a:normAutofit/>
          </a:bodyPr>
          <a:lstStyle/>
          <a:p>
            <a:r>
              <a:rPr lang="en-US" altLang="zh-CN" sz="4400" b="1" dirty="0" smtClean="0">
                <a:solidFill>
                  <a:srgbClr val="C00000"/>
                </a:solidFill>
              </a:rPr>
              <a:t>6. </a:t>
            </a:r>
            <a:r>
              <a:rPr lang="zh-TW" altLang="en-US" sz="4400" b="1" dirty="0" smtClean="0">
                <a:solidFill>
                  <a:srgbClr val="C00000"/>
                </a:solidFill>
              </a:rPr>
              <a:t>姦淫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48609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b="1" dirty="0" smtClean="0"/>
              <a:t>是否有任何婚姻之外的性行為，包括婚前、婚外、同性之間？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dirty="0" smtClean="0"/>
              <a:t>或者雖然沒有做什麼，但有思想中的淫念或說汙言淫詞（黃色笑話）？包括看網上或書刊</a:t>
            </a:r>
            <a:endParaRPr lang="en-US" altLang="zh-TW" b="1" dirty="0" smtClean="0"/>
          </a:p>
          <a:p>
            <a:pPr>
              <a:buNone/>
            </a:pPr>
            <a:r>
              <a:rPr lang="en-US" altLang="zh-TW" b="1" dirty="0" smtClean="0"/>
              <a:t>	</a:t>
            </a:r>
            <a:r>
              <a:rPr lang="zh-TW" altLang="en-US" b="1" dirty="0" smtClean="0"/>
              <a:t>上</a:t>
            </a:r>
            <a:r>
              <a:rPr lang="zh-CN" altLang="en-US" b="1" dirty="0" smtClean="0"/>
              <a:t>的</a:t>
            </a:r>
            <a:r>
              <a:rPr lang="zh-TW" altLang="en-US" b="1" dirty="0" smtClean="0"/>
              <a:t>淫穢圖文。</a:t>
            </a:r>
            <a:endParaRPr lang="en-US" altLang="zh-TW" b="1" dirty="0" smtClean="0"/>
          </a:p>
          <a:p>
            <a:pPr>
              <a:buNone/>
            </a:pPr>
            <a:r>
              <a:rPr lang="en-US" altLang="zh-TW" b="1" dirty="0" smtClean="0"/>
              <a:t>《</a:t>
            </a:r>
            <a:r>
              <a:rPr lang="zh-TW" altLang="en-US" b="1" dirty="0" smtClean="0"/>
              <a:t>出</a:t>
            </a:r>
            <a:r>
              <a:rPr lang="en-US" altLang="zh-TW" b="1" dirty="0" smtClean="0"/>
              <a:t>》</a:t>
            </a:r>
            <a:r>
              <a:rPr lang="en-US" b="1" dirty="0" smtClean="0"/>
              <a:t>20</a:t>
            </a:r>
            <a:r>
              <a:rPr lang="zh-TW" altLang="en-US" b="1" dirty="0" smtClean="0"/>
              <a:t>：</a:t>
            </a:r>
            <a:r>
              <a:rPr lang="en-US" b="1" dirty="0" smtClean="0"/>
              <a:t>14</a:t>
            </a:r>
            <a:r>
              <a:rPr lang="zh-TW" altLang="en-US" b="1" dirty="0" smtClean="0"/>
              <a:t>；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利</a:t>
            </a:r>
            <a:r>
              <a:rPr lang="en-US" altLang="zh-TW" b="1" dirty="0" smtClean="0"/>
              <a:t>》</a:t>
            </a:r>
            <a:r>
              <a:rPr lang="en-US" b="1" dirty="0" smtClean="0"/>
              <a:t>18</a:t>
            </a:r>
            <a:r>
              <a:rPr lang="zh-TW" altLang="en-US" b="1" dirty="0" smtClean="0"/>
              <a:t>；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太</a:t>
            </a:r>
            <a:r>
              <a:rPr lang="en-US" altLang="zh-TW" b="1" dirty="0" smtClean="0"/>
              <a:t>》</a:t>
            </a:r>
            <a:r>
              <a:rPr lang="en-US" b="1" dirty="0" smtClean="0"/>
              <a:t>5</a:t>
            </a:r>
            <a:r>
              <a:rPr lang="zh-TW" altLang="en-US" b="1" dirty="0" smtClean="0"/>
              <a:t>：</a:t>
            </a:r>
            <a:r>
              <a:rPr lang="en-US" b="1" dirty="0" smtClean="0"/>
              <a:t>28</a:t>
            </a:r>
            <a:r>
              <a:rPr lang="zh-TW" altLang="en-US" b="1" dirty="0" smtClean="0"/>
              <a:t>；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羅</a:t>
            </a:r>
            <a:r>
              <a:rPr lang="en-US" altLang="zh-TW" b="1" dirty="0" smtClean="0"/>
              <a:t>》</a:t>
            </a:r>
            <a:r>
              <a:rPr lang="en-US" b="1" dirty="0" smtClean="0"/>
              <a:t>1</a:t>
            </a:r>
            <a:r>
              <a:rPr lang="zh-TW" altLang="en-US" b="1" dirty="0" smtClean="0"/>
              <a:t>：</a:t>
            </a:r>
            <a:r>
              <a:rPr lang="en-US" b="1" dirty="0" smtClean="0"/>
              <a:t>26-27</a:t>
            </a:r>
            <a:r>
              <a:rPr lang="zh-TW" altLang="en-US" b="1" dirty="0" smtClean="0"/>
              <a:t>；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弗</a:t>
            </a:r>
            <a:r>
              <a:rPr lang="en-US" altLang="zh-TW" b="1" dirty="0" smtClean="0"/>
              <a:t>》</a:t>
            </a:r>
            <a:r>
              <a:rPr lang="en-US" b="1" dirty="0" smtClean="0"/>
              <a:t>5</a:t>
            </a:r>
            <a:r>
              <a:rPr lang="zh-TW" altLang="en-US" b="1" dirty="0" smtClean="0"/>
              <a:t>：</a:t>
            </a:r>
            <a:r>
              <a:rPr lang="en-US" b="1" dirty="0" smtClean="0"/>
              <a:t>3-5</a:t>
            </a:r>
            <a:r>
              <a:rPr lang="zh-TW" altLang="en-US" b="1" dirty="0" smtClean="0"/>
              <a:t>；</a:t>
            </a:r>
            <a:endParaRPr lang="en-US" altLang="zh-TW" b="1" dirty="0" smtClean="0"/>
          </a:p>
          <a:p>
            <a:pPr>
              <a:buNone/>
            </a:pPr>
            <a:r>
              <a:rPr lang="en-US" altLang="zh-TW" b="1" dirty="0" smtClean="0"/>
              <a:t>《</a:t>
            </a:r>
            <a:r>
              <a:rPr lang="zh-TW" altLang="en-US" b="1" dirty="0" smtClean="0"/>
              <a:t>希</a:t>
            </a:r>
            <a:r>
              <a:rPr lang="en-US" altLang="zh-TW" b="1" dirty="0" smtClean="0"/>
              <a:t>》</a:t>
            </a:r>
            <a:r>
              <a:rPr lang="en-US" b="1" dirty="0" smtClean="0"/>
              <a:t>13</a:t>
            </a:r>
            <a:r>
              <a:rPr lang="zh-TW" altLang="en-US" b="1" dirty="0" smtClean="0"/>
              <a:t>：</a:t>
            </a:r>
            <a:r>
              <a:rPr lang="en-US" b="1" dirty="0" smtClean="0"/>
              <a:t>4</a:t>
            </a:r>
            <a:r>
              <a:rPr lang="zh-TW" altLang="en-US" b="1" dirty="0" smtClean="0"/>
              <a:t>。</a:t>
            </a:r>
            <a:endParaRPr lang="en-US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900" b="1" dirty="0" smtClean="0">
                <a:solidFill>
                  <a:srgbClr val="C00000"/>
                </a:solidFill>
              </a:rPr>
              <a:t>7. </a:t>
            </a:r>
            <a:r>
              <a:rPr lang="zh-TW" altLang="en-US" sz="4900" b="1" dirty="0" smtClean="0">
                <a:solidFill>
                  <a:srgbClr val="C00000"/>
                </a:solidFill>
              </a:rPr>
              <a:t>偷盜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b="1" smtClean="0"/>
              <a:t>是否在任何場合，私拿不屬於我的物質或智慧財產？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smtClean="0"/>
              <a:t>是否考試作弊，工作時間作私事？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smtClean="0"/>
              <a:t>是否竊奪他人的機會、成果、名分？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smtClean="0"/>
              <a:t>是否私留該奉獻給上帝或捐獻給窮人的金錢？</a:t>
            </a:r>
            <a:endParaRPr lang="en-US" b="1" dirty="0" smtClean="0"/>
          </a:p>
          <a:p>
            <a:pPr>
              <a:buNone/>
            </a:pPr>
            <a:r>
              <a:rPr lang="en-US" altLang="zh-TW" b="1" dirty="0" smtClean="0"/>
              <a:t>《</a:t>
            </a:r>
            <a:r>
              <a:rPr lang="zh-TW" altLang="en-US" b="1" dirty="0" smtClean="0"/>
              <a:t>出</a:t>
            </a:r>
            <a:r>
              <a:rPr lang="en-US" altLang="zh-TW" b="1" dirty="0" smtClean="0"/>
              <a:t>》</a:t>
            </a:r>
            <a:r>
              <a:rPr lang="en-US" b="1" dirty="0" smtClean="0"/>
              <a:t>20</a:t>
            </a:r>
            <a:r>
              <a:rPr lang="zh-TW" altLang="en-US" b="1" dirty="0" smtClean="0"/>
              <a:t>：</a:t>
            </a:r>
            <a:r>
              <a:rPr lang="en-US" b="1" dirty="0" smtClean="0"/>
              <a:t>15</a:t>
            </a:r>
            <a:r>
              <a:rPr lang="zh-CN" altLang="en-US" b="1" dirty="0" smtClean="0"/>
              <a:t>；</a:t>
            </a:r>
            <a:r>
              <a:rPr lang="en-US" altLang="zh-CN" b="1" dirty="0" smtClean="0"/>
              <a:t>《</a:t>
            </a:r>
            <a:r>
              <a:rPr lang="zh-CN" altLang="en-US" b="1" dirty="0" smtClean="0"/>
              <a:t>太</a:t>
            </a:r>
            <a:r>
              <a:rPr lang="en-US" altLang="zh-CN" b="1" dirty="0" smtClean="0"/>
              <a:t>》</a:t>
            </a:r>
            <a:r>
              <a:rPr lang="en-US" b="1" dirty="0" smtClean="0"/>
              <a:t>15</a:t>
            </a:r>
            <a:r>
              <a:rPr lang="zh-CN" altLang="en-US" b="1" dirty="0" smtClean="0"/>
              <a:t>：</a:t>
            </a:r>
            <a:r>
              <a:rPr lang="en-US" b="1" dirty="0" smtClean="0"/>
              <a:t>9</a:t>
            </a:r>
            <a:r>
              <a:rPr lang="zh-CN" altLang="en-US" b="1" dirty="0" smtClean="0"/>
              <a:t>；</a:t>
            </a:r>
            <a:r>
              <a:rPr lang="zh-TW" altLang="en-US" b="1" dirty="0" smtClean="0"/>
              <a:t>；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弗</a:t>
            </a:r>
            <a:r>
              <a:rPr lang="en-US" altLang="zh-TW" b="1" dirty="0" smtClean="0"/>
              <a:t>》</a:t>
            </a:r>
            <a:r>
              <a:rPr lang="en-US" b="1" dirty="0" smtClean="0"/>
              <a:t>4</a:t>
            </a:r>
            <a:r>
              <a:rPr lang="zh-CN" altLang="en-US" b="1" dirty="0" smtClean="0"/>
              <a:t>：</a:t>
            </a:r>
            <a:r>
              <a:rPr lang="en-US" b="1" dirty="0" smtClean="0"/>
              <a:t>28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rgbClr val="C00000"/>
                </a:solidFill>
              </a:rPr>
              <a:t>8. </a:t>
            </a:r>
            <a:r>
              <a:rPr lang="zh-TW" altLang="en-US" sz="4900" b="1" dirty="0" smtClean="0">
                <a:solidFill>
                  <a:srgbClr val="C00000"/>
                </a:solidFill>
              </a:rPr>
              <a:t>謊言</a:t>
            </a:r>
            <a:r>
              <a:rPr lang="en-US" sz="4900" b="1" dirty="0" smtClean="0">
                <a:solidFill>
                  <a:srgbClr val="C00000"/>
                </a:solidFill>
              </a:rPr>
              <a:t>/</a:t>
            </a:r>
            <a:r>
              <a:rPr lang="zh-TW" altLang="en-US" sz="4900" b="1" dirty="0" smtClean="0">
                <a:solidFill>
                  <a:srgbClr val="C00000"/>
                </a:solidFill>
              </a:rPr>
              <a:t>假見證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458200" cy="5486400"/>
          </a:xfrm>
        </p:spPr>
        <p:txBody>
          <a:bodyPr/>
          <a:lstStyle/>
          <a:p>
            <a:pPr>
              <a:buNone/>
            </a:pPr>
            <a:r>
              <a:rPr lang="zh-TW" altLang="en-US" b="1" dirty="0" smtClean="0"/>
              <a:t>曾否對自己、對別人、對上帝撒謊？是否憑愛心說誠實話？是否“是就說是，不是就說不是”？曾否作假見證陷害別人？</a:t>
            </a:r>
            <a:endParaRPr lang="en-US" b="1" dirty="0" smtClean="0"/>
          </a:p>
          <a:p>
            <a:pPr>
              <a:buNone/>
            </a:pPr>
            <a:endParaRPr lang="en-US" altLang="zh-TW" b="1" dirty="0" smtClean="0"/>
          </a:p>
          <a:p>
            <a:pPr>
              <a:buNone/>
            </a:pPr>
            <a:r>
              <a:rPr lang="zh-TW" altLang="en-US" b="1" dirty="0" smtClean="0"/>
              <a:t>上帝恨惡撒謊的舌。新約中更特別指出“不要彼此說謊；因你們已經脫去舊人和舊人的行為，穿上新人。”（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西</a:t>
            </a:r>
            <a:r>
              <a:rPr lang="en-US" altLang="zh-TW" b="1" dirty="0" smtClean="0"/>
              <a:t>》</a:t>
            </a:r>
            <a:r>
              <a:rPr lang="en-US" b="1" dirty="0" smtClean="0"/>
              <a:t>3</a:t>
            </a:r>
            <a:r>
              <a:rPr lang="zh-TW" altLang="en-US" b="1" dirty="0" smtClean="0"/>
              <a:t>：</a:t>
            </a:r>
            <a:r>
              <a:rPr lang="en-US" b="1" dirty="0" smtClean="0"/>
              <a:t>9</a:t>
            </a:r>
            <a:r>
              <a:rPr lang="zh-TW" altLang="en-US" b="1" dirty="0" smtClean="0"/>
              <a:t>）</a:t>
            </a:r>
            <a:endParaRPr lang="en-US" altLang="zh-TW" b="1" dirty="0" smtClean="0"/>
          </a:p>
          <a:p>
            <a:pPr>
              <a:buNone/>
            </a:pPr>
            <a:r>
              <a:rPr lang="en-US" altLang="zh-TW" b="1" dirty="0" smtClean="0"/>
              <a:t>《</a:t>
            </a:r>
            <a:r>
              <a:rPr lang="zh-TW" altLang="en-US" b="1" dirty="0" smtClean="0"/>
              <a:t>出</a:t>
            </a:r>
            <a:r>
              <a:rPr lang="en-US" altLang="zh-TW" b="1" dirty="0" smtClean="0"/>
              <a:t>》</a:t>
            </a:r>
            <a:r>
              <a:rPr lang="en-US" b="1" dirty="0" smtClean="0"/>
              <a:t>20</a:t>
            </a:r>
            <a:r>
              <a:rPr lang="zh-TW" altLang="en-US" b="1" dirty="0" smtClean="0"/>
              <a:t>：</a:t>
            </a:r>
            <a:r>
              <a:rPr lang="en-US" b="1" dirty="0" smtClean="0"/>
              <a:t>16</a:t>
            </a:r>
            <a:r>
              <a:rPr lang="zh-TW" altLang="en-US" b="1" dirty="0" smtClean="0"/>
              <a:t>；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箴</a:t>
            </a:r>
            <a:r>
              <a:rPr lang="en-US" altLang="zh-TW" b="1" dirty="0" smtClean="0"/>
              <a:t>》</a:t>
            </a:r>
            <a:r>
              <a:rPr lang="en-US" b="1" dirty="0" smtClean="0"/>
              <a:t>6</a:t>
            </a:r>
            <a:r>
              <a:rPr lang="zh-TW" altLang="en-US" b="1" dirty="0" smtClean="0"/>
              <a:t>：</a:t>
            </a:r>
            <a:r>
              <a:rPr lang="en-US" b="1" dirty="0" smtClean="0"/>
              <a:t>17-19</a:t>
            </a:r>
            <a:r>
              <a:rPr lang="zh-TW" altLang="en-US" b="1" dirty="0" smtClean="0"/>
              <a:t>；</a:t>
            </a:r>
            <a:r>
              <a:rPr lang="en-US" altLang="zh-CN" b="1" dirty="0" smtClean="0"/>
              <a:t>《</a:t>
            </a:r>
            <a:r>
              <a:rPr lang="zh-TW" altLang="en-US" b="1" dirty="0" smtClean="0"/>
              <a:t>太</a:t>
            </a:r>
            <a:r>
              <a:rPr lang="en-US" altLang="zh-CN" b="1" dirty="0" smtClean="0"/>
              <a:t>》</a:t>
            </a:r>
            <a:r>
              <a:rPr lang="en-US" b="1" dirty="0" smtClean="0"/>
              <a:t>5</a:t>
            </a:r>
            <a:r>
              <a:rPr lang="zh-TW" altLang="en-US" b="1" dirty="0" smtClean="0"/>
              <a:t>：</a:t>
            </a:r>
            <a:r>
              <a:rPr lang="en-US" b="1" dirty="0" smtClean="0"/>
              <a:t>33-37</a:t>
            </a:r>
            <a:r>
              <a:rPr lang="zh-TW" altLang="en-US" b="1" dirty="0" smtClean="0"/>
              <a:t>；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羅</a:t>
            </a:r>
            <a:r>
              <a:rPr lang="en-US" altLang="zh-TW" b="1" dirty="0" smtClean="0"/>
              <a:t>》</a:t>
            </a:r>
            <a:r>
              <a:rPr lang="en-US" b="1" dirty="0" smtClean="0"/>
              <a:t>1</a:t>
            </a:r>
            <a:r>
              <a:rPr lang="zh-TW" altLang="en-US" b="1" dirty="0" smtClean="0"/>
              <a:t>：</a:t>
            </a:r>
            <a:r>
              <a:rPr lang="en-US" b="1" dirty="0" smtClean="0"/>
              <a:t>30</a:t>
            </a:r>
            <a:r>
              <a:rPr lang="zh-TW" altLang="en-US" b="1" dirty="0" smtClean="0"/>
              <a:t>；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弗</a:t>
            </a:r>
            <a:r>
              <a:rPr lang="en-US" altLang="zh-TW" b="1" dirty="0" smtClean="0"/>
              <a:t>》</a:t>
            </a:r>
            <a:r>
              <a:rPr lang="en-US" b="1" dirty="0" smtClean="0"/>
              <a:t>4</a:t>
            </a:r>
            <a:r>
              <a:rPr lang="zh-TW" altLang="en-US" b="1" dirty="0" smtClean="0"/>
              <a:t>：</a:t>
            </a:r>
            <a:r>
              <a:rPr lang="en-US" b="1" dirty="0" smtClean="0"/>
              <a:t>15</a:t>
            </a:r>
            <a:r>
              <a:rPr lang="zh-TW" altLang="en-US" b="1" dirty="0" smtClean="0"/>
              <a:t>；；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西</a:t>
            </a:r>
            <a:r>
              <a:rPr lang="en-US" altLang="zh-TW" b="1" dirty="0" smtClean="0"/>
              <a:t>》</a:t>
            </a:r>
            <a:r>
              <a:rPr lang="en-US" b="1" dirty="0" smtClean="0"/>
              <a:t>3</a:t>
            </a:r>
            <a:r>
              <a:rPr lang="zh-TW" altLang="en-US" b="1" dirty="0" smtClean="0"/>
              <a:t>：</a:t>
            </a:r>
            <a:r>
              <a:rPr lang="en-US" b="1" dirty="0" smtClean="0"/>
              <a:t>9</a:t>
            </a:r>
            <a:r>
              <a:rPr lang="zh-TW" altLang="en-US" b="1" dirty="0" smtClean="0"/>
              <a:t>；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多</a:t>
            </a:r>
            <a:r>
              <a:rPr lang="en-US" altLang="zh-TW" b="1" dirty="0" smtClean="0"/>
              <a:t>》</a:t>
            </a:r>
            <a:r>
              <a:rPr lang="en-US" b="1" dirty="0" smtClean="0"/>
              <a:t>1</a:t>
            </a:r>
            <a:r>
              <a:rPr lang="zh-TW" altLang="en-US" b="1" dirty="0" smtClean="0"/>
              <a:t>：</a:t>
            </a:r>
            <a:r>
              <a:rPr lang="en-US" b="1" dirty="0" smtClean="0"/>
              <a:t>12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686800" cy="838200"/>
          </a:xfrm>
        </p:spPr>
        <p:txBody>
          <a:bodyPr>
            <a:normAutofit/>
          </a:bodyPr>
          <a:lstStyle/>
          <a:p>
            <a:r>
              <a:rPr lang="en-US" altLang="zh-CN" sz="4400" b="1" dirty="0" smtClean="0">
                <a:solidFill>
                  <a:srgbClr val="C00000"/>
                </a:solidFill>
              </a:rPr>
              <a:t>9</a:t>
            </a:r>
            <a:r>
              <a:rPr lang="en-US" altLang="zh-CN" sz="4400" b="1" dirty="0" smtClean="0">
                <a:solidFill>
                  <a:srgbClr val="C00000"/>
                </a:solidFill>
              </a:rPr>
              <a:t>. </a:t>
            </a:r>
            <a:r>
              <a:rPr lang="zh-TW" altLang="en-US" sz="4800" b="1" dirty="0" smtClean="0">
                <a:solidFill>
                  <a:srgbClr val="C00000"/>
                </a:solidFill>
              </a:rPr>
              <a:t>貪</a:t>
            </a:r>
            <a:r>
              <a:rPr lang="zh-TW" altLang="en-US" sz="4800" b="1" dirty="0" smtClean="0">
                <a:solidFill>
                  <a:srgbClr val="C00000"/>
                </a:solidFill>
              </a:rPr>
              <a:t>婪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3600" b="1" dirty="0" smtClean="0"/>
              <a:t>是否貪戀不屬於自己的財</a:t>
            </a:r>
            <a:r>
              <a:rPr lang="zh-TW" altLang="en-US" sz="3600" b="1" dirty="0" smtClean="0"/>
              <a:t>富</a:t>
            </a:r>
            <a:r>
              <a:rPr lang="zh-CN" altLang="en-US" sz="3600" b="1" dirty="0" smtClean="0"/>
              <a:t>，</a:t>
            </a:r>
            <a:r>
              <a:rPr lang="zh-TW" altLang="en-US" sz="3600" b="1" dirty="0" smtClean="0"/>
              <a:t>或任何事物</a:t>
            </a:r>
            <a:r>
              <a:rPr lang="en-US" sz="3600" b="1" dirty="0" smtClean="0"/>
              <a:t>?</a:t>
            </a:r>
          </a:p>
          <a:p>
            <a:pPr>
              <a:buNone/>
            </a:pPr>
            <a:endParaRPr lang="en-US" altLang="zh-TW" sz="3600" b="1" dirty="0" smtClean="0"/>
          </a:p>
          <a:p>
            <a:pPr>
              <a:buNone/>
            </a:pPr>
            <a:r>
              <a:rPr lang="zh-TW" altLang="en-US" sz="3600" b="1" dirty="0" smtClean="0"/>
              <a:t>“</a:t>
            </a:r>
            <a:r>
              <a:rPr lang="zh-TW" altLang="en-US" sz="3600" b="1" dirty="0" smtClean="0"/>
              <a:t>貪婪就與拜偶像一樣。”（</a:t>
            </a:r>
            <a:r>
              <a:rPr lang="en-US" altLang="zh-TW" sz="3600" b="1" dirty="0" smtClean="0"/>
              <a:t>《</a:t>
            </a:r>
            <a:r>
              <a:rPr lang="zh-TW" altLang="en-US" sz="3600" b="1" dirty="0" smtClean="0"/>
              <a:t>西</a:t>
            </a:r>
            <a:r>
              <a:rPr lang="en-US" altLang="zh-TW" sz="3600" b="1" dirty="0" smtClean="0"/>
              <a:t>》</a:t>
            </a:r>
            <a:r>
              <a:rPr lang="en-US" sz="3600" b="1" dirty="0" smtClean="0"/>
              <a:t>3</a:t>
            </a:r>
            <a:r>
              <a:rPr lang="zh-TW" altLang="en-US" sz="3600" b="1" dirty="0" smtClean="0"/>
              <a:t>：</a:t>
            </a:r>
            <a:r>
              <a:rPr lang="en-US" sz="3600" b="1" dirty="0" smtClean="0"/>
              <a:t>5</a:t>
            </a:r>
            <a:r>
              <a:rPr lang="zh-TW" altLang="en-US" sz="3600" b="1" dirty="0" smtClean="0"/>
              <a:t>）</a:t>
            </a:r>
            <a:endParaRPr lang="en-US" altLang="zh-TW" sz="3600" b="1" dirty="0" smtClean="0"/>
          </a:p>
          <a:p>
            <a:pPr>
              <a:buNone/>
            </a:pPr>
            <a:r>
              <a:rPr lang="en-US" altLang="zh-TW" sz="3600" b="1" dirty="0" smtClean="0"/>
              <a:t>《</a:t>
            </a:r>
            <a:r>
              <a:rPr lang="zh-TW" altLang="en-US" sz="3600" b="1" dirty="0" smtClean="0"/>
              <a:t>出</a:t>
            </a:r>
            <a:r>
              <a:rPr lang="en-US" altLang="zh-TW" sz="3600" b="1" dirty="0" smtClean="0"/>
              <a:t>》</a:t>
            </a:r>
            <a:r>
              <a:rPr lang="en-US" sz="3600" b="1" dirty="0" smtClean="0"/>
              <a:t>20</a:t>
            </a:r>
            <a:r>
              <a:rPr lang="zh-TW" altLang="en-US" sz="3600" b="1" dirty="0" smtClean="0"/>
              <a:t>：</a:t>
            </a:r>
            <a:r>
              <a:rPr lang="en-US" sz="3600" b="1" dirty="0" smtClean="0"/>
              <a:t>17</a:t>
            </a:r>
            <a:r>
              <a:rPr lang="zh-TW" altLang="en-US" sz="3600" b="1" dirty="0" smtClean="0"/>
              <a:t>；</a:t>
            </a:r>
            <a:r>
              <a:rPr lang="en-US" altLang="zh-TW" sz="3600" b="1" dirty="0" smtClean="0"/>
              <a:t>《</a:t>
            </a:r>
            <a:r>
              <a:rPr lang="zh-TW" altLang="en-US" sz="3600" b="1" dirty="0" smtClean="0"/>
              <a:t>羅</a:t>
            </a:r>
            <a:r>
              <a:rPr lang="en-US" altLang="zh-TW" sz="3600" b="1" dirty="0" smtClean="0"/>
              <a:t>》</a:t>
            </a:r>
            <a:r>
              <a:rPr lang="en-US" sz="3600" b="1" dirty="0" smtClean="0"/>
              <a:t>1</a:t>
            </a:r>
            <a:r>
              <a:rPr lang="zh-TW" altLang="en-US" sz="3600" b="1" dirty="0" smtClean="0"/>
              <a:t>：</a:t>
            </a:r>
            <a:r>
              <a:rPr lang="en-US" sz="3600" b="1" dirty="0" smtClean="0"/>
              <a:t>29</a:t>
            </a:r>
            <a:r>
              <a:rPr lang="zh-TW" altLang="en-US" sz="3600" b="1" dirty="0" smtClean="0"/>
              <a:t>；西</a:t>
            </a:r>
            <a:r>
              <a:rPr lang="en-US" altLang="zh-TW" sz="3600" b="1" dirty="0" smtClean="0"/>
              <a:t>》</a:t>
            </a:r>
            <a:r>
              <a:rPr lang="en-US" sz="3600" b="1" dirty="0" smtClean="0"/>
              <a:t>3</a:t>
            </a:r>
            <a:r>
              <a:rPr lang="zh-TW" altLang="en-US" sz="3600" b="1" dirty="0" smtClean="0"/>
              <a:t>：</a:t>
            </a:r>
            <a:r>
              <a:rPr lang="en-US" sz="3600" b="1" dirty="0" smtClean="0"/>
              <a:t>5</a:t>
            </a:r>
            <a:r>
              <a:rPr lang="zh-TW" altLang="en-US" sz="3600" b="1" dirty="0" smtClean="0"/>
              <a:t>；</a:t>
            </a:r>
            <a:r>
              <a:rPr lang="en-US" altLang="zh-TW" sz="3600" b="1" dirty="0" smtClean="0"/>
              <a:t>《</a:t>
            </a:r>
            <a:r>
              <a:rPr lang="zh-TW" altLang="en-US" sz="3600" b="1" dirty="0" smtClean="0"/>
              <a:t>提前</a:t>
            </a:r>
            <a:r>
              <a:rPr lang="en-US" altLang="zh-TW" sz="3600" b="1" dirty="0" smtClean="0"/>
              <a:t>》</a:t>
            </a:r>
            <a:r>
              <a:rPr lang="en-US" sz="3600" b="1" dirty="0" smtClean="0"/>
              <a:t>6</a:t>
            </a:r>
            <a:r>
              <a:rPr lang="zh-TW" altLang="en-US" sz="3600" b="1" dirty="0" smtClean="0"/>
              <a:t>：</a:t>
            </a:r>
            <a:r>
              <a:rPr lang="en-US" sz="3600" b="1" dirty="0" smtClean="0"/>
              <a:t>6-10</a:t>
            </a:r>
            <a:r>
              <a:rPr lang="zh-TW" altLang="en-US" sz="3600" b="1" dirty="0" smtClean="0"/>
              <a:t>；</a:t>
            </a:r>
            <a:r>
              <a:rPr lang="en-US" altLang="zh-TW" sz="3600" b="1" dirty="0" smtClean="0"/>
              <a:t>《</a:t>
            </a:r>
            <a:r>
              <a:rPr lang="zh-TW" altLang="en-US" sz="3600" b="1" dirty="0" smtClean="0"/>
              <a:t>提後</a:t>
            </a:r>
            <a:r>
              <a:rPr lang="en-US" altLang="zh-TW" sz="3600" b="1" dirty="0" smtClean="0"/>
              <a:t>》</a:t>
            </a:r>
            <a:r>
              <a:rPr lang="en-US" sz="3600" b="1" dirty="0" smtClean="0"/>
              <a:t>3</a:t>
            </a:r>
            <a:r>
              <a:rPr lang="zh-TW" altLang="en-US" sz="3600" b="1" dirty="0" smtClean="0"/>
              <a:t>：</a:t>
            </a:r>
            <a:r>
              <a:rPr lang="en-US" sz="3600" b="1" dirty="0" smtClean="0"/>
              <a:t>2</a:t>
            </a:r>
            <a:endParaRPr lang="en-US" sz="3600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900" b="1" dirty="0" smtClean="0">
                <a:solidFill>
                  <a:srgbClr val="C00000"/>
                </a:solidFill>
              </a:rPr>
              <a:t>10. </a:t>
            </a:r>
            <a:r>
              <a:rPr lang="zh-TW" altLang="en-US" sz="4900" b="1" dirty="0" smtClean="0">
                <a:solidFill>
                  <a:srgbClr val="C00000"/>
                </a:solidFill>
              </a:rPr>
              <a:t>驕傲自大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zh-TW" altLang="en-US" b="1" dirty="0" smtClean="0"/>
              <a:t>是否看別人時，只看到他（她）的失敗軟弱？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dirty="0" smtClean="0"/>
              <a:t>是否看自己過於所當看的？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b="1" dirty="0" smtClean="0"/>
              <a:t>是否因自己擁有的，自以為了不起或自以為義？</a:t>
            </a:r>
            <a:endParaRPr lang="en-US" b="1" dirty="0" smtClean="0"/>
          </a:p>
          <a:p>
            <a:pPr>
              <a:buNone/>
            </a:pPr>
            <a:r>
              <a:rPr lang="en-US" altLang="zh-TW" b="1" dirty="0" smtClean="0"/>
              <a:t>《</a:t>
            </a:r>
            <a:r>
              <a:rPr lang="zh-TW" altLang="en-US" b="1" dirty="0" smtClean="0"/>
              <a:t>箴</a:t>
            </a:r>
            <a:r>
              <a:rPr lang="en-US" altLang="zh-TW" b="1" dirty="0" smtClean="0"/>
              <a:t>》</a:t>
            </a:r>
            <a:r>
              <a:rPr lang="en-US" b="1" dirty="0" smtClean="0"/>
              <a:t>6</a:t>
            </a:r>
            <a:r>
              <a:rPr lang="zh-TW" altLang="en-US" b="1" dirty="0" smtClean="0"/>
              <a:t>：</a:t>
            </a:r>
            <a:r>
              <a:rPr lang="en-US" b="1" dirty="0" smtClean="0"/>
              <a:t>17</a:t>
            </a:r>
            <a:r>
              <a:rPr lang="zh-TW" altLang="en-US" b="1" dirty="0" smtClean="0"/>
              <a:t>；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提後</a:t>
            </a:r>
            <a:r>
              <a:rPr lang="en-US" altLang="zh-TW" b="1" dirty="0" smtClean="0"/>
              <a:t>》</a:t>
            </a:r>
            <a:r>
              <a:rPr lang="en-US" b="1" dirty="0" smtClean="0"/>
              <a:t>3</a:t>
            </a:r>
            <a:r>
              <a:rPr lang="zh-TW" altLang="en-US" b="1" dirty="0" smtClean="0"/>
              <a:t>：</a:t>
            </a:r>
            <a:r>
              <a:rPr lang="en-US" b="1" dirty="0" smtClean="0"/>
              <a:t>2-4</a:t>
            </a:r>
          </a:p>
          <a:p>
            <a:pPr>
              <a:buNone/>
            </a:pPr>
            <a:endParaRPr lang="en-US" altLang="zh-TW" b="1" dirty="0" smtClean="0"/>
          </a:p>
          <a:p>
            <a:pPr>
              <a:buNone/>
            </a:pPr>
            <a:r>
              <a:rPr lang="en-US" altLang="zh-TW" b="1" dirty="0" smtClean="0"/>
              <a:t>“</a:t>
            </a:r>
            <a:r>
              <a:rPr lang="zh-TW" altLang="en-US" b="1" dirty="0" smtClean="0"/>
              <a:t>最根本的罪，最至極的惡是</a:t>
            </a:r>
            <a:r>
              <a:rPr lang="zh-CN" altLang="en-US" b="1" dirty="0" smtClean="0">
                <a:solidFill>
                  <a:srgbClr val="C00000"/>
                </a:solidFill>
              </a:rPr>
              <a:t>驕傲</a:t>
            </a:r>
            <a:r>
              <a:rPr lang="zh-TW" altLang="en-US" b="1" dirty="0" smtClean="0"/>
              <a:t>。憤怒、貪心、酗酒，所有這些罪行與驕傲相比，立即顯得微不足道</a:t>
            </a:r>
            <a:r>
              <a:rPr lang="en-US" altLang="zh-TW" b="1" dirty="0" smtClean="0"/>
              <a:t>……</a:t>
            </a:r>
            <a:r>
              <a:rPr lang="zh-TW" altLang="en-US" b="1" dirty="0" smtClean="0"/>
              <a:t>魔鬼之所以變成魔鬼，是因為驕傲的緣故：驕傲導致其它的罪惡，它是一種與上帝完全對立的心靈狀態</a:t>
            </a:r>
            <a:r>
              <a:rPr lang="en-US" altLang="zh-TW" b="1" dirty="0" smtClean="0"/>
              <a:t>” </a:t>
            </a:r>
            <a:r>
              <a:rPr lang="en-US" altLang="zh-TW" b="1" dirty="0" smtClean="0"/>
              <a:t>(C.S Lewis)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4400" b="1" smtClean="0">
                <a:solidFill>
                  <a:srgbClr val="C00000"/>
                </a:solidFill>
              </a:rPr>
              <a:t>大聲、慢速、重複誦讀下麵經文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sz="4000" b="1" smtClean="0"/>
              <a:t>《</a:t>
            </a:r>
            <a:r>
              <a:rPr lang="zh-TW" altLang="en-US" sz="4000" b="1" smtClean="0"/>
              <a:t>約一</a:t>
            </a:r>
            <a:r>
              <a:rPr lang="en-US" altLang="zh-TW" sz="4000" b="1" smtClean="0"/>
              <a:t>》</a:t>
            </a:r>
            <a:r>
              <a:rPr lang="en-US" sz="4000" b="1" dirty="0" smtClean="0"/>
              <a:t>1</a:t>
            </a:r>
            <a:r>
              <a:rPr lang="zh-TW" altLang="en-US" sz="4000" b="1" smtClean="0"/>
              <a:t>：</a:t>
            </a:r>
            <a:r>
              <a:rPr lang="en-US" sz="4000" b="1" smtClean="0"/>
              <a:t>9</a:t>
            </a:r>
            <a:r>
              <a:rPr lang="zh-TW" altLang="en-US" sz="4000" b="1" smtClean="0"/>
              <a:t>“我們若認自己的罪，上帝是信實的，是公義的，必要赦免我們的罪，洗淨我們一切的不義。”</a:t>
            </a:r>
            <a:endParaRPr lang="en-US" sz="4000" b="1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b="1" smtClean="0">
                <a:solidFill>
                  <a:srgbClr val="C00000"/>
                </a:solidFill>
              </a:rPr>
              <a:t>	</a:t>
            </a:r>
            <a:r>
              <a:rPr lang="zh-TW" altLang="en-US" sz="3200" b="1" smtClean="0">
                <a:solidFill>
                  <a:srgbClr val="C00000"/>
                </a:solidFill>
              </a:rPr>
              <a:t>誦讀下麵經文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458200" cy="4860925"/>
          </a:xfrm>
        </p:spPr>
        <p:txBody>
          <a:bodyPr/>
          <a:lstStyle/>
          <a:p>
            <a:pPr>
              <a:buNone/>
            </a:pPr>
            <a:r>
              <a:rPr lang="en-US" altLang="zh-TW" sz="4000" b="1" smtClean="0"/>
              <a:t>《</a:t>
            </a:r>
            <a:r>
              <a:rPr lang="zh-TW" altLang="en-US" sz="4000" b="1" smtClean="0"/>
              <a:t>彌迦書</a:t>
            </a:r>
            <a:r>
              <a:rPr lang="en-US" altLang="zh-TW" sz="4000" b="1" smtClean="0"/>
              <a:t>》</a:t>
            </a:r>
            <a:r>
              <a:rPr lang="en-US" sz="4000" b="1" smtClean="0"/>
              <a:t> </a:t>
            </a:r>
            <a:r>
              <a:rPr lang="en-US" sz="4000" b="1" dirty="0" smtClean="0"/>
              <a:t>7</a:t>
            </a:r>
            <a:r>
              <a:rPr lang="zh-TW" altLang="en-US" sz="4000" b="1" smtClean="0"/>
              <a:t>：</a:t>
            </a:r>
            <a:r>
              <a:rPr lang="en-US" sz="4000" b="1" smtClean="0"/>
              <a:t>18-19</a:t>
            </a:r>
            <a:r>
              <a:rPr lang="zh-TW" altLang="en-US" sz="4000" b="1" smtClean="0"/>
              <a:t>“上帝啊，有何神像你，赦免罪孽，饒恕你產業之餘民的罪過？不永遠懷怒，喜愛施恩。 必再憐憫我們，將我們的罪孽踏在腳下，又將我們的一切罪投於深海。”</a:t>
            </a:r>
            <a:endParaRPr lang="en-US" sz="4000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>
                <a:solidFill>
                  <a:srgbClr val="C00000"/>
                </a:solidFill>
              </a:rPr>
              <a:t>	</a:t>
            </a:r>
            <a:r>
              <a:rPr lang="zh-TW" altLang="en-US" b="1" dirty="0" smtClean="0">
                <a:solidFill>
                  <a:srgbClr val="C00000"/>
                </a:solidFill>
              </a:rPr>
              <a:t>誦讀下</a:t>
            </a:r>
            <a:r>
              <a:rPr lang="zh-CN" altLang="en-US" b="1" dirty="0" smtClean="0">
                <a:solidFill>
                  <a:srgbClr val="C00000"/>
                </a:solidFill>
              </a:rPr>
              <a:t>面</a:t>
            </a:r>
            <a:r>
              <a:rPr lang="zh-TW" altLang="en-US" b="1" dirty="0" smtClean="0">
                <a:solidFill>
                  <a:srgbClr val="C00000"/>
                </a:solidFill>
              </a:rPr>
              <a:t>經文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CN" sz="4000" b="1" dirty="0" smtClean="0"/>
              <a:t>《</a:t>
            </a:r>
            <a:r>
              <a:rPr lang="zh-TW" altLang="en-US" sz="4000" b="1" dirty="0" smtClean="0"/>
              <a:t>詩</a:t>
            </a:r>
            <a:r>
              <a:rPr lang="en-US" altLang="zh-TW" sz="4000" b="1" dirty="0" smtClean="0"/>
              <a:t>》</a:t>
            </a:r>
            <a:r>
              <a:rPr lang="en-US" sz="4000" b="1" dirty="0" smtClean="0"/>
              <a:t>103</a:t>
            </a:r>
            <a:r>
              <a:rPr lang="zh-TW" altLang="en-US" sz="4000" b="1" dirty="0" smtClean="0"/>
              <a:t>：</a:t>
            </a:r>
            <a:r>
              <a:rPr lang="en-US" sz="4000" b="1" dirty="0" smtClean="0"/>
              <a:t>11-12</a:t>
            </a:r>
          </a:p>
          <a:p>
            <a:pPr>
              <a:buNone/>
            </a:pPr>
            <a:r>
              <a:rPr lang="zh-TW" altLang="en-US" sz="4000" b="1" dirty="0" smtClean="0"/>
              <a:t>“天離地何等的高，祂的慈愛向敬畏祂的人也是何等的大！東離西有多遠，祂叫我們的過犯離我們也有多遠</a:t>
            </a:r>
            <a:r>
              <a:rPr lang="zh-CN" altLang="en-US" sz="4000" b="1" dirty="0" smtClean="0"/>
              <a:t>。”</a:t>
            </a:r>
            <a:endParaRPr lang="en-US" sz="4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458200" cy="6400800"/>
          </a:xfrm>
        </p:spPr>
        <p:txBody>
          <a:bodyPr/>
          <a:lstStyle/>
          <a:p>
            <a:pPr>
              <a:buNone/>
            </a:pPr>
            <a:r>
              <a:rPr lang="en-US" altLang="zh-TW" sz="4000" b="1" dirty="0" smtClean="0"/>
              <a:t>《</a:t>
            </a:r>
            <a:r>
              <a:rPr lang="zh-TW" altLang="en-US" sz="4000" b="1" dirty="0" smtClean="0"/>
              <a:t>歌羅西</a:t>
            </a:r>
            <a:r>
              <a:rPr lang="zh-CN" altLang="en-US" sz="4000" b="1" dirty="0" smtClean="0"/>
              <a:t>書</a:t>
            </a:r>
            <a:r>
              <a:rPr lang="en-US" altLang="zh-TW" sz="4000" b="1" dirty="0" smtClean="0"/>
              <a:t>》</a:t>
            </a:r>
            <a:r>
              <a:rPr lang="en-US" sz="4000" b="1" dirty="0" smtClean="0"/>
              <a:t> </a:t>
            </a:r>
            <a:r>
              <a:rPr lang="en-US" sz="4000" b="1" dirty="0" smtClean="0"/>
              <a:t>2</a:t>
            </a:r>
            <a:r>
              <a:rPr lang="zh-TW" altLang="en-US" sz="4000" b="1" dirty="0" smtClean="0"/>
              <a:t>：</a:t>
            </a:r>
            <a:r>
              <a:rPr lang="en-US" sz="4000" b="1" dirty="0" smtClean="0"/>
              <a:t>13</a:t>
            </a:r>
          </a:p>
          <a:p>
            <a:pPr>
              <a:buNone/>
            </a:pPr>
            <a:r>
              <a:rPr lang="zh-TW" altLang="en-US" sz="4000" b="1" dirty="0" smtClean="0"/>
              <a:t>“ 你們從前在過犯和未受割禮的肉體中死了，上帝赦免了你們一切過犯，便叫你們與基督一同活過來。</a:t>
            </a:r>
            <a:endParaRPr lang="en-US" altLang="zh-TW" sz="4000" b="1" dirty="0" smtClean="0"/>
          </a:p>
          <a:p>
            <a:pPr>
              <a:buNone/>
            </a:pPr>
            <a:r>
              <a:rPr lang="en-US" sz="4000" b="1" dirty="0" smtClean="0"/>
              <a:t>	5</a:t>
            </a:r>
            <a:r>
              <a:rPr lang="zh-TW" altLang="en-US" sz="4000" b="1" dirty="0" smtClean="0"/>
              <a:t>：</a:t>
            </a:r>
            <a:r>
              <a:rPr lang="en-US" sz="4000" b="1" dirty="0" smtClean="0"/>
              <a:t>24</a:t>
            </a:r>
            <a:r>
              <a:rPr lang="zh-TW" altLang="en-US" sz="4000" b="1" dirty="0" smtClean="0"/>
              <a:t>“凡屬基督耶穌的人，是已經把肉體連肉體的邪情私欲同釘在十字架上了。”</a:t>
            </a:r>
            <a:endParaRPr lang="en-US" altLang="zh-TW" sz="4000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534400" cy="4860925"/>
          </a:xfrm>
        </p:spPr>
        <p:txBody>
          <a:bodyPr/>
          <a:lstStyle/>
          <a:p>
            <a:pPr>
              <a:buNone/>
            </a:pPr>
            <a:r>
              <a:rPr lang="en-US" altLang="zh-TW" sz="4000" b="1" dirty="0" smtClean="0"/>
              <a:t>《</a:t>
            </a:r>
            <a:r>
              <a:rPr lang="zh-TW" altLang="en-US" sz="4000" b="1" dirty="0" smtClean="0"/>
              <a:t>詩</a:t>
            </a:r>
            <a:r>
              <a:rPr lang="en-US" altLang="zh-TW" sz="4000" b="1" dirty="0" smtClean="0"/>
              <a:t>》</a:t>
            </a:r>
            <a:r>
              <a:rPr lang="en-US" sz="4000" b="1" dirty="0" smtClean="0"/>
              <a:t>139</a:t>
            </a:r>
            <a:r>
              <a:rPr lang="zh-TW" altLang="en-US" sz="4000" b="1" dirty="0" smtClean="0"/>
              <a:t>：</a:t>
            </a:r>
            <a:r>
              <a:rPr lang="en-US" sz="4000" b="1" dirty="0" smtClean="0"/>
              <a:t>23-24</a:t>
            </a:r>
          </a:p>
          <a:p>
            <a:pPr>
              <a:buNone/>
            </a:pPr>
            <a:r>
              <a:rPr lang="zh-TW" altLang="en-US" sz="4000" b="1" dirty="0" smtClean="0"/>
              <a:t>“上帝啊，求你鑒察我，知道我的心思，試煉我，知道我的意念，看在我裡面有什麼惡行沒有，引導我走永生的道路。</a:t>
            </a:r>
            <a:r>
              <a:rPr lang="zh-CN" altLang="en-US" sz="4000" dirty="0" smtClean="0"/>
              <a:t>”</a:t>
            </a:r>
            <a:endParaRPr lang="en-US" sz="40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4400" b="1" smtClean="0">
                <a:solidFill>
                  <a:srgbClr val="C00000"/>
                </a:solidFill>
              </a:rPr>
              <a:t>分組討論（個人默想）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82000" cy="4525963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altLang="zh-CN" b="1" smtClean="0"/>
              <a:t>1</a:t>
            </a:r>
            <a:r>
              <a:rPr lang="en-US" altLang="zh-CN" b="1" smtClean="0"/>
              <a:t>.</a:t>
            </a:r>
            <a:r>
              <a:rPr lang="zh-TW" altLang="en-US" b="1" smtClean="0"/>
              <a:t>讀</a:t>
            </a:r>
            <a:r>
              <a:rPr lang="en-US" altLang="zh-TW" b="1" smtClean="0"/>
              <a:t>《</a:t>
            </a:r>
            <a:r>
              <a:rPr lang="zh-TW" altLang="en-US" b="1" smtClean="0"/>
              <a:t>創</a:t>
            </a:r>
            <a:r>
              <a:rPr lang="en-US" altLang="zh-TW" b="1" smtClean="0"/>
              <a:t>》</a:t>
            </a:r>
            <a:r>
              <a:rPr lang="en-US" b="1" smtClean="0"/>
              <a:t>39</a:t>
            </a:r>
            <a:r>
              <a:rPr lang="zh-TW" altLang="en-US" b="1" smtClean="0"/>
              <a:t>章（約瑟的例子），</a:t>
            </a:r>
            <a:r>
              <a:rPr lang="en-US" altLang="zh-TW" b="1" smtClean="0"/>
              <a:t>《</a:t>
            </a:r>
            <a:r>
              <a:rPr lang="zh-TW" altLang="en-US" b="1" dirty="0" smtClean="0"/>
              <a:t>太</a:t>
            </a:r>
            <a:r>
              <a:rPr lang="en-US" altLang="zh-TW" b="1" dirty="0" smtClean="0"/>
              <a:t>》</a:t>
            </a:r>
            <a:r>
              <a:rPr lang="en-US" b="1" dirty="0" smtClean="0"/>
              <a:t>4</a:t>
            </a:r>
            <a:r>
              <a:rPr lang="zh-TW" altLang="en-US" b="1" smtClean="0"/>
              <a:t>：</a:t>
            </a:r>
            <a:r>
              <a:rPr lang="en-US" b="1" smtClean="0"/>
              <a:t>1-11</a:t>
            </a:r>
            <a:r>
              <a:rPr lang="zh-TW" altLang="en-US" b="1" smtClean="0"/>
              <a:t>（耶穌的例子），從這兩段經文中找到勝過罪的一些原則。</a:t>
            </a:r>
            <a:endParaRPr lang="en-US" b="1" dirty="0" smtClean="0"/>
          </a:p>
          <a:p>
            <a:pPr lvl="0">
              <a:buNone/>
            </a:pPr>
            <a:r>
              <a:rPr lang="en-US" altLang="zh-CN" b="1" smtClean="0"/>
              <a:t>2</a:t>
            </a:r>
            <a:r>
              <a:rPr lang="en-US" altLang="zh-CN" b="1" smtClean="0"/>
              <a:t>.</a:t>
            </a:r>
            <a:r>
              <a:rPr lang="zh-TW" altLang="en-US" b="1" smtClean="0"/>
              <a:t>從聖經中找一個認罪的經文或例子（例如：</a:t>
            </a:r>
            <a:r>
              <a:rPr lang="en-US" altLang="zh-TW" b="1" smtClean="0"/>
              <a:t>《</a:t>
            </a:r>
            <a:r>
              <a:rPr lang="zh-TW" altLang="en-US" b="1" smtClean="0"/>
              <a:t>詩篇</a:t>
            </a:r>
            <a:r>
              <a:rPr lang="en-US" altLang="zh-TW" b="1" smtClean="0"/>
              <a:t>》</a:t>
            </a:r>
            <a:r>
              <a:rPr lang="en-US" b="1" dirty="0" smtClean="0"/>
              <a:t>51</a:t>
            </a:r>
            <a:r>
              <a:rPr lang="zh-TW" altLang="en-US" b="1" dirty="0" smtClean="0"/>
              <a:t>篇</a:t>
            </a:r>
            <a:r>
              <a:rPr lang="zh-TW" altLang="en-US" b="1" smtClean="0"/>
              <a:t>，</a:t>
            </a:r>
            <a:r>
              <a:rPr lang="en-US" b="1" smtClean="0"/>
              <a:t>32</a:t>
            </a:r>
            <a:r>
              <a:rPr lang="zh-TW" altLang="en-US" b="1" smtClean="0"/>
              <a:t>篇），寫下你的心得。</a:t>
            </a:r>
            <a:endParaRPr lang="en-US" altLang="zh-TW" b="1" dirty="0" smtClean="0"/>
          </a:p>
          <a:p>
            <a:pPr lvl="0">
              <a:buNone/>
            </a:pPr>
            <a:r>
              <a:rPr lang="en-US" altLang="zh-TW" b="1" smtClean="0"/>
              <a:t>     </a:t>
            </a:r>
            <a:r>
              <a:rPr lang="zh-TW" altLang="en-US" b="1" smtClean="0"/>
              <a:t>約</a:t>
            </a:r>
            <a:r>
              <a:rPr lang="en-US" b="1" smtClean="0"/>
              <a:t>500</a:t>
            </a:r>
            <a:r>
              <a:rPr lang="zh-TW" altLang="en-US" b="1" smtClean="0"/>
              <a:t>字。與一位同伴分享。</a:t>
            </a:r>
            <a:endParaRPr lang="en-US" b="1" dirty="0" smtClean="0"/>
          </a:p>
          <a:p>
            <a:pPr lvl="0">
              <a:buNone/>
            </a:pPr>
            <a:r>
              <a:rPr lang="en-US" altLang="zh-CN" b="1" smtClean="0"/>
              <a:t>3</a:t>
            </a:r>
            <a:r>
              <a:rPr lang="en-US" altLang="zh-CN" b="1" smtClean="0"/>
              <a:t>.</a:t>
            </a:r>
            <a:r>
              <a:rPr lang="zh-TW" altLang="en-US" b="1" smtClean="0"/>
              <a:t>與配偶或一位同伴在未來</a:t>
            </a:r>
            <a:r>
              <a:rPr lang="en-US" b="1" smtClean="0"/>
              <a:t>6</a:t>
            </a:r>
            <a:r>
              <a:rPr lang="zh-TW" altLang="en-US" b="1" smtClean="0"/>
              <a:t>個月中，定期分享勝過罪的經歷和困難。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620</TotalTime>
  <Words>2812</Words>
  <Application>Microsoft Office PowerPoint</Application>
  <PresentationFormat>On-screen Show (4:3)</PresentationFormat>
  <Paragraphs>182</Paragraphs>
  <Slides>38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Trek</vt:lpstr>
      <vt:lpstr>信息2 復興基本功- 清潔的心  </vt:lpstr>
      <vt:lpstr>實例 </vt:lpstr>
      <vt:lpstr>Slide 3</vt:lpstr>
      <vt:lpstr>Slide 4</vt:lpstr>
      <vt:lpstr>思想 </vt:lpstr>
      <vt:lpstr>一．罪是什麼？ </vt:lpstr>
      <vt:lpstr>聖經中對罪的定義，是“以神為本”</vt:lpstr>
      <vt:lpstr>Slide 8</vt:lpstr>
      <vt:lpstr>Slide 9</vt:lpstr>
      <vt:lpstr>奥古斯丁《懺悔錄》</vt:lpstr>
      <vt:lpstr>Slide 11</vt:lpstr>
      <vt:lpstr>Slide 12</vt:lpstr>
      <vt:lpstr>Slide 13</vt:lpstr>
      <vt:lpstr>Slide 14</vt:lpstr>
      <vt:lpstr>二. 基督徒還需要認罪悔改嗎？ </vt:lpstr>
      <vt:lpstr>Slide 16</vt:lpstr>
      <vt:lpstr>Slide 17</vt:lpstr>
      <vt:lpstr>Slide 18</vt:lpstr>
      <vt:lpstr>三.我如何操練認罪？ </vt:lpstr>
      <vt:lpstr>Slide 20</vt:lpstr>
      <vt:lpstr>1. 不獨尊真神 </vt:lpstr>
      <vt:lpstr> 2. 拜偶像 </vt:lpstr>
      <vt:lpstr>  Nancy Pearcey</vt:lpstr>
      <vt:lpstr>Slide 24</vt:lpstr>
      <vt:lpstr>3. 不守安息日</vt:lpstr>
      <vt:lpstr>4. 不孝敬父母、無親情</vt:lpstr>
      <vt:lpstr>5. 殺人/恨人 </vt:lpstr>
      <vt:lpstr>6. 姦淫</vt:lpstr>
      <vt:lpstr>7. 偷盜 </vt:lpstr>
      <vt:lpstr>8. 謊言/假見證 </vt:lpstr>
      <vt:lpstr>9. 貪婪</vt:lpstr>
      <vt:lpstr>10. 驕傲自大 </vt:lpstr>
      <vt:lpstr>大聲、慢速、重複誦讀下麵經文 </vt:lpstr>
      <vt:lpstr> 誦讀下麵經文</vt:lpstr>
      <vt:lpstr> 誦讀下面經文</vt:lpstr>
      <vt:lpstr>Slide 36</vt:lpstr>
      <vt:lpstr>Slide 37</vt:lpstr>
      <vt:lpstr>分組討論（個人默想）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看在我裡面 --認罪悔改基本功 </dc:title>
  <dc:creator>esu</dc:creator>
  <cp:lastModifiedBy>esu</cp:lastModifiedBy>
  <cp:revision>75</cp:revision>
  <dcterms:created xsi:type="dcterms:W3CDTF">2014-04-01T18:25:55Z</dcterms:created>
  <dcterms:modified xsi:type="dcterms:W3CDTF">2016-11-21T20:09:32Z</dcterms:modified>
</cp:coreProperties>
</file>